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howSpecialPlsOnTitleSld="0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93" r:id="rId14"/>
    <p:sldId id="291" r:id="rId15"/>
    <p:sldId id="268" r:id="rId16"/>
    <p:sldId id="275" r:id="rId17"/>
    <p:sldId id="270" r:id="rId18"/>
    <p:sldId id="277" r:id="rId19"/>
    <p:sldId id="276" r:id="rId20"/>
    <p:sldId id="274" r:id="rId21"/>
    <p:sldId id="272" r:id="rId22"/>
    <p:sldId id="297" r:id="rId23"/>
    <p:sldId id="271" r:id="rId24"/>
    <p:sldId id="295" r:id="rId25"/>
    <p:sldId id="285" r:id="rId26"/>
    <p:sldId id="287" r:id="rId27"/>
    <p:sldId id="279" r:id="rId28"/>
    <p:sldId id="280" r:id="rId29"/>
    <p:sldId id="298" r:id="rId30"/>
    <p:sldId id="299" r:id="rId31"/>
    <p:sldId id="300" r:id="rId32"/>
    <p:sldId id="301" r:id="rId33"/>
    <p:sldId id="281" r:id="rId34"/>
    <p:sldId id="282" r:id="rId35"/>
    <p:sldId id="283" r:id="rId36"/>
    <p:sldId id="284" r:id="rId37"/>
    <p:sldId id="294" r:id="rId38"/>
    <p:sldId id="292" r:id="rId39"/>
    <p:sldId id="273" r:id="rId40"/>
    <p:sldId id="278" r:id="rId41"/>
  </p:sldIdLst>
  <p:sldSz cx="9144000" cy="6858000" type="screen4x3"/>
  <p:notesSz cx="6858000" cy="9313863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62AF"/>
    <a:srgbClr val="0066CC"/>
  </p:clrMru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1831" autoAdjust="0"/>
  </p:normalViewPr>
  <p:slideViewPr>
    <p:cSldViewPr snapToObjects="1">
      <p:cViewPr varScale="1">
        <p:scale>
          <a:sx n="92" d="100"/>
          <a:sy n="92" d="100"/>
        </p:scale>
        <p:origin x="-5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496" y="-78"/>
      </p:cViewPr>
      <p:guideLst>
        <p:guide orient="horz" pos="2933"/>
        <p:guide pos="2160"/>
      </p:guideLst>
    </p:cSldViewPr>
  </p:notesViewPr>
  <p:gridSpacing cx="78028800" cy="780288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tags" Target="tags/tag1.xml" /><Relationship Id="rId43" Type="http://schemas.openxmlformats.org/officeDocument/2006/relationships/presProps" Target="presProps.xml" /><Relationship Id="rId44" Type="http://schemas.openxmlformats.org/officeDocument/2006/relationships/viewProps" Target="viewProps.xml" /><Relationship Id="rId45" Type="http://schemas.openxmlformats.org/officeDocument/2006/relationships/theme" Target="theme/theme1.xml" /><Relationship Id="rId46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4B37F56C-CEBD-4244-88FD-F2FC779D10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6FE709-0530-4916-88AC-6A2885C76CC8}" type="parTrans" cxnId="{B8B967DD-2B2C-4195-B7DA-66FAE73AF114}">
      <dgm:prSet/>
      <dgm:spPr/>
      <dgm:t>
        <a:bodyPr/>
        <a:lstStyle/>
        <a:p>
          <a:endParaRPr lang="en-US"/>
        </a:p>
      </dgm:t>
    </dgm:pt>
    <dgm:pt modelId="{7BD499E9-E5F6-4867-AD6B-CA63192C7459}">
      <dgm:prSet/>
      <dgm:spPr>
        <a:solidFill>
          <a:schemeClr val="tx1"/>
        </a:solidFill>
      </dgm:spPr>
      <dgm:t>
        <a:bodyPr/>
        <a:lstStyle/>
        <a:p>
          <a:pPr rtl="0"/>
          <a:r>
            <a:rPr lang="en-US" smtClean="0"/>
            <a:t>Filtering</a:t>
          </a:r>
          <a:endParaRPr lang="en-US"/>
        </a:p>
      </dgm:t>
    </dgm:pt>
    <dgm:pt modelId="{F6047D36-2F72-42F3-A735-5997FEA8AAAF}" type="sibTrans" cxnId="{B8B967DD-2B2C-4195-B7DA-66FAE73AF114}">
      <dgm:prSet/>
      <dgm:spPr/>
      <dgm:t>
        <a:bodyPr/>
        <a:lstStyle/>
        <a:p>
          <a:endParaRPr lang="en-US"/>
        </a:p>
      </dgm:t>
    </dgm:pt>
    <dgm:pt modelId="{C3E865FE-F6D3-4843-8DE6-02D034E6A358}" type="parTrans" cxnId="{1A9D4759-3CFB-46F9-9A90-A5329331BDE0}">
      <dgm:prSet/>
      <dgm:spPr/>
      <dgm:t>
        <a:bodyPr/>
        <a:lstStyle/>
        <a:p>
          <a:endParaRPr lang="en-US"/>
        </a:p>
      </dgm:t>
    </dgm:pt>
    <dgm:pt modelId="{1D880448-D043-4DBA-B102-3BE1A9BBD8AC}">
      <dgm:prSet/>
      <dgm:spPr>
        <a:solidFill>
          <a:schemeClr val="tx1"/>
        </a:solidFill>
      </dgm:spPr>
      <dgm:t>
        <a:bodyPr/>
        <a:lstStyle/>
        <a:p>
          <a:pPr rtl="0"/>
          <a:r>
            <a:rPr lang="en-US" err="1" smtClean="0"/>
            <a:t>NetFlow</a:t>
          </a:r>
          <a:endParaRPr lang="en-US"/>
        </a:p>
      </dgm:t>
    </dgm:pt>
    <dgm:pt modelId="{37CFA7EB-99DD-4190-945A-2ED3FB3CD4ED}" type="sibTrans" cxnId="{1A9D4759-3CFB-46F9-9A90-A5329331BDE0}">
      <dgm:prSet/>
      <dgm:spPr/>
      <dgm:t>
        <a:bodyPr/>
        <a:lstStyle/>
        <a:p>
          <a:endParaRPr lang="en-US"/>
        </a:p>
      </dgm:t>
    </dgm:pt>
    <dgm:pt modelId="{21277A77-9798-4C06-A09C-3561D8DB1E7E}" type="parTrans" cxnId="{E8A1B2CA-1E58-428B-94DC-565C5EDB4749}">
      <dgm:prSet/>
      <dgm:spPr/>
      <dgm:t>
        <a:bodyPr/>
        <a:lstStyle/>
        <a:p>
          <a:endParaRPr lang="en-US"/>
        </a:p>
      </dgm:t>
    </dgm:pt>
    <dgm:pt modelId="{801CFC03-D964-41BF-8087-C68F8C7B6D5A}">
      <dgm:prSet/>
      <dgm:spPr>
        <a:solidFill>
          <a:schemeClr val="tx1"/>
        </a:solidFill>
      </dgm:spPr>
      <dgm:t>
        <a:bodyPr/>
        <a:lstStyle/>
        <a:p>
          <a:pPr rtl="0"/>
          <a:r>
            <a:rPr lang="en-US" smtClean="0"/>
            <a:t>Truncation</a:t>
          </a:r>
          <a:endParaRPr lang="en-US"/>
        </a:p>
      </dgm:t>
    </dgm:pt>
    <dgm:pt modelId="{D01C68EA-E37B-44B1-99E1-6FD9790CA710}" type="sibTrans" cxnId="{E8A1B2CA-1E58-428B-94DC-565C5EDB4749}">
      <dgm:prSet/>
      <dgm:spPr/>
      <dgm:t>
        <a:bodyPr/>
        <a:lstStyle/>
        <a:p>
          <a:endParaRPr lang="en-US"/>
        </a:p>
      </dgm:t>
    </dgm:pt>
    <dgm:pt modelId="{D35FF5B3-7F0E-4984-9C25-81DF5FDD526E}" type="parTrans" cxnId="{BB119C25-924A-467B-AA85-ADED55B46353}">
      <dgm:prSet/>
      <dgm:spPr/>
      <dgm:t>
        <a:bodyPr/>
        <a:lstStyle/>
        <a:p>
          <a:endParaRPr lang="en-US"/>
        </a:p>
      </dgm:t>
    </dgm:pt>
    <dgm:pt modelId="{5ADBF941-C135-48B8-81B8-5889DB615E9D}">
      <dgm:prSet/>
      <dgm:spPr>
        <a:solidFill>
          <a:schemeClr val="tx1"/>
        </a:solidFill>
      </dgm:spPr>
      <dgm:t>
        <a:bodyPr/>
        <a:lstStyle/>
        <a:p>
          <a:pPr rtl="0"/>
          <a:r>
            <a:rPr lang="en-US" smtClean="0"/>
            <a:t>Format Conversion</a:t>
          </a:r>
          <a:endParaRPr lang="en-US"/>
        </a:p>
      </dgm:t>
    </dgm:pt>
    <dgm:pt modelId="{B68112F5-1964-4280-9BDF-FAEC55B6C248}" type="sibTrans" cxnId="{BB119C25-924A-467B-AA85-ADED55B46353}">
      <dgm:prSet/>
      <dgm:spPr/>
      <dgm:t>
        <a:bodyPr/>
        <a:lstStyle/>
        <a:p>
          <a:endParaRPr lang="en-US"/>
        </a:p>
      </dgm:t>
    </dgm:pt>
    <dgm:pt modelId="{2BDC1E22-51B3-4C9A-B604-A8B45F094268}" type="pres">
      <dgm:prSet presAssocID="{4B37F56C-CEBD-4244-88FD-F2FC779D102A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31086F-46BA-4926-A1E5-DC4724BCA9D2}" type="pres">
      <dgm:prSet presAssocID="{7BD499E9-E5F6-4867-AD6B-CA63192C7459}" presName="parentText" presStyleLbl="node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90B15-390F-4A1A-80FB-65E63E1370FD}" type="pres">
      <dgm:prSet presAssocID="{F6047D36-2F72-42F3-A735-5997FEA8AAAF}" presName="spacer"/>
      <dgm:spPr/>
      <dgm:t>
        <a:bodyPr/>
        <a:lstStyle/>
        <a:p/>
      </dgm:t>
    </dgm:pt>
    <dgm:pt modelId="{DE8863EC-F3B1-4C39-8268-ACD3A1BB999E}" type="pres">
      <dgm:prSet presAssocID="{1D880448-D043-4DBA-B102-3BE1A9BBD8A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4073D-6C99-4A48-B694-A7E2F8E2217D}" type="pres">
      <dgm:prSet presAssocID="{37CFA7EB-99DD-4190-945A-2ED3FB3CD4ED}" presName="spacer"/>
      <dgm:spPr/>
      <dgm:t>
        <a:bodyPr/>
        <a:lstStyle/>
        <a:p/>
      </dgm:t>
    </dgm:pt>
    <dgm:pt modelId="{06081865-5CAE-4E2B-B364-66C6EBD5EDFF}" type="pres">
      <dgm:prSet presAssocID="{801CFC03-D964-41BF-8087-C68F8C7B6D5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F78A8-DE1F-4147-B1AE-7DDBE0910E88}" type="pres">
      <dgm:prSet presAssocID="{D01C68EA-E37B-44B1-99E1-6FD9790CA710}" presName="spacer"/>
      <dgm:spPr/>
      <dgm:t>
        <a:bodyPr/>
        <a:lstStyle/>
        <a:p/>
      </dgm:t>
    </dgm:pt>
    <dgm:pt modelId="{61CD618E-EE64-41DE-A70B-BBD352D89CC1}" type="pres">
      <dgm:prSet presAssocID="{5ADBF941-C135-48B8-81B8-5889DB615E9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B967DD-2B2C-4195-B7DA-66FAE73AF114}" srcId="{4B37F56C-CEBD-4244-88FD-F2FC779D102A}" destId="{7BD499E9-E5F6-4867-AD6B-CA63192C7459}" srcOrd="0" destOrd="0" parTransId="{756FE709-0530-4916-88AC-6A2885C76CC8}" sibTransId="{F6047D36-2F72-42F3-A735-5997FEA8AAAF}"/>
    <dgm:cxn modelId="{1A9D4759-3CFB-46F9-9A90-A5329331BDE0}" srcId="{4B37F56C-CEBD-4244-88FD-F2FC779D102A}" destId="{1D880448-D043-4DBA-B102-3BE1A9BBD8AC}" srcOrd="1" destOrd="0" parTransId="{C3E865FE-F6D3-4843-8DE6-02D034E6A358}" sibTransId="{37CFA7EB-99DD-4190-945A-2ED3FB3CD4ED}"/>
    <dgm:cxn modelId="{E8A1B2CA-1E58-428B-94DC-565C5EDB4749}" srcId="{4B37F56C-CEBD-4244-88FD-F2FC779D102A}" destId="{801CFC03-D964-41BF-8087-C68F8C7B6D5A}" srcOrd="2" destOrd="0" parTransId="{21277A77-9798-4C06-A09C-3561D8DB1E7E}" sibTransId="{D01C68EA-E37B-44B1-99E1-6FD9790CA710}"/>
    <dgm:cxn modelId="{BB119C25-924A-467B-AA85-ADED55B46353}" srcId="{4B37F56C-CEBD-4244-88FD-F2FC779D102A}" destId="{5ADBF941-C135-48B8-81B8-5889DB615E9D}" srcOrd="3" destOrd="0" parTransId="{D35FF5B3-7F0E-4984-9C25-81DF5FDD526E}" sibTransId="{B68112F5-1964-4280-9BDF-FAEC55B6C248}"/>
    <dgm:cxn modelId="{640A444C-F5FB-4BFB-9538-FBE2AD298F6A}" type="presOf" srcId="{4B37F56C-CEBD-4244-88FD-F2FC779D102A}" destId="{2BDC1E22-51B3-4C9A-B604-A8B45F094268}" srcOrd="0" destOrd="0" presId="urn:microsoft.com/office/officeart/2005/8/layout/vList2"/>
    <dgm:cxn modelId="{B3BB4AD0-B560-4E82-AA9E-B6D14375BA7E}" type="presParOf" srcId="{2BDC1E22-51B3-4C9A-B604-A8B45F094268}" destId="{D031086F-46BA-4926-A1E5-DC4724BCA9D2}" srcOrd="0" destOrd="0" presId="urn:microsoft.com/office/officeart/2005/8/layout/vList2"/>
    <dgm:cxn modelId="{460C795F-DB41-4E33-BBF7-DA6205608A2D}" type="presOf" srcId="{7BD499E9-E5F6-4867-AD6B-CA63192C7459}" destId="{D031086F-46BA-4926-A1E5-DC4724BCA9D2}" srcOrd="0" destOrd="0" presId="urn:microsoft.com/office/officeart/2005/8/layout/vList2"/>
    <dgm:cxn modelId="{81660265-358A-490C-AF24-4156573EECE6}" type="presParOf" srcId="{2BDC1E22-51B3-4C9A-B604-A8B45F094268}" destId="{C8E90B15-390F-4A1A-80FB-65E63E1370FD}" srcOrd="1" destOrd="0" presId="urn:microsoft.com/office/officeart/2005/8/layout/vList2"/>
    <dgm:cxn modelId="{1AFAD2B8-6A37-4CCB-9879-867DD08289CE}" type="presParOf" srcId="{2BDC1E22-51B3-4C9A-B604-A8B45F094268}" destId="{DE8863EC-F3B1-4C39-8268-ACD3A1BB999E}" srcOrd="2" destOrd="0" presId="urn:microsoft.com/office/officeart/2005/8/layout/vList2"/>
    <dgm:cxn modelId="{5B7DBAB8-D8BC-4E8E-B02F-1F26A43C24D9}" type="presOf" srcId="{1D880448-D043-4DBA-B102-3BE1A9BBD8AC}" destId="{DE8863EC-F3B1-4C39-8268-ACD3A1BB999E}" srcOrd="0" destOrd="0" presId="urn:microsoft.com/office/officeart/2005/8/layout/vList2"/>
    <dgm:cxn modelId="{5701BE3B-71CC-4558-8398-00028A08D78B}" type="presParOf" srcId="{2BDC1E22-51B3-4C9A-B604-A8B45F094268}" destId="{8184073D-6C99-4A48-B694-A7E2F8E2217D}" srcOrd="3" destOrd="0" presId="urn:microsoft.com/office/officeart/2005/8/layout/vList2"/>
    <dgm:cxn modelId="{02C25FCC-3AC7-44E6-8144-D2E96538094F}" type="presParOf" srcId="{2BDC1E22-51B3-4C9A-B604-A8B45F094268}" destId="{06081865-5CAE-4E2B-B364-66C6EBD5EDFF}" srcOrd="4" destOrd="0" presId="urn:microsoft.com/office/officeart/2005/8/layout/vList2"/>
    <dgm:cxn modelId="{69D8C130-F0FE-465C-89D1-C4E8109D6D83}" type="presOf" srcId="{801CFC03-D964-41BF-8087-C68F8C7B6D5A}" destId="{06081865-5CAE-4E2B-B364-66C6EBD5EDFF}" srcOrd="0" destOrd="0" presId="urn:microsoft.com/office/officeart/2005/8/layout/vList2"/>
    <dgm:cxn modelId="{A7A54596-45B9-44F8-9FE0-F6353040A92B}" type="presParOf" srcId="{2BDC1E22-51B3-4C9A-B604-A8B45F094268}" destId="{EC8F78A8-DE1F-4147-B1AE-7DDBE0910E88}" srcOrd="5" destOrd="0" presId="urn:microsoft.com/office/officeart/2005/8/layout/vList2"/>
    <dgm:cxn modelId="{58E309F3-F059-4F4E-A210-292B9060531C}" type="presParOf" srcId="{2BDC1E22-51B3-4C9A-B604-A8B45F094268}" destId="{61CD618E-EE64-41DE-A70B-BBD352D89CC1}" srcOrd="6" destOrd="0" presId="urn:microsoft.com/office/officeart/2005/8/layout/vList2"/>
    <dgm:cxn modelId="{5902F45A-7177-468C-8CA2-A80DB6A5A357}" type="presOf" srcId="{5ADBF941-C135-48B8-81B8-5889DB615E9D}" destId="{61CD618E-EE64-41DE-A70B-BBD352D89CC1}" srcOrd="0" destOrd="0" presId="urn:microsoft.com/office/officeart/2005/8/layout/vList2"/>
  </dgm:cxnLst>
  <dgm:bg/>
  <dgm:whole/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5D9C6674-1CE0-48A2-A307-E1C3CF93BE00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B85F779-F0C7-483A-BB6E-AECFB551B76C}" type="parTrans" cxnId="{226F6211-6BEB-4706-A867-0C66C5A8B140}">
      <dgm:prSet custT="1"/>
      <dgm:spPr/>
      <dgm:t>
        <a:bodyPr/>
        <a:lstStyle/>
        <a:p>
          <a:endParaRPr lang="en-US" sz="1000"/>
        </a:p>
      </dgm:t>
    </dgm:pt>
    <dgm:pt modelId="{2026FC37-F0DE-4B30-A09E-FCBF4260E12C}">
      <dgm:prSet phldrT="[Text]" custT="1"/>
      <dgm:spPr/>
      <dgm:t>
        <a:bodyPr/>
        <a:lstStyle/>
        <a:p>
          <a:r>
            <a:rPr lang="en-US" sz="1000" b="1" smtClean="0"/>
            <a:t>Application</a:t>
          </a:r>
          <a:endParaRPr lang="en-US" sz="1000" b="1"/>
        </a:p>
      </dgm:t>
    </dgm:pt>
    <dgm:pt modelId="{DF49D692-681D-41A2-9EEC-28A79933D10F}" type="sibTrans" cxnId="{226F6211-6BEB-4706-A867-0C66C5A8B140}">
      <dgm:prSet custT="1"/>
      <dgm:spPr/>
      <dgm:t>
        <a:bodyPr/>
        <a:lstStyle/>
        <a:p>
          <a:endParaRPr lang="en-US" sz="1000"/>
        </a:p>
      </dgm:t>
    </dgm:pt>
    <dgm:pt modelId="{DF78C89F-7637-429E-B944-E2763D430228}" type="parTrans" cxnId="{BE87B77C-A2AB-4DB3-A8BB-307189475CD4}">
      <dgm:prSet custT="1"/>
      <dgm:spPr/>
      <dgm:t>
        <a:bodyPr/>
        <a:lstStyle/>
        <a:p>
          <a:endParaRPr lang="en-US" sz="1000"/>
        </a:p>
      </dgm:t>
    </dgm:pt>
    <dgm:pt modelId="{06F26D49-CE64-44D0-9FB8-CED948482CBD}">
      <dgm:prSet phldrT="[Text]" custT="1"/>
      <dgm:spPr/>
      <dgm:t>
        <a:bodyPr/>
        <a:lstStyle/>
        <a:p>
          <a:r>
            <a:rPr lang="en-US" sz="1000" b="1" smtClean="0"/>
            <a:t>DAG </a:t>
          </a:r>
        </a:p>
        <a:p>
          <a:r>
            <a:rPr lang="en-US" sz="1000" b="1" smtClean="0"/>
            <a:t>ERF Stream</a:t>
          </a:r>
          <a:endParaRPr lang="en-US" sz="1000" b="1"/>
        </a:p>
      </dgm:t>
    </dgm:pt>
    <dgm:pt modelId="{7A7E2AE9-85FB-4050-919C-C7DE6B960C08}" type="sibTrans" cxnId="{BE87B77C-A2AB-4DB3-A8BB-307189475CD4}">
      <dgm:prSet custT="1"/>
      <dgm:spPr/>
      <dgm:t>
        <a:bodyPr/>
        <a:lstStyle/>
        <a:p>
          <a:endParaRPr lang="en-US" sz="1000"/>
        </a:p>
      </dgm:t>
    </dgm:pt>
    <dgm:pt modelId="{50E799E0-DF89-44D2-81AD-9D0E92E0D416}" type="parTrans" cxnId="{37D124DB-DA9E-45A3-B045-A96B9A680814}">
      <dgm:prSet custT="1"/>
      <dgm:spPr/>
      <dgm:t>
        <a:bodyPr/>
        <a:lstStyle/>
        <a:p>
          <a:endParaRPr lang="en-US" sz="1000"/>
        </a:p>
      </dgm:t>
    </dgm:pt>
    <dgm:pt modelId="{86F00193-DF45-44D9-82BA-3ACD0A7C8D8E}">
      <dgm:prSet phldrT="[Text]" custT="1"/>
      <dgm:spPr/>
      <dgm:t>
        <a:bodyPr/>
        <a:lstStyle/>
        <a:p>
          <a:r>
            <a:rPr lang="en-US" sz="1000" b="1" smtClean="0"/>
            <a:t>DAG</a:t>
          </a:r>
        </a:p>
        <a:p>
          <a:r>
            <a:rPr lang="en-US" sz="1000" b="1" smtClean="0"/>
            <a:t> Raw packets</a:t>
          </a:r>
          <a:endParaRPr lang="en-US" sz="1000" b="1"/>
        </a:p>
      </dgm:t>
    </dgm:pt>
    <dgm:pt modelId="{F47FE567-BA39-41A6-9371-FB0E2618D61B}" type="sibTrans" cxnId="{37D124DB-DA9E-45A3-B045-A96B9A680814}">
      <dgm:prSet custT="1"/>
      <dgm:spPr/>
      <dgm:t>
        <a:bodyPr/>
        <a:lstStyle/>
        <a:p>
          <a:endParaRPr lang="en-US" sz="1000"/>
        </a:p>
      </dgm:t>
    </dgm:pt>
    <dgm:pt modelId="{5E2B9091-BC56-412A-9447-F48E39994497}" type="parTrans" cxnId="{56A6452E-52E1-437C-8E1D-B302D60F6F2B}">
      <dgm:prSet custT="1"/>
      <dgm:spPr/>
      <dgm:t>
        <a:bodyPr/>
        <a:lstStyle/>
        <a:p>
          <a:endParaRPr lang="en-US" sz="1000"/>
        </a:p>
      </dgm:t>
    </dgm:pt>
    <dgm:pt modelId="{D5227C4B-49B5-429E-8478-B06B69C58A70}">
      <dgm:prSet phldrT="[Text]" custT="1"/>
      <dgm:spPr/>
      <dgm:t>
        <a:bodyPr/>
        <a:lstStyle/>
        <a:p>
          <a:r>
            <a:rPr lang="en-US" sz="1000" b="1" smtClean="0"/>
            <a:t>NIC </a:t>
          </a:r>
        </a:p>
        <a:p>
          <a:r>
            <a:rPr lang="en-US" sz="1000" b="1" smtClean="0"/>
            <a:t>ERF-Stream</a:t>
          </a:r>
          <a:endParaRPr lang="en-US" sz="1000" b="1"/>
        </a:p>
      </dgm:t>
    </dgm:pt>
    <dgm:pt modelId="{882ADE79-E702-4194-A04F-A078770B2707}" type="sibTrans" cxnId="{56A6452E-52E1-437C-8E1D-B302D60F6F2B}">
      <dgm:prSet custT="1"/>
      <dgm:spPr/>
      <dgm:t>
        <a:bodyPr/>
        <a:lstStyle/>
        <a:p>
          <a:endParaRPr lang="en-US" sz="1000"/>
        </a:p>
      </dgm:t>
    </dgm:pt>
    <dgm:pt modelId="{85C10EFD-0FFC-4C61-A3A9-03EE1CE22A5C}" type="parTrans" cxnId="{C3780A34-0FC7-4710-92EE-571B629E7E1C}">
      <dgm:prSet custT="1"/>
      <dgm:spPr/>
      <dgm:t>
        <a:bodyPr/>
        <a:lstStyle/>
        <a:p>
          <a:endParaRPr lang="en-US" sz="1000"/>
        </a:p>
      </dgm:t>
    </dgm:pt>
    <dgm:pt modelId="{6BC87DC8-259F-483D-A102-68E474A3B9FC}">
      <dgm:prSet phldrT="[Text]" custT="1"/>
      <dgm:spPr/>
      <dgm:t>
        <a:bodyPr/>
        <a:lstStyle/>
        <a:p>
          <a:r>
            <a:rPr lang="en-US" sz="1000" b="1" smtClean="0"/>
            <a:t>Rotation File</a:t>
          </a:r>
          <a:endParaRPr lang="en-US" sz="1000" b="1"/>
        </a:p>
      </dgm:t>
    </dgm:pt>
    <dgm:pt modelId="{E10349DF-8E9C-4BEB-BF16-E75C5D105BF5}" type="sibTrans" cxnId="{C3780A34-0FC7-4710-92EE-571B629E7E1C}">
      <dgm:prSet custT="1"/>
      <dgm:spPr/>
      <dgm:t>
        <a:bodyPr/>
        <a:lstStyle/>
        <a:p>
          <a:endParaRPr lang="en-US" sz="1000"/>
        </a:p>
      </dgm:t>
    </dgm:pt>
    <dgm:pt modelId="{2F860E3A-CA1F-4746-A93E-C19D85AECBD2}" type="parTrans" cxnId="{9EFEB7CA-61CB-4F74-BA3B-BB499CC8EBCD}">
      <dgm:prSet/>
      <dgm:spPr/>
      <dgm:t>
        <a:bodyPr/>
        <a:lstStyle/>
        <a:p>
          <a:endParaRPr lang="en-US"/>
        </a:p>
      </dgm:t>
    </dgm:pt>
    <dgm:pt modelId="{C41A171C-0E8F-4858-81D5-B1B1C586E1D7}">
      <dgm:prSet phldrT="[Text]" custT="1"/>
      <dgm:spPr/>
      <dgm:t>
        <a:bodyPr/>
        <a:lstStyle/>
        <a:p>
          <a:r>
            <a:rPr lang="en-US" sz="1000" b="1" smtClean="0"/>
            <a:t>VM</a:t>
          </a:r>
          <a:endParaRPr lang="en-US" sz="1000" b="1"/>
        </a:p>
      </dgm:t>
    </dgm:pt>
    <dgm:pt modelId="{800010EF-6DD1-46FA-8BEC-D442C0C2AD9E}" type="sibTrans" cxnId="{9EFEB7CA-61CB-4F74-BA3B-BB499CC8EBCD}">
      <dgm:prSet/>
      <dgm:spPr/>
      <dgm:t>
        <a:bodyPr/>
        <a:lstStyle/>
        <a:p>
          <a:endParaRPr lang="en-US"/>
        </a:p>
      </dgm:t>
    </dgm:pt>
    <dgm:pt modelId="{444C47F7-5CD5-4ECB-98D6-6664FF1168CC}" type="pres">
      <dgm:prSet presAssocID="{5D9C6674-1CE0-48A2-A307-E1C3CF93BE00}" presName="Name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751DB6-B233-4C93-A698-9375915F124A}" type="pres">
      <dgm:prSet presAssocID="{2026FC37-F0DE-4B30-A09E-FCBF4260E12C}" presName="linNode"/>
      <dgm:spPr/>
      <dgm:t>
        <a:bodyPr/>
        <a:lstStyle/>
        <a:p/>
      </dgm:t>
    </dgm:pt>
    <dgm:pt modelId="{C7AAB596-4B38-4AC1-AE3A-6CE5D112EA1B}" type="pres">
      <dgm:prSet presAssocID="{2026FC37-F0DE-4B30-A09E-FCBF4260E12C}" presName="parentShp" presStyleLbl="node1" presStyleCnt="6" custLinFactX="3524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B6B8A-A20A-46B9-9C8C-23077F1EC37E}" type="pres">
      <dgm:prSet presAssocID="{2026FC37-F0DE-4B30-A09E-FCBF4260E12C}" presName="childShp" presStyleLbl="bgAccFollowNode1" presStyleCnt="6" custLinFactX="-626" custLinFactNeighborX="-100000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DA956666-6DDB-4E95-889C-0583B76F0C27}" type="pres">
      <dgm:prSet presAssocID="{DF49D692-681D-41A2-9EEC-28A79933D10F}" presName="spacing"/>
      <dgm:spPr/>
      <dgm:t>
        <a:bodyPr/>
        <a:lstStyle/>
        <a:p/>
      </dgm:t>
    </dgm:pt>
    <dgm:pt modelId="{4B8A58DB-F7A2-4250-A215-F0DAF9825605}" type="pres">
      <dgm:prSet presAssocID="{06F26D49-CE64-44D0-9FB8-CED948482CBD}" presName="linNode"/>
      <dgm:spPr/>
      <dgm:t>
        <a:bodyPr/>
        <a:lstStyle/>
        <a:p/>
      </dgm:t>
    </dgm:pt>
    <dgm:pt modelId="{131942CA-9BE7-4DD7-8C3D-C189B635C8D2}" type="pres">
      <dgm:prSet presAssocID="{06F26D49-CE64-44D0-9FB8-CED948482CBD}" presName="parentShp" presStyleLbl="node1" presStyleIdx="1" presStyleCnt="6" custLinFactX="3524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24906-4AB9-4D15-AB92-DC18D91612AC}" type="pres">
      <dgm:prSet presAssocID="{06F26D49-CE64-44D0-9FB8-CED948482CBD}" presName="childShp" presStyleLbl="bgAccFollowNode1" presStyleIdx="1" presStyleCnt="6" custLinFactX="-626" custLinFactNeighborX="-100000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/>
      </dgm:t>
    </dgm:pt>
    <dgm:pt modelId="{7DBDF81D-03AD-4AF9-B858-00873E5477B3}" type="pres">
      <dgm:prSet presAssocID="{7A7E2AE9-85FB-4050-919C-C7DE6B960C08}" presName="spacing"/>
      <dgm:spPr/>
      <dgm:t>
        <a:bodyPr/>
        <a:lstStyle/>
        <a:p/>
      </dgm:t>
    </dgm:pt>
    <dgm:pt modelId="{7AE2CF85-057A-44E7-88C2-7FC3A65FA56E}" type="pres">
      <dgm:prSet presAssocID="{86F00193-DF45-44D9-82BA-3ACD0A7C8D8E}" presName="linNode"/>
      <dgm:spPr/>
      <dgm:t>
        <a:bodyPr/>
        <a:lstStyle/>
        <a:p/>
      </dgm:t>
    </dgm:pt>
    <dgm:pt modelId="{B2292481-2979-41C6-A990-7F38326807EE}" type="pres">
      <dgm:prSet presAssocID="{86F00193-DF45-44D9-82BA-3ACD0A7C8D8E}" presName="parentShp" presStyleLbl="node1" presStyleIdx="2" presStyleCnt="6" custLinFactX="3524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4118C-CF15-4D7F-965E-B4EEA34B7C7D}" type="pres">
      <dgm:prSet presAssocID="{86F00193-DF45-44D9-82BA-3ACD0A7C8D8E}" presName="childShp" presStyleLbl="bgAccFollowNode1" presStyleIdx="2" presStyleCnt="6" custLinFactX="-626" custLinFactNeighborX="-100000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99F4F0EB-223C-4D63-8970-B49E273B30B4}" type="pres">
      <dgm:prSet presAssocID="{F47FE567-BA39-41A6-9371-FB0E2618D61B}" presName="spacing"/>
      <dgm:spPr/>
      <dgm:t>
        <a:bodyPr/>
        <a:lstStyle/>
        <a:p/>
      </dgm:t>
    </dgm:pt>
    <dgm:pt modelId="{0F92B1B5-818A-46F5-9D7E-75912FE0E9B9}" type="pres">
      <dgm:prSet presAssocID="{D5227C4B-49B5-429E-8478-B06B69C58A70}" presName="linNode"/>
      <dgm:spPr/>
      <dgm:t>
        <a:bodyPr/>
        <a:lstStyle/>
        <a:p/>
      </dgm:t>
    </dgm:pt>
    <dgm:pt modelId="{CEFC2851-5797-4596-8224-256A1CFE5E9A}" type="pres">
      <dgm:prSet presAssocID="{D5227C4B-49B5-429E-8478-B06B69C58A70}" presName="parentShp" presStyleLbl="node1" presStyleIdx="3" presStyleCnt="6" custLinFactX="3524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9DE65-4C6E-4884-9B1C-28A51821B708}" type="pres">
      <dgm:prSet presAssocID="{D5227C4B-49B5-429E-8478-B06B69C58A70}" presName="childShp" presStyleLbl="bgAccFollowNode1" presStyleIdx="3" presStyleCnt="6" custLinFactX="-7042" custLinFactNeighborX="-100000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/>
      </dgm:t>
    </dgm:pt>
    <dgm:pt modelId="{F86F0EF5-3E3B-4784-967B-63B254BE9A32}" type="pres">
      <dgm:prSet presAssocID="{882ADE79-E702-4194-A04F-A078770B2707}" presName="spacing"/>
      <dgm:spPr/>
      <dgm:t>
        <a:bodyPr/>
        <a:lstStyle/>
        <a:p/>
      </dgm:t>
    </dgm:pt>
    <dgm:pt modelId="{C6242F9C-B75A-4C16-923F-CE3CF6A7E71E}" type="pres">
      <dgm:prSet presAssocID="{6BC87DC8-259F-483D-A102-68E474A3B9FC}" presName="linNode"/>
      <dgm:spPr/>
      <dgm:t>
        <a:bodyPr/>
        <a:lstStyle/>
        <a:p/>
      </dgm:t>
    </dgm:pt>
    <dgm:pt modelId="{64950CE1-A120-4D33-9FBC-FC30E78BA311}" type="pres">
      <dgm:prSet presAssocID="{6BC87DC8-259F-483D-A102-68E474A3B9FC}" presName="parentShp" presStyleLbl="node1" presStyleIdx="4" presStyleCnt="6" custLinFactX="3524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67813-9680-45A5-8305-484D446C7379}" type="pres">
      <dgm:prSet presAssocID="{6BC87DC8-259F-483D-A102-68E474A3B9FC}" presName="childShp" presStyleLbl="bgAccFollowNode1" presStyleIdx="4" presStyleCnt="6" custLinFactX="-7042" custLinFactNeighborX="-100000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/>
      </dgm:t>
    </dgm:pt>
    <dgm:pt modelId="{87C68DCD-719D-4AE2-8EAE-5D9CD527C7F4}" type="pres">
      <dgm:prSet presAssocID="{E10349DF-8E9C-4BEB-BF16-E75C5D105BF5}" presName="spacing"/>
      <dgm:spPr/>
      <dgm:t>
        <a:bodyPr/>
        <a:lstStyle/>
        <a:p/>
      </dgm:t>
    </dgm:pt>
    <dgm:pt modelId="{8DD81F27-FDE9-4F65-8CF2-6630C0FB15B2}" type="pres">
      <dgm:prSet presAssocID="{C41A171C-0E8F-4858-81D5-B1B1C586E1D7}" presName="linNode"/>
      <dgm:spPr/>
      <dgm:t>
        <a:bodyPr/>
        <a:lstStyle/>
        <a:p/>
      </dgm:t>
    </dgm:pt>
    <dgm:pt modelId="{AA28A1B0-C8B2-4859-BF3E-57C0D6368438}" type="pres">
      <dgm:prSet presAssocID="{C41A171C-0E8F-4858-81D5-B1B1C586E1D7}" presName="parentShp" presStyleLbl="node1" presStyleIdx="5" presStyleCnt="6" custLinFactNeighborX="100000" custLinFactNeighborY="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B6993-10F8-4924-BD20-DEBF5CE0560B}" type="pres">
      <dgm:prSet presAssocID="{C41A171C-0E8F-4858-81D5-B1B1C586E1D7}" presName="childShp" presStyleLbl="bgAccFollowNode1" presStyleIdx="5" presStyleCnt="6" custLinFactNeighborX="-100000" custLinFactNeighborY="80">
        <dgm:presLayoutVars>
          <dgm:bulletEnabled val="1"/>
        </dgm:presLayoutVars>
      </dgm:prSet>
      <dgm:spPr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226F6211-6BEB-4706-A867-0C66C5A8B140}" srcId="{5D9C6674-1CE0-48A2-A307-E1C3CF93BE00}" destId="{2026FC37-F0DE-4B30-A09E-FCBF4260E12C}" srcOrd="0" destOrd="0" parTransId="{BB85F779-F0C7-483A-BB6E-AECFB551B76C}" sibTransId="{DF49D692-681D-41A2-9EEC-28A79933D10F}"/>
    <dgm:cxn modelId="{BE87B77C-A2AB-4DB3-A8BB-307189475CD4}" srcId="{5D9C6674-1CE0-48A2-A307-E1C3CF93BE00}" destId="{06F26D49-CE64-44D0-9FB8-CED948482CBD}" srcOrd="1" destOrd="0" parTransId="{DF78C89F-7637-429E-B944-E2763D430228}" sibTransId="{7A7E2AE9-85FB-4050-919C-C7DE6B960C08}"/>
    <dgm:cxn modelId="{37D124DB-DA9E-45A3-B045-A96B9A680814}" srcId="{5D9C6674-1CE0-48A2-A307-E1C3CF93BE00}" destId="{86F00193-DF45-44D9-82BA-3ACD0A7C8D8E}" srcOrd="2" destOrd="0" parTransId="{50E799E0-DF89-44D2-81AD-9D0E92E0D416}" sibTransId="{F47FE567-BA39-41A6-9371-FB0E2618D61B}"/>
    <dgm:cxn modelId="{56A6452E-52E1-437C-8E1D-B302D60F6F2B}" srcId="{5D9C6674-1CE0-48A2-A307-E1C3CF93BE00}" destId="{D5227C4B-49B5-429E-8478-B06B69C58A70}" srcOrd="3" destOrd="0" parTransId="{5E2B9091-BC56-412A-9447-F48E39994497}" sibTransId="{882ADE79-E702-4194-A04F-A078770B2707}"/>
    <dgm:cxn modelId="{C3780A34-0FC7-4710-92EE-571B629E7E1C}" srcId="{5D9C6674-1CE0-48A2-A307-E1C3CF93BE00}" destId="{6BC87DC8-259F-483D-A102-68E474A3B9FC}" srcOrd="4" destOrd="0" parTransId="{85C10EFD-0FFC-4C61-A3A9-03EE1CE22A5C}" sibTransId="{E10349DF-8E9C-4BEB-BF16-E75C5D105BF5}"/>
    <dgm:cxn modelId="{9EFEB7CA-61CB-4F74-BA3B-BB499CC8EBCD}" srcId="{5D9C6674-1CE0-48A2-A307-E1C3CF93BE00}" destId="{C41A171C-0E8F-4858-81D5-B1B1C586E1D7}" srcOrd="5" destOrd="0" parTransId="{2F860E3A-CA1F-4746-A93E-C19D85AECBD2}" sibTransId="{800010EF-6DD1-46FA-8BEC-D442C0C2AD9E}"/>
    <dgm:cxn modelId="{501EEC79-1329-42AA-9F63-48E1880B4F4E}" type="presOf" srcId="{5D9C6674-1CE0-48A2-A307-E1C3CF93BE00}" destId="{444C47F7-5CD5-4ECB-98D6-6664FF1168CC}" srcOrd="0" destOrd="0" presId="urn:microsoft.com/office/officeart/2005/8/layout/vList6"/>
    <dgm:cxn modelId="{D1B0CACB-74A8-4E8F-92CC-F7CD31C49FE5}" type="presParOf" srcId="{444C47F7-5CD5-4ECB-98D6-6664FF1168CC}" destId="{9E751DB6-B233-4C93-A698-9375915F124A}" srcOrd="0" destOrd="0" presId="urn:microsoft.com/office/officeart/2005/8/layout/vList6"/>
    <dgm:cxn modelId="{19F41692-F1E2-4D37-AEB2-481FB68020E7}" type="presParOf" srcId="{9E751DB6-B233-4C93-A698-9375915F124A}" destId="{C7AAB596-4B38-4AC1-AE3A-6CE5D112EA1B}" srcOrd="0" destOrd="0" presId="urn:microsoft.com/office/officeart/2005/8/layout/vList6"/>
    <dgm:cxn modelId="{0AA9DFD7-22D1-4A5B-8E69-A96140EA9E35}" type="presOf" srcId="{2026FC37-F0DE-4B30-A09E-FCBF4260E12C}" destId="{C7AAB596-4B38-4AC1-AE3A-6CE5D112EA1B}" srcOrd="0" destOrd="0" presId="urn:microsoft.com/office/officeart/2005/8/layout/vList6"/>
    <dgm:cxn modelId="{7B67B80C-8CC2-4208-8153-EDD768F76F40}" type="presParOf" srcId="{9E751DB6-B233-4C93-A698-9375915F124A}" destId="{24EB6B8A-A20A-46B9-9C8C-23077F1EC37E}" srcOrd="1" destOrd="0" presId="urn:microsoft.com/office/officeart/2005/8/layout/vList6"/>
    <dgm:cxn modelId="{1A8CD9D8-786F-4EAA-AAA2-448E1950CC5B}" type="presParOf" srcId="{444C47F7-5CD5-4ECB-98D6-6664FF1168CC}" destId="{DA956666-6DDB-4E95-889C-0583B76F0C27}" srcOrd="1" destOrd="0" presId="urn:microsoft.com/office/officeart/2005/8/layout/vList6"/>
    <dgm:cxn modelId="{89890832-6771-457C-8B27-37C80A4295C2}" type="presParOf" srcId="{444C47F7-5CD5-4ECB-98D6-6664FF1168CC}" destId="{4B8A58DB-F7A2-4250-A215-F0DAF9825605}" srcOrd="2" destOrd="0" presId="urn:microsoft.com/office/officeart/2005/8/layout/vList6"/>
    <dgm:cxn modelId="{85C6F874-B9C4-4565-9FB4-5B5770BDAC1F}" type="presParOf" srcId="{4B8A58DB-F7A2-4250-A215-F0DAF9825605}" destId="{131942CA-9BE7-4DD7-8C3D-C189B635C8D2}" srcOrd="0" destOrd="0" presId="urn:microsoft.com/office/officeart/2005/8/layout/vList6"/>
    <dgm:cxn modelId="{A7545FD2-1459-439B-9C9A-6F8B9E4EDF8A}" type="presOf" srcId="{06F26D49-CE64-44D0-9FB8-CED948482CBD}" destId="{131942CA-9BE7-4DD7-8C3D-C189B635C8D2}" srcOrd="0" destOrd="0" presId="urn:microsoft.com/office/officeart/2005/8/layout/vList6"/>
    <dgm:cxn modelId="{6688618D-57D7-4DE5-88FB-B988712A4497}" type="presParOf" srcId="{4B8A58DB-F7A2-4250-A215-F0DAF9825605}" destId="{4D424906-4AB9-4D15-AB92-DC18D91612AC}" srcOrd="1" destOrd="0" presId="urn:microsoft.com/office/officeart/2005/8/layout/vList6"/>
    <dgm:cxn modelId="{99DFD7F0-C70D-460A-96F1-D9295AA0C318}" type="presParOf" srcId="{444C47F7-5CD5-4ECB-98D6-6664FF1168CC}" destId="{7DBDF81D-03AD-4AF9-B858-00873E5477B3}" srcOrd="3" destOrd="0" presId="urn:microsoft.com/office/officeart/2005/8/layout/vList6"/>
    <dgm:cxn modelId="{9BF22993-9EA1-4FA7-9F70-D48F3700758A}" type="presParOf" srcId="{444C47F7-5CD5-4ECB-98D6-6664FF1168CC}" destId="{7AE2CF85-057A-44E7-88C2-7FC3A65FA56E}" srcOrd="4" destOrd="0" presId="urn:microsoft.com/office/officeart/2005/8/layout/vList6"/>
    <dgm:cxn modelId="{7BCA2AF1-FB3C-4F12-8A99-A2899ACE2F31}" type="presParOf" srcId="{7AE2CF85-057A-44E7-88C2-7FC3A65FA56E}" destId="{B2292481-2979-41C6-A990-7F38326807EE}" srcOrd="0" destOrd="0" presId="urn:microsoft.com/office/officeart/2005/8/layout/vList6"/>
    <dgm:cxn modelId="{28BCC879-BB70-4C05-80E8-B5A032785079}" type="presOf" srcId="{86F00193-DF45-44D9-82BA-3ACD0A7C8D8E}" destId="{B2292481-2979-41C6-A990-7F38326807EE}" srcOrd="0" destOrd="0" presId="urn:microsoft.com/office/officeart/2005/8/layout/vList6"/>
    <dgm:cxn modelId="{C3E902CC-796E-4B61-9BAB-B778114EDE2B}" type="presParOf" srcId="{7AE2CF85-057A-44E7-88C2-7FC3A65FA56E}" destId="{BFB4118C-CF15-4D7F-965E-B4EEA34B7C7D}" srcOrd="1" destOrd="0" presId="urn:microsoft.com/office/officeart/2005/8/layout/vList6"/>
    <dgm:cxn modelId="{81FE2455-7EC3-4DE0-9190-389555CE3FA8}" type="presParOf" srcId="{444C47F7-5CD5-4ECB-98D6-6664FF1168CC}" destId="{99F4F0EB-223C-4D63-8970-B49E273B30B4}" srcOrd="5" destOrd="0" presId="urn:microsoft.com/office/officeart/2005/8/layout/vList6"/>
    <dgm:cxn modelId="{D578D0C8-16A6-48C6-95A7-08EC843371E2}" type="presParOf" srcId="{444C47F7-5CD5-4ECB-98D6-6664FF1168CC}" destId="{0F92B1B5-818A-46F5-9D7E-75912FE0E9B9}" srcOrd="6" destOrd="0" presId="urn:microsoft.com/office/officeart/2005/8/layout/vList6"/>
    <dgm:cxn modelId="{BD3FF0DE-9CB7-4987-98A4-DDE205801642}" type="presParOf" srcId="{0F92B1B5-818A-46F5-9D7E-75912FE0E9B9}" destId="{CEFC2851-5797-4596-8224-256A1CFE5E9A}" srcOrd="0" destOrd="0" presId="urn:microsoft.com/office/officeart/2005/8/layout/vList6"/>
    <dgm:cxn modelId="{5416C696-16FD-4AD8-86D4-179B6B8DCA4B}" type="presOf" srcId="{D5227C4B-49B5-429E-8478-B06B69C58A70}" destId="{CEFC2851-5797-4596-8224-256A1CFE5E9A}" srcOrd="0" destOrd="0" presId="urn:microsoft.com/office/officeart/2005/8/layout/vList6"/>
    <dgm:cxn modelId="{D25166B4-0E34-4F78-977D-4DA3FA7A0F31}" type="presParOf" srcId="{0F92B1B5-818A-46F5-9D7E-75912FE0E9B9}" destId="{A7E9DE65-4C6E-4884-9B1C-28A51821B708}" srcOrd="1" destOrd="0" presId="urn:microsoft.com/office/officeart/2005/8/layout/vList6"/>
    <dgm:cxn modelId="{80DB82D1-90E5-4E16-A3B5-460BB1BF1BEF}" type="presParOf" srcId="{444C47F7-5CD5-4ECB-98D6-6664FF1168CC}" destId="{F86F0EF5-3E3B-4784-967B-63B254BE9A32}" srcOrd="7" destOrd="0" presId="urn:microsoft.com/office/officeart/2005/8/layout/vList6"/>
    <dgm:cxn modelId="{991CFC6C-149E-4625-9C63-C062B6FDA97B}" type="presParOf" srcId="{444C47F7-5CD5-4ECB-98D6-6664FF1168CC}" destId="{C6242F9C-B75A-4C16-923F-CE3CF6A7E71E}" srcOrd="8" destOrd="0" presId="urn:microsoft.com/office/officeart/2005/8/layout/vList6"/>
    <dgm:cxn modelId="{FB73EF5D-B360-4304-86CE-F0B8D10D2ED2}" type="presParOf" srcId="{C6242F9C-B75A-4C16-923F-CE3CF6A7E71E}" destId="{64950CE1-A120-4D33-9FBC-FC30E78BA311}" srcOrd="0" destOrd="0" presId="urn:microsoft.com/office/officeart/2005/8/layout/vList6"/>
    <dgm:cxn modelId="{9DD3CEBE-B223-435A-AC3C-0C89BC94D3F0}" type="presOf" srcId="{6BC87DC8-259F-483D-A102-68E474A3B9FC}" destId="{64950CE1-A120-4D33-9FBC-FC30E78BA311}" srcOrd="0" destOrd="0" presId="urn:microsoft.com/office/officeart/2005/8/layout/vList6"/>
    <dgm:cxn modelId="{972B42C4-9186-48AA-AD49-7782328E7AEA}" type="presParOf" srcId="{C6242F9C-B75A-4C16-923F-CE3CF6A7E71E}" destId="{75967813-9680-45A5-8305-484D446C7379}" srcOrd="1" destOrd="0" presId="urn:microsoft.com/office/officeart/2005/8/layout/vList6"/>
    <dgm:cxn modelId="{D2C5D460-F7CC-4AA6-94A3-9C76E97D698D}" type="presParOf" srcId="{444C47F7-5CD5-4ECB-98D6-6664FF1168CC}" destId="{87C68DCD-719D-4AE2-8EAE-5D9CD527C7F4}" srcOrd="9" destOrd="0" presId="urn:microsoft.com/office/officeart/2005/8/layout/vList6"/>
    <dgm:cxn modelId="{39688FD5-93DD-4BD8-A69F-18A66B43502F}" type="presParOf" srcId="{444C47F7-5CD5-4ECB-98D6-6664FF1168CC}" destId="{8DD81F27-FDE9-4F65-8CF2-6630C0FB15B2}" srcOrd="10" destOrd="0" presId="urn:microsoft.com/office/officeart/2005/8/layout/vList6"/>
    <dgm:cxn modelId="{1017A007-8DE1-4ACC-B247-B113D17D3952}" type="presParOf" srcId="{8DD81F27-FDE9-4F65-8CF2-6630C0FB15B2}" destId="{AA28A1B0-C8B2-4859-BF3E-57C0D6368438}" srcOrd="0" destOrd="0" presId="urn:microsoft.com/office/officeart/2005/8/layout/vList6"/>
    <dgm:cxn modelId="{B181A2F4-E814-4AC9-A51E-C71CCF55A5BD}" type="presOf" srcId="{C41A171C-0E8F-4858-81D5-B1B1C586E1D7}" destId="{AA28A1B0-C8B2-4859-BF3E-57C0D6368438}" srcOrd="0" destOrd="0" presId="urn:microsoft.com/office/officeart/2005/8/layout/vList6"/>
    <dgm:cxn modelId="{61F7A8E3-DB84-4D2A-8C65-108042F44CD5}" type="presParOf" srcId="{8DD81F27-FDE9-4F65-8CF2-6630C0FB15B2}" destId="{23AB6993-10F8-4924-BD20-DEBF5CE0560B}" srcOrd="1" destOrd="0" presId="urn:microsoft.com/office/officeart/2005/8/layout/vList6"/>
  </dgm:cxnLst>
  <dgm:bg/>
  <dgm:whole/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5D9C6674-1CE0-48A2-A307-E1C3CF93BE00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F78C89F-7637-429E-B944-E2763D430228}" type="parTrans" cxnId="{492D77B7-04B2-4A8E-AD79-36B9AE92DE29}">
      <dgm:prSet custT="1"/>
      <dgm:spPr/>
      <dgm:t>
        <a:bodyPr/>
        <a:lstStyle/>
        <a:p>
          <a:endParaRPr lang="en-US" sz="1000"/>
        </a:p>
      </dgm:t>
    </dgm:pt>
    <dgm:pt modelId="{06F26D49-CE64-44D0-9FB8-CED948482CBD}">
      <dgm:prSet phldrT="[Text]" custT="1"/>
      <dgm:spPr/>
      <dgm:t>
        <a:bodyPr/>
        <a:lstStyle/>
        <a:p>
          <a:r>
            <a:rPr lang="en-US" sz="1000" b="1" smtClean="0"/>
            <a:t>DAG Interface</a:t>
          </a:r>
        </a:p>
        <a:p>
          <a:r>
            <a:rPr lang="en-US" sz="1000" b="1" smtClean="0"/>
            <a:t>ERF-Stream</a:t>
          </a:r>
          <a:endParaRPr lang="en-US" sz="1000" b="1"/>
        </a:p>
      </dgm:t>
    </dgm:pt>
    <dgm:pt modelId="{7A7E2AE9-85FB-4050-919C-C7DE6B960C08}" type="sibTrans" cxnId="{492D77B7-04B2-4A8E-AD79-36B9AE92DE29}">
      <dgm:prSet custT="1"/>
      <dgm:spPr/>
      <dgm:t>
        <a:bodyPr/>
        <a:lstStyle/>
        <a:p>
          <a:endParaRPr lang="en-US" sz="1000"/>
        </a:p>
      </dgm:t>
    </dgm:pt>
    <dgm:pt modelId="{50E799E0-DF89-44D2-81AD-9D0E92E0D416}" type="parTrans" cxnId="{E23F5A98-D82F-46C3-82D7-D4EACAC336F2}">
      <dgm:prSet custT="1"/>
      <dgm:spPr/>
      <dgm:t>
        <a:bodyPr/>
        <a:lstStyle/>
        <a:p>
          <a:endParaRPr lang="en-US" sz="1000"/>
        </a:p>
      </dgm:t>
    </dgm:pt>
    <dgm:pt modelId="{86F00193-DF45-44D9-82BA-3ACD0A7C8D8E}">
      <dgm:prSet phldrT="[Text]" custT="1"/>
      <dgm:spPr/>
      <dgm:t>
        <a:bodyPr/>
        <a:lstStyle/>
        <a:p>
          <a:r>
            <a:rPr lang="en-US" sz="1000" b="1" smtClean="0"/>
            <a:t>NIC </a:t>
          </a:r>
        </a:p>
        <a:p>
          <a:r>
            <a:rPr lang="en-US" sz="1000" b="1" smtClean="0"/>
            <a:t>(net address) </a:t>
          </a:r>
        </a:p>
        <a:p>
          <a:r>
            <a:rPr lang="en-US" sz="1000" b="1" smtClean="0"/>
            <a:t>ERF-Stream</a:t>
          </a:r>
          <a:endParaRPr lang="en-US" sz="1000" b="1"/>
        </a:p>
      </dgm:t>
    </dgm:pt>
    <dgm:pt modelId="{F47FE567-BA39-41A6-9371-FB0E2618D61B}" type="sibTrans" cxnId="{E23F5A98-D82F-46C3-82D7-D4EACAC336F2}">
      <dgm:prSet custT="1"/>
      <dgm:spPr/>
      <dgm:t>
        <a:bodyPr/>
        <a:lstStyle/>
        <a:p>
          <a:endParaRPr lang="en-US" sz="1000"/>
        </a:p>
      </dgm:t>
    </dgm:pt>
    <dgm:pt modelId="{3704AEA1-2283-4723-9D48-98FD54013BA0}" type="parTrans" cxnId="{DB6CBF55-9CDB-410E-A120-3271EA83DF23}">
      <dgm:prSet custT="1"/>
      <dgm:spPr/>
      <dgm:t>
        <a:bodyPr/>
        <a:lstStyle/>
        <a:p>
          <a:endParaRPr lang="en-US" sz="1000"/>
        </a:p>
      </dgm:t>
    </dgm:pt>
    <dgm:pt modelId="{5E8E7F14-F0DD-41DE-9CCE-0660A1CDDFEA}">
      <dgm:prSet phldrT="[Text]" custT="1"/>
      <dgm:spPr/>
      <dgm:t>
        <a:bodyPr/>
        <a:lstStyle/>
        <a:p>
          <a:r>
            <a:rPr lang="en-US" sz="1000" b="1" smtClean="0"/>
            <a:t>Rotation File</a:t>
          </a:r>
          <a:endParaRPr lang="en-US" sz="1000" b="1"/>
        </a:p>
      </dgm:t>
    </dgm:pt>
    <dgm:pt modelId="{038893DB-1348-4C77-9F6A-04ADFF57C6B7}" type="sibTrans" cxnId="{DB6CBF55-9CDB-410E-A120-3271EA83DF23}">
      <dgm:prSet custT="1"/>
      <dgm:spPr/>
      <dgm:t>
        <a:bodyPr/>
        <a:lstStyle/>
        <a:p>
          <a:endParaRPr lang="en-US" sz="1000"/>
        </a:p>
      </dgm:t>
    </dgm:pt>
    <dgm:pt modelId="{444C47F7-5CD5-4ECB-98D6-6664FF1168CC}" type="pres">
      <dgm:prSet presAssocID="{5D9C6674-1CE0-48A2-A307-E1C3CF93BE00}" presName="Name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8A58DB-F7A2-4250-A215-F0DAF9825605}" type="pres">
      <dgm:prSet presAssocID="{06F26D49-CE64-44D0-9FB8-CED948482CBD}" presName="linNode"/>
      <dgm:spPr/>
      <dgm:t>
        <a:bodyPr/>
        <a:lstStyle/>
        <a:p/>
      </dgm:t>
    </dgm:pt>
    <dgm:pt modelId="{131942CA-9BE7-4DD7-8C3D-C189B635C8D2}" type="pres">
      <dgm:prSet presAssocID="{06F26D49-CE64-44D0-9FB8-CED948482CBD}" presName="parentShp" presStyleLbl="node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24906-4AB9-4D15-AB92-DC18D91612AC}" type="pres">
      <dgm:prSet presAssocID="{06F26D49-CE64-44D0-9FB8-CED948482CBD}" presName="childShp" presStyleLbl="bgAccFollowNode1" presStyleCnt="3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/>
      </dgm:t>
    </dgm:pt>
    <dgm:pt modelId="{7DBDF81D-03AD-4AF9-B858-00873E5477B3}" type="pres">
      <dgm:prSet presAssocID="{7A7E2AE9-85FB-4050-919C-C7DE6B960C08}" presName="spacing"/>
      <dgm:spPr/>
      <dgm:t>
        <a:bodyPr/>
        <a:lstStyle/>
        <a:p/>
      </dgm:t>
    </dgm:pt>
    <dgm:pt modelId="{7AE2CF85-057A-44E7-88C2-7FC3A65FA56E}" type="pres">
      <dgm:prSet presAssocID="{86F00193-DF45-44D9-82BA-3ACD0A7C8D8E}" presName="linNode"/>
      <dgm:spPr/>
      <dgm:t>
        <a:bodyPr/>
        <a:lstStyle/>
        <a:p/>
      </dgm:t>
    </dgm:pt>
    <dgm:pt modelId="{B2292481-2979-41C6-A990-7F38326807EE}" type="pres">
      <dgm:prSet presAssocID="{86F00193-DF45-44D9-82BA-3ACD0A7C8D8E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4118C-CF15-4D7F-965E-B4EEA34B7C7D}" type="pres">
      <dgm:prSet presAssocID="{86F00193-DF45-44D9-82BA-3ACD0A7C8D8E}" presName="childShp" presStyleLbl="bgAccFollowNode1" presStyleIdx="1" presStyleCnt="3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99F4F0EB-223C-4D63-8970-B49E273B30B4}" type="pres">
      <dgm:prSet presAssocID="{F47FE567-BA39-41A6-9371-FB0E2618D61B}" presName="spacing"/>
      <dgm:spPr/>
      <dgm:t>
        <a:bodyPr/>
        <a:lstStyle/>
        <a:p/>
      </dgm:t>
    </dgm:pt>
    <dgm:pt modelId="{C97F1F16-5531-4A0F-954B-92D8A32A1ABA}" type="pres">
      <dgm:prSet presAssocID="{5E8E7F14-F0DD-41DE-9CCE-0660A1CDDFEA}" presName="linNode"/>
      <dgm:spPr/>
      <dgm:t>
        <a:bodyPr/>
        <a:lstStyle/>
        <a:p/>
      </dgm:t>
    </dgm:pt>
    <dgm:pt modelId="{50608C48-7BA5-4F3B-843F-808F392C5653}" type="pres">
      <dgm:prSet presAssocID="{5E8E7F14-F0DD-41DE-9CCE-0660A1CDDFEA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B3848-7662-43E5-8333-0F860BA0F5EB}" type="pres">
      <dgm:prSet presAssocID="{5E8E7F14-F0DD-41DE-9CCE-0660A1CDDFEA}" presName="childShp" presStyleLbl="bgAccFollowNode1" presStyleIdx="2" presStyleCnt="3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/>
      </dgm:t>
    </dgm:pt>
  </dgm:ptLst>
  <dgm:cxnLst>
    <dgm:cxn modelId="{492D77B7-04B2-4A8E-AD79-36B9AE92DE29}" srcId="{5D9C6674-1CE0-48A2-A307-E1C3CF93BE00}" destId="{06F26D49-CE64-44D0-9FB8-CED948482CBD}" srcOrd="0" destOrd="0" parTransId="{DF78C89F-7637-429E-B944-E2763D430228}" sibTransId="{7A7E2AE9-85FB-4050-919C-C7DE6B960C08}"/>
    <dgm:cxn modelId="{E23F5A98-D82F-46C3-82D7-D4EACAC336F2}" srcId="{5D9C6674-1CE0-48A2-A307-E1C3CF93BE00}" destId="{86F00193-DF45-44D9-82BA-3ACD0A7C8D8E}" srcOrd="1" destOrd="0" parTransId="{50E799E0-DF89-44D2-81AD-9D0E92E0D416}" sibTransId="{F47FE567-BA39-41A6-9371-FB0E2618D61B}"/>
    <dgm:cxn modelId="{DB6CBF55-9CDB-410E-A120-3271EA83DF23}" srcId="{5D9C6674-1CE0-48A2-A307-E1C3CF93BE00}" destId="{5E8E7F14-F0DD-41DE-9CCE-0660A1CDDFEA}" srcOrd="2" destOrd="0" parTransId="{3704AEA1-2283-4723-9D48-98FD54013BA0}" sibTransId="{038893DB-1348-4C77-9F6A-04ADFF57C6B7}"/>
    <dgm:cxn modelId="{E4182EC1-BA02-4372-8A88-EA7530EC5D2E}" type="presOf" srcId="{5D9C6674-1CE0-48A2-A307-E1C3CF93BE00}" destId="{444C47F7-5CD5-4ECB-98D6-6664FF1168CC}" srcOrd="0" destOrd="0" presId="urn:microsoft.com/office/officeart/2005/8/layout/vList6"/>
    <dgm:cxn modelId="{99C3EDF6-9280-478D-900E-EC54F97D1F96}" type="presParOf" srcId="{444C47F7-5CD5-4ECB-98D6-6664FF1168CC}" destId="{4B8A58DB-F7A2-4250-A215-F0DAF9825605}" srcOrd="0" destOrd="0" presId="urn:microsoft.com/office/officeart/2005/8/layout/vList6"/>
    <dgm:cxn modelId="{56AA8D0F-0BB0-422B-A4D1-0559BF6A2967}" type="presParOf" srcId="{4B8A58DB-F7A2-4250-A215-F0DAF9825605}" destId="{131942CA-9BE7-4DD7-8C3D-C189B635C8D2}" srcOrd="0" destOrd="0" presId="urn:microsoft.com/office/officeart/2005/8/layout/vList6"/>
    <dgm:cxn modelId="{2FF5FD9C-5378-4BB3-892C-ECAFBA1145AE}" type="presOf" srcId="{06F26D49-CE64-44D0-9FB8-CED948482CBD}" destId="{131942CA-9BE7-4DD7-8C3D-C189B635C8D2}" srcOrd="0" destOrd="0" presId="urn:microsoft.com/office/officeart/2005/8/layout/vList6"/>
    <dgm:cxn modelId="{F1C05A45-FAC7-45A9-9064-A7B052B7E135}" type="presParOf" srcId="{4B8A58DB-F7A2-4250-A215-F0DAF9825605}" destId="{4D424906-4AB9-4D15-AB92-DC18D91612AC}" srcOrd="1" destOrd="0" presId="urn:microsoft.com/office/officeart/2005/8/layout/vList6"/>
    <dgm:cxn modelId="{A26252D9-0AC3-4672-AA5D-6CFE0E189B10}" type="presParOf" srcId="{444C47F7-5CD5-4ECB-98D6-6664FF1168CC}" destId="{7DBDF81D-03AD-4AF9-B858-00873E5477B3}" srcOrd="1" destOrd="0" presId="urn:microsoft.com/office/officeart/2005/8/layout/vList6"/>
    <dgm:cxn modelId="{B1CF471D-ADBF-43FD-87DD-CAEFB2B62133}" type="presParOf" srcId="{444C47F7-5CD5-4ECB-98D6-6664FF1168CC}" destId="{7AE2CF85-057A-44E7-88C2-7FC3A65FA56E}" srcOrd="2" destOrd="0" presId="urn:microsoft.com/office/officeart/2005/8/layout/vList6"/>
    <dgm:cxn modelId="{41CA2970-CC6F-4BBE-817C-A4349E0D9DED}" type="presParOf" srcId="{7AE2CF85-057A-44E7-88C2-7FC3A65FA56E}" destId="{B2292481-2979-41C6-A990-7F38326807EE}" srcOrd="0" destOrd="0" presId="urn:microsoft.com/office/officeart/2005/8/layout/vList6"/>
    <dgm:cxn modelId="{FA8351E8-8E57-4C6D-AAE2-271992623295}" type="presOf" srcId="{86F00193-DF45-44D9-82BA-3ACD0A7C8D8E}" destId="{B2292481-2979-41C6-A990-7F38326807EE}" srcOrd="0" destOrd="0" presId="urn:microsoft.com/office/officeart/2005/8/layout/vList6"/>
    <dgm:cxn modelId="{DCB9FC58-49F7-420A-BB4C-1677914EFA28}" type="presParOf" srcId="{7AE2CF85-057A-44E7-88C2-7FC3A65FA56E}" destId="{BFB4118C-CF15-4D7F-965E-B4EEA34B7C7D}" srcOrd="1" destOrd="0" presId="urn:microsoft.com/office/officeart/2005/8/layout/vList6"/>
    <dgm:cxn modelId="{66CE4DBE-344D-4E58-8A99-CC5F34DEC654}" type="presParOf" srcId="{444C47F7-5CD5-4ECB-98D6-6664FF1168CC}" destId="{99F4F0EB-223C-4D63-8970-B49E273B30B4}" srcOrd="3" destOrd="0" presId="urn:microsoft.com/office/officeart/2005/8/layout/vList6"/>
    <dgm:cxn modelId="{563D7C2C-3EAB-44B9-B42D-E1D2B9B2FD15}" type="presParOf" srcId="{444C47F7-5CD5-4ECB-98D6-6664FF1168CC}" destId="{C97F1F16-5531-4A0F-954B-92D8A32A1ABA}" srcOrd="4" destOrd="0" presId="urn:microsoft.com/office/officeart/2005/8/layout/vList6"/>
    <dgm:cxn modelId="{7F61A4D1-85D8-408B-8178-5A2E178A34F6}" type="presParOf" srcId="{C97F1F16-5531-4A0F-954B-92D8A32A1ABA}" destId="{50608C48-7BA5-4F3B-843F-808F392C5653}" srcOrd="0" destOrd="0" presId="urn:microsoft.com/office/officeart/2005/8/layout/vList6"/>
    <dgm:cxn modelId="{9C314F45-6875-4A6A-91EB-B609DF0715A5}" type="presOf" srcId="{5E8E7F14-F0DD-41DE-9CCE-0660A1CDDFEA}" destId="{50608C48-7BA5-4F3B-843F-808F392C5653}" srcOrd="0" destOrd="0" presId="urn:microsoft.com/office/officeart/2005/8/layout/vList6"/>
    <dgm:cxn modelId="{2D9FBF8A-CC06-478D-8BF7-DD49FEB8A460}" type="presParOf" srcId="{C97F1F16-5531-4A0F-954B-92D8A32A1ABA}" destId="{58FB3848-7662-43E5-8333-0F860BA0F5EB}" srcOrd="1" destOrd="0" presId="urn:microsoft.com/office/officeart/2005/8/layout/vList6"/>
  </dgm:cxnLst>
  <dgm:bg/>
  <dgm:whole>
    <a:ln>
      <a:noFill/>
    </a:ln>
  </dgm:whole>
</dgm:dataModel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type="rightArrow" r:blip="" zOrderOff="-2">
                <dgm:adjLst>
                  <dgm:adj idx="1" val="0.75"/>
                </dgm:adjLst>
              </dgm:shape>
            </dgm:if>
            <dgm:else name="Name10">
              <dgm:shape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/>
          </dgm:ruleLst>
        </dgm:layoutNode>
      </dgm:layoutNode>
      <dgm:forEach name="Name11" axis="followSib" ptType="sibTrans" cnt="1">
        <dgm:layoutNode name="spacing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type="rightArrow" r:blip="" zOrderOff="-2">
                <dgm:adjLst>
                  <dgm:adj idx="1" val="0.75"/>
                </dgm:adjLst>
              </dgm:shape>
            </dgm:if>
            <dgm:else name="Name10">
              <dgm:shape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/>
          </dgm:ruleLst>
        </dgm:layoutNode>
      </dgm:layoutNode>
      <dgm:forEach name="Name11" axis="followSib" ptType="sibTrans" cnt="1">
        <dgm:layoutNode name="spacing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2617C9-EB26-4296-9476-2C1FF26792FE}" type="datetimeFigureOut">
              <a:rPr lang="en-US"/>
              <a:pPr>
                <a:defRPr/>
              </a:pPr>
              <a:t>6/11/2010</a:t>
            </a:fld>
          </a:p>
        </p:txBody>
      </p:sp>
      <p:sp>
        <p:nvSpPr>
          <p:cNvPr id="409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92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350A2D-4863-4779-8F19-8E99D43F79B3}" type="slidenum">
              <a:rPr lang="en-US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F065C6-5580-4B90-8181-FB193D882DBD}" type="datetimeFigureOut">
              <a:rPr lang="en-US"/>
              <a:pPr>
                <a:defRPr/>
              </a:pPr>
              <a:t>6/11/2010</a:t>
            </a:fld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59F435-DD24-48DD-99D7-6547F2C1BD2F}" type="slidenum">
              <a:rPr lang="en-US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8A4E-83F5-46B8-B019-D9707D0FCD71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8A4E-83F5-46B8-B019-D9707D0FCD71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8A4E-83F5-46B8-B019-D9707D0FCD71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8A4E-83F5-46B8-B019-D9707D0FCD71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9F435-DD24-48DD-99D7-6547F2C1BD2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4.jpeg" /><Relationship Id="rId3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2438400" y="1676400"/>
            <a:ext cx="4267200" cy="4267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0" y="15875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12"/>
          <p:cNvSpPr txBox="1"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</p:spPr>
        <p:txBody>
          <a:bodyPr anchor="b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spc="100">
                <a:latin typeface="Calibri" pitchFamily="34" charset="0"/>
                <a:cs typeface="+mn-cs"/>
              </a:rPr>
              <a:t>		SHARKFEST ‘10  |  Stanford University  |  June 14–17, 2010</a:t>
            </a:r>
          </a:p>
        </p:txBody>
      </p:sp>
      <p:grpSp>
        <p:nvGrpSpPr>
          <p:cNvPr id="7" name="Group 17"/>
          <p:cNvGrpSpPr/>
          <p:nvPr userDrawn="1"/>
        </p:nvGrpSpPr>
        <p:grpSpPr>
          <a:xfrm>
            <a:off x="152400" y="6048375"/>
            <a:ext cx="8791575" cy="646113"/>
            <a:chOff x="96" y="3810"/>
            <a:chExt cx="5538" cy="407"/>
          </a:xfrm>
        </p:grpSpPr>
        <p:pic>
          <p:nvPicPr>
            <p:cNvPr id="8" name="Picture 11" descr="wsu_small.jp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4560" y="3814"/>
              <a:ext cx="1074" cy="4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9" name="Picture 16"/>
            <p:cNvPicPr>
              <a:picLocks noChangeAspect="1" noChangeArrowheads="1"/>
            </p:cNvPicPr>
            <p:nvPr userDrawn="1"/>
          </p:nvPicPr>
          <p:blipFill>
            <a:blip r:embed="rId3"/>
            <a:stretch>
              <a:fillRect/>
            </a:stretch>
          </p:blipFill>
          <p:spPr bwMode="auto">
            <a:xfrm>
              <a:off x="96" y="3810"/>
              <a:ext cx="653" cy="4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2438400" y="1676400"/>
            <a:ext cx="4267200" cy="4267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Rectangle 5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Footer Placeholder 12"/>
          <p:cNvSpPr txBox="1"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</p:spPr>
        <p:txBody>
          <a:bodyPr anchor="b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spc="100">
                <a:latin typeface="Calibri" pitchFamily="34" charset="0"/>
                <a:cs typeface="+mn-cs"/>
              </a:rPr>
              <a:t>		SHARKFEST ‘10  |  Stanford University  |  June 14–17, 2010</a:t>
            </a:r>
          </a:p>
        </p:txBody>
      </p:sp>
      <p:grpSp>
        <p:nvGrpSpPr>
          <p:cNvPr id="8" name="Group 17"/>
          <p:cNvGrpSpPr/>
          <p:nvPr userDrawn="1"/>
        </p:nvGrpSpPr>
        <p:grpSpPr>
          <a:xfrm>
            <a:off x="152400" y="6048375"/>
            <a:ext cx="8791575" cy="646113"/>
            <a:chOff x="96" y="3810"/>
            <a:chExt cx="5538" cy="407"/>
          </a:xfrm>
        </p:grpSpPr>
        <p:pic>
          <p:nvPicPr>
            <p:cNvPr id="9" name="Picture 11" descr="wsu_small.jp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4560" y="3814"/>
              <a:ext cx="1074" cy="4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0" name="Picture 16"/>
            <p:cNvPicPr>
              <a:picLocks noChangeAspect="1" noChangeArrowheads="1"/>
            </p:cNvPicPr>
            <p:nvPr userDrawn="1"/>
          </p:nvPicPr>
          <p:blipFill>
            <a:blip r:embed="rId3"/>
            <a:stretch>
              <a:fillRect/>
            </a:stretch>
          </p:blipFill>
          <p:spPr bwMode="auto">
            <a:xfrm>
              <a:off x="96" y="3810"/>
              <a:ext cx="653" cy="4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12"/>
          <p:cNvSpPr txBox="1"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</p:spPr>
        <p:txBody>
          <a:bodyPr anchor="b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spc="100">
                <a:latin typeface="Calibri" pitchFamily="34" charset="0"/>
                <a:cs typeface="+mn-cs"/>
              </a:rPr>
              <a:t>		SHARKFEST ‘10  |  Stanford University  |  June 14–17, 2010</a:t>
            </a:r>
          </a:p>
        </p:txBody>
      </p:sp>
      <p:pic>
        <p:nvPicPr>
          <p:cNvPr id="7" name="Picture 14"/>
          <p:cNvPicPr>
            <a:picLocks noChangeAspect="1" noChangeArrowheads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2438400" y="1676400"/>
            <a:ext cx="4267200" cy="4267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18" descr="LOGO-Grey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7924800" y="5943600"/>
            <a:ext cx="938212" cy="685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obj" preserve="1">
  <p:cSld name="1_Title and Content NO B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12"/>
          <p:cNvSpPr txBox="1"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</p:spPr>
        <p:txBody>
          <a:bodyPr anchor="b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spc="100">
                <a:latin typeface="Calibri" pitchFamily="34" charset="0"/>
                <a:cs typeface="+mn-cs"/>
              </a:rPr>
              <a:t>		SHARKFEST ‘10  |  Stanford University  |  June 14–17, 2010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1" name="Picture 18" descr="LOGO-Grey"/>
          <p:cNvPicPr>
            <a:picLocks noChangeAspect="1" noChangeArrowheads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7924800" y="5943600"/>
            <a:ext cx="938212" cy="685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preserve="1" userDrawn="1">
  <p:cSld name="2_Diagram NO B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12"/>
          <p:cNvSpPr txBox="1"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</p:spPr>
        <p:txBody>
          <a:bodyPr anchor="b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spc="100">
                <a:latin typeface="Calibri" pitchFamily="34" charset="0"/>
                <a:cs typeface="+mn-cs"/>
              </a:rPr>
              <a:t>		SHARKFEST ‘10  |  Stanford University  |  June 14–17, 2010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preserve="1" userDrawn="1">
  <p:cSld name="3_Diagram NO BG with LOG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12"/>
          <p:cNvSpPr txBox="1"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</p:spPr>
        <p:txBody>
          <a:bodyPr anchor="b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spc="100">
                <a:latin typeface="Calibri" pitchFamily="34" charset="0"/>
                <a:cs typeface="+mn-cs"/>
              </a:rPr>
              <a:t>		SHARKFEST ‘10  |  Stanford University  |  June 14–17, 2010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18" descr="LOGO-Grey"/>
          <p:cNvPicPr>
            <a:picLocks noChangeAspect="1" noChangeArrowheads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7924800" y="5943600"/>
            <a:ext cx="938212" cy="685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2438400" y="1676400"/>
            <a:ext cx="4267200" cy="4267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Rectangle 5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Footer Placeholder 12"/>
          <p:cNvSpPr txBox="1"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</p:spPr>
        <p:txBody>
          <a:bodyPr anchor="b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spc="100">
                <a:latin typeface="Calibri" pitchFamily="34" charset="0"/>
                <a:cs typeface="+mn-cs"/>
              </a:rPr>
              <a:t>		SHARKFEST ‘10  |  Stanford University  |  June 14–17, 2010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14"/>
          <p:cNvPicPr>
            <a:picLocks noChangeAspect="1" noChangeArrowheads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2438400" y="1676400"/>
            <a:ext cx="4267200" cy="4267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Footer Placeholder 12"/>
          <p:cNvSpPr txBox="1"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</p:spPr>
        <p:txBody>
          <a:bodyPr anchor="b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spc="100">
                <a:latin typeface="Calibri" pitchFamily="34" charset="0"/>
                <a:cs typeface="+mn-cs"/>
              </a:rPr>
              <a:t>		SHARKFEST ‘10  |  Stanford University  |  June 14–17, 2010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7" r:id="rId3"/>
    <p:sldLayoutId id="2147483718" r:id="rId4"/>
    <p:sldLayoutId id="2147483719" r:id="rId5"/>
    <p:sldLayoutId id="2147483708" r:id="rId6"/>
    <p:sldLayoutId id="2147483714" r:id="rId7"/>
    <p:sldLayoutId id="2147483715" r:id="rId8"/>
    <p:sldLayoutId id="2147483709" r:id="rId9"/>
    <p:sldLayoutId id="2147483716" r:id="rId10"/>
    <p:sldLayoutId id="2147483710" r:id="rId11"/>
    <p:sldLayoutId id="2147483711" r:id="rId12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0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3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8.xml" /><Relationship Id="rId3" Type="http://schemas.openxmlformats.org/officeDocument/2006/relationships/hyperlink" Target="http://openinfosecfoundation.org/" TargetMode="External" /><Relationship Id="rId4" Type="http://schemas.openxmlformats.org/officeDocument/2006/relationships/image" Target="../media/image14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5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diagramColors" Target="../diagrams/colors2.xml" /><Relationship Id="rId11" Type="http://schemas.openxmlformats.org/officeDocument/2006/relationships/diagramData" Target="../diagrams/data3.xml" /><Relationship Id="rId12" Type="http://schemas.openxmlformats.org/officeDocument/2006/relationships/diagramLayout" Target="../diagrams/layout3.xml" /><Relationship Id="rId13" Type="http://schemas.openxmlformats.org/officeDocument/2006/relationships/diagramQuickStyle" Target="../diagrams/quickStyle3.xml" /><Relationship Id="rId14" Type="http://schemas.openxmlformats.org/officeDocument/2006/relationships/diagramColors" Target="../diagrams/colors3.xml" /><Relationship Id="rId2" Type="http://schemas.openxmlformats.org/officeDocument/2006/relationships/notesSlide" Target="../notesSlides/notesSlide22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Relationship Id="rId7" Type="http://schemas.openxmlformats.org/officeDocument/2006/relationships/diagramData" Target="../diagrams/data2.xml" /><Relationship Id="rId8" Type="http://schemas.openxmlformats.org/officeDocument/2006/relationships/diagramLayout" Target="../diagrams/layout2.xml" /><Relationship Id="rId9" Type="http://schemas.openxmlformats.org/officeDocument/2006/relationships/diagramQuickStyle" Target="../diagrams/quickStyle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16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17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18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19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20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21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35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36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7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8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6.jpeg" /><Relationship Id="rId4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1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/>
              <a:buNone/>
              <a:tabLst>
                <a:tab pos="723900"/>
                <a:tab pos="1447800"/>
                <a:tab pos="2171700"/>
                <a:tab pos="2895600"/>
                <a:tab pos="3619500"/>
                <a:tab pos="4343400"/>
                <a:tab pos="5067300"/>
                <a:tab pos="5791200"/>
                <a:tab pos="6515100"/>
              </a:tabLst>
            </a:pPr>
            <a:r>
              <a:rPr lang="en-GB" sz="3400" b="1" smtClean="0">
                <a:solidFill>
                  <a:srgbClr val="1D62AF"/>
                </a:solidFill>
              </a:rPr>
              <a:t>Operating a Flexible Network Monitoring Infrastructure</a:t>
            </a:r>
          </a:p>
          <a:p>
            <a:pPr eaLnBrk="1" hangingPunct="1">
              <a:lnSpc>
                <a:spcPct val="80000"/>
              </a:lnSpc>
              <a:buFont typeface="Arial"/>
              <a:buNone/>
              <a:tabLst>
                <a:tab pos="723900"/>
                <a:tab pos="1447800"/>
                <a:tab pos="2171700"/>
                <a:tab pos="2895600"/>
                <a:tab pos="3619500"/>
                <a:tab pos="4343400"/>
                <a:tab pos="5067300"/>
                <a:tab pos="5791200"/>
                <a:tab pos="6515100"/>
              </a:tabLst>
            </a:pPr>
            <a:r>
              <a:rPr lang="en-GB" sz="2200" smtClean="0">
                <a:solidFill>
                  <a:srgbClr val="000000"/>
                </a:solidFill>
              </a:rPr>
              <a:t>June 17, 2010</a:t>
            </a:r>
          </a:p>
          <a:p>
            <a:pPr eaLnBrk="1" hangingPunct="1">
              <a:lnSpc>
                <a:spcPct val="80000"/>
              </a:lnSpc>
              <a:buFont typeface="Arial"/>
              <a:buNone/>
              <a:tabLst>
                <a:tab pos="723900"/>
                <a:tab pos="1447800"/>
                <a:tab pos="2171700"/>
                <a:tab pos="2895600"/>
                <a:tab pos="3619500"/>
                <a:tab pos="4343400"/>
                <a:tab pos="5067300"/>
                <a:tab pos="5791200"/>
                <a:tab pos="6515100"/>
              </a:tabLst>
            </a:pPr>
            <a:endParaRPr lang="en-GB" sz="2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Arial"/>
              <a:buNone/>
              <a:tabLst>
                <a:tab pos="723900"/>
                <a:tab pos="1447800"/>
                <a:tab pos="2171700"/>
                <a:tab pos="2895600"/>
                <a:tab pos="3619500"/>
                <a:tab pos="4343400"/>
                <a:tab pos="5067300"/>
                <a:tab pos="5791200"/>
                <a:tab pos="6515100"/>
              </a:tabLst>
            </a:pPr>
            <a:endParaRPr lang="en-GB" sz="2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Arial"/>
              <a:buNone/>
              <a:tabLst>
                <a:tab pos="723900"/>
                <a:tab pos="1447800"/>
                <a:tab pos="2171700"/>
                <a:tab pos="2895600"/>
                <a:tab pos="3619500"/>
                <a:tab pos="4343400"/>
                <a:tab pos="5067300"/>
                <a:tab pos="5791200"/>
                <a:tab pos="6515100"/>
              </a:tabLst>
            </a:pPr>
            <a:r>
              <a:rPr lang="en-GB" sz="2500" b="1" smtClean="0">
                <a:solidFill>
                  <a:srgbClr val="1D62AF"/>
                </a:solidFill>
              </a:rPr>
              <a:t>Dr Stephen Donnelly</a:t>
            </a:r>
          </a:p>
          <a:p>
            <a:pPr eaLnBrk="1" hangingPunct="1">
              <a:lnSpc>
                <a:spcPct val="80000"/>
              </a:lnSpc>
              <a:buFont typeface="Arial"/>
              <a:buNone/>
              <a:tabLst>
                <a:tab pos="723900"/>
                <a:tab pos="1447800"/>
                <a:tab pos="2171700"/>
                <a:tab pos="2895600"/>
                <a:tab pos="3619500"/>
                <a:tab pos="4343400"/>
                <a:tab pos="5067300"/>
                <a:tab pos="5791200"/>
                <a:tab pos="6515100"/>
              </a:tabLst>
            </a:pPr>
            <a:r>
              <a:rPr lang="en-GB" sz="2200" smtClean="0">
                <a:solidFill>
                  <a:srgbClr val="000000"/>
                </a:solidFill>
              </a:rPr>
              <a:t>Core Software Manager  |  Endace Technology Ltd</a:t>
            </a:r>
          </a:p>
          <a:p>
            <a:pPr eaLnBrk="1" hangingPunct="1">
              <a:lnSpc>
                <a:spcPct val="80000"/>
              </a:lnSpc>
              <a:buFont typeface="Arial"/>
              <a:buNone/>
              <a:tabLst>
                <a:tab pos="723900"/>
                <a:tab pos="1447800"/>
                <a:tab pos="2171700"/>
                <a:tab pos="2895600"/>
                <a:tab pos="3619500"/>
                <a:tab pos="4343400"/>
                <a:tab pos="5067300"/>
                <a:tab pos="5791200"/>
                <a:tab pos="6515100"/>
              </a:tabLst>
            </a:pPr>
            <a:endParaRPr lang="en-GB" sz="2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Arial"/>
              <a:buNone/>
              <a:tabLst>
                <a:tab pos="723900"/>
                <a:tab pos="1447800"/>
                <a:tab pos="2171700"/>
                <a:tab pos="2895600"/>
                <a:tab pos="3619500"/>
                <a:tab pos="4343400"/>
                <a:tab pos="5067300"/>
                <a:tab pos="5791200"/>
                <a:tab pos="6515100"/>
              </a:tabLst>
            </a:pPr>
            <a:endParaRPr lang="en-GB" sz="2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Arial"/>
              <a:buNone/>
              <a:tabLst>
                <a:tab pos="723900"/>
                <a:tab pos="1447800"/>
                <a:tab pos="2171700"/>
                <a:tab pos="2895600"/>
                <a:tab pos="3619500"/>
                <a:tab pos="4343400"/>
                <a:tab pos="5067300"/>
                <a:tab pos="5791200"/>
                <a:tab pos="6515100"/>
              </a:tabLst>
            </a:pPr>
            <a:endParaRPr lang="en-GB" sz="2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Arial"/>
              <a:buNone/>
              <a:tabLst>
                <a:tab pos="723900"/>
                <a:tab pos="1447800"/>
                <a:tab pos="2171700"/>
                <a:tab pos="2895600"/>
                <a:tab pos="3619500"/>
                <a:tab pos="4343400"/>
                <a:tab pos="5067300"/>
                <a:tab pos="5791200"/>
                <a:tab pos="6515100"/>
              </a:tabLst>
            </a:pPr>
            <a:r>
              <a:rPr lang="en-GB" sz="2000" b="1" smtClean="0">
                <a:solidFill>
                  <a:srgbClr val="1D62AF"/>
                </a:solidFill>
              </a:rPr>
              <a:t>SHARK</a:t>
            </a:r>
            <a:r>
              <a:rPr lang="en-GB" sz="2000" smtClean="0">
                <a:solidFill>
                  <a:srgbClr val="000000"/>
                </a:solidFill>
              </a:rPr>
              <a:t>FEST</a:t>
            </a:r>
            <a:r>
              <a:rPr lang="en-GB" sz="2000" b="1" smtClean="0">
                <a:solidFill>
                  <a:srgbClr val="0000FF"/>
                </a:solidFill>
              </a:rPr>
              <a:t> </a:t>
            </a:r>
            <a:r>
              <a:rPr lang="en-GB" sz="2000" b="1" smtClean="0">
                <a:solidFill>
                  <a:srgbClr val="1D62AF"/>
                </a:solidFill>
              </a:rPr>
              <a:t>‘10</a:t>
            </a:r>
            <a:endParaRPr lang="en-GB" sz="2500" b="1" smtClean="0">
              <a:solidFill>
                <a:srgbClr val="1D62AF"/>
              </a:solidFill>
            </a:endParaRPr>
          </a:p>
          <a:p>
            <a:pPr eaLnBrk="1" hangingPunct="1">
              <a:lnSpc>
                <a:spcPct val="80000"/>
              </a:lnSpc>
              <a:buFont typeface="Arial"/>
              <a:buNone/>
              <a:tabLst>
                <a:tab pos="723900"/>
                <a:tab pos="1447800"/>
                <a:tab pos="2171700"/>
                <a:tab pos="2895600"/>
                <a:tab pos="3619500"/>
                <a:tab pos="4343400"/>
                <a:tab pos="5067300"/>
                <a:tab pos="5791200"/>
                <a:tab pos="6515100"/>
              </a:tabLst>
            </a:pPr>
            <a:r>
              <a:rPr lang="en-GB" sz="2000" smtClean="0">
                <a:solidFill>
                  <a:srgbClr val="000000"/>
                </a:solidFill>
              </a:rPr>
              <a:t>Stanford University</a:t>
            </a:r>
          </a:p>
          <a:p>
            <a:pPr eaLnBrk="1" hangingPunct="1">
              <a:lnSpc>
                <a:spcPct val="80000"/>
              </a:lnSpc>
              <a:buFont typeface="Arial"/>
              <a:buNone/>
              <a:tabLst>
                <a:tab pos="723900"/>
                <a:tab pos="1447800"/>
                <a:tab pos="2171700"/>
                <a:tab pos="2895600"/>
                <a:tab pos="3619500"/>
                <a:tab pos="4343400"/>
                <a:tab pos="5067300"/>
                <a:tab pos="5791200"/>
                <a:tab pos="6515100"/>
              </a:tabLst>
            </a:pPr>
            <a:r>
              <a:rPr lang="en-GB" sz="2000" smtClean="0">
                <a:solidFill>
                  <a:srgbClr val="000000"/>
                </a:solidFill>
              </a:rPr>
              <a:t>June 14-17, 2010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0" y="6075363"/>
            <a:ext cx="9144000" cy="792162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pic>
        <p:nvPicPr>
          <p:cNvPr id="6" name="Picture 18" descr="LOGO-Grey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24800" y="5943600"/>
            <a:ext cx="938212" cy="685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Outsource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Appliance</a:t>
            </a:r>
          </a:p>
          <a:p>
            <a:pPr lvl="1"/>
            <a:r>
              <a:rPr lang="en-US" smtClean="0"/>
              <a:t>Single Vendor</a:t>
            </a:r>
          </a:p>
          <a:p>
            <a:pPr lvl="1"/>
            <a:r>
              <a:rPr lang="en-US" smtClean="0"/>
              <a:t>Hardened systems</a:t>
            </a:r>
          </a:p>
          <a:p>
            <a:pPr lvl="1"/>
            <a:r>
              <a:rPr lang="en-US" smtClean="0"/>
              <a:t>Pre-integrated</a:t>
            </a:r>
          </a:p>
          <a:p>
            <a:pPr lvl="1"/>
            <a:r>
              <a:rPr lang="en-US" smtClean="0"/>
              <a:t>Optimized</a:t>
            </a:r>
          </a:p>
          <a:p>
            <a:pPr lvl="1"/>
            <a:r>
              <a:rPr lang="en-US" smtClean="0"/>
              <a:t>Support multiple users</a:t>
            </a:r>
          </a:p>
          <a:p>
            <a:pPr lvl="1"/>
            <a:r>
              <a:rPr lang="en-US" smtClean="0"/>
              <a:t>Tick Boxes</a:t>
            </a:r>
          </a:p>
          <a:p>
            <a:r>
              <a:rPr lang="en-US" smtClean="0"/>
              <a:t>The fewer the better!</a:t>
            </a:r>
          </a:p>
          <a:p>
            <a:pPr lvl="1"/>
            <a:r>
              <a:rPr lang="en-US" smtClean="0"/>
              <a:t>Appliance Sprawl</a:t>
            </a:r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Endace Probe</a:t>
            </a:r>
            <a:endParaRPr lang="en-US"/>
          </a:p>
        </p:txBody>
      </p:sp>
      <p:pic>
        <p:nvPicPr>
          <p:cNvPr id="116" name="Picture 2" descr="C:\Documents and Settings\andrew.summers\My Documents\3000 with slotted Beze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-4000"/>
          </a:blip>
          <a:stretch>
            <a:fillRect/>
          </a:stretch>
        </p:blipFill>
        <p:spPr bwMode="auto">
          <a:xfrm>
            <a:off x="111785" y="1857364"/>
            <a:ext cx="9023846" cy="450059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Endace Probe</a:t>
            </a:r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 flipV="1">
            <a:off x="928662" y="2098681"/>
            <a:ext cx="7429552" cy="3857652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81265" y="5169105"/>
            <a:ext cx="4196912" cy="4286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83"/>
          <p:cNvGrpSpPr/>
          <p:nvPr/>
        </p:nvGrpSpPr>
        <p:grpSpPr>
          <a:xfrm>
            <a:off x="1214414" y="4983096"/>
            <a:ext cx="1000132" cy="642942"/>
            <a:chOff x="3786182" y="5000636"/>
            <a:chExt cx="1285884" cy="857256"/>
          </a:xfrm>
        </p:grpSpPr>
        <p:grpSp>
          <p:nvGrpSpPr>
            <p:cNvPr id="7" name="Group 65"/>
            <p:cNvGrpSpPr/>
            <p:nvPr/>
          </p:nvGrpSpPr>
          <p:grpSpPr>
            <a:xfrm flipH="1">
              <a:off x="3786182" y="5000636"/>
              <a:ext cx="988950" cy="701692"/>
              <a:chOff x="8429" y="6995"/>
              <a:chExt cx="2012" cy="1435"/>
            </a:xfrm>
          </p:grpSpPr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8429" y="7176"/>
                <a:ext cx="1831" cy="1139"/>
              </a:xfrm>
              <a:prstGeom prst="rect">
                <a:avLst/>
              </a:prstGeom>
              <a:gradFill rotWithShape="0">
                <a:gsLst>
                  <a:gs pos="0">
                    <a:srgbClr val="9BBB59"/>
                  </a:gs>
                  <a:gs pos="100000">
                    <a:srgbClr val="4E6128"/>
                  </a:gs>
                </a:gsLst>
                <a:lin ang="2700000" scaled="1"/>
              </a:gradFill>
              <a:ln w="15875">
                <a:solidFill>
                  <a:schemeClr val="tx1"/>
                </a:solidFill>
                <a:miter lim="800000"/>
              </a:ln>
              <a:effectLst>
                <a:outerShdw dist="35921" dir="2700000" algn="ctr" rotWithShape="0">
                  <a:srgbClr val="D6E3BC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 flipV="1">
                <a:off x="8818" y="8315"/>
                <a:ext cx="1261" cy="115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60000"/>
                      <a:invGamma/>
                    </a:srgbClr>
                  </a:gs>
                  <a:gs pos="100000">
                    <a:srgbClr val="FFFF99"/>
                  </a:gs>
                </a:gsLst>
                <a:lin ang="5400000" scaled="1"/>
              </a:gradFill>
              <a:ln w="15875">
                <a:solidFill>
                  <a:schemeClr val="tx1"/>
                </a:solidFill>
                <a:miter lim="800000"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10260" y="6995"/>
                <a:ext cx="181" cy="1435"/>
              </a:xfrm>
              <a:custGeom>
                <a:cxnLst>
                  <a:cxn ang="0">
                    <a:pos x="180" y="1283"/>
                  </a:cxn>
                  <a:cxn ang="0">
                    <a:pos x="180" y="132"/>
                  </a:cxn>
                  <a:cxn ang="0">
                    <a:pos x="360" y="132"/>
                  </a:cxn>
                  <a:cxn ang="0">
                    <a:pos x="360" y="87"/>
                  </a:cxn>
                  <a:cxn ang="0">
                    <a:pos x="360" y="0"/>
                  </a:cxn>
                  <a:cxn ang="0">
                    <a:pos x="0" y="0"/>
                  </a:cxn>
                  <a:cxn ang="0">
                    <a:pos x="0" y="1283"/>
                  </a:cxn>
                  <a:cxn ang="0">
                    <a:pos x="180" y="1283"/>
                  </a:cxn>
                </a:cxnLst>
                <a:rect l="0" t="0" r="r" b="b"/>
                <a:pathLst>
                  <a:path w="360" h="1283">
                    <a:moveTo>
                      <a:pt x="180" y="1283"/>
                    </a:moveTo>
                    <a:lnTo>
                      <a:pt x="180" y="132"/>
                    </a:lnTo>
                    <a:lnTo>
                      <a:pt x="360" y="132"/>
                    </a:lnTo>
                    <a:lnTo>
                      <a:pt x="360" y="87"/>
                    </a:lnTo>
                    <a:lnTo>
                      <a:pt x="360" y="0"/>
                    </a:lnTo>
                    <a:lnTo>
                      <a:pt x="0" y="0"/>
                    </a:lnTo>
                    <a:lnTo>
                      <a:pt x="0" y="1283"/>
                    </a:lnTo>
                    <a:lnTo>
                      <a:pt x="180" y="128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5875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458"/>
              <p:cNvSpPr>
                <a:spLocks noChangeArrowheads="1"/>
              </p:cNvSpPr>
              <p:nvPr/>
            </p:nvSpPr>
            <p:spPr bwMode="auto">
              <a:xfrm>
                <a:off x="9864" y="8076"/>
                <a:ext cx="180" cy="180"/>
              </a:xfrm>
              <a:prstGeom prst="ellipse">
                <a:avLst/>
              </a:prstGeom>
              <a:gradFill rotWithShape="1">
                <a:gsLst>
                  <a:gs pos="0">
                    <a:srgbClr val="D8D8D8"/>
                  </a:gs>
                  <a:gs pos="100000">
                    <a:srgbClr val="646464"/>
                  </a:gs>
                </a:gsLst>
                <a:path path="shape">
                  <a:fillToRect l="50000" t="50000" r="50000" b="50000"/>
                </a:path>
              </a:gradFill>
              <a:ln w="158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2" name="Group 211"/>
              <p:cNvGrpSpPr/>
              <p:nvPr/>
            </p:nvGrpSpPr>
            <p:grpSpPr>
              <a:xfrm>
                <a:off x="10134" y="7716"/>
                <a:ext cx="247" cy="180"/>
                <a:chOff x="9234" y="7920"/>
                <a:chExt cx="247" cy="180"/>
              </a:xfrm>
            </p:grpSpPr>
            <p:sp>
              <p:nvSpPr>
                <p:cNvPr id="50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40"/>
              <p:cNvGrpSpPr/>
              <p:nvPr/>
            </p:nvGrpSpPr>
            <p:grpSpPr>
              <a:xfrm>
                <a:off x="10133" y="7356"/>
                <a:ext cx="247" cy="180"/>
                <a:chOff x="9234" y="7920"/>
                <a:chExt cx="247" cy="180"/>
              </a:xfrm>
            </p:grpSpPr>
            <p:sp>
              <p:nvSpPr>
                <p:cNvPr id="48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Rectangle 42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10139" y="8070"/>
                <a:ext cx="247" cy="180"/>
                <a:chOff x="9234" y="7920"/>
                <a:chExt cx="247" cy="180"/>
              </a:xfrm>
            </p:grpSpPr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Rectangle 45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" name="Freeform 44"/>
              <p:cNvSpPr/>
              <p:nvPr/>
            </p:nvSpPr>
            <p:spPr bwMode="auto">
              <a:xfrm>
                <a:off x="8429" y="7158"/>
                <a:ext cx="1615" cy="1080"/>
              </a:xfrm>
              <a:custGeom>
                <a:gdLst>
                  <a:gd name="T0" fmla="*/ 1615 w 1391"/>
                  <a:gd name="T1" fmla="*/ 0 h 1080"/>
                  <a:gd name="T2" fmla="*/ 1615 w 1391"/>
                  <a:gd name="T3" fmla="*/ 720 h 1080"/>
                  <a:gd name="T4" fmla="*/ 1406 w 1391"/>
                  <a:gd name="T5" fmla="*/ 720 h 1080"/>
                  <a:gd name="T6" fmla="*/ 1406 w 1391"/>
                  <a:gd name="T7" fmla="*/ 1080 h 1080"/>
                  <a:gd name="T8" fmla="*/ 0 w 1391"/>
                  <a:gd name="T9" fmla="*/ 1074 h 1080"/>
                  <a:gd name="T10" fmla="*/ 0 w 1391"/>
                  <a:gd name="T11" fmla="*/ 0 h 1080"/>
                  <a:gd name="T12" fmla="*/ 1615 w 1391"/>
                  <a:gd name="T13" fmla="*/ 0 h 10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91"/>
                  <a:gd name="T22" fmla="*/ 0 h 1080"/>
                  <a:gd name="T23" fmla="*/ 1391 w 1391"/>
                  <a:gd name="T24" fmla="*/ 1080 h 108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91" h="1080">
                    <a:moveTo>
                      <a:pt x="1391" y="0"/>
                    </a:moveTo>
                    <a:lnTo>
                      <a:pt x="1391" y="720"/>
                    </a:lnTo>
                    <a:lnTo>
                      <a:pt x="1211" y="720"/>
                    </a:lnTo>
                    <a:lnTo>
                      <a:pt x="1211" y="1080"/>
                    </a:lnTo>
                    <a:lnTo>
                      <a:pt x="0" y="1074"/>
                    </a:lnTo>
                    <a:lnTo>
                      <a:pt x="0" y="0"/>
                    </a:lnTo>
                    <a:lnTo>
                      <a:pt x="1391" y="0"/>
                    </a:lnTo>
                    <a:close/>
                  </a:path>
                </a:pathLst>
              </a:custGeom>
              <a:solidFill>
                <a:srgbClr val="5A5A5A"/>
              </a:solidFill>
              <a:ln w="158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algn="ctr"/>
                <a:endParaRPr lang="en-NZ" sz="600" b="1">
                  <a:solidFill>
                    <a:schemeClr val="bg1"/>
                  </a:solidFill>
                </a:endParaRPr>
              </a:p>
              <a:p>
                <a:pPr algn="ctr"/>
                <a:r>
                  <a:rPr lang="en-NZ" sz="1600" b="1">
                    <a:solidFill>
                      <a:schemeClr val="bg1"/>
                    </a:solidFill>
                  </a:rPr>
                  <a:t>DAG</a:t>
                </a:r>
                <a:endParaRPr lang="en-US" sz="16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65"/>
            <p:cNvGrpSpPr/>
            <p:nvPr/>
          </p:nvGrpSpPr>
          <p:grpSpPr>
            <a:xfrm flipH="1">
              <a:off x="3929058" y="5072074"/>
              <a:ext cx="988950" cy="701692"/>
              <a:chOff x="8429" y="6995"/>
              <a:chExt cx="2012" cy="1435"/>
            </a:xfrm>
          </p:grpSpPr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8429" y="7176"/>
                <a:ext cx="1831" cy="1139"/>
              </a:xfrm>
              <a:prstGeom prst="rect">
                <a:avLst/>
              </a:prstGeom>
              <a:gradFill rotWithShape="0">
                <a:gsLst>
                  <a:gs pos="0">
                    <a:srgbClr val="9BBB59"/>
                  </a:gs>
                  <a:gs pos="100000">
                    <a:srgbClr val="4E6128"/>
                  </a:gs>
                </a:gsLst>
                <a:lin ang="2700000" scaled="1"/>
              </a:gradFill>
              <a:ln w="15875">
                <a:solidFill>
                  <a:schemeClr val="tx1"/>
                </a:solidFill>
                <a:miter lim="800000"/>
              </a:ln>
              <a:effectLst>
                <a:outerShdw dist="35921" dir="2700000" algn="ctr" rotWithShape="0">
                  <a:srgbClr val="D6E3BC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 flipV="1">
                <a:off x="8818" y="8315"/>
                <a:ext cx="1261" cy="115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60000"/>
                      <a:invGamma/>
                    </a:srgbClr>
                  </a:gs>
                  <a:gs pos="100000">
                    <a:srgbClr val="FFFF99"/>
                  </a:gs>
                </a:gsLst>
                <a:lin ang="5400000" scaled="1"/>
              </a:gradFill>
              <a:ln w="15875">
                <a:solidFill>
                  <a:schemeClr val="tx1"/>
                </a:solidFill>
                <a:miter lim="800000"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10260" y="6995"/>
                <a:ext cx="181" cy="1435"/>
              </a:xfrm>
              <a:custGeom>
                <a:cxnLst>
                  <a:cxn ang="0">
                    <a:pos x="180" y="1283"/>
                  </a:cxn>
                  <a:cxn ang="0">
                    <a:pos x="180" y="132"/>
                  </a:cxn>
                  <a:cxn ang="0">
                    <a:pos x="360" y="132"/>
                  </a:cxn>
                  <a:cxn ang="0">
                    <a:pos x="360" y="87"/>
                  </a:cxn>
                  <a:cxn ang="0">
                    <a:pos x="360" y="0"/>
                  </a:cxn>
                  <a:cxn ang="0">
                    <a:pos x="0" y="0"/>
                  </a:cxn>
                  <a:cxn ang="0">
                    <a:pos x="0" y="1283"/>
                  </a:cxn>
                  <a:cxn ang="0">
                    <a:pos x="180" y="1283"/>
                  </a:cxn>
                </a:cxnLst>
                <a:rect l="0" t="0" r="r" b="b"/>
                <a:pathLst>
                  <a:path w="360" h="1283">
                    <a:moveTo>
                      <a:pt x="180" y="1283"/>
                    </a:moveTo>
                    <a:lnTo>
                      <a:pt x="180" y="132"/>
                    </a:lnTo>
                    <a:lnTo>
                      <a:pt x="360" y="132"/>
                    </a:lnTo>
                    <a:lnTo>
                      <a:pt x="360" y="87"/>
                    </a:lnTo>
                    <a:lnTo>
                      <a:pt x="360" y="0"/>
                    </a:lnTo>
                    <a:lnTo>
                      <a:pt x="0" y="0"/>
                    </a:lnTo>
                    <a:lnTo>
                      <a:pt x="0" y="1283"/>
                    </a:lnTo>
                    <a:lnTo>
                      <a:pt x="180" y="128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5875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Oval 458"/>
              <p:cNvSpPr>
                <a:spLocks noChangeArrowheads="1"/>
              </p:cNvSpPr>
              <p:nvPr/>
            </p:nvSpPr>
            <p:spPr bwMode="auto">
              <a:xfrm>
                <a:off x="9864" y="8076"/>
                <a:ext cx="180" cy="180"/>
              </a:xfrm>
              <a:prstGeom prst="ellipse">
                <a:avLst/>
              </a:prstGeom>
              <a:gradFill rotWithShape="1">
                <a:gsLst>
                  <a:gs pos="0">
                    <a:srgbClr val="D8D8D8"/>
                  </a:gs>
                  <a:gs pos="100000">
                    <a:srgbClr val="646464"/>
                  </a:gs>
                </a:gsLst>
                <a:path path="shape">
                  <a:fillToRect l="50000" t="50000" r="50000" b="50000"/>
                </a:path>
              </a:gradFill>
              <a:ln w="158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" name="Group 211"/>
              <p:cNvGrpSpPr/>
              <p:nvPr/>
            </p:nvGrpSpPr>
            <p:grpSpPr>
              <a:xfrm>
                <a:off x="10134" y="7716"/>
                <a:ext cx="247" cy="180"/>
                <a:chOff x="9234" y="7920"/>
                <a:chExt cx="247" cy="180"/>
              </a:xfrm>
            </p:grpSpPr>
            <p:sp>
              <p:nvSpPr>
                <p:cNvPr id="36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40"/>
              <p:cNvGrpSpPr/>
              <p:nvPr/>
            </p:nvGrpSpPr>
            <p:grpSpPr>
              <a:xfrm>
                <a:off x="10133" y="7356"/>
                <a:ext cx="247" cy="180"/>
                <a:chOff x="9234" y="7920"/>
                <a:chExt cx="247" cy="180"/>
              </a:xfrm>
            </p:grpSpPr>
            <p:sp>
              <p:nvSpPr>
                <p:cNvPr id="34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Rectangle 42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43"/>
              <p:cNvGrpSpPr/>
              <p:nvPr/>
            </p:nvGrpSpPr>
            <p:grpSpPr>
              <a:xfrm>
                <a:off x="10139" y="8070"/>
                <a:ext cx="247" cy="180"/>
                <a:chOff x="9234" y="7920"/>
                <a:chExt cx="247" cy="180"/>
              </a:xfrm>
            </p:grpSpPr>
            <p:sp>
              <p:nvSpPr>
                <p:cNvPr id="32" name="Rectangle 44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Rectangle 45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" name="Freeform 30"/>
              <p:cNvSpPr/>
              <p:nvPr/>
            </p:nvSpPr>
            <p:spPr bwMode="auto">
              <a:xfrm>
                <a:off x="8429" y="7158"/>
                <a:ext cx="1615" cy="1080"/>
              </a:xfrm>
              <a:custGeom>
                <a:gdLst>
                  <a:gd name="T0" fmla="*/ 1615 w 1391"/>
                  <a:gd name="T1" fmla="*/ 0 h 1080"/>
                  <a:gd name="T2" fmla="*/ 1615 w 1391"/>
                  <a:gd name="T3" fmla="*/ 720 h 1080"/>
                  <a:gd name="T4" fmla="*/ 1406 w 1391"/>
                  <a:gd name="T5" fmla="*/ 720 h 1080"/>
                  <a:gd name="T6" fmla="*/ 1406 w 1391"/>
                  <a:gd name="T7" fmla="*/ 1080 h 1080"/>
                  <a:gd name="T8" fmla="*/ 0 w 1391"/>
                  <a:gd name="T9" fmla="*/ 1074 h 1080"/>
                  <a:gd name="T10" fmla="*/ 0 w 1391"/>
                  <a:gd name="T11" fmla="*/ 0 h 1080"/>
                  <a:gd name="T12" fmla="*/ 1615 w 1391"/>
                  <a:gd name="T13" fmla="*/ 0 h 10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91"/>
                  <a:gd name="T22" fmla="*/ 0 h 1080"/>
                  <a:gd name="T23" fmla="*/ 1391 w 1391"/>
                  <a:gd name="T24" fmla="*/ 1080 h 108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91" h="1080">
                    <a:moveTo>
                      <a:pt x="1391" y="0"/>
                    </a:moveTo>
                    <a:lnTo>
                      <a:pt x="1391" y="720"/>
                    </a:lnTo>
                    <a:lnTo>
                      <a:pt x="1211" y="720"/>
                    </a:lnTo>
                    <a:lnTo>
                      <a:pt x="1211" y="1080"/>
                    </a:lnTo>
                    <a:lnTo>
                      <a:pt x="0" y="1074"/>
                    </a:lnTo>
                    <a:lnTo>
                      <a:pt x="0" y="0"/>
                    </a:lnTo>
                    <a:lnTo>
                      <a:pt x="1391" y="0"/>
                    </a:lnTo>
                    <a:close/>
                  </a:path>
                </a:pathLst>
              </a:custGeom>
              <a:solidFill>
                <a:srgbClr val="5A5A5A"/>
              </a:solidFill>
              <a:ln w="158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algn="ctr"/>
                <a:endParaRPr lang="en-NZ" sz="600" b="1">
                  <a:solidFill>
                    <a:schemeClr val="bg1"/>
                  </a:solidFill>
                </a:endParaRPr>
              </a:p>
              <a:p>
                <a:pPr algn="ctr"/>
                <a:r>
                  <a:rPr lang="en-NZ" sz="1600" b="1">
                    <a:solidFill>
                      <a:schemeClr val="bg1"/>
                    </a:solidFill>
                  </a:rPr>
                  <a:t>DAG</a:t>
                </a:r>
                <a:endParaRPr lang="en-US" sz="16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65"/>
            <p:cNvGrpSpPr/>
            <p:nvPr/>
          </p:nvGrpSpPr>
          <p:grpSpPr>
            <a:xfrm flipH="1">
              <a:off x="4083116" y="5156200"/>
              <a:ext cx="988950" cy="701692"/>
              <a:chOff x="8429" y="6995"/>
              <a:chExt cx="2012" cy="1435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8429" y="7176"/>
                <a:ext cx="1831" cy="1139"/>
              </a:xfrm>
              <a:prstGeom prst="rect">
                <a:avLst/>
              </a:prstGeom>
              <a:gradFill rotWithShape="0">
                <a:gsLst>
                  <a:gs pos="0">
                    <a:srgbClr val="9BBB59"/>
                  </a:gs>
                  <a:gs pos="100000">
                    <a:srgbClr val="4E6128"/>
                  </a:gs>
                </a:gsLst>
                <a:lin ang="2700000" scaled="1"/>
              </a:gradFill>
              <a:ln w="15875">
                <a:solidFill>
                  <a:schemeClr val="tx1"/>
                </a:solidFill>
                <a:miter lim="800000"/>
              </a:ln>
              <a:effectLst>
                <a:outerShdw dist="35921" dir="2700000" algn="ctr" rotWithShape="0">
                  <a:srgbClr val="D6E3BC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 flipV="1">
                <a:off x="8818" y="8315"/>
                <a:ext cx="1261" cy="115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60000"/>
                      <a:invGamma/>
                    </a:srgbClr>
                  </a:gs>
                  <a:gs pos="100000">
                    <a:srgbClr val="FFFF99"/>
                  </a:gs>
                </a:gsLst>
                <a:lin ang="5400000" scaled="1"/>
              </a:gradFill>
              <a:ln w="15875">
                <a:solidFill>
                  <a:schemeClr val="tx1"/>
                </a:solidFill>
                <a:miter lim="800000"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10260" y="6995"/>
                <a:ext cx="181" cy="1435"/>
              </a:xfrm>
              <a:custGeom>
                <a:cxnLst>
                  <a:cxn ang="0">
                    <a:pos x="180" y="1283"/>
                  </a:cxn>
                  <a:cxn ang="0">
                    <a:pos x="180" y="132"/>
                  </a:cxn>
                  <a:cxn ang="0">
                    <a:pos x="360" y="132"/>
                  </a:cxn>
                  <a:cxn ang="0">
                    <a:pos x="360" y="87"/>
                  </a:cxn>
                  <a:cxn ang="0">
                    <a:pos x="360" y="0"/>
                  </a:cxn>
                  <a:cxn ang="0">
                    <a:pos x="0" y="0"/>
                  </a:cxn>
                  <a:cxn ang="0">
                    <a:pos x="0" y="1283"/>
                  </a:cxn>
                  <a:cxn ang="0">
                    <a:pos x="180" y="1283"/>
                  </a:cxn>
                </a:cxnLst>
                <a:rect l="0" t="0" r="r" b="b"/>
                <a:pathLst>
                  <a:path w="360" h="1283">
                    <a:moveTo>
                      <a:pt x="180" y="1283"/>
                    </a:moveTo>
                    <a:lnTo>
                      <a:pt x="180" y="132"/>
                    </a:lnTo>
                    <a:lnTo>
                      <a:pt x="360" y="132"/>
                    </a:lnTo>
                    <a:lnTo>
                      <a:pt x="360" y="87"/>
                    </a:lnTo>
                    <a:lnTo>
                      <a:pt x="360" y="0"/>
                    </a:lnTo>
                    <a:lnTo>
                      <a:pt x="0" y="0"/>
                    </a:lnTo>
                    <a:lnTo>
                      <a:pt x="0" y="1283"/>
                    </a:lnTo>
                    <a:lnTo>
                      <a:pt x="180" y="128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5875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Oval 458"/>
              <p:cNvSpPr>
                <a:spLocks noChangeArrowheads="1"/>
              </p:cNvSpPr>
              <p:nvPr/>
            </p:nvSpPr>
            <p:spPr bwMode="auto">
              <a:xfrm>
                <a:off x="9864" y="8076"/>
                <a:ext cx="180" cy="180"/>
              </a:xfrm>
              <a:prstGeom prst="ellipse">
                <a:avLst/>
              </a:prstGeom>
              <a:gradFill rotWithShape="1">
                <a:gsLst>
                  <a:gs pos="0">
                    <a:srgbClr val="D8D8D8"/>
                  </a:gs>
                  <a:gs pos="100000">
                    <a:srgbClr val="646464"/>
                  </a:gs>
                </a:gsLst>
                <a:path path="shape">
                  <a:fillToRect l="50000" t="50000" r="50000" b="50000"/>
                </a:path>
              </a:gradFill>
              <a:ln w="158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" name="Group 211"/>
              <p:cNvGrpSpPr/>
              <p:nvPr/>
            </p:nvGrpSpPr>
            <p:grpSpPr>
              <a:xfrm>
                <a:off x="10134" y="7716"/>
                <a:ext cx="247" cy="180"/>
                <a:chOff x="9234" y="7920"/>
                <a:chExt cx="247" cy="180"/>
              </a:xfrm>
            </p:grpSpPr>
            <p:sp>
              <p:nvSpPr>
                <p:cNvPr id="22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40"/>
              <p:cNvGrpSpPr/>
              <p:nvPr/>
            </p:nvGrpSpPr>
            <p:grpSpPr>
              <a:xfrm>
                <a:off x="10133" y="7356"/>
                <a:ext cx="247" cy="180"/>
                <a:chOff x="9234" y="7920"/>
                <a:chExt cx="247" cy="180"/>
              </a:xfrm>
            </p:grpSpPr>
            <p:sp>
              <p:nvSpPr>
                <p:cNvPr id="20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Rectangle 42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43"/>
              <p:cNvGrpSpPr/>
              <p:nvPr/>
            </p:nvGrpSpPr>
            <p:grpSpPr>
              <a:xfrm>
                <a:off x="10139" y="8070"/>
                <a:ext cx="247" cy="180"/>
                <a:chOff x="9234" y="7920"/>
                <a:chExt cx="247" cy="180"/>
              </a:xfrm>
            </p:grpSpPr>
            <p:sp>
              <p:nvSpPr>
                <p:cNvPr id="18" name="Rectangle 44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Rectangle 45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" name="Freeform 16"/>
              <p:cNvSpPr/>
              <p:nvPr/>
            </p:nvSpPr>
            <p:spPr bwMode="auto">
              <a:xfrm>
                <a:off x="8429" y="7158"/>
                <a:ext cx="1615" cy="1080"/>
              </a:xfrm>
              <a:custGeom>
                <a:gdLst>
                  <a:gd name="T0" fmla="*/ 1615 w 1391"/>
                  <a:gd name="T1" fmla="*/ 0 h 1080"/>
                  <a:gd name="T2" fmla="*/ 1615 w 1391"/>
                  <a:gd name="T3" fmla="*/ 720 h 1080"/>
                  <a:gd name="T4" fmla="*/ 1406 w 1391"/>
                  <a:gd name="T5" fmla="*/ 720 h 1080"/>
                  <a:gd name="T6" fmla="*/ 1406 w 1391"/>
                  <a:gd name="T7" fmla="*/ 1080 h 1080"/>
                  <a:gd name="T8" fmla="*/ 0 w 1391"/>
                  <a:gd name="T9" fmla="*/ 1074 h 1080"/>
                  <a:gd name="T10" fmla="*/ 0 w 1391"/>
                  <a:gd name="T11" fmla="*/ 0 h 1080"/>
                  <a:gd name="T12" fmla="*/ 1615 w 1391"/>
                  <a:gd name="T13" fmla="*/ 0 h 10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91"/>
                  <a:gd name="T22" fmla="*/ 0 h 1080"/>
                  <a:gd name="T23" fmla="*/ 1391 w 1391"/>
                  <a:gd name="T24" fmla="*/ 1080 h 108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91" h="1080">
                    <a:moveTo>
                      <a:pt x="1391" y="0"/>
                    </a:moveTo>
                    <a:lnTo>
                      <a:pt x="1391" y="720"/>
                    </a:lnTo>
                    <a:lnTo>
                      <a:pt x="1211" y="720"/>
                    </a:lnTo>
                    <a:lnTo>
                      <a:pt x="1211" y="1080"/>
                    </a:lnTo>
                    <a:lnTo>
                      <a:pt x="0" y="1074"/>
                    </a:lnTo>
                    <a:lnTo>
                      <a:pt x="0" y="0"/>
                    </a:lnTo>
                    <a:lnTo>
                      <a:pt x="1391" y="0"/>
                    </a:lnTo>
                    <a:close/>
                  </a:path>
                </a:pathLst>
              </a:custGeom>
              <a:solidFill>
                <a:srgbClr val="5A5A5A"/>
              </a:solidFill>
              <a:ln w="158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algn="ctr"/>
                <a:r>
                  <a:rPr lang="en-NZ" sz="1400" b="1" smtClean="0">
                    <a:solidFill>
                      <a:schemeClr val="bg1"/>
                    </a:solidFill>
                  </a:rPr>
                  <a:t>DAG</a:t>
                </a:r>
                <a:endParaRPr lang="en-US" sz="16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2" name="Rectangle 51"/>
          <p:cNvSpPr/>
          <p:nvPr/>
        </p:nvSpPr>
        <p:spPr>
          <a:xfrm>
            <a:off x="1857356" y="3407719"/>
            <a:ext cx="1071570" cy="12144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135620" y="3407719"/>
            <a:ext cx="2928958" cy="12144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857620" y="3302111"/>
            <a:ext cx="1428760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Applications</a:t>
            </a:r>
            <a:endParaRPr lang="en-US" sz="1400"/>
          </a:p>
        </p:txBody>
      </p:sp>
      <p:sp>
        <p:nvSpPr>
          <p:cNvPr id="55" name="TextBox 54"/>
          <p:cNvSpPr txBox="1"/>
          <p:nvPr/>
        </p:nvSpPr>
        <p:spPr>
          <a:xfrm>
            <a:off x="1928794" y="3289973"/>
            <a:ext cx="928694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Capture Files</a:t>
            </a:r>
            <a:endParaRPr lang="en-US" sz="1400"/>
          </a:p>
        </p:txBody>
      </p:sp>
      <p:grpSp>
        <p:nvGrpSpPr>
          <p:cNvPr id="56" name="Group 197"/>
          <p:cNvGrpSpPr/>
          <p:nvPr/>
        </p:nvGrpSpPr>
        <p:grpSpPr>
          <a:xfrm>
            <a:off x="2071670" y="3670317"/>
            <a:ext cx="642942" cy="1091572"/>
            <a:chOff x="2928926" y="3613128"/>
            <a:chExt cx="642942" cy="1091572"/>
          </a:xfrm>
        </p:grpSpPr>
        <p:sp>
          <p:nvSpPr>
            <p:cNvPr id="57" name="Circular Arrow 56"/>
            <p:cNvSpPr/>
            <p:nvPr/>
          </p:nvSpPr>
          <p:spPr>
            <a:xfrm>
              <a:off x="2928926" y="3613128"/>
              <a:ext cx="642942" cy="64294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983974"/>
                <a:gd name="adj5" fmla="val 12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OffAxis2Top">
                <a:rot lat="21524130" lon="3797878" rev="162284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Circular Arrow 57"/>
            <p:cNvSpPr/>
            <p:nvPr/>
          </p:nvSpPr>
          <p:spPr>
            <a:xfrm>
              <a:off x="2928926" y="3765528"/>
              <a:ext cx="642942" cy="64294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983974"/>
                <a:gd name="adj5" fmla="val 12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OffAxis2Top">
                <a:rot lat="21524130" lon="3797878" rev="162284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Circular Arrow 58"/>
            <p:cNvSpPr/>
            <p:nvPr/>
          </p:nvSpPr>
          <p:spPr>
            <a:xfrm>
              <a:off x="2928926" y="3917928"/>
              <a:ext cx="642942" cy="64294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983974"/>
                <a:gd name="adj5" fmla="val 12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OffAxis2Top">
                <a:rot lat="21524130" lon="3797878" rev="162284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Circular Arrow 59"/>
            <p:cNvSpPr/>
            <p:nvPr/>
          </p:nvSpPr>
          <p:spPr>
            <a:xfrm>
              <a:off x="2928926" y="4061758"/>
              <a:ext cx="642942" cy="64294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983974"/>
                <a:gd name="adj5" fmla="val 12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OffAxis2Top">
                <a:rot lat="21524130" lon="3797878" rev="162284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3910960" y="3795389"/>
            <a:ext cx="642942" cy="584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3366"/>
                </a:solidFill>
              </a:rPr>
              <a:t>IDS</a:t>
            </a:r>
            <a:endParaRPr lang="en-US" sz="1600">
              <a:solidFill>
                <a:srgbClr val="003366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643438" y="3787769"/>
            <a:ext cx="642942" cy="584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3366"/>
                </a:solidFill>
              </a:rPr>
              <a:t>LI</a:t>
            </a:r>
            <a:endParaRPr lang="en-US" sz="1600">
              <a:solidFill>
                <a:srgbClr val="003366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357818" y="3784911"/>
            <a:ext cx="642942" cy="584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smtClean="0">
                <a:solidFill>
                  <a:srgbClr val="003366"/>
                </a:solidFill>
              </a:rPr>
              <a:t>Replay</a:t>
            </a:r>
            <a:endParaRPr lang="en-US" sz="1100">
              <a:solidFill>
                <a:srgbClr val="003366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3185156" y="3787769"/>
            <a:ext cx="642942" cy="584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3366"/>
                </a:solidFill>
              </a:rPr>
              <a:t>Pilot</a:t>
            </a:r>
            <a:endParaRPr lang="en-US" sz="1600">
              <a:solidFill>
                <a:srgbClr val="003366"/>
              </a:solidFill>
            </a:endParaRPr>
          </a:p>
        </p:txBody>
      </p:sp>
      <p:sp>
        <p:nvSpPr>
          <p:cNvPr id="65" name="Up-Down Arrow 64"/>
          <p:cNvSpPr/>
          <p:nvPr/>
        </p:nvSpPr>
        <p:spPr>
          <a:xfrm>
            <a:off x="527206" y="1670053"/>
            <a:ext cx="214314" cy="464347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Process 6"/>
          <p:cNvSpPr/>
          <p:nvPr/>
        </p:nvSpPr>
        <p:spPr>
          <a:xfrm rot="5400000">
            <a:off x="462028" y="5072440"/>
            <a:ext cx="357186" cy="357191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Up-Down Arrow 66"/>
          <p:cNvSpPr/>
          <p:nvPr/>
        </p:nvSpPr>
        <p:spPr>
          <a:xfrm>
            <a:off x="8527985" y="1670053"/>
            <a:ext cx="214314" cy="464347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rot="10800000">
            <a:off x="7715272" y="3071918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>
            <a:off x="7715272" y="3491581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7715273" y="3927586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7715272" y="4331189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2" name="Group 280"/>
          <p:cNvGrpSpPr/>
          <p:nvPr/>
        </p:nvGrpSpPr>
        <p:grpSpPr>
          <a:xfrm>
            <a:off x="1857356" y="1857472"/>
            <a:ext cx="6712903" cy="1558193"/>
            <a:chOff x="1857356" y="1830469"/>
            <a:chExt cx="6712903" cy="1558193"/>
          </a:xfrm>
        </p:grpSpPr>
        <p:cxnSp>
          <p:nvCxnSpPr>
            <p:cNvPr id="73" name="Straight Arrow Connector 72"/>
            <p:cNvCxnSpPr/>
            <p:nvPr/>
          </p:nvCxnSpPr>
          <p:spPr>
            <a:xfrm rot="5400000">
              <a:off x="3010808" y="2826011"/>
              <a:ext cx="1119797" cy="550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279"/>
            <p:cNvGrpSpPr/>
            <p:nvPr/>
          </p:nvGrpSpPr>
          <p:grpSpPr>
            <a:xfrm>
              <a:off x="1857356" y="1830469"/>
              <a:ext cx="5643602" cy="428628"/>
              <a:chOff x="1857356" y="1830469"/>
              <a:chExt cx="5643602" cy="428628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857356" y="1901907"/>
                <a:ext cx="5643602" cy="35719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714744" y="1830469"/>
                <a:ext cx="1714512" cy="3077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mtClean="0"/>
                  <a:t>Event Routing</a:t>
                </a:r>
                <a:endParaRPr lang="en-US" sz="1400"/>
              </a:p>
            </p:txBody>
          </p:sp>
        </p:grpSp>
        <p:cxnSp>
          <p:nvCxnSpPr>
            <p:cNvPr id="75" name="Straight Arrow Connector 74"/>
            <p:cNvCxnSpPr/>
            <p:nvPr/>
          </p:nvCxnSpPr>
          <p:spPr>
            <a:xfrm flipV="1">
              <a:off x="7500958" y="2070846"/>
              <a:ext cx="1069301" cy="83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281"/>
          <p:cNvGrpSpPr/>
          <p:nvPr/>
        </p:nvGrpSpPr>
        <p:grpSpPr>
          <a:xfrm>
            <a:off x="1857356" y="2541780"/>
            <a:ext cx="5643602" cy="2604070"/>
            <a:chOff x="1857356" y="2514777"/>
            <a:chExt cx="5643602" cy="2604070"/>
          </a:xfrm>
        </p:grpSpPr>
        <p:grpSp>
          <p:nvGrpSpPr>
            <p:cNvPr id="79" name="Group 221"/>
            <p:cNvGrpSpPr/>
            <p:nvPr/>
          </p:nvGrpSpPr>
          <p:grpSpPr>
            <a:xfrm>
              <a:off x="1857356" y="2514777"/>
              <a:ext cx="5643602" cy="2003441"/>
              <a:chOff x="1857356" y="2595462"/>
              <a:chExt cx="5643602" cy="2003441"/>
            </a:xfrm>
          </p:grpSpPr>
          <p:sp>
            <p:nvSpPr>
              <p:cNvPr id="83" name="L-Shape 82"/>
              <p:cNvSpPr/>
              <p:nvPr/>
            </p:nvSpPr>
            <p:spPr>
              <a:xfrm flipH="1" flipV="1">
                <a:off x="1857356" y="2670077"/>
                <a:ext cx="5643602" cy="1928826"/>
              </a:xfrm>
              <a:prstGeom prst="corner">
                <a:avLst>
                  <a:gd name="adj1" fmla="val 18396"/>
                  <a:gd name="adj2" fmla="val 52324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000364" y="2595462"/>
                <a:ext cx="3214710" cy="3077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mtClean="0"/>
                  <a:t>Configuration and Management</a:t>
                </a:r>
                <a:endParaRPr lang="en-US" sz="1400"/>
              </a:p>
            </p:txBody>
          </p:sp>
        </p:grpSp>
        <p:cxnSp>
          <p:nvCxnSpPr>
            <p:cNvPr id="80" name="Straight Arrow Connector 79"/>
            <p:cNvCxnSpPr/>
            <p:nvPr/>
          </p:nvCxnSpPr>
          <p:spPr>
            <a:xfrm rot="16200000" flipH="1">
              <a:off x="2352618" y="3034592"/>
              <a:ext cx="430107" cy="8673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5400000">
              <a:off x="5411326" y="3156410"/>
              <a:ext cx="459723" cy="4774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16200000" flipH="1">
              <a:off x="5186093" y="4020681"/>
              <a:ext cx="2189912" cy="6420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>
            <a:endCxn id="64" idx="2"/>
          </p:cNvCxnSpPr>
          <p:nvPr/>
        </p:nvCxnSpPr>
        <p:spPr>
          <a:xfrm rot="5400000" flipH="1" flipV="1">
            <a:off x="3110155" y="4767308"/>
            <a:ext cx="791517" cy="1427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0800000" flipV="1">
            <a:off x="6786579" y="5378932"/>
            <a:ext cx="438974" cy="4308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0800000">
            <a:off x="2214547" y="5563565"/>
            <a:ext cx="385219" cy="12034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88" name="Group 65"/>
          <p:cNvGrpSpPr/>
          <p:nvPr/>
        </p:nvGrpSpPr>
        <p:grpSpPr>
          <a:xfrm>
            <a:off x="7215206" y="5063499"/>
            <a:ext cx="928694" cy="607082"/>
            <a:chOff x="8430" y="6995"/>
            <a:chExt cx="2011" cy="1435"/>
          </a:xfrm>
        </p:grpSpPr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8430" y="7176"/>
              <a:ext cx="1831" cy="1139"/>
            </a:xfrm>
            <a:prstGeom prst="rect">
              <a:avLst/>
            </a:prstGeom>
            <a:gradFill rotWithShape="0">
              <a:gsLst>
                <a:gs pos="0">
                  <a:srgbClr val="9BBB59"/>
                </a:gs>
                <a:gs pos="100000">
                  <a:srgbClr val="4E6128"/>
                </a:gs>
              </a:gsLst>
              <a:lin ang="2700000" scaled="1"/>
            </a:gradFill>
            <a:ln w="22225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D6E3BC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NZ" sz="1400" b="1">
                  <a:solidFill>
                    <a:schemeClr val="bg1"/>
                  </a:solidFill>
                </a:rPr>
                <a:t>NIC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 flipV="1">
              <a:off x="8819" y="8315"/>
              <a:ext cx="1261" cy="115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60000"/>
                    <a:invGamma/>
                  </a:srgbClr>
                </a:gs>
                <a:gs pos="100000">
                  <a:srgbClr val="FFFF99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10261" y="6995"/>
              <a:ext cx="181" cy="1435"/>
            </a:xfrm>
            <a:custGeom>
              <a:cxnLst>
                <a:cxn ang="0">
                  <a:pos x="180" y="1283"/>
                </a:cxn>
                <a:cxn ang="0">
                  <a:pos x="180" y="132"/>
                </a:cxn>
                <a:cxn ang="0">
                  <a:pos x="360" y="132"/>
                </a:cxn>
                <a:cxn ang="0">
                  <a:pos x="360" y="87"/>
                </a:cxn>
                <a:cxn ang="0">
                  <a:pos x="360" y="0"/>
                </a:cxn>
                <a:cxn ang="0">
                  <a:pos x="0" y="0"/>
                </a:cxn>
                <a:cxn ang="0">
                  <a:pos x="0" y="1283"/>
                </a:cxn>
                <a:cxn ang="0">
                  <a:pos x="180" y="1283"/>
                </a:cxn>
              </a:cxnLst>
              <a:rect l="0" t="0" r="r" b="b"/>
              <a:pathLst>
                <a:path w="360" h="1283">
                  <a:moveTo>
                    <a:pt x="180" y="1283"/>
                  </a:moveTo>
                  <a:lnTo>
                    <a:pt x="180" y="132"/>
                  </a:lnTo>
                  <a:lnTo>
                    <a:pt x="360" y="132"/>
                  </a:lnTo>
                  <a:lnTo>
                    <a:pt x="360" y="87"/>
                  </a:lnTo>
                  <a:lnTo>
                    <a:pt x="360" y="0"/>
                  </a:lnTo>
                  <a:lnTo>
                    <a:pt x="0" y="0"/>
                  </a:lnTo>
                  <a:lnTo>
                    <a:pt x="0" y="1283"/>
                  </a:lnTo>
                  <a:lnTo>
                    <a:pt x="180" y="128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2" name="Group 40"/>
            <p:cNvGrpSpPr/>
            <p:nvPr/>
          </p:nvGrpSpPr>
          <p:grpSpPr>
            <a:xfrm>
              <a:off x="10133" y="7356"/>
              <a:ext cx="247" cy="180"/>
              <a:chOff x="9234" y="7920"/>
              <a:chExt cx="247" cy="180"/>
            </a:xfrm>
          </p:grpSpPr>
          <p:sp>
            <p:nvSpPr>
              <p:cNvPr id="93" name="Rectangle 41"/>
              <p:cNvSpPr>
                <a:spLocks noChangeArrowheads="1"/>
              </p:cNvSpPr>
              <p:nvPr/>
            </p:nvSpPr>
            <p:spPr bwMode="auto">
              <a:xfrm flipH="1">
                <a:off x="9453" y="7920"/>
                <a:ext cx="28" cy="180"/>
              </a:xfrm>
              <a:prstGeom prst="rect">
                <a:avLst/>
              </a:prstGeom>
              <a:gradFill rotWithShape="0">
                <a:gsLst>
                  <a:gs pos="0">
                    <a:srgbClr val="DEDEDE"/>
                  </a:gs>
                  <a:gs pos="100000">
                    <a:srgbClr val="5A5A5A"/>
                  </a:gs>
                </a:gsLst>
                <a:lin ang="2700000" scaled="1"/>
              </a:gradFill>
              <a:ln w="1270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Rectangle 42"/>
              <p:cNvSpPr>
                <a:spLocks noChangeArrowheads="1"/>
              </p:cNvSpPr>
              <p:nvPr/>
            </p:nvSpPr>
            <p:spPr bwMode="auto">
              <a:xfrm flipH="1">
                <a:off x="9234" y="7920"/>
                <a:ext cx="125" cy="180"/>
              </a:xfrm>
              <a:prstGeom prst="rect">
                <a:avLst/>
              </a:prstGeom>
              <a:gradFill rotWithShape="0">
                <a:gsLst>
                  <a:gs pos="0">
                    <a:srgbClr val="DEDEDE"/>
                  </a:gs>
                  <a:gs pos="100000">
                    <a:srgbClr val="5A5A5A"/>
                  </a:gs>
                </a:gsLst>
                <a:lin ang="2700000" scaled="1"/>
              </a:gradFill>
              <a:ln w="1270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95" name="Straight Arrow Connector 94"/>
          <p:cNvCxnSpPr/>
          <p:nvPr/>
        </p:nvCxnSpPr>
        <p:spPr>
          <a:xfrm rot="16200000" flipV="1">
            <a:off x="2519086" y="4867947"/>
            <a:ext cx="546845" cy="8961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643702" y="2937795"/>
            <a:ext cx="107157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SOAP/XML</a:t>
            </a:r>
            <a:endParaRPr lang="en-US" sz="1200"/>
          </a:p>
        </p:txBody>
      </p:sp>
      <p:sp>
        <p:nvSpPr>
          <p:cNvPr id="97" name="TextBox 96"/>
          <p:cNvSpPr txBox="1"/>
          <p:nvPr/>
        </p:nvSpPr>
        <p:spPr>
          <a:xfrm>
            <a:off x="6643702" y="3357670"/>
            <a:ext cx="107157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CLI</a:t>
            </a:r>
            <a:endParaRPr lang="en-US" sz="1200"/>
          </a:p>
        </p:txBody>
      </p:sp>
      <p:sp>
        <p:nvSpPr>
          <p:cNvPr id="98" name="TextBox 97"/>
          <p:cNvSpPr txBox="1"/>
          <p:nvPr/>
        </p:nvSpPr>
        <p:spPr>
          <a:xfrm>
            <a:off x="6643702" y="3795051"/>
            <a:ext cx="107157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GUI</a:t>
            </a:r>
            <a:endParaRPr lang="en-US" sz="1200"/>
          </a:p>
        </p:txBody>
      </p:sp>
      <p:sp>
        <p:nvSpPr>
          <p:cNvPr id="99" name="TextBox 98"/>
          <p:cNvSpPr txBox="1"/>
          <p:nvPr/>
        </p:nvSpPr>
        <p:spPr>
          <a:xfrm>
            <a:off x="6643702" y="4214926"/>
            <a:ext cx="107157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SNMP</a:t>
            </a:r>
            <a:endParaRPr lang="en-US" sz="1200"/>
          </a:p>
        </p:txBody>
      </p:sp>
      <p:sp>
        <p:nvSpPr>
          <p:cNvPr id="100" name="TextBox 99"/>
          <p:cNvSpPr txBox="1"/>
          <p:nvPr/>
        </p:nvSpPr>
        <p:spPr>
          <a:xfrm>
            <a:off x="187946" y="1605606"/>
            <a:ext cx="9110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Monitored Links</a:t>
            </a:r>
            <a:endParaRPr lang="en-US" sz="1200"/>
          </a:p>
        </p:txBody>
      </p:sp>
      <p:sp>
        <p:nvSpPr>
          <p:cNvPr id="101" name="TextBox 100"/>
          <p:cNvSpPr txBox="1"/>
          <p:nvPr/>
        </p:nvSpPr>
        <p:spPr>
          <a:xfrm>
            <a:off x="8278093" y="1524000"/>
            <a:ext cx="7143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LAN</a:t>
            </a:r>
            <a:endParaRPr lang="en-US"/>
          </a:p>
        </p:txBody>
      </p:sp>
      <p:sp>
        <p:nvSpPr>
          <p:cNvPr id="102" name="Up-Down Arrow 101"/>
          <p:cNvSpPr/>
          <p:nvPr/>
        </p:nvSpPr>
        <p:spPr>
          <a:xfrm rot="5400000">
            <a:off x="960457" y="5049910"/>
            <a:ext cx="204790" cy="445999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Up-Down Arrow 102"/>
          <p:cNvSpPr/>
          <p:nvPr/>
        </p:nvSpPr>
        <p:spPr>
          <a:xfrm rot="5400000">
            <a:off x="8247133" y="5049911"/>
            <a:ext cx="204790" cy="445999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/>
          <p:cNvCxnSpPr/>
          <p:nvPr/>
        </p:nvCxnSpPr>
        <p:spPr>
          <a:xfrm rot="16200000" flipV="1">
            <a:off x="3817526" y="4785823"/>
            <a:ext cx="819759" cy="7878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16200000" flipV="1">
            <a:off x="4565437" y="4780699"/>
            <a:ext cx="818412" cy="1538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63" idx="2"/>
          </p:cNvCxnSpPr>
          <p:nvPr/>
        </p:nvCxnSpPr>
        <p:spPr>
          <a:xfrm rot="16200000" flipV="1">
            <a:off x="5279787" y="4768906"/>
            <a:ext cx="803340" cy="4335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072066" y="5456267"/>
            <a:ext cx="1785950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ERF Stream Engine</a:t>
            </a:r>
            <a:endParaRPr lang="en-US" sz="1400"/>
          </a:p>
        </p:txBody>
      </p:sp>
      <p:cxnSp>
        <p:nvCxnSpPr>
          <p:cNvPr id="108" name="Straight Arrow Connector 107"/>
          <p:cNvCxnSpPr/>
          <p:nvPr/>
        </p:nvCxnSpPr>
        <p:spPr>
          <a:xfrm rot="10800000">
            <a:off x="2214547" y="5399690"/>
            <a:ext cx="385219" cy="12034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10800000">
            <a:off x="2214547" y="5229919"/>
            <a:ext cx="385219" cy="12034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0" name="Group 323"/>
          <p:cNvGrpSpPr/>
          <p:nvPr/>
        </p:nvGrpSpPr>
        <p:grpSpPr>
          <a:xfrm>
            <a:off x="4213964" y="4999334"/>
            <a:ext cx="715226" cy="857256"/>
            <a:chOff x="4178386" y="5411334"/>
            <a:chExt cx="715226" cy="857256"/>
          </a:xfrm>
        </p:grpSpPr>
        <p:sp>
          <p:nvSpPr>
            <p:cNvPr id="111" name="TextBox 110"/>
            <p:cNvSpPr txBox="1"/>
            <p:nvPr/>
          </p:nvSpPr>
          <p:spPr>
            <a:xfrm>
              <a:off x="4348439" y="5411334"/>
              <a:ext cx="400110" cy="8572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" wrap="square" rtlCol="0" anchor="ctr">
              <a:spAutoFit/>
            </a:bodyPr>
            <a:lstStyle/>
            <a:p>
              <a:pPr algn="ctr"/>
              <a:r>
                <a:rPr lang="en-US" sz="1400" smtClean="0"/>
                <a:t>Filtering</a:t>
              </a:r>
              <a:endParaRPr lang="en-US" sz="1400"/>
            </a:p>
          </p:txBody>
        </p:sp>
        <p:sp>
          <p:nvSpPr>
            <p:cNvPr id="112" name="Right Arrow 111"/>
            <p:cNvSpPr/>
            <p:nvPr/>
          </p:nvSpPr>
          <p:spPr>
            <a:xfrm flipH="1">
              <a:off x="4178386" y="5634613"/>
              <a:ext cx="232244" cy="187701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ight Arrow 112"/>
            <p:cNvSpPr/>
            <p:nvPr/>
          </p:nvSpPr>
          <p:spPr>
            <a:xfrm flipH="1">
              <a:off x="4178386" y="5884505"/>
              <a:ext cx="232244" cy="187701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ight Arrow 113"/>
            <p:cNvSpPr/>
            <p:nvPr/>
          </p:nvSpPr>
          <p:spPr>
            <a:xfrm>
              <a:off x="4661368" y="5535998"/>
              <a:ext cx="232244" cy="187701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Arrow 114"/>
            <p:cNvSpPr/>
            <p:nvPr/>
          </p:nvSpPr>
          <p:spPr>
            <a:xfrm>
              <a:off x="4661368" y="5804102"/>
              <a:ext cx="232244" cy="187701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C:\Documents and Settings\sarah.stubbs\Desktop\3000 front angle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70350" y="1753052"/>
            <a:ext cx="4311650" cy="1939782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Capture once platform</a:t>
            </a:r>
          </a:p>
          <a:p>
            <a:r>
              <a:rPr lang="en-US" smtClean="0"/>
              <a:t>Scalable</a:t>
            </a:r>
          </a:p>
          <a:p>
            <a:pPr lvl="1"/>
            <a:r>
              <a:rPr lang="en-US" smtClean="0"/>
              <a:t>Storage options</a:t>
            </a:r>
          </a:p>
          <a:p>
            <a:pPr lvl="1"/>
            <a:r>
              <a:rPr lang="en-US" smtClean="0"/>
              <a:t>Load balancing</a:t>
            </a:r>
          </a:p>
          <a:p>
            <a:r>
              <a:rPr lang="en-US" smtClean="0"/>
              <a:t>Multiple applications</a:t>
            </a:r>
          </a:p>
          <a:p>
            <a:pPr lvl="1"/>
            <a:r>
              <a:rPr lang="en-US" smtClean="0"/>
              <a:t>Analytics, Forensics, Latency, LI, Security</a:t>
            </a:r>
          </a:p>
          <a:p>
            <a:r>
              <a:rPr lang="en-US" smtClean="0"/>
              <a:t>Central management</a:t>
            </a:r>
          </a:p>
          <a:p>
            <a:pPr lvl="1"/>
            <a:r>
              <a:rPr lang="en-US" smtClean="0"/>
              <a:t>Configuration, health, reporting and logging</a:t>
            </a:r>
          </a:p>
          <a:p>
            <a:r>
              <a:rPr lang="en-US" smtClean="0"/>
              <a:t>Remote access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Endace Probe</a:t>
            </a:r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</a:t>
            </a:r>
          </a:p>
          <a:p>
            <a:pPr lvl="1"/>
            <a:r>
              <a:rPr lang="en-US" smtClean="0"/>
              <a:t>Powerful, familiar interface</a:t>
            </a:r>
          </a:p>
          <a:p>
            <a:r>
              <a:rPr lang="en-US" smtClean="0"/>
              <a:t>Web GUI</a:t>
            </a:r>
          </a:p>
          <a:p>
            <a:pPr lvl="1"/>
            <a:r>
              <a:rPr lang="en-US" smtClean="0"/>
              <a:t>Quick start, easy configuration</a:t>
            </a:r>
          </a:p>
          <a:p>
            <a:r>
              <a:rPr lang="en-US" smtClean="0"/>
              <a:t>SNMP</a:t>
            </a:r>
          </a:p>
          <a:p>
            <a:pPr lvl="1"/>
            <a:r>
              <a:rPr lang="en-US" smtClean="0"/>
              <a:t>Remote monitoring</a:t>
            </a:r>
          </a:p>
          <a:p>
            <a:pPr lvl="1"/>
            <a:r>
              <a:rPr lang="en-US" smtClean="0"/>
              <a:t>NMS/back-end integration</a:t>
            </a:r>
          </a:p>
          <a:p>
            <a:r>
              <a:rPr lang="en-US" smtClean="0"/>
              <a:t>CMS/CMC</a:t>
            </a:r>
          </a:p>
          <a:p>
            <a:r>
              <a:rPr lang="en-US" smtClean="0"/>
              <a:t>Remote KVM/Power/Health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</a:t>
            </a:r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" name="Picture 7" descr="Screenshot-sys7000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417638"/>
            <a:ext cx="3182627" cy="225545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mtClean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Central high speed capture for packet data</a:t>
            </a:r>
          </a:p>
          <a:p>
            <a:pPr lvl="1"/>
            <a:r>
              <a:rPr lang="en-US" smtClean="0"/>
              <a:t>LI</a:t>
            </a:r>
          </a:p>
          <a:p>
            <a:pPr lvl="1"/>
            <a:r>
              <a:rPr lang="en-US" smtClean="0"/>
              <a:t>Forensics</a:t>
            </a:r>
          </a:p>
          <a:p>
            <a:pPr lvl="1"/>
            <a:r>
              <a:rPr lang="en-US" smtClean="0"/>
              <a:t>Replay</a:t>
            </a:r>
          </a:p>
          <a:p>
            <a:pPr lvl="1"/>
            <a:r>
              <a:rPr lang="en-US" smtClean="0"/>
              <a:t>Continuous capture</a:t>
            </a:r>
          </a:p>
          <a:p>
            <a:r>
              <a:rPr lang="en-US" smtClean="0"/>
              <a:t>Data Mining</a:t>
            </a:r>
          </a:p>
          <a:p>
            <a:pPr lvl="1"/>
            <a:r>
              <a:rPr lang="en-US" smtClean="0"/>
              <a:t>Time Indexed</a:t>
            </a:r>
          </a:p>
          <a:p>
            <a:pPr lvl="1"/>
            <a:r>
              <a:rPr lang="en-US" smtClean="0"/>
              <a:t>Search filters</a:t>
            </a:r>
          </a:p>
          <a:p>
            <a:r>
              <a:rPr lang="en-NZ" smtClean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Up to 32TBytes in a 3U system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Forensics</a:t>
            </a:r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" name="Picture 2" descr="C:\Documents and Settings\andrew.summers\Desktop\_MG_417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84368" y="2971800"/>
            <a:ext cx="4421126" cy="237798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CACE Technologies Pilot</a:t>
            </a:r>
          </a:p>
          <a:p>
            <a:pPr lvl="1"/>
            <a:r>
              <a:rPr lang="en-US" smtClean="0"/>
              <a:t>Client/Server since 2008</a:t>
            </a:r>
          </a:p>
          <a:p>
            <a:r>
              <a:rPr lang="en-US" smtClean="0"/>
              <a:t>Pilot Server on Probe</a:t>
            </a:r>
          </a:p>
          <a:p>
            <a:pPr lvl="1"/>
            <a:r>
              <a:rPr lang="en-US" smtClean="0"/>
              <a:t>Connects to a Data Pipe</a:t>
            </a:r>
          </a:p>
          <a:p>
            <a:r>
              <a:rPr lang="en-US" smtClean="0"/>
              <a:t>Windows Pilot Client</a:t>
            </a:r>
          </a:p>
          <a:p>
            <a:pPr lvl="1"/>
            <a:r>
              <a:rPr lang="en-US" smtClean="0"/>
              <a:t>can connect to multiple Probes</a:t>
            </a:r>
          </a:p>
          <a:p>
            <a:pPr lvl="1"/>
            <a:r>
              <a:rPr lang="en-US" smtClean="0"/>
              <a:t>Visualize live data</a:t>
            </a:r>
          </a:p>
          <a:p>
            <a:pPr lvl="1"/>
            <a:r>
              <a:rPr lang="en-US" smtClean="0"/>
              <a:t>Mine trace file sets</a:t>
            </a:r>
          </a:p>
          <a:p>
            <a:pPr lvl="1"/>
            <a:r>
              <a:rPr lang="en-US" smtClean="0"/>
              <a:t>Correlate events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Analytics</a:t>
            </a:r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" name="Picture 5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72791" y="1828800"/>
            <a:ext cx="3614009" cy="2174875"/>
          </a:xfrm>
          <a:prstGeom prst="rect">
            <a:avLst/>
          </a:prstGeom>
          <a:noFill/>
          <a:ln w="9525">
            <a:noFill/>
            <a:round/>
          </a:ln>
          <a:effectLst/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NetFlow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 smtClean="0"/>
              <a:t>NetFlow v5 generation</a:t>
            </a:r>
          </a:p>
          <a:p>
            <a:pPr lvl="1"/>
            <a:r>
              <a:rPr lang="en-US" smtClean="0"/>
              <a:t>Avoid loading core router CPUs</a:t>
            </a:r>
          </a:p>
          <a:p>
            <a:r>
              <a:rPr lang="en-US" smtClean="0"/>
              <a:t>Large ecosystem</a:t>
            </a:r>
          </a:p>
          <a:p>
            <a:pPr lvl="1"/>
            <a:r>
              <a:rPr lang="en-US" smtClean="0"/>
              <a:t>Accounting</a:t>
            </a:r>
          </a:p>
          <a:p>
            <a:pPr lvl="1"/>
            <a:r>
              <a:rPr lang="en-US" smtClean="0"/>
              <a:t>Analytics</a:t>
            </a:r>
          </a:p>
          <a:p>
            <a:pPr lvl="1"/>
            <a:r>
              <a:rPr lang="en-US" smtClean="0"/>
              <a:t>Trending</a:t>
            </a:r>
          </a:p>
          <a:p>
            <a:pPr lvl="1"/>
            <a:r>
              <a:rPr lang="en-US" smtClean="0"/>
              <a:t>Capacity planning</a:t>
            </a:r>
          </a:p>
          <a:p>
            <a:r>
              <a:rPr lang="en-US" err="1" smtClean="0"/>
              <a:t>Unsampled – 100% packet/flow coverage</a:t>
            </a:r>
          </a:p>
          <a:p>
            <a:r>
              <a:rPr lang="en-US" smtClean="0"/>
              <a:t>File or Port outputs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Snort</a:t>
            </a:r>
          </a:p>
          <a:p>
            <a:pPr lvl="1"/>
            <a:r>
              <a:rPr lang="en-US" smtClean="0"/>
              <a:t>Proven Open Source IDS engine</a:t>
            </a:r>
          </a:p>
          <a:p>
            <a:pPr lvl="1"/>
            <a:r>
              <a:rPr lang="en-US" smtClean="0"/>
              <a:t>Large user community</a:t>
            </a:r>
          </a:p>
          <a:p>
            <a:r>
              <a:rPr lang="en-US" err="1" smtClean="0"/>
              <a:t>Suricata</a:t>
            </a:r>
          </a:p>
          <a:p>
            <a:pPr lvl="1"/>
            <a:r>
              <a:rPr lang="en-US" smtClean="0"/>
              <a:t>Open InfoSec Foundation (OISF)</a:t>
            </a:r>
          </a:p>
          <a:p>
            <a:pPr lvl="1"/>
            <a:r>
              <a:rPr lang="en-US" smtClean="0">
                <a:hlinkClick r:id="rId3"/>
              </a:rPr>
              <a:t>http://openinfosecfoundation.org</a:t>
            </a:r>
            <a:endParaRPr lang="en-US" smtClean="0"/>
          </a:p>
          <a:p>
            <a:r>
              <a:rPr lang="en-US" smtClean="0"/>
              <a:t>Endace Security Manager</a:t>
            </a:r>
          </a:p>
          <a:p>
            <a:pPr lvl="1"/>
            <a:r>
              <a:rPr lang="en-US" smtClean="0"/>
              <a:t>Central management</a:t>
            </a:r>
          </a:p>
          <a:p>
            <a:pPr lvl="1"/>
            <a:r>
              <a:rPr lang="en-US" smtClean="0"/>
              <a:t>Alert console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" name="Picture 7" descr="surica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118" y="2819400"/>
            <a:ext cx="2723007" cy="226288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Correlated multi-point passive measurement</a:t>
            </a:r>
          </a:p>
          <a:p>
            <a:pPr lvl="1"/>
            <a:r>
              <a:rPr lang="en-US" smtClean="0"/>
              <a:t>Monitor latency in real-time</a:t>
            </a:r>
          </a:p>
          <a:p>
            <a:pPr lvl="1"/>
            <a:r>
              <a:rPr lang="en-US" smtClean="0"/>
              <a:t>Pinpoint bottlenecks</a:t>
            </a:r>
          </a:p>
          <a:p>
            <a:pPr lvl="1"/>
            <a:r>
              <a:rPr lang="en-US" smtClean="0"/>
              <a:t>Track trends</a:t>
            </a:r>
          </a:p>
          <a:p>
            <a:r>
              <a:rPr lang="en-US" smtClean="0"/>
              <a:t>Process flow views</a:t>
            </a:r>
          </a:p>
          <a:p>
            <a:pPr lvl="1"/>
            <a:r>
              <a:rPr lang="en-US" smtClean="0"/>
              <a:t>Order flow</a:t>
            </a:r>
          </a:p>
          <a:p>
            <a:pPr lvl="1"/>
            <a:r>
              <a:rPr lang="en-US" smtClean="0"/>
              <a:t>Volume sensitivity</a:t>
            </a:r>
          </a:p>
          <a:p>
            <a:pPr lvl="1"/>
            <a:r>
              <a:rPr lang="en-US" smtClean="0"/>
              <a:t>System processing time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Latency</a:t>
            </a:r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" name="Picture 7" descr="correlix-cli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124200"/>
            <a:ext cx="3200400" cy="23469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Wireshark</a:t>
            </a:r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" name="Picture 7" descr="wireshark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44613"/>
            <a:ext cx="6653212" cy="487150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APIs</a:t>
            </a:r>
            <a:endParaRPr lang="en-US"/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Endace Stream Manager API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User control over Data Pipes</a:t>
            </a:r>
          </a:p>
          <a:p>
            <a:r>
              <a:rPr lang="en-US" smtClean="0"/>
              <a:t>Export live or pre-captured data</a:t>
            </a:r>
          </a:p>
          <a:p>
            <a:r>
              <a:rPr lang="en-US" smtClean="0"/>
              <a:t>SOAP API</a:t>
            </a:r>
          </a:p>
          <a:p>
            <a:pPr lvl="1"/>
            <a:r>
              <a:rPr lang="en-US" smtClean="0"/>
              <a:t>List Sources/Sinks</a:t>
            </a:r>
          </a:p>
          <a:p>
            <a:pPr lvl="1"/>
            <a:r>
              <a:rPr lang="en-US" smtClean="0"/>
              <a:t>Create/Destroy Filters</a:t>
            </a:r>
          </a:p>
          <a:p>
            <a:pPr lvl="1"/>
            <a:r>
              <a:rPr lang="en-US" smtClean="0"/>
              <a:t>Create/Destroy Data Pipes</a:t>
            </a:r>
          </a:p>
          <a:p>
            <a:r>
              <a:rPr lang="en-US" smtClean="0"/>
              <a:t>Authenticated/Encrypted</a:t>
            </a:r>
          </a:p>
          <a:p>
            <a:r>
              <a:rPr lang="en-US" smtClean="0"/>
              <a:t>Examples provided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Pipe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57422" y="3100355"/>
            <a:ext cx="4411207" cy="4286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Diagram 19"/>
          <p:cNvGraphicFramePr/>
          <p:nvPr/>
        </p:nvGraphicFramePr>
        <p:xfrm>
          <a:off x="3857620" y="2209800"/>
          <a:ext cx="1571635" cy="20574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9" name="Right Arrow 8"/>
          <p:cNvSpPr/>
          <p:nvPr/>
        </p:nvSpPr>
        <p:spPr>
          <a:xfrm>
            <a:off x="5638800" y="3229501"/>
            <a:ext cx="232244" cy="1877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384308" y="3229501"/>
            <a:ext cx="232244" cy="1877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/>
          <p:cNvGraphicFramePr/>
          <p:nvPr/>
        </p:nvGraphicFramePr>
        <p:xfrm>
          <a:off x="6858000" y="1720653"/>
          <a:ext cx="2071702" cy="3044592"/>
        </p:xfrm>
        <a:graphic>
          <a:graphicData uri="http://schemas.openxmlformats.org/drawingml/2006/diagram">
            <dgm:relIds xmlns:dgm="http://schemas.openxmlformats.org/drawingml/2006/diagram" r:dm="rId7" r:lo="rId8" r:qs="rId9" r:cs="rId10"/>
          </a:graphicData>
        </a:graphic>
      </p:graphicFrame>
      <p:sp>
        <p:nvSpPr>
          <p:cNvPr id="13" name="Down Arrow 12"/>
          <p:cNvSpPr/>
          <p:nvPr/>
        </p:nvSpPr>
        <p:spPr>
          <a:xfrm>
            <a:off x="3071802" y="3600421"/>
            <a:ext cx="428628" cy="128588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28860" y="5025792"/>
            <a:ext cx="12858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Stats and counters</a:t>
            </a:r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572132" y="3600421"/>
            <a:ext cx="428628" cy="128588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29256" y="5025792"/>
            <a:ext cx="12858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Stats and counters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57620" y="5243495"/>
            <a:ext cx="1428760" cy="116955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smtClean="0"/>
              <a:t>Packet Count</a:t>
            </a:r>
          </a:p>
          <a:p>
            <a:pPr>
              <a:buFont typeface="Arial" pitchFamily="34" charset="0"/>
              <a:buChar char="•"/>
            </a:pPr>
            <a:r>
              <a:rPr lang="en-US" sz="1400" smtClean="0"/>
              <a:t>Bytes/Bits</a:t>
            </a:r>
          </a:p>
          <a:p>
            <a:pPr>
              <a:buFont typeface="Arial" pitchFamily="34" charset="0"/>
              <a:buChar char="•"/>
            </a:pPr>
            <a:r>
              <a:rPr lang="en-US" sz="1400" smtClean="0"/>
              <a:t>Drop Count</a:t>
            </a:r>
          </a:p>
          <a:p>
            <a:pPr>
              <a:buFont typeface="Arial" pitchFamily="34" charset="0"/>
              <a:buChar char="•"/>
            </a:pPr>
            <a:r>
              <a:rPr lang="en-US" sz="1400" smtClean="0"/>
              <a:t>Filter matches</a:t>
            </a:r>
          </a:p>
          <a:p>
            <a:r>
              <a:rPr lang="en-US" sz="1400" smtClean="0"/>
              <a:t>…</a:t>
            </a:r>
            <a:endParaRPr lang="en-US" sz="1400"/>
          </a:p>
        </p:txBody>
      </p:sp>
      <p:graphicFrame>
        <p:nvGraphicFramePr>
          <p:cNvPr id="21" name="Diagram 20"/>
          <p:cNvGraphicFramePr/>
          <p:nvPr/>
        </p:nvGraphicFramePr>
        <p:xfrm>
          <a:off x="214282" y="2438400"/>
          <a:ext cx="2071683" cy="1778006"/>
        </p:xfrm>
        <a:graphic>
          <a:graphicData uri="http://schemas.openxmlformats.org/drawingml/2006/diagram">
            <dgm:relIds xmlns:dgm="http://schemas.openxmlformats.org/drawingml/2006/diagram" r:dm="rId11" r:lo="rId12" r:qs="rId13" r:cs="rId14"/>
          </a:graphicData>
        </a:graphic>
      </p:graphicFrame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Pipes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953000"/>
          </a:xfrm>
        </p:spPr>
        <p:txBody>
          <a:bodyPr/>
          <a:lstStyle/>
          <a:p>
            <a:r>
              <a:rPr lang="en-US" smtClean="0"/>
              <a:t>Sources</a:t>
            </a:r>
          </a:p>
          <a:p>
            <a:pPr lvl="1"/>
            <a:r>
              <a:rPr lang="en-US" smtClean="0"/>
              <a:t>DAG Cards</a:t>
            </a:r>
          </a:p>
          <a:p>
            <a:pPr lvl="1"/>
            <a:r>
              <a:rPr lang="en-US" smtClean="0"/>
              <a:t>File sets</a:t>
            </a:r>
          </a:p>
          <a:p>
            <a:r>
              <a:rPr lang="en-US" smtClean="0"/>
              <a:t>Sinks</a:t>
            </a:r>
          </a:p>
          <a:p>
            <a:pPr lvl="1"/>
            <a:r>
              <a:rPr lang="en-US" smtClean="0"/>
              <a:t>DAG Cards</a:t>
            </a:r>
          </a:p>
          <a:p>
            <a:pPr lvl="1"/>
            <a:r>
              <a:rPr lang="en-US" smtClean="0"/>
              <a:t>File sets</a:t>
            </a:r>
          </a:p>
          <a:p>
            <a:pPr lvl="1"/>
            <a:r>
              <a:rPr lang="en-US" smtClean="0"/>
              <a:t>Remote ports</a:t>
            </a:r>
          </a:p>
          <a:p>
            <a:pPr lvl="2"/>
            <a:r>
              <a:rPr lang="en-US" smtClean="0"/>
              <a:t>IPv4/6, TCP/UDP, Rate-limit</a:t>
            </a:r>
          </a:p>
          <a:p>
            <a:pPr lvl="1"/>
            <a:r>
              <a:rPr lang="en-US" smtClean="0"/>
              <a:t>VMs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Content Placeholder 6"/>
          <p:cNvSpPr txBox="1"/>
          <p:nvPr/>
        </p:nvSpPr>
        <p:spPr bwMode="auto">
          <a:xfrm>
            <a:off x="4572000" y="1524000"/>
            <a:ext cx="4114800" cy="495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Transformations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Filtering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kumimoji="0" lang="en-US" sz="2400" b="0" i="0" u="none" strike="noStrike" kern="120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Tcpdump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style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range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/>
            </a:pPr>
            <a:r>
              <a:rPr kumimoji="0" lang="en-US" sz="2800" b="0" i="0" u="none" strike="noStrike" kern="120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NetFlow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Packet sampling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 sampling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Truncation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Format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ERF or PCAP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Pipes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Data Statistics</a:t>
            </a:r>
          </a:p>
          <a:p>
            <a:pPr lvl="1"/>
            <a:r>
              <a:rPr lang="en-US" smtClean="0"/>
              <a:t>Total packets/Bytes</a:t>
            </a:r>
          </a:p>
          <a:p>
            <a:pPr lvl="1"/>
            <a:r>
              <a:rPr lang="en-US" smtClean="0"/>
              <a:t>Filtered Packets/Bytes</a:t>
            </a:r>
          </a:p>
          <a:p>
            <a:pPr lvl="1"/>
            <a:r>
              <a:rPr lang="en-US" smtClean="0"/>
              <a:t>Output packets/Bytes</a:t>
            </a:r>
          </a:p>
          <a:p>
            <a:r>
              <a:rPr lang="en-US" err="1" smtClean="0"/>
              <a:t>NetFlow Statistics</a:t>
            </a:r>
          </a:p>
          <a:p>
            <a:pPr lvl="1"/>
            <a:r>
              <a:rPr lang="en-US" smtClean="0"/>
              <a:t>Total Flows</a:t>
            </a:r>
          </a:p>
          <a:p>
            <a:pPr lvl="1"/>
            <a:r>
              <a:rPr lang="en-US" smtClean="0"/>
              <a:t>Sampled Flows</a:t>
            </a:r>
          </a:p>
          <a:p>
            <a:pPr lvl="1"/>
            <a:r>
              <a:rPr lang="en-US" smtClean="0"/>
              <a:t>Current Flows in memory</a:t>
            </a:r>
          </a:p>
          <a:p>
            <a:pPr>
              <a:buNone/>
            </a:pPr>
            <a:endParaRPr lang="en-US" smtClean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Eventing API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Communication between applications</a:t>
            </a:r>
          </a:p>
          <a:p>
            <a:r>
              <a:rPr lang="en-US" smtClean="0"/>
              <a:t>Intelligent Reactive Behavior</a:t>
            </a:r>
          </a:p>
          <a:p>
            <a:r>
              <a:rPr lang="en-US" smtClean="0"/>
              <a:t>Apps generate and consume events</a:t>
            </a:r>
          </a:p>
          <a:p>
            <a:r>
              <a:rPr lang="en-US" smtClean="0"/>
              <a:t>Intra and Inter-Probe messaging</a:t>
            </a:r>
          </a:p>
          <a:p>
            <a:r>
              <a:rPr lang="en-US" smtClean="0"/>
              <a:t>Probe Event Manager</a:t>
            </a:r>
          </a:p>
          <a:p>
            <a:pPr lvl="1"/>
            <a:r>
              <a:rPr lang="en-US" smtClean="0"/>
              <a:t>Log</a:t>
            </a:r>
          </a:p>
          <a:p>
            <a:pPr lvl="1"/>
            <a:r>
              <a:rPr lang="en-US" smtClean="0"/>
              <a:t>SNMP Trap</a:t>
            </a:r>
          </a:p>
          <a:p>
            <a:pPr lvl="1"/>
            <a:r>
              <a:rPr lang="en-US" smtClean="0"/>
              <a:t>Email</a:t>
            </a:r>
          </a:p>
          <a:p>
            <a:pPr lvl="1"/>
            <a:r>
              <a:rPr lang="en-US" smtClean="0"/>
              <a:t>Route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</a:t>
            </a:r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" name="Picture 2" descr="C:\Documents and Settings\simon.dredge\Desktop\event fileds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00575" y="1524000"/>
            <a:ext cx="4086225" cy="32099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Fixed fields</a:t>
            </a:r>
          </a:p>
          <a:p>
            <a:pPr lvl="1"/>
            <a:r>
              <a:rPr lang="en-US" smtClean="0"/>
              <a:t>Session Id</a:t>
            </a:r>
          </a:p>
          <a:p>
            <a:pPr lvl="1"/>
            <a:r>
              <a:rPr lang="en-US" smtClean="0"/>
              <a:t>Sequence No.</a:t>
            </a:r>
          </a:p>
          <a:p>
            <a:pPr lvl="1"/>
            <a:r>
              <a:rPr lang="en-US" smtClean="0"/>
              <a:t>Length</a:t>
            </a:r>
          </a:p>
          <a:p>
            <a:pPr lvl="1"/>
            <a:r>
              <a:rPr lang="en-US" smtClean="0"/>
              <a:t>Type</a:t>
            </a:r>
          </a:p>
          <a:p>
            <a:r>
              <a:rPr lang="en-US" smtClean="0"/>
              <a:t>Extendable Body</a:t>
            </a:r>
          </a:p>
          <a:p>
            <a:r>
              <a:rPr lang="en-US" smtClean="0"/>
              <a:t>Filtering/Routing on fields</a:t>
            </a:r>
          </a:p>
          <a:p>
            <a:r>
              <a:rPr lang="en-US" smtClean="0"/>
              <a:t>Global Addressing</a:t>
            </a:r>
          </a:p>
          <a:p>
            <a:r>
              <a:rPr lang="en-US" smtClean="0"/>
              <a:t>Events routed up to CMC</a:t>
            </a: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Rectangle 42"/>
          <p:cNvSpPr/>
          <p:nvPr/>
        </p:nvSpPr>
        <p:spPr>
          <a:xfrm>
            <a:off x="2214546" y="5094248"/>
            <a:ext cx="500066" cy="5715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Predefined Process 43"/>
          <p:cNvSpPr/>
          <p:nvPr/>
        </p:nvSpPr>
        <p:spPr>
          <a:xfrm>
            <a:off x="1500166" y="4094116"/>
            <a:ext cx="1928826" cy="1214446"/>
          </a:xfrm>
          <a:prstGeom prst="flowChartPredefined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643042" y="5665752"/>
            <a:ext cx="1643074" cy="5715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833624" y="4236992"/>
            <a:ext cx="1285884" cy="92869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Pilot Client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85852" y="1736662"/>
            <a:ext cx="2286016" cy="928694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81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/>
              <a:t>Network Monitor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81143" y="2173241"/>
            <a:ext cx="207170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smtClean="0"/>
              <a:t>Latency Monitoring App</a:t>
            </a:r>
            <a:endParaRPr lang="en-US" sz="1400"/>
          </a:p>
        </p:txBody>
      </p:sp>
      <p:sp>
        <p:nvSpPr>
          <p:cNvPr id="14" name="Rectangle 13"/>
          <p:cNvSpPr/>
          <p:nvPr/>
        </p:nvSpPr>
        <p:spPr>
          <a:xfrm>
            <a:off x="5318184" y="1522348"/>
            <a:ext cx="3286148" cy="428628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8100000" scaled="1"/>
          </a:gra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err="1" smtClean="0"/>
              <a:t>Endace Probe</a:t>
            </a: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5746813" y="2379604"/>
            <a:ext cx="2428892" cy="1285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68284" y="2308166"/>
            <a:ext cx="1714512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Event Routing</a:t>
            </a:r>
            <a:endParaRPr lang="en-US" sz="1400"/>
          </a:p>
        </p:txBody>
      </p:sp>
      <p:sp>
        <p:nvSpPr>
          <p:cNvPr id="8" name="TextBox 7"/>
          <p:cNvSpPr txBox="1"/>
          <p:nvPr/>
        </p:nvSpPr>
        <p:spPr>
          <a:xfrm>
            <a:off x="5984979" y="2804843"/>
            <a:ext cx="19288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smtClean="0"/>
              <a:t>Lookup Table</a:t>
            </a:r>
          </a:p>
          <a:p>
            <a:r>
              <a:rPr lang="en-US" sz="1200" smtClean="0"/>
              <a:t>Event Type A: Route to X</a:t>
            </a:r>
          </a:p>
          <a:p>
            <a:r>
              <a:rPr lang="en-US" sz="1200" smtClean="0"/>
              <a:t>Event Type B: Route to Pilot</a:t>
            </a:r>
            <a:endParaRPr lang="en-US" sz="1200"/>
          </a:p>
        </p:txBody>
      </p:sp>
      <p:sp>
        <p:nvSpPr>
          <p:cNvPr id="9" name="Rectangle 8"/>
          <p:cNvSpPr/>
          <p:nvPr/>
        </p:nvSpPr>
        <p:spPr>
          <a:xfrm>
            <a:off x="5504730" y="4594182"/>
            <a:ext cx="2928958" cy="10001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04200" y="4938383"/>
            <a:ext cx="642942" cy="58449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smtClean="0">
                <a:solidFill>
                  <a:schemeClr val="bg1"/>
                </a:solidFill>
              </a:rPr>
              <a:t>Pilot Server</a:t>
            </a: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6730" y="4488574"/>
            <a:ext cx="1428760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Applications</a:t>
            </a:r>
            <a:endParaRPr lang="en-US" sz="1400"/>
          </a:p>
        </p:txBody>
      </p:sp>
      <p:sp>
        <p:nvSpPr>
          <p:cNvPr id="12" name="Rounded Rectangle 11"/>
          <p:cNvSpPr/>
          <p:nvPr/>
        </p:nvSpPr>
        <p:spPr>
          <a:xfrm>
            <a:off x="5675374" y="4938383"/>
            <a:ext cx="642942" cy="584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smtClean="0">
                <a:solidFill>
                  <a:srgbClr val="003366"/>
                </a:solidFill>
              </a:rPr>
              <a:t>App X</a:t>
            </a:r>
            <a:endParaRPr lang="en-US" sz="1100" b="1">
              <a:solidFill>
                <a:srgbClr val="003366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35751" y="4935470"/>
            <a:ext cx="642942" cy="584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smtClean="0">
                <a:solidFill>
                  <a:srgbClr val="003366"/>
                </a:solidFill>
              </a:rPr>
              <a:t>App Y</a:t>
            </a:r>
            <a:endParaRPr lang="en-US" sz="1100" b="1">
              <a:solidFill>
                <a:srgbClr val="003366"/>
              </a:solidFill>
            </a:endParaRPr>
          </a:p>
        </p:txBody>
      </p:sp>
      <p:grpSp>
        <p:nvGrpSpPr>
          <p:cNvPr id="2" name="Group 65"/>
          <p:cNvGrpSpPr/>
          <p:nvPr/>
        </p:nvGrpSpPr>
        <p:grpSpPr>
          <a:xfrm flipH="1">
            <a:off x="5072066" y="3736926"/>
            <a:ext cx="928694" cy="607082"/>
            <a:chOff x="8430" y="6995"/>
            <a:chExt cx="2011" cy="1435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430" y="7176"/>
              <a:ext cx="1831" cy="1139"/>
            </a:xfrm>
            <a:prstGeom prst="rect">
              <a:avLst/>
            </a:prstGeom>
            <a:gradFill rotWithShape="0">
              <a:gsLst>
                <a:gs pos="0">
                  <a:srgbClr val="9BBB59"/>
                </a:gs>
                <a:gs pos="100000">
                  <a:srgbClr val="4E6128"/>
                </a:gs>
              </a:gsLst>
              <a:lin ang="2700000" scaled="1"/>
            </a:gradFill>
            <a:ln w="22225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D6E3BC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NZ" sz="1600" b="1">
                  <a:solidFill>
                    <a:schemeClr val="bg1"/>
                  </a:solidFill>
                </a:rPr>
                <a:t>NIC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 flipV="1">
              <a:off x="8819" y="8315"/>
              <a:ext cx="1261" cy="115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60000"/>
                    <a:invGamma/>
                  </a:srgbClr>
                </a:gs>
                <a:gs pos="100000">
                  <a:srgbClr val="FFFF99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10261" y="6995"/>
              <a:ext cx="181" cy="1435"/>
            </a:xfrm>
            <a:custGeom>
              <a:cxnLst>
                <a:cxn ang="0">
                  <a:pos x="180" y="1283"/>
                </a:cxn>
                <a:cxn ang="0">
                  <a:pos x="180" y="132"/>
                </a:cxn>
                <a:cxn ang="0">
                  <a:pos x="360" y="132"/>
                </a:cxn>
                <a:cxn ang="0">
                  <a:pos x="360" y="87"/>
                </a:cxn>
                <a:cxn ang="0">
                  <a:pos x="360" y="0"/>
                </a:cxn>
                <a:cxn ang="0">
                  <a:pos x="0" y="0"/>
                </a:cxn>
                <a:cxn ang="0">
                  <a:pos x="0" y="1283"/>
                </a:cxn>
                <a:cxn ang="0">
                  <a:pos x="180" y="1283"/>
                </a:cxn>
              </a:cxnLst>
              <a:rect l="0" t="0" r="r" b="b"/>
              <a:pathLst>
                <a:path w="360" h="1283">
                  <a:moveTo>
                    <a:pt x="180" y="1283"/>
                  </a:moveTo>
                  <a:lnTo>
                    <a:pt x="180" y="132"/>
                  </a:lnTo>
                  <a:lnTo>
                    <a:pt x="360" y="132"/>
                  </a:lnTo>
                  <a:lnTo>
                    <a:pt x="360" y="87"/>
                  </a:lnTo>
                  <a:lnTo>
                    <a:pt x="360" y="0"/>
                  </a:lnTo>
                  <a:lnTo>
                    <a:pt x="0" y="0"/>
                  </a:lnTo>
                  <a:lnTo>
                    <a:pt x="0" y="1283"/>
                  </a:lnTo>
                  <a:lnTo>
                    <a:pt x="180" y="128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40"/>
            <p:cNvGrpSpPr/>
            <p:nvPr/>
          </p:nvGrpSpPr>
          <p:grpSpPr>
            <a:xfrm>
              <a:off x="10133" y="7356"/>
              <a:ext cx="247" cy="180"/>
              <a:chOff x="9234" y="7920"/>
              <a:chExt cx="247" cy="180"/>
            </a:xfrm>
          </p:grpSpPr>
          <p:sp>
            <p:nvSpPr>
              <p:cNvPr id="25" name="Rectangle 41"/>
              <p:cNvSpPr>
                <a:spLocks noChangeArrowheads="1"/>
              </p:cNvSpPr>
              <p:nvPr/>
            </p:nvSpPr>
            <p:spPr bwMode="auto">
              <a:xfrm flipH="1">
                <a:off x="9453" y="7920"/>
                <a:ext cx="28" cy="180"/>
              </a:xfrm>
              <a:prstGeom prst="rect">
                <a:avLst/>
              </a:prstGeom>
              <a:gradFill rotWithShape="0">
                <a:gsLst>
                  <a:gs pos="0">
                    <a:srgbClr val="DEDEDE"/>
                  </a:gs>
                  <a:gs pos="100000">
                    <a:srgbClr val="5A5A5A"/>
                  </a:gs>
                </a:gsLst>
                <a:lin ang="2700000" scaled="1"/>
              </a:gradFill>
              <a:ln w="1270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42"/>
              <p:cNvSpPr>
                <a:spLocks noChangeArrowheads="1"/>
              </p:cNvSpPr>
              <p:nvPr/>
            </p:nvSpPr>
            <p:spPr bwMode="auto">
              <a:xfrm flipH="1">
                <a:off x="9234" y="7920"/>
                <a:ext cx="125" cy="180"/>
              </a:xfrm>
              <a:prstGeom prst="rect">
                <a:avLst/>
              </a:prstGeom>
              <a:gradFill rotWithShape="0">
                <a:gsLst>
                  <a:gs pos="0">
                    <a:srgbClr val="DEDEDE"/>
                  </a:gs>
                  <a:gs pos="100000">
                    <a:srgbClr val="5A5A5A"/>
                  </a:gs>
                </a:gsLst>
                <a:lin ang="2700000" scaled="1"/>
              </a:gradFill>
              <a:ln w="1270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7" name="Rectangle 46"/>
          <p:cNvSpPr/>
          <p:nvPr/>
        </p:nvSpPr>
        <p:spPr>
          <a:xfrm>
            <a:off x="2571736" y="5808628"/>
            <a:ext cx="581028" cy="8096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Up-Down Arrow 71"/>
          <p:cNvSpPr/>
          <p:nvPr/>
        </p:nvSpPr>
        <p:spPr>
          <a:xfrm rot="16200000">
            <a:off x="4607719" y="-3085403"/>
            <a:ext cx="142877" cy="8358246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own Arrow 78"/>
          <p:cNvSpPr/>
          <p:nvPr/>
        </p:nvSpPr>
        <p:spPr>
          <a:xfrm>
            <a:off x="2357422" y="1165158"/>
            <a:ext cx="214314" cy="57150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Process 72"/>
          <p:cNvSpPr/>
          <p:nvPr/>
        </p:nvSpPr>
        <p:spPr>
          <a:xfrm>
            <a:off x="2357543" y="990600"/>
            <a:ext cx="214314" cy="214314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Down Arrow 81"/>
          <p:cNvSpPr/>
          <p:nvPr/>
        </p:nvSpPr>
        <p:spPr>
          <a:xfrm>
            <a:off x="6857895" y="1165158"/>
            <a:ext cx="214314" cy="35719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Process 82"/>
          <p:cNvSpPr/>
          <p:nvPr/>
        </p:nvSpPr>
        <p:spPr>
          <a:xfrm>
            <a:off x="6858016" y="990600"/>
            <a:ext cx="214314" cy="214314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Rectangle 42"/>
          <p:cNvSpPr/>
          <p:nvPr/>
        </p:nvSpPr>
        <p:spPr>
          <a:xfrm>
            <a:off x="2214546" y="5094248"/>
            <a:ext cx="500066" cy="5715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Predefined Process 43"/>
          <p:cNvSpPr/>
          <p:nvPr/>
        </p:nvSpPr>
        <p:spPr>
          <a:xfrm>
            <a:off x="1500166" y="4094116"/>
            <a:ext cx="1928826" cy="1214446"/>
          </a:xfrm>
          <a:prstGeom prst="flowChartPredefined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643042" y="5665752"/>
            <a:ext cx="1643074" cy="5715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833624" y="4236992"/>
            <a:ext cx="1285884" cy="92869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Pilot Client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85852" y="1736662"/>
            <a:ext cx="2286016" cy="928694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81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/>
              <a:t>Network Monitor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81143" y="2173241"/>
            <a:ext cx="207170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smtClean="0"/>
              <a:t>Latency Monitoring App</a:t>
            </a:r>
            <a:endParaRPr lang="en-US" sz="1400"/>
          </a:p>
        </p:txBody>
      </p:sp>
      <p:sp>
        <p:nvSpPr>
          <p:cNvPr id="14" name="Rectangle 13"/>
          <p:cNvSpPr/>
          <p:nvPr/>
        </p:nvSpPr>
        <p:spPr>
          <a:xfrm>
            <a:off x="5318184" y="1522348"/>
            <a:ext cx="3286148" cy="428628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8100000" scaled="1"/>
          </a:gra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err="1" smtClean="0"/>
              <a:t>Endace Probe</a:t>
            </a: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5746813" y="2379604"/>
            <a:ext cx="2428892" cy="1285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68284" y="2308166"/>
            <a:ext cx="1714512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Event Routing</a:t>
            </a:r>
            <a:endParaRPr lang="en-US" sz="1400"/>
          </a:p>
        </p:txBody>
      </p:sp>
      <p:sp>
        <p:nvSpPr>
          <p:cNvPr id="8" name="TextBox 7"/>
          <p:cNvSpPr txBox="1"/>
          <p:nvPr/>
        </p:nvSpPr>
        <p:spPr>
          <a:xfrm>
            <a:off x="5984979" y="2804843"/>
            <a:ext cx="19288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smtClean="0"/>
              <a:t>Lookup Table</a:t>
            </a:r>
          </a:p>
          <a:p>
            <a:r>
              <a:rPr lang="en-US" sz="1200" smtClean="0"/>
              <a:t>Event Type A: Route to X</a:t>
            </a:r>
          </a:p>
          <a:p>
            <a:r>
              <a:rPr lang="en-US" sz="1200" smtClean="0"/>
              <a:t>Event Type B: Route to Pilot</a:t>
            </a:r>
            <a:endParaRPr lang="en-US" sz="1200"/>
          </a:p>
        </p:txBody>
      </p:sp>
      <p:sp>
        <p:nvSpPr>
          <p:cNvPr id="9" name="Rectangle 8"/>
          <p:cNvSpPr/>
          <p:nvPr/>
        </p:nvSpPr>
        <p:spPr>
          <a:xfrm>
            <a:off x="5504730" y="4594182"/>
            <a:ext cx="2928958" cy="10001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04200" y="4938383"/>
            <a:ext cx="642942" cy="58449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smtClean="0">
                <a:solidFill>
                  <a:schemeClr val="bg1"/>
                </a:solidFill>
              </a:rPr>
              <a:t>Pilot Server</a:t>
            </a: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6730" y="4488574"/>
            <a:ext cx="1428760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Applications</a:t>
            </a:r>
            <a:endParaRPr lang="en-US" sz="1400"/>
          </a:p>
        </p:txBody>
      </p:sp>
      <p:sp>
        <p:nvSpPr>
          <p:cNvPr id="12" name="Rounded Rectangle 11"/>
          <p:cNvSpPr/>
          <p:nvPr/>
        </p:nvSpPr>
        <p:spPr>
          <a:xfrm>
            <a:off x="5675374" y="4938383"/>
            <a:ext cx="642942" cy="584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smtClean="0">
                <a:solidFill>
                  <a:srgbClr val="003366"/>
                </a:solidFill>
              </a:rPr>
              <a:t>App X</a:t>
            </a:r>
            <a:endParaRPr lang="en-US" sz="1100" b="1">
              <a:solidFill>
                <a:srgbClr val="003366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35751" y="4935470"/>
            <a:ext cx="642942" cy="584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smtClean="0">
                <a:solidFill>
                  <a:srgbClr val="003366"/>
                </a:solidFill>
              </a:rPr>
              <a:t>App Y</a:t>
            </a:r>
            <a:endParaRPr lang="en-US" sz="1100" b="1">
              <a:solidFill>
                <a:srgbClr val="003366"/>
              </a:solidFill>
            </a:endParaRPr>
          </a:p>
        </p:txBody>
      </p:sp>
      <p:grpSp>
        <p:nvGrpSpPr>
          <p:cNvPr id="2" name="Group 65"/>
          <p:cNvGrpSpPr/>
          <p:nvPr/>
        </p:nvGrpSpPr>
        <p:grpSpPr>
          <a:xfrm flipH="1">
            <a:off x="5072066" y="3736926"/>
            <a:ext cx="928694" cy="607082"/>
            <a:chOff x="8430" y="6995"/>
            <a:chExt cx="2011" cy="1435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430" y="7176"/>
              <a:ext cx="1831" cy="1139"/>
            </a:xfrm>
            <a:prstGeom prst="rect">
              <a:avLst/>
            </a:prstGeom>
            <a:gradFill rotWithShape="0">
              <a:gsLst>
                <a:gs pos="0">
                  <a:srgbClr val="9BBB59"/>
                </a:gs>
                <a:gs pos="100000">
                  <a:srgbClr val="4E6128"/>
                </a:gs>
              </a:gsLst>
              <a:lin ang="2700000" scaled="1"/>
            </a:gradFill>
            <a:ln w="22225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D6E3BC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NZ" sz="1600" b="1">
                  <a:solidFill>
                    <a:schemeClr val="bg1"/>
                  </a:solidFill>
                </a:rPr>
                <a:t>NIC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 flipV="1">
              <a:off x="8819" y="8315"/>
              <a:ext cx="1261" cy="115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60000"/>
                    <a:invGamma/>
                  </a:srgbClr>
                </a:gs>
                <a:gs pos="100000">
                  <a:srgbClr val="FFFF99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10261" y="6995"/>
              <a:ext cx="181" cy="1435"/>
            </a:xfrm>
            <a:custGeom>
              <a:cxnLst>
                <a:cxn ang="0">
                  <a:pos x="180" y="1283"/>
                </a:cxn>
                <a:cxn ang="0">
                  <a:pos x="180" y="132"/>
                </a:cxn>
                <a:cxn ang="0">
                  <a:pos x="360" y="132"/>
                </a:cxn>
                <a:cxn ang="0">
                  <a:pos x="360" y="87"/>
                </a:cxn>
                <a:cxn ang="0">
                  <a:pos x="360" y="0"/>
                </a:cxn>
                <a:cxn ang="0">
                  <a:pos x="0" y="0"/>
                </a:cxn>
                <a:cxn ang="0">
                  <a:pos x="0" y="1283"/>
                </a:cxn>
                <a:cxn ang="0">
                  <a:pos x="180" y="1283"/>
                </a:cxn>
              </a:cxnLst>
              <a:rect l="0" t="0" r="r" b="b"/>
              <a:pathLst>
                <a:path w="360" h="1283">
                  <a:moveTo>
                    <a:pt x="180" y="1283"/>
                  </a:moveTo>
                  <a:lnTo>
                    <a:pt x="180" y="132"/>
                  </a:lnTo>
                  <a:lnTo>
                    <a:pt x="360" y="132"/>
                  </a:lnTo>
                  <a:lnTo>
                    <a:pt x="360" y="87"/>
                  </a:lnTo>
                  <a:lnTo>
                    <a:pt x="360" y="0"/>
                  </a:lnTo>
                  <a:lnTo>
                    <a:pt x="0" y="0"/>
                  </a:lnTo>
                  <a:lnTo>
                    <a:pt x="0" y="1283"/>
                  </a:lnTo>
                  <a:lnTo>
                    <a:pt x="180" y="128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40"/>
            <p:cNvGrpSpPr/>
            <p:nvPr/>
          </p:nvGrpSpPr>
          <p:grpSpPr>
            <a:xfrm>
              <a:off x="10133" y="7356"/>
              <a:ext cx="247" cy="180"/>
              <a:chOff x="9234" y="7920"/>
              <a:chExt cx="247" cy="180"/>
            </a:xfrm>
          </p:grpSpPr>
          <p:sp>
            <p:nvSpPr>
              <p:cNvPr id="25" name="Rectangle 41"/>
              <p:cNvSpPr>
                <a:spLocks noChangeArrowheads="1"/>
              </p:cNvSpPr>
              <p:nvPr/>
            </p:nvSpPr>
            <p:spPr bwMode="auto">
              <a:xfrm flipH="1">
                <a:off x="9453" y="7920"/>
                <a:ext cx="28" cy="180"/>
              </a:xfrm>
              <a:prstGeom prst="rect">
                <a:avLst/>
              </a:prstGeom>
              <a:gradFill rotWithShape="0">
                <a:gsLst>
                  <a:gs pos="0">
                    <a:srgbClr val="DEDEDE"/>
                  </a:gs>
                  <a:gs pos="100000">
                    <a:srgbClr val="5A5A5A"/>
                  </a:gs>
                </a:gsLst>
                <a:lin ang="2700000" scaled="1"/>
              </a:gradFill>
              <a:ln w="1270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42"/>
              <p:cNvSpPr>
                <a:spLocks noChangeArrowheads="1"/>
              </p:cNvSpPr>
              <p:nvPr/>
            </p:nvSpPr>
            <p:spPr bwMode="auto">
              <a:xfrm flipH="1">
                <a:off x="9234" y="7920"/>
                <a:ext cx="125" cy="180"/>
              </a:xfrm>
              <a:prstGeom prst="rect">
                <a:avLst/>
              </a:prstGeom>
              <a:gradFill rotWithShape="0">
                <a:gsLst>
                  <a:gs pos="0">
                    <a:srgbClr val="DEDEDE"/>
                  </a:gs>
                  <a:gs pos="100000">
                    <a:srgbClr val="5A5A5A"/>
                  </a:gs>
                </a:gsLst>
                <a:lin ang="2700000" scaled="1"/>
              </a:gradFill>
              <a:ln w="1270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7" name="Rectangle 46"/>
          <p:cNvSpPr/>
          <p:nvPr/>
        </p:nvSpPr>
        <p:spPr>
          <a:xfrm>
            <a:off x="2571736" y="5808628"/>
            <a:ext cx="581028" cy="8096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hape 33"/>
          <p:cNvCxnSpPr>
            <a:stCxn id="18" idx="2"/>
          </p:cNvCxnSpPr>
          <p:nvPr/>
        </p:nvCxnSpPr>
        <p:spPr>
          <a:xfrm rot="16200000" flipH="1">
            <a:off x="3035263" y="1862749"/>
            <a:ext cx="1446705" cy="2683242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857356" y="3022546"/>
            <a:ext cx="114300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smtClean="0"/>
              <a:t>Event Type: B</a:t>
            </a:r>
          </a:p>
          <a:p>
            <a:pPr algn="ctr"/>
            <a:r>
              <a:rPr lang="en-US" sz="1000" smtClean="0"/>
              <a:t>Time of Event</a:t>
            </a:r>
            <a:endParaRPr lang="en-US" sz="1000"/>
          </a:p>
        </p:txBody>
      </p:sp>
      <p:sp>
        <p:nvSpPr>
          <p:cNvPr id="72" name="Up-Down Arrow 71"/>
          <p:cNvSpPr/>
          <p:nvPr/>
        </p:nvSpPr>
        <p:spPr>
          <a:xfrm rot="16200000">
            <a:off x="4607719" y="-3085403"/>
            <a:ext cx="142877" cy="8358246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own Arrow 78"/>
          <p:cNvSpPr/>
          <p:nvPr/>
        </p:nvSpPr>
        <p:spPr>
          <a:xfrm>
            <a:off x="2357422" y="1165158"/>
            <a:ext cx="214314" cy="57150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Process 72"/>
          <p:cNvSpPr/>
          <p:nvPr/>
        </p:nvSpPr>
        <p:spPr>
          <a:xfrm>
            <a:off x="2357543" y="990600"/>
            <a:ext cx="214314" cy="214314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Down Arrow 81"/>
          <p:cNvSpPr/>
          <p:nvPr/>
        </p:nvSpPr>
        <p:spPr>
          <a:xfrm>
            <a:off x="6857895" y="1165158"/>
            <a:ext cx="214314" cy="35719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Process 82"/>
          <p:cNvSpPr/>
          <p:nvPr/>
        </p:nvSpPr>
        <p:spPr>
          <a:xfrm>
            <a:off x="6858016" y="990600"/>
            <a:ext cx="214314" cy="214314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Rectangle 42"/>
          <p:cNvSpPr/>
          <p:nvPr/>
        </p:nvSpPr>
        <p:spPr>
          <a:xfrm>
            <a:off x="2214546" y="5094248"/>
            <a:ext cx="500066" cy="5715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Predefined Process 43"/>
          <p:cNvSpPr/>
          <p:nvPr/>
        </p:nvSpPr>
        <p:spPr>
          <a:xfrm>
            <a:off x="1500166" y="4094116"/>
            <a:ext cx="1928826" cy="1214446"/>
          </a:xfrm>
          <a:prstGeom prst="flowChartPredefined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643042" y="5665752"/>
            <a:ext cx="1643074" cy="5715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833624" y="4236992"/>
            <a:ext cx="1285884" cy="92869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Pilot Client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85852" y="1736662"/>
            <a:ext cx="2286016" cy="928694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81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/>
              <a:t>Network Monitor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81143" y="2173241"/>
            <a:ext cx="207170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smtClean="0"/>
              <a:t>Latency Monitoring App</a:t>
            </a:r>
            <a:endParaRPr lang="en-US" sz="1400"/>
          </a:p>
        </p:txBody>
      </p:sp>
      <p:sp>
        <p:nvSpPr>
          <p:cNvPr id="14" name="Rectangle 13"/>
          <p:cNvSpPr/>
          <p:nvPr/>
        </p:nvSpPr>
        <p:spPr>
          <a:xfrm>
            <a:off x="5318184" y="1522348"/>
            <a:ext cx="3286148" cy="428628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8100000" scaled="1"/>
          </a:gra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err="1" smtClean="0"/>
              <a:t>Endace Probe</a:t>
            </a: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5746813" y="2379604"/>
            <a:ext cx="2428892" cy="1285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68284" y="2308166"/>
            <a:ext cx="1714512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Event Routing</a:t>
            </a:r>
            <a:endParaRPr lang="en-US" sz="1400"/>
          </a:p>
        </p:txBody>
      </p:sp>
      <p:sp>
        <p:nvSpPr>
          <p:cNvPr id="8" name="TextBox 7"/>
          <p:cNvSpPr txBox="1"/>
          <p:nvPr/>
        </p:nvSpPr>
        <p:spPr>
          <a:xfrm>
            <a:off x="5984979" y="2804843"/>
            <a:ext cx="19288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smtClean="0"/>
              <a:t>Lookup Table</a:t>
            </a:r>
          </a:p>
          <a:p>
            <a:r>
              <a:rPr lang="en-US" sz="1200" smtClean="0"/>
              <a:t>Event Type A: Route to X</a:t>
            </a:r>
          </a:p>
          <a:p>
            <a:r>
              <a:rPr lang="en-US" sz="1200" smtClean="0"/>
              <a:t>Event Type B: Route to Pilot</a:t>
            </a:r>
            <a:endParaRPr lang="en-US" sz="1200"/>
          </a:p>
        </p:txBody>
      </p:sp>
      <p:sp>
        <p:nvSpPr>
          <p:cNvPr id="9" name="Rectangle 8"/>
          <p:cNvSpPr/>
          <p:nvPr/>
        </p:nvSpPr>
        <p:spPr>
          <a:xfrm>
            <a:off x="5504730" y="4594182"/>
            <a:ext cx="2928958" cy="10001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04200" y="4938383"/>
            <a:ext cx="642942" cy="58449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smtClean="0">
                <a:solidFill>
                  <a:schemeClr val="bg1"/>
                </a:solidFill>
              </a:rPr>
              <a:t>Pilot Server</a:t>
            </a: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6730" y="4488574"/>
            <a:ext cx="1428760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Applications</a:t>
            </a:r>
            <a:endParaRPr lang="en-US" sz="1400"/>
          </a:p>
        </p:txBody>
      </p:sp>
      <p:sp>
        <p:nvSpPr>
          <p:cNvPr id="12" name="Rounded Rectangle 11"/>
          <p:cNvSpPr/>
          <p:nvPr/>
        </p:nvSpPr>
        <p:spPr>
          <a:xfrm>
            <a:off x="5675374" y="4938383"/>
            <a:ext cx="642942" cy="584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smtClean="0">
                <a:solidFill>
                  <a:srgbClr val="003366"/>
                </a:solidFill>
              </a:rPr>
              <a:t>App X</a:t>
            </a:r>
            <a:endParaRPr lang="en-US" sz="1100" b="1">
              <a:solidFill>
                <a:srgbClr val="003366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35751" y="4935470"/>
            <a:ext cx="642942" cy="584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smtClean="0">
                <a:solidFill>
                  <a:srgbClr val="003366"/>
                </a:solidFill>
              </a:rPr>
              <a:t>App Y</a:t>
            </a:r>
            <a:endParaRPr lang="en-US" sz="1100" b="1">
              <a:solidFill>
                <a:srgbClr val="003366"/>
              </a:solidFill>
            </a:endParaRPr>
          </a:p>
        </p:txBody>
      </p:sp>
      <p:grpSp>
        <p:nvGrpSpPr>
          <p:cNvPr id="2" name="Group 65"/>
          <p:cNvGrpSpPr/>
          <p:nvPr/>
        </p:nvGrpSpPr>
        <p:grpSpPr>
          <a:xfrm flipH="1">
            <a:off x="5072066" y="3736926"/>
            <a:ext cx="928694" cy="607082"/>
            <a:chOff x="8430" y="6995"/>
            <a:chExt cx="2011" cy="1435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430" y="7176"/>
              <a:ext cx="1831" cy="1139"/>
            </a:xfrm>
            <a:prstGeom prst="rect">
              <a:avLst/>
            </a:prstGeom>
            <a:gradFill rotWithShape="0">
              <a:gsLst>
                <a:gs pos="0">
                  <a:srgbClr val="9BBB59"/>
                </a:gs>
                <a:gs pos="100000">
                  <a:srgbClr val="4E6128"/>
                </a:gs>
              </a:gsLst>
              <a:lin ang="2700000" scaled="1"/>
            </a:gradFill>
            <a:ln w="22225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D6E3BC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NZ" sz="1600" b="1">
                  <a:solidFill>
                    <a:schemeClr val="bg1"/>
                  </a:solidFill>
                </a:rPr>
                <a:t>NIC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 flipV="1">
              <a:off x="8819" y="8315"/>
              <a:ext cx="1261" cy="115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60000"/>
                    <a:invGamma/>
                  </a:srgbClr>
                </a:gs>
                <a:gs pos="100000">
                  <a:srgbClr val="FFFF99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10261" y="6995"/>
              <a:ext cx="181" cy="1435"/>
            </a:xfrm>
            <a:custGeom>
              <a:cxnLst>
                <a:cxn ang="0">
                  <a:pos x="180" y="1283"/>
                </a:cxn>
                <a:cxn ang="0">
                  <a:pos x="180" y="132"/>
                </a:cxn>
                <a:cxn ang="0">
                  <a:pos x="360" y="132"/>
                </a:cxn>
                <a:cxn ang="0">
                  <a:pos x="360" y="87"/>
                </a:cxn>
                <a:cxn ang="0">
                  <a:pos x="360" y="0"/>
                </a:cxn>
                <a:cxn ang="0">
                  <a:pos x="0" y="0"/>
                </a:cxn>
                <a:cxn ang="0">
                  <a:pos x="0" y="1283"/>
                </a:cxn>
                <a:cxn ang="0">
                  <a:pos x="180" y="1283"/>
                </a:cxn>
              </a:cxnLst>
              <a:rect l="0" t="0" r="r" b="b"/>
              <a:pathLst>
                <a:path w="360" h="1283">
                  <a:moveTo>
                    <a:pt x="180" y="1283"/>
                  </a:moveTo>
                  <a:lnTo>
                    <a:pt x="180" y="132"/>
                  </a:lnTo>
                  <a:lnTo>
                    <a:pt x="360" y="132"/>
                  </a:lnTo>
                  <a:lnTo>
                    <a:pt x="360" y="87"/>
                  </a:lnTo>
                  <a:lnTo>
                    <a:pt x="360" y="0"/>
                  </a:lnTo>
                  <a:lnTo>
                    <a:pt x="0" y="0"/>
                  </a:lnTo>
                  <a:lnTo>
                    <a:pt x="0" y="1283"/>
                  </a:lnTo>
                  <a:lnTo>
                    <a:pt x="180" y="128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40"/>
            <p:cNvGrpSpPr/>
            <p:nvPr/>
          </p:nvGrpSpPr>
          <p:grpSpPr>
            <a:xfrm>
              <a:off x="10133" y="7356"/>
              <a:ext cx="247" cy="180"/>
              <a:chOff x="9234" y="7920"/>
              <a:chExt cx="247" cy="180"/>
            </a:xfrm>
          </p:grpSpPr>
          <p:sp>
            <p:nvSpPr>
              <p:cNvPr id="25" name="Rectangle 41"/>
              <p:cNvSpPr>
                <a:spLocks noChangeArrowheads="1"/>
              </p:cNvSpPr>
              <p:nvPr/>
            </p:nvSpPr>
            <p:spPr bwMode="auto">
              <a:xfrm flipH="1">
                <a:off x="9453" y="7920"/>
                <a:ext cx="28" cy="180"/>
              </a:xfrm>
              <a:prstGeom prst="rect">
                <a:avLst/>
              </a:prstGeom>
              <a:gradFill rotWithShape="0">
                <a:gsLst>
                  <a:gs pos="0">
                    <a:srgbClr val="DEDEDE"/>
                  </a:gs>
                  <a:gs pos="100000">
                    <a:srgbClr val="5A5A5A"/>
                  </a:gs>
                </a:gsLst>
                <a:lin ang="2700000" scaled="1"/>
              </a:gradFill>
              <a:ln w="1270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42"/>
              <p:cNvSpPr>
                <a:spLocks noChangeArrowheads="1"/>
              </p:cNvSpPr>
              <p:nvPr/>
            </p:nvSpPr>
            <p:spPr bwMode="auto">
              <a:xfrm flipH="1">
                <a:off x="9234" y="7920"/>
                <a:ext cx="125" cy="180"/>
              </a:xfrm>
              <a:prstGeom prst="rect">
                <a:avLst/>
              </a:prstGeom>
              <a:gradFill rotWithShape="0">
                <a:gsLst>
                  <a:gs pos="0">
                    <a:srgbClr val="DEDEDE"/>
                  </a:gs>
                  <a:gs pos="100000">
                    <a:srgbClr val="5A5A5A"/>
                  </a:gs>
                </a:gsLst>
                <a:lin ang="2700000" scaled="1"/>
              </a:gradFill>
              <a:ln w="1270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36" name="Shape 35"/>
          <p:cNvCxnSpPr>
            <a:endCxn id="7" idx="0"/>
          </p:cNvCxnSpPr>
          <p:nvPr/>
        </p:nvCxnSpPr>
        <p:spPr>
          <a:xfrm rot="5400000" flipH="1" flipV="1">
            <a:off x="5479274" y="2367234"/>
            <a:ext cx="1505333" cy="1387199"/>
          </a:xfrm>
          <a:prstGeom prst="bentConnector3">
            <a:avLst>
              <a:gd name="adj1" fmla="val 115186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hape 35"/>
          <p:cNvCxnSpPr>
            <a:stCxn id="8" idx="2"/>
            <a:endCxn id="10" idx="0"/>
          </p:cNvCxnSpPr>
          <p:nvPr/>
        </p:nvCxnSpPr>
        <p:spPr>
          <a:xfrm rot="16200000" flipH="1">
            <a:off x="6693927" y="3706638"/>
            <a:ext cx="1487209" cy="97627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571736" y="5808628"/>
            <a:ext cx="581028" cy="8096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hape 33"/>
          <p:cNvCxnSpPr>
            <a:stCxn id="18" idx="2"/>
          </p:cNvCxnSpPr>
          <p:nvPr/>
        </p:nvCxnSpPr>
        <p:spPr>
          <a:xfrm rot="16200000" flipH="1">
            <a:off x="3035263" y="1862749"/>
            <a:ext cx="1446705" cy="2683242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984979" y="3182126"/>
            <a:ext cx="1928826" cy="276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smtClean="0"/>
              <a:t>Event Type B: Route to Pilot</a:t>
            </a:r>
            <a:endParaRPr lang="en-US" sz="1200"/>
          </a:p>
        </p:txBody>
      </p:sp>
      <p:sp>
        <p:nvSpPr>
          <p:cNvPr id="66" name="Rectangle 65"/>
          <p:cNvSpPr/>
          <p:nvPr/>
        </p:nvSpPr>
        <p:spPr>
          <a:xfrm>
            <a:off x="7143768" y="3879802"/>
            <a:ext cx="114300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smtClean="0"/>
              <a:t>Event Type: B</a:t>
            </a:r>
          </a:p>
          <a:p>
            <a:pPr algn="ctr"/>
            <a:r>
              <a:rPr lang="en-US" sz="1000" smtClean="0"/>
              <a:t>Time of Event</a:t>
            </a:r>
            <a:endParaRPr lang="en-US" sz="1000"/>
          </a:p>
        </p:txBody>
      </p:sp>
      <p:sp>
        <p:nvSpPr>
          <p:cNvPr id="72" name="Up-Down Arrow 71"/>
          <p:cNvSpPr/>
          <p:nvPr/>
        </p:nvSpPr>
        <p:spPr>
          <a:xfrm rot="16200000">
            <a:off x="4607719" y="-3085403"/>
            <a:ext cx="142877" cy="8358246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own Arrow 78"/>
          <p:cNvSpPr/>
          <p:nvPr/>
        </p:nvSpPr>
        <p:spPr>
          <a:xfrm>
            <a:off x="2357422" y="1165158"/>
            <a:ext cx="214314" cy="57150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Process 72"/>
          <p:cNvSpPr/>
          <p:nvPr/>
        </p:nvSpPr>
        <p:spPr>
          <a:xfrm>
            <a:off x="2357543" y="990600"/>
            <a:ext cx="214314" cy="214314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Down Arrow 81"/>
          <p:cNvSpPr/>
          <p:nvPr/>
        </p:nvSpPr>
        <p:spPr>
          <a:xfrm>
            <a:off x="6857895" y="1165158"/>
            <a:ext cx="214314" cy="35719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Process 82"/>
          <p:cNvSpPr/>
          <p:nvPr/>
        </p:nvSpPr>
        <p:spPr>
          <a:xfrm>
            <a:off x="6858016" y="990600"/>
            <a:ext cx="214314" cy="214314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Wireshark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Hundreds of protocols</a:t>
            </a:r>
          </a:p>
          <a:p>
            <a:r>
              <a:rPr lang="en-US" smtClean="0"/>
              <a:t>Live capture via libpcap/WinPcap</a:t>
            </a:r>
          </a:p>
          <a:p>
            <a:r>
              <a:rPr lang="en-US" smtClean="0"/>
              <a:t>Offline analysis</a:t>
            </a:r>
          </a:p>
          <a:p>
            <a:r>
              <a:rPr lang="en-US" smtClean="0"/>
              <a:t>Broad format support</a:t>
            </a:r>
          </a:p>
          <a:p>
            <a:r>
              <a:rPr lang="en-US" smtClean="0"/>
              <a:t>Comprehensive filtering</a:t>
            </a:r>
          </a:p>
          <a:p>
            <a:r>
              <a:rPr lang="en-US" smtClean="0"/>
              <a:t>Many analysis tools</a:t>
            </a:r>
          </a:p>
          <a:p>
            <a:pPr lvl="1"/>
            <a:r>
              <a:rPr lang="en-US" smtClean="0"/>
              <a:t>Sessions</a:t>
            </a:r>
          </a:p>
          <a:p>
            <a:pPr lvl="1"/>
            <a:r>
              <a:rPr lang="en-US" smtClean="0"/>
              <a:t>Service latency</a:t>
            </a:r>
          </a:p>
          <a:p>
            <a:pPr lvl="1"/>
            <a:r>
              <a:rPr lang="en-US" smtClean="0"/>
              <a:t>VOIP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Rectangle 42"/>
          <p:cNvSpPr/>
          <p:nvPr/>
        </p:nvSpPr>
        <p:spPr>
          <a:xfrm>
            <a:off x="2214546" y="5094248"/>
            <a:ext cx="500066" cy="5715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Predefined Process 43"/>
          <p:cNvSpPr/>
          <p:nvPr/>
        </p:nvSpPr>
        <p:spPr>
          <a:xfrm>
            <a:off x="1500166" y="4094116"/>
            <a:ext cx="1928826" cy="1214446"/>
          </a:xfrm>
          <a:prstGeom prst="flowChartPredefined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643042" y="5665752"/>
            <a:ext cx="1643074" cy="5715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833624" y="4236992"/>
            <a:ext cx="1285884" cy="92869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Pilot Client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85852" y="1736662"/>
            <a:ext cx="2286016" cy="928694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81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/>
              <a:t>Network Monitor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81143" y="2173241"/>
            <a:ext cx="207170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smtClean="0"/>
              <a:t>Latency Monitoring App</a:t>
            </a:r>
            <a:endParaRPr lang="en-US" sz="1400"/>
          </a:p>
        </p:txBody>
      </p:sp>
      <p:sp>
        <p:nvSpPr>
          <p:cNvPr id="14" name="Rectangle 13"/>
          <p:cNvSpPr/>
          <p:nvPr/>
        </p:nvSpPr>
        <p:spPr>
          <a:xfrm>
            <a:off x="5318184" y="1522348"/>
            <a:ext cx="3286148" cy="428628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8100000" scaled="1"/>
          </a:gra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err="1" smtClean="0"/>
              <a:t>Endace Probe</a:t>
            </a: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5746813" y="2379604"/>
            <a:ext cx="2428892" cy="1285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68284" y="2308166"/>
            <a:ext cx="1714512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Event Routing</a:t>
            </a:r>
            <a:endParaRPr lang="en-US" sz="1400"/>
          </a:p>
        </p:txBody>
      </p:sp>
      <p:sp>
        <p:nvSpPr>
          <p:cNvPr id="8" name="TextBox 7"/>
          <p:cNvSpPr txBox="1"/>
          <p:nvPr/>
        </p:nvSpPr>
        <p:spPr>
          <a:xfrm>
            <a:off x="5984979" y="2804843"/>
            <a:ext cx="19288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smtClean="0"/>
              <a:t>Lookup Table</a:t>
            </a:r>
          </a:p>
          <a:p>
            <a:r>
              <a:rPr lang="en-US" sz="1200" smtClean="0"/>
              <a:t>Event Type A: Route to X</a:t>
            </a:r>
          </a:p>
          <a:p>
            <a:r>
              <a:rPr lang="en-US" sz="1200" smtClean="0"/>
              <a:t>Event Type B: Route to Pilot</a:t>
            </a:r>
            <a:endParaRPr lang="en-US" sz="1200"/>
          </a:p>
        </p:txBody>
      </p:sp>
      <p:sp>
        <p:nvSpPr>
          <p:cNvPr id="9" name="Rectangle 8"/>
          <p:cNvSpPr/>
          <p:nvPr/>
        </p:nvSpPr>
        <p:spPr>
          <a:xfrm>
            <a:off x="5504730" y="4594182"/>
            <a:ext cx="2928958" cy="10001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04200" y="4938383"/>
            <a:ext cx="642942" cy="58449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smtClean="0">
                <a:solidFill>
                  <a:schemeClr val="bg1"/>
                </a:solidFill>
              </a:rPr>
              <a:t>Pilot Server</a:t>
            </a: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6730" y="4488574"/>
            <a:ext cx="1428760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Applications</a:t>
            </a:r>
            <a:endParaRPr lang="en-US" sz="1400"/>
          </a:p>
        </p:txBody>
      </p:sp>
      <p:sp>
        <p:nvSpPr>
          <p:cNvPr id="12" name="Rounded Rectangle 11"/>
          <p:cNvSpPr/>
          <p:nvPr/>
        </p:nvSpPr>
        <p:spPr>
          <a:xfrm>
            <a:off x="5675374" y="4938383"/>
            <a:ext cx="642942" cy="584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smtClean="0">
                <a:solidFill>
                  <a:srgbClr val="003366"/>
                </a:solidFill>
              </a:rPr>
              <a:t>App X</a:t>
            </a:r>
            <a:endParaRPr lang="en-US" sz="1100" b="1">
              <a:solidFill>
                <a:srgbClr val="003366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35751" y="4935470"/>
            <a:ext cx="642942" cy="584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smtClean="0">
                <a:solidFill>
                  <a:srgbClr val="003366"/>
                </a:solidFill>
              </a:rPr>
              <a:t>App Y</a:t>
            </a:r>
            <a:endParaRPr lang="en-US" sz="1100" b="1">
              <a:solidFill>
                <a:srgbClr val="003366"/>
              </a:solidFill>
            </a:endParaRPr>
          </a:p>
        </p:txBody>
      </p:sp>
      <p:grpSp>
        <p:nvGrpSpPr>
          <p:cNvPr id="2" name="Group 65"/>
          <p:cNvGrpSpPr/>
          <p:nvPr/>
        </p:nvGrpSpPr>
        <p:grpSpPr>
          <a:xfrm flipH="1">
            <a:off x="5072066" y="3736926"/>
            <a:ext cx="928694" cy="607082"/>
            <a:chOff x="8430" y="6995"/>
            <a:chExt cx="2011" cy="1435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430" y="7176"/>
              <a:ext cx="1831" cy="1139"/>
            </a:xfrm>
            <a:prstGeom prst="rect">
              <a:avLst/>
            </a:prstGeom>
            <a:gradFill rotWithShape="0">
              <a:gsLst>
                <a:gs pos="0">
                  <a:srgbClr val="9BBB59"/>
                </a:gs>
                <a:gs pos="100000">
                  <a:srgbClr val="4E6128"/>
                </a:gs>
              </a:gsLst>
              <a:lin ang="2700000" scaled="1"/>
            </a:gradFill>
            <a:ln w="22225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D6E3BC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NZ" sz="1600" b="1">
                  <a:solidFill>
                    <a:schemeClr val="bg1"/>
                  </a:solidFill>
                </a:rPr>
                <a:t>NIC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 flipV="1">
              <a:off x="8819" y="8315"/>
              <a:ext cx="1261" cy="115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60000"/>
                    <a:invGamma/>
                  </a:srgbClr>
                </a:gs>
                <a:gs pos="100000">
                  <a:srgbClr val="FFFF99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10261" y="6995"/>
              <a:ext cx="181" cy="1435"/>
            </a:xfrm>
            <a:custGeom>
              <a:cxnLst>
                <a:cxn ang="0">
                  <a:pos x="180" y="1283"/>
                </a:cxn>
                <a:cxn ang="0">
                  <a:pos x="180" y="132"/>
                </a:cxn>
                <a:cxn ang="0">
                  <a:pos x="360" y="132"/>
                </a:cxn>
                <a:cxn ang="0">
                  <a:pos x="360" y="87"/>
                </a:cxn>
                <a:cxn ang="0">
                  <a:pos x="360" y="0"/>
                </a:cxn>
                <a:cxn ang="0">
                  <a:pos x="0" y="0"/>
                </a:cxn>
                <a:cxn ang="0">
                  <a:pos x="0" y="1283"/>
                </a:cxn>
                <a:cxn ang="0">
                  <a:pos x="180" y="1283"/>
                </a:cxn>
              </a:cxnLst>
              <a:rect l="0" t="0" r="r" b="b"/>
              <a:pathLst>
                <a:path w="360" h="1283">
                  <a:moveTo>
                    <a:pt x="180" y="1283"/>
                  </a:moveTo>
                  <a:lnTo>
                    <a:pt x="180" y="132"/>
                  </a:lnTo>
                  <a:lnTo>
                    <a:pt x="360" y="132"/>
                  </a:lnTo>
                  <a:lnTo>
                    <a:pt x="360" y="87"/>
                  </a:lnTo>
                  <a:lnTo>
                    <a:pt x="360" y="0"/>
                  </a:lnTo>
                  <a:lnTo>
                    <a:pt x="0" y="0"/>
                  </a:lnTo>
                  <a:lnTo>
                    <a:pt x="0" y="1283"/>
                  </a:lnTo>
                  <a:lnTo>
                    <a:pt x="180" y="128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40"/>
            <p:cNvGrpSpPr/>
            <p:nvPr/>
          </p:nvGrpSpPr>
          <p:grpSpPr>
            <a:xfrm>
              <a:off x="10133" y="7356"/>
              <a:ext cx="247" cy="180"/>
              <a:chOff x="9234" y="7920"/>
              <a:chExt cx="247" cy="180"/>
            </a:xfrm>
          </p:grpSpPr>
          <p:sp>
            <p:nvSpPr>
              <p:cNvPr id="25" name="Rectangle 41"/>
              <p:cNvSpPr>
                <a:spLocks noChangeArrowheads="1"/>
              </p:cNvSpPr>
              <p:nvPr/>
            </p:nvSpPr>
            <p:spPr bwMode="auto">
              <a:xfrm flipH="1">
                <a:off x="9453" y="7920"/>
                <a:ext cx="28" cy="180"/>
              </a:xfrm>
              <a:prstGeom prst="rect">
                <a:avLst/>
              </a:prstGeom>
              <a:gradFill rotWithShape="0">
                <a:gsLst>
                  <a:gs pos="0">
                    <a:srgbClr val="DEDEDE"/>
                  </a:gs>
                  <a:gs pos="100000">
                    <a:srgbClr val="5A5A5A"/>
                  </a:gs>
                </a:gsLst>
                <a:lin ang="2700000" scaled="1"/>
              </a:gradFill>
              <a:ln w="1270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42"/>
              <p:cNvSpPr>
                <a:spLocks noChangeArrowheads="1"/>
              </p:cNvSpPr>
              <p:nvPr/>
            </p:nvSpPr>
            <p:spPr bwMode="auto">
              <a:xfrm flipH="1">
                <a:off x="9234" y="7920"/>
                <a:ext cx="125" cy="180"/>
              </a:xfrm>
              <a:prstGeom prst="rect">
                <a:avLst/>
              </a:prstGeom>
              <a:gradFill rotWithShape="0">
                <a:gsLst>
                  <a:gs pos="0">
                    <a:srgbClr val="DEDEDE"/>
                  </a:gs>
                  <a:gs pos="100000">
                    <a:srgbClr val="5A5A5A"/>
                  </a:gs>
                </a:gsLst>
                <a:lin ang="2700000" scaled="1"/>
              </a:gradFill>
              <a:ln w="1270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7" name="Rectangle 46"/>
          <p:cNvSpPr/>
          <p:nvPr/>
        </p:nvSpPr>
        <p:spPr>
          <a:xfrm>
            <a:off x="2571736" y="5808628"/>
            <a:ext cx="581028" cy="8096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hape 47"/>
          <p:cNvCxnSpPr>
            <a:stCxn id="10" idx="0"/>
          </p:cNvCxnSpPr>
          <p:nvPr/>
        </p:nvCxnSpPr>
        <p:spPr>
          <a:xfrm rot="16200000" flipV="1">
            <a:off x="6521239" y="3533950"/>
            <a:ext cx="883955" cy="1924911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hape 59"/>
          <p:cNvCxnSpPr>
            <a:endCxn id="44" idx="3"/>
          </p:cNvCxnSpPr>
          <p:nvPr/>
        </p:nvCxnSpPr>
        <p:spPr>
          <a:xfrm rot="10800000" flipV="1">
            <a:off x="3428992" y="3927723"/>
            <a:ext cx="1671244" cy="7736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714744" y="4094116"/>
            <a:ext cx="114300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smtClean="0"/>
              <a:t>Updated View</a:t>
            </a:r>
            <a:endParaRPr lang="en-US" sz="1000"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25552" y="4260845"/>
            <a:ext cx="1285884" cy="92869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2" name="Up-Down Arrow 71"/>
          <p:cNvSpPr/>
          <p:nvPr/>
        </p:nvSpPr>
        <p:spPr>
          <a:xfrm rot="16200000">
            <a:off x="4607719" y="-3085403"/>
            <a:ext cx="142877" cy="8358246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own Arrow 78"/>
          <p:cNvSpPr/>
          <p:nvPr/>
        </p:nvSpPr>
        <p:spPr>
          <a:xfrm>
            <a:off x="2357422" y="1165158"/>
            <a:ext cx="214314" cy="57150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Process 72"/>
          <p:cNvSpPr/>
          <p:nvPr/>
        </p:nvSpPr>
        <p:spPr>
          <a:xfrm>
            <a:off x="2357543" y="990600"/>
            <a:ext cx="214314" cy="214314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Down Arrow 81"/>
          <p:cNvSpPr/>
          <p:nvPr/>
        </p:nvSpPr>
        <p:spPr>
          <a:xfrm>
            <a:off x="6857895" y="1165158"/>
            <a:ext cx="214314" cy="35719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Process 82"/>
          <p:cNvSpPr/>
          <p:nvPr/>
        </p:nvSpPr>
        <p:spPr>
          <a:xfrm>
            <a:off x="6858016" y="990600"/>
            <a:ext cx="214314" cy="214314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" name="Picture 3" descr="event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685800"/>
            <a:ext cx="7924800" cy="479266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" name="Content Placeholder 2"/>
          <p:cNvSpPr txBox="1"/>
          <p:nvPr/>
        </p:nvSpPr>
        <p:spPr>
          <a:xfrm>
            <a:off x="152400" y="4343400"/>
            <a:ext cx="41910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>
                <a:latin typeface="+mn-lt"/>
                <a:cs typeface="+mn-cs"/>
              </a:rPr>
              <a:t>External events appear in real-time within the Pilot Events window</a:t>
            </a:r>
          </a:p>
          <a:p>
            <a:pPr marL="342900" indent="-342900" fontAlgn="auto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>
                <a:latin typeface="+mn-lt"/>
                <a:cs typeface="+mn-cs"/>
              </a:rPr>
              <a:t>Roll the mouse over an event to see additional event information.</a:t>
            </a:r>
          </a:p>
          <a:p>
            <a:pPr marL="342900" indent="-342900" fontAlgn="auto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>
                <a:latin typeface="+mn-lt"/>
                <a:cs typeface="+mn-cs"/>
              </a:rPr>
              <a:t>There need not be any views running</a:t>
            </a:r>
          </a:p>
          <a:p>
            <a:pPr marL="342900" indent="-342900" fontAlgn="auto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>
                <a:latin typeface="+mn-lt"/>
                <a:cs typeface="+mn-cs"/>
              </a:rPr>
              <a:t>Events are searchable, as usual</a:t>
            </a: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" name="Picture 4" descr="event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1066800"/>
            <a:ext cx="7939087" cy="4800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" name="Content Placeholder 2"/>
          <p:cNvSpPr txBox="1"/>
          <p:nvPr/>
        </p:nvSpPr>
        <p:spPr>
          <a:xfrm>
            <a:off x="152400" y="274638"/>
            <a:ext cx="4267200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>
                <a:latin typeface="+mn-lt"/>
                <a:cs typeface="+mn-cs"/>
              </a:rPr>
              <a:t>Events can be overlaid on any strip chart applied to any live capture session or stored file</a:t>
            </a:r>
          </a:p>
          <a:p>
            <a:pPr marL="342900" indent="-342900" fontAlgn="auto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>
                <a:latin typeface="+mn-lt"/>
                <a:cs typeface="+mn-cs"/>
              </a:rPr>
              <a:t>They can also be seen in the time-control window (bottom-center)</a:t>
            </a:r>
          </a:p>
          <a:p>
            <a:pPr marL="342900" indent="-342900" fontAlgn="auto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>
                <a:latin typeface="+mn-lt"/>
                <a:cs typeface="+mn-cs"/>
              </a:rPr>
              <a:t>Enables immediate correlation of event with select / targeted network activity</a:t>
            </a:r>
          </a:p>
          <a:p>
            <a:pPr marL="342900" indent="-342900" fontAlgn="auto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>
                <a:latin typeface="+mn-lt"/>
                <a:cs typeface="+mn-cs"/>
              </a:rPr>
              <a:t>Events are not tied to any specific view</a:t>
            </a:r>
          </a:p>
          <a:p>
            <a:pPr marL="342900" indent="-342900" fontAlgn="auto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>
                <a:latin typeface="+mn-lt"/>
                <a:cs typeface="+mn-cs"/>
              </a:rPr>
              <a:t>Views can be closed without deleting events</a:t>
            </a:r>
          </a:p>
          <a:p>
            <a:pPr marL="342900" indent="-342900" fontAlgn="auto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" name="Picture 3" descr="event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990600"/>
            <a:ext cx="7924800" cy="479266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" name="Content Placeholder 2"/>
          <p:cNvSpPr txBox="1"/>
          <p:nvPr/>
        </p:nvSpPr>
        <p:spPr>
          <a:xfrm>
            <a:off x="5867400" y="342900"/>
            <a:ext cx="3048000" cy="23622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>
                <a:latin typeface="+mn-lt"/>
                <a:cs typeface="+mn-cs"/>
              </a:rPr>
              <a:t>To analyze data around the event, drag/drop it onto the Probe’s rotation file</a:t>
            </a:r>
          </a:p>
          <a:p>
            <a:pPr marL="342900" indent="-342900" fontAlgn="auto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>
                <a:latin typeface="+mn-lt"/>
                <a:cs typeface="+mn-cs"/>
              </a:rPr>
              <a:t>The trace clip editor defaults with the event number and a time window of 1-min either side of the event</a:t>
            </a:r>
          </a:p>
        </p:txBody>
      </p:sp>
      <p:sp>
        <p:nvSpPr>
          <p:cNvPr id="10" name="Freeform 9"/>
          <p:cNvSpPr/>
          <p:nvPr/>
        </p:nvSpPr>
        <p:spPr>
          <a:xfrm>
            <a:off x="2647666" y="2226860"/>
            <a:ext cx="3998794" cy="2331492"/>
          </a:xfrm>
          <a:custGeom>
            <a:gdLst>
              <a:gd name="connsiteX0" fmla="*/ 3998794 w 3998794"/>
              <a:gd name="connsiteY0" fmla="*/ 2331492 h 2331492"/>
              <a:gd name="connsiteX1" fmla="*/ 2456597 w 3998794"/>
              <a:gd name="connsiteY1" fmla="*/ 270680 h 2331492"/>
              <a:gd name="connsiteX2" fmla="*/ 0 w 3998794"/>
              <a:gd name="connsiteY2" fmla="*/ 707409 h 23314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794" h="2331492">
                <a:moveTo>
                  <a:pt x="3998794" y="2331492"/>
                </a:moveTo>
                <a:cubicBezTo>
                  <a:pt x="3560928" y="1436426"/>
                  <a:pt x="3123063" y="541360"/>
                  <a:pt x="2456597" y="270680"/>
                </a:cubicBezTo>
                <a:cubicBezTo>
                  <a:pt x="1790131" y="0"/>
                  <a:pt x="895065" y="353704"/>
                  <a:pt x="0" y="707409"/>
                </a:cubicBez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" name="Picture 3" descr="event 4.png"/>
          <p:cNvPicPr>
            <a:picLocks noChangeAspect="1"/>
          </p:cNvPicPr>
          <p:nvPr/>
        </p:nvPicPr>
        <p:blipFill>
          <a:blip r:embed="rId3"/>
          <a:srcRect r="47501" b="10123"/>
          <a:stretch>
            <a:fillRect/>
          </a:stretch>
        </p:blipFill>
        <p:spPr bwMode="auto">
          <a:xfrm>
            <a:off x="685800" y="609600"/>
            <a:ext cx="7924800" cy="48196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" name="Content Placeholder 2"/>
          <p:cNvSpPr txBox="1"/>
          <p:nvPr/>
        </p:nvSpPr>
        <p:spPr>
          <a:xfrm>
            <a:off x="152400" y="4267200"/>
            <a:ext cx="4267200" cy="22098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>
                <a:latin typeface="+mn-lt"/>
                <a:cs typeface="+mn-cs"/>
              </a:rPr>
              <a:t>Once the 2-minute time period has been clipped from the rotation file, it can be worked with in the same way as a stored file</a:t>
            </a:r>
          </a:p>
          <a:p>
            <a:pPr marL="342900" indent="-342900" fontAlgn="auto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>
                <a:latin typeface="+mn-lt"/>
                <a:cs typeface="+mn-cs"/>
              </a:rPr>
              <a:t>Views can be applied and layered</a:t>
            </a:r>
          </a:p>
          <a:p>
            <a:pPr marL="342900" indent="-342900" fontAlgn="auto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>
                <a:latin typeface="+mn-lt"/>
                <a:cs typeface="+mn-cs"/>
              </a:rPr>
              <a:t>Ultimately,  packets can be isolated for decode in Wireshark</a:t>
            </a:r>
          </a:p>
        </p:txBody>
      </p:sp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Virtualization</a:t>
            </a:r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 flipV="1">
            <a:off x="928662" y="2098681"/>
            <a:ext cx="7429552" cy="3857652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81265" y="5169105"/>
            <a:ext cx="4196912" cy="4286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3"/>
          <p:cNvGrpSpPr/>
          <p:nvPr/>
        </p:nvGrpSpPr>
        <p:grpSpPr>
          <a:xfrm>
            <a:off x="1214414" y="4983096"/>
            <a:ext cx="1000132" cy="642942"/>
            <a:chOff x="3786182" y="5000636"/>
            <a:chExt cx="1285884" cy="857256"/>
          </a:xfrm>
        </p:grpSpPr>
        <p:grpSp>
          <p:nvGrpSpPr>
            <p:cNvPr id="6" name="Group 65"/>
            <p:cNvGrpSpPr/>
            <p:nvPr/>
          </p:nvGrpSpPr>
          <p:grpSpPr>
            <a:xfrm flipH="1">
              <a:off x="3786182" y="5000636"/>
              <a:ext cx="988950" cy="701692"/>
              <a:chOff x="8429" y="6995"/>
              <a:chExt cx="2012" cy="1435"/>
            </a:xfrm>
          </p:grpSpPr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8429" y="7176"/>
                <a:ext cx="1831" cy="1139"/>
              </a:xfrm>
              <a:prstGeom prst="rect">
                <a:avLst/>
              </a:prstGeom>
              <a:gradFill rotWithShape="0">
                <a:gsLst>
                  <a:gs pos="0">
                    <a:srgbClr val="9BBB59"/>
                  </a:gs>
                  <a:gs pos="100000">
                    <a:srgbClr val="4E6128"/>
                  </a:gs>
                </a:gsLst>
                <a:lin ang="2700000" scaled="1"/>
              </a:gradFill>
              <a:ln w="15875">
                <a:solidFill>
                  <a:schemeClr val="tx1"/>
                </a:solidFill>
                <a:miter lim="800000"/>
              </a:ln>
              <a:effectLst>
                <a:outerShdw dist="35921" dir="2700000" algn="ctr" rotWithShape="0">
                  <a:srgbClr val="D6E3BC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 flipV="1">
                <a:off x="8818" y="8315"/>
                <a:ext cx="1261" cy="115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60000"/>
                      <a:invGamma/>
                    </a:srgbClr>
                  </a:gs>
                  <a:gs pos="100000">
                    <a:srgbClr val="FFFF99"/>
                  </a:gs>
                </a:gsLst>
                <a:lin ang="5400000" scaled="1"/>
              </a:gradFill>
              <a:ln w="15875">
                <a:solidFill>
                  <a:schemeClr val="tx1"/>
                </a:solidFill>
                <a:miter lim="800000"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10260" y="6995"/>
                <a:ext cx="181" cy="1435"/>
              </a:xfrm>
              <a:custGeom>
                <a:cxnLst>
                  <a:cxn ang="0">
                    <a:pos x="180" y="1283"/>
                  </a:cxn>
                  <a:cxn ang="0">
                    <a:pos x="180" y="132"/>
                  </a:cxn>
                  <a:cxn ang="0">
                    <a:pos x="360" y="132"/>
                  </a:cxn>
                  <a:cxn ang="0">
                    <a:pos x="360" y="87"/>
                  </a:cxn>
                  <a:cxn ang="0">
                    <a:pos x="360" y="0"/>
                  </a:cxn>
                  <a:cxn ang="0">
                    <a:pos x="0" y="0"/>
                  </a:cxn>
                  <a:cxn ang="0">
                    <a:pos x="0" y="1283"/>
                  </a:cxn>
                  <a:cxn ang="0">
                    <a:pos x="180" y="1283"/>
                  </a:cxn>
                </a:cxnLst>
                <a:rect l="0" t="0" r="r" b="b"/>
                <a:pathLst>
                  <a:path w="360" h="1283">
                    <a:moveTo>
                      <a:pt x="180" y="1283"/>
                    </a:moveTo>
                    <a:lnTo>
                      <a:pt x="180" y="132"/>
                    </a:lnTo>
                    <a:lnTo>
                      <a:pt x="360" y="132"/>
                    </a:lnTo>
                    <a:lnTo>
                      <a:pt x="360" y="87"/>
                    </a:lnTo>
                    <a:lnTo>
                      <a:pt x="360" y="0"/>
                    </a:lnTo>
                    <a:lnTo>
                      <a:pt x="0" y="0"/>
                    </a:lnTo>
                    <a:lnTo>
                      <a:pt x="0" y="1283"/>
                    </a:lnTo>
                    <a:lnTo>
                      <a:pt x="180" y="128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5875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458"/>
              <p:cNvSpPr>
                <a:spLocks noChangeArrowheads="1"/>
              </p:cNvSpPr>
              <p:nvPr/>
            </p:nvSpPr>
            <p:spPr bwMode="auto">
              <a:xfrm>
                <a:off x="9864" y="8076"/>
                <a:ext cx="180" cy="180"/>
              </a:xfrm>
              <a:prstGeom prst="ellipse">
                <a:avLst/>
              </a:prstGeom>
              <a:gradFill rotWithShape="1">
                <a:gsLst>
                  <a:gs pos="0">
                    <a:srgbClr val="D8D8D8"/>
                  </a:gs>
                  <a:gs pos="100000">
                    <a:srgbClr val="646464"/>
                  </a:gs>
                </a:gsLst>
                <a:path path="shape">
                  <a:fillToRect l="50000" t="50000" r="50000" b="50000"/>
                </a:path>
              </a:gradFill>
              <a:ln w="158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211"/>
              <p:cNvGrpSpPr/>
              <p:nvPr/>
            </p:nvGrpSpPr>
            <p:grpSpPr>
              <a:xfrm>
                <a:off x="10134" y="7716"/>
                <a:ext cx="247" cy="180"/>
                <a:chOff x="9234" y="7920"/>
                <a:chExt cx="247" cy="180"/>
              </a:xfrm>
            </p:grpSpPr>
            <p:sp>
              <p:nvSpPr>
                <p:cNvPr id="50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40"/>
              <p:cNvGrpSpPr/>
              <p:nvPr/>
            </p:nvGrpSpPr>
            <p:grpSpPr>
              <a:xfrm>
                <a:off x="10133" y="7356"/>
                <a:ext cx="247" cy="180"/>
                <a:chOff x="9234" y="7920"/>
                <a:chExt cx="247" cy="180"/>
              </a:xfrm>
            </p:grpSpPr>
            <p:sp>
              <p:nvSpPr>
                <p:cNvPr id="48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Rectangle 42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3"/>
              <p:cNvGrpSpPr/>
              <p:nvPr/>
            </p:nvGrpSpPr>
            <p:grpSpPr>
              <a:xfrm>
                <a:off x="10139" y="8070"/>
                <a:ext cx="247" cy="180"/>
                <a:chOff x="9234" y="7920"/>
                <a:chExt cx="247" cy="180"/>
              </a:xfrm>
            </p:grpSpPr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Rectangle 45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" name="Freeform 44"/>
              <p:cNvSpPr/>
              <p:nvPr/>
            </p:nvSpPr>
            <p:spPr bwMode="auto">
              <a:xfrm>
                <a:off x="8429" y="7158"/>
                <a:ext cx="1615" cy="1080"/>
              </a:xfrm>
              <a:custGeom>
                <a:gdLst>
                  <a:gd name="T0" fmla="*/ 1615 w 1391"/>
                  <a:gd name="T1" fmla="*/ 0 h 1080"/>
                  <a:gd name="T2" fmla="*/ 1615 w 1391"/>
                  <a:gd name="T3" fmla="*/ 720 h 1080"/>
                  <a:gd name="T4" fmla="*/ 1406 w 1391"/>
                  <a:gd name="T5" fmla="*/ 720 h 1080"/>
                  <a:gd name="T6" fmla="*/ 1406 w 1391"/>
                  <a:gd name="T7" fmla="*/ 1080 h 1080"/>
                  <a:gd name="T8" fmla="*/ 0 w 1391"/>
                  <a:gd name="T9" fmla="*/ 1074 h 1080"/>
                  <a:gd name="T10" fmla="*/ 0 w 1391"/>
                  <a:gd name="T11" fmla="*/ 0 h 1080"/>
                  <a:gd name="T12" fmla="*/ 1615 w 1391"/>
                  <a:gd name="T13" fmla="*/ 0 h 10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91"/>
                  <a:gd name="T22" fmla="*/ 0 h 1080"/>
                  <a:gd name="T23" fmla="*/ 1391 w 1391"/>
                  <a:gd name="T24" fmla="*/ 1080 h 108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91" h="1080">
                    <a:moveTo>
                      <a:pt x="1391" y="0"/>
                    </a:moveTo>
                    <a:lnTo>
                      <a:pt x="1391" y="720"/>
                    </a:lnTo>
                    <a:lnTo>
                      <a:pt x="1211" y="720"/>
                    </a:lnTo>
                    <a:lnTo>
                      <a:pt x="1211" y="1080"/>
                    </a:lnTo>
                    <a:lnTo>
                      <a:pt x="0" y="1074"/>
                    </a:lnTo>
                    <a:lnTo>
                      <a:pt x="0" y="0"/>
                    </a:lnTo>
                    <a:lnTo>
                      <a:pt x="1391" y="0"/>
                    </a:lnTo>
                    <a:close/>
                  </a:path>
                </a:pathLst>
              </a:custGeom>
              <a:solidFill>
                <a:srgbClr val="5A5A5A"/>
              </a:solidFill>
              <a:ln w="158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algn="ctr"/>
                <a:endParaRPr lang="en-NZ" sz="600" b="1">
                  <a:solidFill>
                    <a:schemeClr val="bg1"/>
                  </a:solidFill>
                </a:endParaRPr>
              </a:p>
              <a:p>
                <a:pPr algn="ctr"/>
                <a:r>
                  <a:rPr lang="en-NZ" sz="1600" b="1">
                    <a:solidFill>
                      <a:schemeClr val="bg1"/>
                    </a:solidFill>
                  </a:rPr>
                  <a:t>DAG</a:t>
                </a:r>
                <a:endParaRPr lang="en-US" sz="16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65"/>
            <p:cNvGrpSpPr/>
            <p:nvPr/>
          </p:nvGrpSpPr>
          <p:grpSpPr>
            <a:xfrm flipH="1">
              <a:off x="3929058" y="5072074"/>
              <a:ext cx="988950" cy="701692"/>
              <a:chOff x="8429" y="6995"/>
              <a:chExt cx="2012" cy="1435"/>
            </a:xfrm>
          </p:grpSpPr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8429" y="7176"/>
                <a:ext cx="1831" cy="1139"/>
              </a:xfrm>
              <a:prstGeom prst="rect">
                <a:avLst/>
              </a:prstGeom>
              <a:gradFill rotWithShape="0">
                <a:gsLst>
                  <a:gs pos="0">
                    <a:srgbClr val="9BBB59"/>
                  </a:gs>
                  <a:gs pos="100000">
                    <a:srgbClr val="4E6128"/>
                  </a:gs>
                </a:gsLst>
                <a:lin ang="2700000" scaled="1"/>
              </a:gradFill>
              <a:ln w="15875">
                <a:solidFill>
                  <a:schemeClr val="tx1"/>
                </a:solidFill>
                <a:miter lim="800000"/>
              </a:ln>
              <a:effectLst>
                <a:outerShdw dist="35921" dir="2700000" algn="ctr" rotWithShape="0">
                  <a:srgbClr val="D6E3BC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 flipV="1">
                <a:off x="8818" y="8315"/>
                <a:ext cx="1261" cy="115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60000"/>
                      <a:invGamma/>
                    </a:srgbClr>
                  </a:gs>
                  <a:gs pos="100000">
                    <a:srgbClr val="FFFF99"/>
                  </a:gs>
                </a:gsLst>
                <a:lin ang="5400000" scaled="1"/>
              </a:gradFill>
              <a:ln w="15875">
                <a:solidFill>
                  <a:schemeClr val="tx1"/>
                </a:solidFill>
                <a:miter lim="800000"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10260" y="6995"/>
                <a:ext cx="181" cy="1435"/>
              </a:xfrm>
              <a:custGeom>
                <a:cxnLst>
                  <a:cxn ang="0">
                    <a:pos x="180" y="1283"/>
                  </a:cxn>
                  <a:cxn ang="0">
                    <a:pos x="180" y="132"/>
                  </a:cxn>
                  <a:cxn ang="0">
                    <a:pos x="360" y="132"/>
                  </a:cxn>
                  <a:cxn ang="0">
                    <a:pos x="360" y="87"/>
                  </a:cxn>
                  <a:cxn ang="0">
                    <a:pos x="360" y="0"/>
                  </a:cxn>
                  <a:cxn ang="0">
                    <a:pos x="0" y="0"/>
                  </a:cxn>
                  <a:cxn ang="0">
                    <a:pos x="0" y="1283"/>
                  </a:cxn>
                  <a:cxn ang="0">
                    <a:pos x="180" y="1283"/>
                  </a:cxn>
                </a:cxnLst>
                <a:rect l="0" t="0" r="r" b="b"/>
                <a:pathLst>
                  <a:path w="360" h="1283">
                    <a:moveTo>
                      <a:pt x="180" y="1283"/>
                    </a:moveTo>
                    <a:lnTo>
                      <a:pt x="180" y="132"/>
                    </a:lnTo>
                    <a:lnTo>
                      <a:pt x="360" y="132"/>
                    </a:lnTo>
                    <a:lnTo>
                      <a:pt x="360" y="87"/>
                    </a:lnTo>
                    <a:lnTo>
                      <a:pt x="360" y="0"/>
                    </a:lnTo>
                    <a:lnTo>
                      <a:pt x="0" y="0"/>
                    </a:lnTo>
                    <a:lnTo>
                      <a:pt x="0" y="1283"/>
                    </a:lnTo>
                    <a:lnTo>
                      <a:pt x="180" y="128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5875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Oval 458"/>
              <p:cNvSpPr>
                <a:spLocks noChangeArrowheads="1"/>
              </p:cNvSpPr>
              <p:nvPr/>
            </p:nvSpPr>
            <p:spPr bwMode="auto">
              <a:xfrm>
                <a:off x="9864" y="8076"/>
                <a:ext cx="180" cy="180"/>
              </a:xfrm>
              <a:prstGeom prst="ellipse">
                <a:avLst/>
              </a:prstGeom>
              <a:gradFill rotWithShape="1">
                <a:gsLst>
                  <a:gs pos="0">
                    <a:srgbClr val="D8D8D8"/>
                  </a:gs>
                  <a:gs pos="100000">
                    <a:srgbClr val="646464"/>
                  </a:gs>
                </a:gsLst>
                <a:path path="shape">
                  <a:fillToRect l="50000" t="50000" r="50000" b="50000"/>
                </a:path>
              </a:gradFill>
              <a:ln w="158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211"/>
              <p:cNvGrpSpPr/>
              <p:nvPr/>
            </p:nvGrpSpPr>
            <p:grpSpPr>
              <a:xfrm>
                <a:off x="10134" y="7716"/>
                <a:ext cx="247" cy="180"/>
                <a:chOff x="9234" y="7920"/>
                <a:chExt cx="247" cy="180"/>
              </a:xfrm>
            </p:grpSpPr>
            <p:sp>
              <p:nvSpPr>
                <p:cNvPr id="36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40"/>
              <p:cNvGrpSpPr/>
              <p:nvPr/>
            </p:nvGrpSpPr>
            <p:grpSpPr>
              <a:xfrm>
                <a:off x="10133" y="7356"/>
                <a:ext cx="247" cy="180"/>
                <a:chOff x="9234" y="7920"/>
                <a:chExt cx="247" cy="180"/>
              </a:xfrm>
            </p:grpSpPr>
            <p:sp>
              <p:nvSpPr>
                <p:cNvPr id="34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Rectangle 42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43"/>
              <p:cNvGrpSpPr/>
              <p:nvPr/>
            </p:nvGrpSpPr>
            <p:grpSpPr>
              <a:xfrm>
                <a:off x="10139" y="8070"/>
                <a:ext cx="247" cy="180"/>
                <a:chOff x="9234" y="7920"/>
                <a:chExt cx="247" cy="180"/>
              </a:xfrm>
            </p:grpSpPr>
            <p:sp>
              <p:nvSpPr>
                <p:cNvPr id="32" name="Rectangle 44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Rectangle 45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" name="Freeform 30"/>
              <p:cNvSpPr/>
              <p:nvPr/>
            </p:nvSpPr>
            <p:spPr bwMode="auto">
              <a:xfrm>
                <a:off x="8429" y="7158"/>
                <a:ext cx="1615" cy="1080"/>
              </a:xfrm>
              <a:custGeom>
                <a:gdLst>
                  <a:gd name="T0" fmla="*/ 1615 w 1391"/>
                  <a:gd name="T1" fmla="*/ 0 h 1080"/>
                  <a:gd name="T2" fmla="*/ 1615 w 1391"/>
                  <a:gd name="T3" fmla="*/ 720 h 1080"/>
                  <a:gd name="T4" fmla="*/ 1406 w 1391"/>
                  <a:gd name="T5" fmla="*/ 720 h 1080"/>
                  <a:gd name="T6" fmla="*/ 1406 w 1391"/>
                  <a:gd name="T7" fmla="*/ 1080 h 1080"/>
                  <a:gd name="T8" fmla="*/ 0 w 1391"/>
                  <a:gd name="T9" fmla="*/ 1074 h 1080"/>
                  <a:gd name="T10" fmla="*/ 0 w 1391"/>
                  <a:gd name="T11" fmla="*/ 0 h 1080"/>
                  <a:gd name="T12" fmla="*/ 1615 w 1391"/>
                  <a:gd name="T13" fmla="*/ 0 h 10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91"/>
                  <a:gd name="T22" fmla="*/ 0 h 1080"/>
                  <a:gd name="T23" fmla="*/ 1391 w 1391"/>
                  <a:gd name="T24" fmla="*/ 1080 h 108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91" h="1080">
                    <a:moveTo>
                      <a:pt x="1391" y="0"/>
                    </a:moveTo>
                    <a:lnTo>
                      <a:pt x="1391" y="720"/>
                    </a:lnTo>
                    <a:lnTo>
                      <a:pt x="1211" y="720"/>
                    </a:lnTo>
                    <a:lnTo>
                      <a:pt x="1211" y="1080"/>
                    </a:lnTo>
                    <a:lnTo>
                      <a:pt x="0" y="1074"/>
                    </a:lnTo>
                    <a:lnTo>
                      <a:pt x="0" y="0"/>
                    </a:lnTo>
                    <a:lnTo>
                      <a:pt x="1391" y="0"/>
                    </a:lnTo>
                    <a:close/>
                  </a:path>
                </a:pathLst>
              </a:custGeom>
              <a:solidFill>
                <a:srgbClr val="5A5A5A"/>
              </a:solidFill>
              <a:ln w="158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algn="ctr"/>
                <a:endParaRPr lang="en-NZ" sz="600" b="1">
                  <a:solidFill>
                    <a:schemeClr val="bg1"/>
                  </a:solidFill>
                </a:endParaRPr>
              </a:p>
              <a:p>
                <a:pPr algn="ctr"/>
                <a:r>
                  <a:rPr lang="en-NZ" sz="1600" b="1">
                    <a:solidFill>
                      <a:schemeClr val="bg1"/>
                    </a:solidFill>
                  </a:rPr>
                  <a:t>DAG</a:t>
                </a:r>
                <a:endParaRPr lang="en-US" sz="16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Group 65"/>
            <p:cNvGrpSpPr/>
            <p:nvPr/>
          </p:nvGrpSpPr>
          <p:grpSpPr>
            <a:xfrm flipH="1">
              <a:off x="4083116" y="5156200"/>
              <a:ext cx="988950" cy="701692"/>
              <a:chOff x="8429" y="6995"/>
              <a:chExt cx="2012" cy="1435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8429" y="7176"/>
                <a:ext cx="1831" cy="1139"/>
              </a:xfrm>
              <a:prstGeom prst="rect">
                <a:avLst/>
              </a:prstGeom>
              <a:gradFill rotWithShape="0">
                <a:gsLst>
                  <a:gs pos="0">
                    <a:srgbClr val="9BBB59"/>
                  </a:gs>
                  <a:gs pos="100000">
                    <a:srgbClr val="4E6128"/>
                  </a:gs>
                </a:gsLst>
                <a:lin ang="2700000" scaled="1"/>
              </a:gradFill>
              <a:ln w="15875">
                <a:solidFill>
                  <a:schemeClr val="tx1"/>
                </a:solidFill>
                <a:miter lim="800000"/>
              </a:ln>
              <a:effectLst>
                <a:outerShdw dist="35921" dir="2700000" algn="ctr" rotWithShape="0">
                  <a:srgbClr val="D6E3BC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 flipV="1">
                <a:off x="8818" y="8315"/>
                <a:ext cx="1261" cy="115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60000"/>
                      <a:invGamma/>
                    </a:srgbClr>
                  </a:gs>
                  <a:gs pos="100000">
                    <a:srgbClr val="FFFF99"/>
                  </a:gs>
                </a:gsLst>
                <a:lin ang="5400000" scaled="1"/>
              </a:gradFill>
              <a:ln w="15875">
                <a:solidFill>
                  <a:schemeClr val="tx1"/>
                </a:solidFill>
                <a:miter lim="800000"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10260" y="6995"/>
                <a:ext cx="181" cy="1435"/>
              </a:xfrm>
              <a:custGeom>
                <a:cxnLst>
                  <a:cxn ang="0">
                    <a:pos x="180" y="1283"/>
                  </a:cxn>
                  <a:cxn ang="0">
                    <a:pos x="180" y="132"/>
                  </a:cxn>
                  <a:cxn ang="0">
                    <a:pos x="360" y="132"/>
                  </a:cxn>
                  <a:cxn ang="0">
                    <a:pos x="360" y="87"/>
                  </a:cxn>
                  <a:cxn ang="0">
                    <a:pos x="360" y="0"/>
                  </a:cxn>
                  <a:cxn ang="0">
                    <a:pos x="0" y="0"/>
                  </a:cxn>
                  <a:cxn ang="0">
                    <a:pos x="0" y="1283"/>
                  </a:cxn>
                  <a:cxn ang="0">
                    <a:pos x="180" y="1283"/>
                  </a:cxn>
                </a:cxnLst>
                <a:rect l="0" t="0" r="r" b="b"/>
                <a:pathLst>
                  <a:path w="360" h="1283">
                    <a:moveTo>
                      <a:pt x="180" y="1283"/>
                    </a:moveTo>
                    <a:lnTo>
                      <a:pt x="180" y="132"/>
                    </a:lnTo>
                    <a:lnTo>
                      <a:pt x="360" y="132"/>
                    </a:lnTo>
                    <a:lnTo>
                      <a:pt x="360" y="87"/>
                    </a:lnTo>
                    <a:lnTo>
                      <a:pt x="360" y="0"/>
                    </a:lnTo>
                    <a:lnTo>
                      <a:pt x="0" y="0"/>
                    </a:lnTo>
                    <a:lnTo>
                      <a:pt x="0" y="1283"/>
                    </a:lnTo>
                    <a:lnTo>
                      <a:pt x="180" y="128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5875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Oval 458"/>
              <p:cNvSpPr>
                <a:spLocks noChangeArrowheads="1"/>
              </p:cNvSpPr>
              <p:nvPr/>
            </p:nvSpPr>
            <p:spPr bwMode="auto">
              <a:xfrm>
                <a:off x="9864" y="8076"/>
                <a:ext cx="180" cy="180"/>
              </a:xfrm>
              <a:prstGeom prst="ellipse">
                <a:avLst/>
              </a:prstGeom>
              <a:gradFill rotWithShape="1">
                <a:gsLst>
                  <a:gs pos="0">
                    <a:srgbClr val="D8D8D8"/>
                  </a:gs>
                  <a:gs pos="100000">
                    <a:srgbClr val="646464"/>
                  </a:gs>
                </a:gsLst>
                <a:path path="shape">
                  <a:fillToRect l="50000" t="50000" r="50000" b="50000"/>
                </a:path>
              </a:gradFill>
              <a:ln w="158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" name="Group 211"/>
              <p:cNvGrpSpPr/>
              <p:nvPr/>
            </p:nvGrpSpPr>
            <p:grpSpPr>
              <a:xfrm>
                <a:off x="10134" y="7716"/>
                <a:ext cx="247" cy="180"/>
                <a:chOff x="9234" y="7920"/>
                <a:chExt cx="247" cy="180"/>
              </a:xfrm>
            </p:grpSpPr>
            <p:sp>
              <p:nvSpPr>
                <p:cNvPr id="22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40"/>
              <p:cNvGrpSpPr/>
              <p:nvPr/>
            </p:nvGrpSpPr>
            <p:grpSpPr>
              <a:xfrm>
                <a:off x="10133" y="7356"/>
                <a:ext cx="247" cy="180"/>
                <a:chOff x="9234" y="7920"/>
                <a:chExt cx="247" cy="180"/>
              </a:xfrm>
            </p:grpSpPr>
            <p:sp>
              <p:nvSpPr>
                <p:cNvPr id="20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Rectangle 42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43"/>
              <p:cNvGrpSpPr/>
              <p:nvPr/>
            </p:nvGrpSpPr>
            <p:grpSpPr>
              <a:xfrm>
                <a:off x="10139" y="8070"/>
                <a:ext cx="247" cy="180"/>
                <a:chOff x="9234" y="7920"/>
                <a:chExt cx="247" cy="180"/>
              </a:xfrm>
            </p:grpSpPr>
            <p:sp>
              <p:nvSpPr>
                <p:cNvPr id="18" name="Rectangle 44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Rectangle 45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" name="Freeform 16"/>
              <p:cNvSpPr/>
              <p:nvPr/>
            </p:nvSpPr>
            <p:spPr bwMode="auto">
              <a:xfrm>
                <a:off x="8429" y="7158"/>
                <a:ext cx="1615" cy="1080"/>
              </a:xfrm>
              <a:custGeom>
                <a:gdLst>
                  <a:gd name="T0" fmla="*/ 1615 w 1391"/>
                  <a:gd name="T1" fmla="*/ 0 h 1080"/>
                  <a:gd name="T2" fmla="*/ 1615 w 1391"/>
                  <a:gd name="T3" fmla="*/ 720 h 1080"/>
                  <a:gd name="T4" fmla="*/ 1406 w 1391"/>
                  <a:gd name="T5" fmla="*/ 720 h 1080"/>
                  <a:gd name="T6" fmla="*/ 1406 w 1391"/>
                  <a:gd name="T7" fmla="*/ 1080 h 1080"/>
                  <a:gd name="T8" fmla="*/ 0 w 1391"/>
                  <a:gd name="T9" fmla="*/ 1074 h 1080"/>
                  <a:gd name="T10" fmla="*/ 0 w 1391"/>
                  <a:gd name="T11" fmla="*/ 0 h 1080"/>
                  <a:gd name="T12" fmla="*/ 1615 w 1391"/>
                  <a:gd name="T13" fmla="*/ 0 h 10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91"/>
                  <a:gd name="T22" fmla="*/ 0 h 1080"/>
                  <a:gd name="T23" fmla="*/ 1391 w 1391"/>
                  <a:gd name="T24" fmla="*/ 1080 h 108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91" h="1080">
                    <a:moveTo>
                      <a:pt x="1391" y="0"/>
                    </a:moveTo>
                    <a:lnTo>
                      <a:pt x="1391" y="720"/>
                    </a:lnTo>
                    <a:lnTo>
                      <a:pt x="1211" y="720"/>
                    </a:lnTo>
                    <a:lnTo>
                      <a:pt x="1211" y="1080"/>
                    </a:lnTo>
                    <a:lnTo>
                      <a:pt x="0" y="1074"/>
                    </a:lnTo>
                    <a:lnTo>
                      <a:pt x="0" y="0"/>
                    </a:lnTo>
                    <a:lnTo>
                      <a:pt x="1391" y="0"/>
                    </a:lnTo>
                    <a:close/>
                  </a:path>
                </a:pathLst>
              </a:custGeom>
              <a:solidFill>
                <a:srgbClr val="5A5A5A"/>
              </a:solidFill>
              <a:ln w="158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algn="ctr"/>
                <a:r>
                  <a:rPr lang="en-NZ" sz="1400" b="1" smtClean="0">
                    <a:solidFill>
                      <a:schemeClr val="bg1"/>
                    </a:solidFill>
                  </a:rPr>
                  <a:t>DAG</a:t>
                </a:r>
                <a:endParaRPr lang="en-US" sz="16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2" name="Rectangle 51"/>
          <p:cNvSpPr/>
          <p:nvPr/>
        </p:nvSpPr>
        <p:spPr>
          <a:xfrm>
            <a:off x="1857356" y="3407719"/>
            <a:ext cx="1071570" cy="12144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135620" y="3407719"/>
            <a:ext cx="2928958" cy="12144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857620" y="3302111"/>
            <a:ext cx="1428760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Applications</a:t>
            </a:r>
            <a:endParaRPr lang="en-US" sz="1400"/>
          </a:p>
        </p:txBody>
      </p:sp>
      <p:sp>
        <p:nvSpPr>
          <p:cNvPr id="55" name="TextBox 54"/>
          <p:cNvSpPr txBox="1"/>
          <p:nvPr/>
        </p:nvSpPr>
        <p:spPr>
          <a:xfrm>
            <a:off x="1928794" y="3289973"/>
            <a:ext cx="928694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Capture Files</a:t>
            </a:r>
            <a:endParaRPr lang="en-US" sz="1400"/>
          </a:p>
        </p:txBody>
      </p:sp>
      <p:grpSp>
        <p:nvGrpSpPr>
          <p:cNvPr id="44" name="Group 197"/>
          <p:cNvGrpSpPr/>
          <p:nvPr/>
        </p:nvGrpSpPr>
        <p:grpSpPr>
          <a:xfrm>
            <a:off x="2071670" y="3670317"/>
            <a:ext cx="642942" cy="1091572"/>
            <a:chOff x="2928926" y="3613128"/>
            <a:chExt cx="642942" cy="1091572"/>
          </a:xfrm>
        </p:grpSpPr>
        <p:sp>
          <p:nvSpPr>
            <p:cNvPr id="57" name="Circular Arrow 56"/>
            <p:cNvSpPr/>
            <p:nvPr/>
          </p:nvSpPr>
          <p:spPr>
            <a:xfrm>
              <a:off x="2928926" y="3613128"/>
              <a:ext cx="642942" cy="64294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983974"/>
                <a:gd name="adj5" fmla="val 12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OffAxis2Top">
                <a:rot lat="21524130" lon="3797878" rev="162284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Circular Arrow 57"/>
            <p:cNvSpPr/>
            <p:nvPr/>
          </p:nvSpPr>
          <p:spPr>
            <a:xfrm>
              <a:off x="2928926" y="3765528"/>
              <a:ext cx="642942" cy="64294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983974"/>
                <a:gd name="adj5" fmla="val 12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OffAxis2Top">
                <a:rot lat="21524130" lon="3797878" rev="162284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Circular Arrow 58"/>
            <p:cNvSpPr/>
            <p:nvPr/>
          </p:nvSpPr>
          <p:spPr>
            <a:xfrm>
              <a:off x="2928926" y="3917928"/>
              <a:ext cx="642942" cy="64294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983974"/>
                <a:gd name="adj5" fmla="val 12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OffAxis2Top">
                <a:rot lat="21524130" lon="3797878" rev="162284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Circular Arrow 59"/>
            <p:cNvSpPr/>
            <p:nvPr/>
          </p:nvSpPr>
          <p:spPr>
            <a:xfrm>
              <a:off x="2928926" y="4061758"/>
              <a:ext cx="642942" cy="64294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983974"/>
                <a:gd name="adj5" fmla="val 12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OffAxis2Top">
                <a:rot lat="21524130" lon="3797878" rev="162284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3910960" y="3795389"/>
            <a:ext cx="642942" cy="584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3366"/>
                </a:solidFill>
              </a:rPr>
              <a:t>IDS</a:t>
            </a:r>
            <a:endParaRPr lang="en-US" sz="1600">
              <a:solidFill>
                <a:srgbClr val="003366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643438" y="3787769"/>
            <a:ext cx="642942" cy="584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3366"/>
                </a:solidFill>
              </a:rPr>
              <a:t>LI</a:t>
            </a:r>
            <a:endParaRPr lang="en-US" sz="1600">
              <a:solidFill>
                <a:srgbClr val="003366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357818" y="3784911"/>
            <a:ext cx="642942" cy="584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smtClean="0">
                <a:solidFill>
                  <a:srgbClr val="003366"/>
                </a:solidFill>
              </a:rPr>
              <a:t>Replay</a:t>
            </a:r>
            <a:endParaRPr lang="en-US" sz="1100">
              <a:solidFill>
                <a:srgbClr val="003366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3185156" y="3787769"/>
            <a:ext cx="642942" cy="584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3366"/>
                </a:solidFill>
              </a:rPr>
              <a:t>Pilot</a:t>
            </a:r>
            <a:endParaRPr lang="en-US" sz="1600">
              <a:solidFill>
                <a:srgbClr val="003366"/>
              </a:solidFill>
            </a:endParaRPr>
          </a:p>
        </p:txBody>
      </p:sp>
      <p:sp>
        <p:nvSpPr>
          <p:cNvPr id="65" name="Up-Down Arrow 64"/>
          <p:cNvSpPr/>
          <p:nvPr/>
        </p:nvSpPr>
        <p:spPr>
          <a:xfrm>
            <a:off x="527206" y="1670053"/>
            <a:ext cx="214314" cy="464347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Process 6"/>
          <p:cNvSpPr/>
          <p:nvPr/>
        </p:nvSpPr>
        <p:spPr>
          <a:xfrm rot="5400000">
            <a:off x="462028" y="5072440"/>
            <a:ext cx="357186" cy="357191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Up-Down Arrow 66"/>
          <p:cNvSpPr/>
          <p:nvPr/>
        </p:nvSpPr>
        <p:spPr>
          <a:xfrm>
            <a:off x="8527985" y="1670053"/>
            <a:ext cx="214314" cy="464347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rot="10800000">
            <a:off x="7715272" y="3071918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>
            <a:off x="7715272" y="3491581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7715273" y="3927586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7715272" y="4331189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6" name="Group 280"/>
          <p:cNvGrpSpPr/>
          <p:nvPr/>
        </p:nvGrpSpPr>
        <p:grpSpPr>
          <a:xfrm>
            <a:off x="1857356" y="1857472"/>
            <a:ext cx="6712903" cy="1558193"/>
            <a:chOff x="1857356" y="1830469"/>
            <a:chExt cx="6712903" cy="1558193"/>
          </a:xfrm>
        </p:grpSpPr>
        <p:cxnSp>
          <p:nvCxnSpPr>
            <p:cNvPr id="73" name="Straight Arrow Connector 72"/>
            <p:cNvCxnSpPr/>
            <p:nvPr/>
          </p:nvCxnSpPr>
          <p:spPr>
            <a:xfrm rot="5400000">
              <a:off x="3010808" y="2826011"/>
              <a:ext cx="1119797" cy="550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279"/>
            <p:cNvGrpSpPr/>
            <p:nvPr/>
          </p:nvGrpSpPr>
          <p:grpSpPr>
            <a:xfrm>
              <a:off x="1857356" y="1830469"/>
              <a:ext cx="5643602" cy="428628"/>
              <a:chOff x="1857356" y="1830469"/>
              <a:chExt cx="5643602" cy="428628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857356" y="1901907"/>
                <a:ext cx="5643602" cy="35719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714744" y="1830469"/>
                <a:ext cx="1714512" cy="3077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mtClean="0"/>
                  <a:t>Event Routing</a:t>
                </a:r>
                <a:endParaRPr lang="en-US" sz="1400"/>
              </a:p>
            </p:txBody>
          </p:sp>
        </p:grpSp>
        <p:cxnSp>
          <p:nvCxnSpPr>
            <p:cNvPr id="75" name="Straight Arrow Connector 74"/>
            <p:cNvCxnSpPr/>
            <p:nvPr/>
          </p:nvCxnSpPr>
          <p:spPr>
            <a:xfrm flipV="1">
              <a:off x="7500958" y="2070846"/>
              <a:ext cx="1069301" cy="83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281"/>
          <p:cNvGrpSpPr/>
          <p:nvPr/>
        </p:nvGrpSpPr>
        <p:grpSpPr>
          <a:xfrm>
            <a:off x="1857356" y="2541780"/>
            <a:ext cx="5643602" cy="2604070"/>
            <a:chOff x="1857356" y="2514777"/>
            <a:chExt cx="5643602" cy="2604070"/>
          </a:xfrm>
        </p:grpSpPr>
        <p:grpSp>
          <p:nvGrpSpPr>
            <p:cNvPr id="78" name="Group 221"/>
            <p:cNvGrpSpPr/>
            <p:nvPr/>
          </p:nvGrpSpPr>
          <p:grpSpPr>
            <a:xfrm>
              <a:off x="1857356" y="2514777"/>
              <a:ext cx="5643602" cy="2003441"/>
              <a:chOff x="1857356" y="2595462"/>
              <a:chExt cx="5643602" cy="2003441"/>
            </a:xfrm>
          </p:grpSpPr>
          <p:sp>
            <p:nvSpPr>
              <p:cNvPr id="83" name="L-Shape 82"/>
              <p:cNvSpPr/>
              <p:nvPr/>
            </p:nvSpPr>
            <p:spPr>
              <a:xfrm flipH="1" flipV="1">
                <a:off x="1857356" y="2670077"/>
                <a:ext cx="5643602" cy="1928826"/>
              </a:xfrm>
              <a:prstGeom prst="corner">
                <a:avLst>
                  <a:gd name="adj1" fmla="val 18396"/>
                  <a:gd name="adj2" fmla="val 52324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000364" y="2595462"/>
                <a:ext cx="3214710" cy="3077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mtClean="0"/>
                  <a:t>Configuration and Management</a:t>
                </a:r>
                <a:endParaRPr lang="en-US" sz="1400"/>
              </a:p>
            </p:txBody>
          </p:sp>
        </p:grpSp>
        <p:cxnSp>
          <p:nvCxnSpPr>
            <p:cNvPr id="80" name="Straight Arrow Connector 79"/>
            <p:cNvCxnSpPr/>
            <p:nvPr/>
          </p:nvCxnSpPr>
          <p:spPr>
            <a:xfrm rot="16200000" flipH="1">
              <a:off x="2352618" y="3034592"/>
              <a:ext cx="430107" cy="8673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5400000">
              <a:off x="5411326" y="3156410"/>
              <a:ext cx="459723" cy="4774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16200000" flipH="1">
              <a:off x="5186093" y="4020681"/>
              <a:ext cx="2189912" cy="6420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>
            <a:endCxn id="64" idx="2"/>
          </p:cNvCxnSpPr>
          <p:nvPr/>
        </p:nvCxnSpPr>
        <p:spPr>
          <a:xfrm rot="5400000" flipH="1" flipV="1">
            <a:off x="3110155" y="4767308"/>
            <a:ext cx="791517" cy="1427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0800000" flipV="1">
            <a:off x="6786579" y="5378932"/>
            <a:ext cx="438974" cy="4308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0800000">
            <a:off x="2214547" y="5563565"/>
            <a:ext cx="385219" cy="12034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79" name="Group 65"/>
          <p:cNvGrpSpPr/>
          <p:nvPr/>
        </p:nvGrpSpPr>
        <p:grpSpPr>
          <a:xfrm>
            <a:off x="7215206" y="5063499"/>
            <a:ext cx="928694" cy="607082"/>
            <a:chOff x="8430" y="6995"/>
            <a:chExt cx="2011" cy="1435"/>
          </a:xfrm>
        </p:grpSpPr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8430" y="7176"/>
              <a:ext cx="1831" cy="1139"/>
            </a:xfrm>
            <a:prstGeom prst="rect">
              <a:avLst/>
            </a:prstGeom>
            <a:gradFill rotWithShape="0">
              <a:gsLst>
                <a:gs pos="0">
                  <a:srgbClr val="9BBB59"/>
                </a:gs>
                <a:gs pos="100000">
                  <a:srgbClr val="4E6128"/>
                </a:gs>
              </a:gsLst>
              <a:lin ang="2700000" scaled="1"/>
            </a:gradFill>
            <a:ln w="22225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D6E3BC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NZ" sz="1400" b="1">
                  <a:solidFill>
                    <a:schemeClr val="bg1"/>
                  </a:solidFill>
                </a:rPr>
                <a:t>NIC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 flipV="1">
              <a:off x="8819" y="8315"/>
              <a:ext cx="1261" cy="115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60000"/>
                    <a:invGamma/>
                  </a:srgbClr>
                </a:gs>
                <a:gs pos="100000">
                  <a:srgbClr val="FFFF99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10261" y="6995"/>
              <a:ext cx="181" cy="1435"/>
            </a:xfrm>
            <a:custGeom>
              <a:cxnLst>
                <a:cxn ang="0">
                  <a:pos x="180" y="1283"/>
                </a:cxn>
                <a:cxn ang="0">
                  <a:pos x="180" y="132"/>
                </a:cxn>
                <a:cxn ang="0">
                  <a:pos x="360" y="132"/>
                </a:cxn>
                <a:cxn ang="0">
                  <a:pos x="360" y="87"/>
                </a:cxn>
                <a:cxn ang="0">
                  <a:pos x="360" y="0"/>
                </a:cxn>
                <a:cxn ang="0">
                  <a:pos x="0" y="0"/>
                </a:cxn>
                <a:cxn ang="0">
                  <a:pos x="0" y="1283"/>
                </a:cxn>
                <a:cxn ang="0">
                  <a:pos x="180" y="1283"/>
                </a:cxn>
              </a:cxnLst>
              <a:rect l="0" t="0" r="r" b="b"/>
              <a:pathLst>
                <a:path w="360" h="1283">
                  <a:moveTo>
                    <a:pt x="180" y="1283"/>
                  </a:moveTo>
                  <a:lnTo>
                    <a:pt x="180" y="132"/>
                  </a:lnTo>
                  <a:lnTo>
                    <a:pt x="360" y="132"/>
                  </a:lnTo>
                  <a:lnTo>
                    <a:pt x="360" y="87"/>
                  </a:lnTo>
                  <a:lnTo>
                    <a:pt x="360" y="0"/>
                  </a:lnTo>
                  <a:lnTo>
                    <a:pt x="0" y="0"/>
                  </a:lnTo>
                  <a:lnTo>
                    <a:pt x="0" y="1283"/>
                  </a:lnTo>
                  <a:lnTo>
                    <a:pt x="180" y="128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8" name="Group 40"/>
            <p:cNvGrpSpPr/>
            <p:nvPr/>
          </p:nvGrpSpPr>
          <p:grpSpPr>
            <a:xfrm>
              <a:off x="10133" y="7356"/>
              <a:ext cx="247" cy="180"/>
              <a:chOff x="9234" y="7920"/>
              <a:chExt cx="247" cy="180"/>
            </a:xfrm>
          </p:grpSpPr>
          <p:sp>
            <p:nvSpPr>
              <p:cNvPr id="93" name="Rectangle 41"/>
              <p:cNvSpPr>
                <a:spLocks noChangeArrowheads="1"/>
              </p:cNvSpPr>
              <p:nvPr/>
            </p:nvSpPr>
            <p:spPr bwMode="auto">
              <a:xfrm flipH="1">
                <a:off x="9453" y="7920"/>
                <a:ext cx="28" cy="180"/>
              </a:xfrm>
              <a:prstGeom prst="rect">
                <a:avLst/>
              </a:prstGeom>
              <a:gradFill rotWithShape="0">
                <a:gsLst>
                  <a:gs pos="0">
                    <a:srgbClr val="DEDEDE"/>
                  </a:gs>
                  <a:gs pos="100000">
                    <a:srgbClr val="5A5A5A"/>
                  </a:gs>
                </a:gsLst>
                <a:lin ang="2700000" scaled="1"/>
              </a:gradFill>
              <a:ln w="1270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Rectangle 42"/>
              <p:cNvSpPr>
                <a:spLocks noChangeArrowheads="1"/>
              </p:cNvSpPr>
              <p:nvPr/>
            </p:nvSpPr>
            <p:spPr bwMode="auto">
              <a:xfrm flipH="1">
                <a:off x="9234" y="7920"/>
                <a:ext cx="125" cy="180"/>
              </a:xfrm>
              <a:prstGeom prst="rect">
                <a:avLst/>
              </a:prstGeom>
              <a:gradFill rotWithShape="0">
                <a:gsLst>
                  <a:gs pos="0">
                    <a:srgbClr val="DEDEDE"/>
                  </a:gs>
                  <a:gs pos="100000">
                    <a:srgbClr val="5A5A5A"/>
                  </a:gs>
                </a:gsLst>
                <a:lin ang="2700000" scaled="1"/>
              </a:gradFill>
              <a:ln w="1270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95" name="Straight Arrow Connector 94"/>
          <p:cNvCxnSpPr/>
          <p:nvPr/>
        </p:nvCxnSpPr>
        <p:spPr>
          <a:xfrm rot="16200000" flipV="1">
            <a:off x="2519086" y="4867947"/>
            <a:ext cx="546845" cy="8961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643702" y="2937795"/>
            <a:ext cx="107157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SOAP/XML</a:t>
            </a:r>
            <a:endParaRPr lang="en-US" sz="1200"/>
          </a:p>
        </p:txBody>
      </p:sp>
      <p:sp>
        <p:nvSpPr>
          <p:cNvPr id="97" name="TextBox 96"/>
          <p:cNvSpPr txBox="1"/>
          <p:nvPr/>
        </p:nvSpPr>
        <p:spPr>
          <a:xfrm>
            <a:off x="6643702" y="3357670"/>
            <a:ext cx="107157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CLI</a:t>
            </a:r>
            <a:endParaRPr lang="en-US" sz="1200"/>
          </a:p>
        </p:txBody>
      </p:sp>
      <p:sp>
        <p:nvSpPr>
          <p:cNvPr id="98" name="TextBox 97"/>
          <p:cNvSpPr txBox="1"/>
          <p:nvPr/>
        </p:nvSpPr>
        <p:spPr>
          <a:xfrm>
            <a:off x="6643702" y="3795051"/>
            <a:ext cx="107157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GUI</a:t>
            </a:r>
            <a:endParaRPr lang="en-US" sz="1200"/>
          </a:p>
        </p:txBody>
      </p:sp>
      <p:sp>
        <p:nvSpPr>
          <p:cNvPr id="99" name="TextBox 98"/>
          <p:cNvSpPr txBox="1"/>
          <p:nvPr/>
        </p:nvSpPr>
        <p:spPr>
          <a:xfrm>
            <a:off x="6643702" y="4214926"/>
            <a:ext cx="107157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SNMP</a:t>
            </a:r>
            <a:endParaRPr lang="en-US" sz="1200"/>
          </a:p>
        </p:txBody>
      </p:sp>
      <p:sp>
        <p:nvSpPr>
          <p:cNvPr id="100" name="TextBox 99"/>
          <p:cNvSpPr txBox="1"/>
          <p:nvPr/>
        </p:nvSpPr>
        <p:spPr>
          <a:xfrm>
            <a:off x="187946" y="1605606"/>
            <a:ext cx="9110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Monitored Links</a:t>
            </a:r>
            <a:endParaRPr lang="en-US" sz="1200"/>
          </a:p>
        </p:txBody>
      </p:sp>
      <p:sp>
        <p:nvSpPr>
          <p:cNvPr id="101" name="TextBox 100"/>
          <p:cNvSpPr txBox="1"/>
          <p:nvPr/>
        </p:nvSpPr>
        <p:spPr>
          <a:xfrm>
            <a:off x="8278093" y="1524000"/>
            <a:ext cx="7143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LAN</a:t>
            </a:r>
            <a:endParaRPr lang="en-US"/>
          </a:p>
        </p:txBody>
      </p:sp>
      <p:sp>
        <p:nvSpPr>
          <p:cNvPr id="102" name="Up-Down Arrow 101"/>
          <p:cNvSpPr/>
          <p:nvPr/>
        </p:nvSpPr>
        <p:spPr>
          <a:xfrm rot="5400000">
            <a:off x="960457" y="5049910"/>
            <a:ext cx="204790" cy="445999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Up-Down Arrow 102"/>
          <p:cNvSpPr/>
          <p:nvPr/>
        </p:nvSpPr>
        <p:spPr>
          <a:xfrm rot="5400000">
            <a:off x="8247133" y="5049911"/>
            <a:ext cx="204790" cy="445999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/>
          <p:cNvCxnSpPr/>
          <p:nvPr/>
        </p:nvCxnSpPr>
        <p:spPr>
          <a:xfrm rot="16200000" flipV="1">
            <a:off x="3817526" y="4785823"/>
            <a:ext cx="819759" cy="7878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16200000" flipV="1">
            <a:off x="4565437" y="4780699"/>
            <a:ext cx="818412" cy="1538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63" idx="2"/>
          </p:cNvCxnSpPr>
          <p:nvPr/>
        </p:nvCxnSpPr>
        <p:spPr>
          <a:xfrm rot="16200000" flipV="1">
            <a:off x="5279787" y="4768906"/>
            <a:ext cx="803340" cy="4335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072066" y="5456267"/>
            <a:ext cx="1785950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ERF Stream Engine</a:t>
            </a:r>
            <a:endParaRPr lang="en-US" sz="1400"/>
          </a:p>
        </p:txBody>
      </p:sp>
      <p:cxnSp>
        <p:nvCxnSpPr>
          <p:cNvPr id="108" name="Straight Arrow Connector 107"/>
          <p:cNvCxnSpPr/>
          <p:nvPr/>
        </p:nvCxnSpPr>
        <p:spPr>
          <a:xfrm rot="10800000">
            <a:off x="2214547" y="5399690"/>
            <a:ext cx="385219" cy="12034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10800000">
            <a:off x="2214547" y="5229919"/>
            <a:ext cx="385219" cy="12034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92" name="Group 323"/>
          <p:cNvGrpSpPr/>
          <p:nvPr/>
        </p:nvGrpSpPr>
        <p:grpSpPr>
          <a:xfrm>
            <a:off x="4213964" y="4999334"/>
            <a:ext cx="715226" cy="857256"/>
            <a:chOff x="4178386" y="5411334"/>
            <a:chExt cx="715226" cy="857256"/>
          </a:xfrm>
        </p:grpSpPr>
        <p:sp>
          <p:nvSpPr>
            <p:cNvPr id="111" name="TextBox 110"/>
            <p:cNvSpPr txBox="1"/>
            <p:nvPr/>
          </p:nvSpPr>
          <p:spPr>
            <a:xfrm>
              <a:off x="4348439" y="5411334"/>
              <a:ext cx="400110" cy="8572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" wrap="square" rtlCol="0" anchor="ctr">
              <a:spAutoFit/>
            </a:bodyPr>
            <a:lstStyle/>
            <a:p>
              <a:pPr algn="ctr"/>
              <a:r>
                <a:rPr lang="en-US" sz="1400" smtClean="0"/>
                <a:t>Filtering</a:t>
              </a:r>
              <a:endParaRPr lang="en-US" sz="1400"/>
            </a:p>
          </p:txBody>
        </p:sp>
        <p:sp>
          <p:nvSpPr>
            <p:cNvPr id="112" name="Right Arrow 111"/>
            <p:cNvSpPr/>
            <p:nvPr/>
          </p:nvSpPr>
          <p:spPr>
            <a:xfrm flipH="1">
              <a:off x="4178386" y="5634613"/>
              <a:ext cx="232244" cy="187701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ight Arrow 112"/>
            <p:cNvSpPr/>
            <p:nvPr/>
          </p:nvSpPr>
          <p:spPr>
            <a:xfrm flipH="1">
              <a:off x="4178386" y="5884505"/>
              <a:ext cx="232244" cy="187701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ight Arrow 113"/>
            <p:cNvSpPr/>
            <p:nvPr/>
          </p:nvSpPr>
          <p:spPr>
            <a:xfrm>
              <a:off x="4661368" y="5535998"/>
              <a:ext cx="232244" cy="187701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Arrow 114"/>
            <p:cNvSpPr/>
            <p:nvPr/>
          </p:nvSpPr>
          <p:spPr>
            <a:xfrm>
              <a:off x="4661368" y="5804102"/>
              <a:ext cx="232244" cy="187701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Virtualization</a:t>
            </a:r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 flipV="1">
            <a:off x="928662" y="2098681"/>
            <a:ext cx="7429552" cy="3857652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81265" y="5169105"/>
            <a:ext cx="4196912" cy="4286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3"/>
          <p:cNvGrpSpPr/>
          <p:nvPr/>
        </p:nvGrpSpPr>
        <p:grpSpPr>
          <a:xfrm>
            <a:off x="1214414" y="4983096"/>
            <a:ext cx="1000132" cy="642942"/>
            <a:chOff x="3786182" y="5000636"/>
            <a:chExt cx="1285884" cy="857256"/>
          </a:xfrm>
        </p:grpSpPr>
        <p:grpSp>
          <p:nvGrpSpPr>
            <p:cNvPr id="6" name="Group 65"/>
            <p:cNvGrpSpPr/>
            <p:nvPr/>
          </p:nvGrpSpPr>
          <p:grpSpPr>
            <a:xfrm flipH="1">
              <a:off x="3786182" y="5000636"/>
              <a:ext cx="988950" cy="701692"/>
              <a:chOff x="8429" y="6995"/>
              <a:chExt cx="2012" cy="1435"/>
            </a:xfrm>
          </p:grpSpPr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8429" y="7176"/>
                <a:ext cx="1831" cy="1139"/>
              </a:xfrm>
              <a:prstGeom prst="rect">
                <a:avLst/>
              </a:prstGeom>
              <a:gradFill rotWithShape="0">
                <a:gsLst>
                  <a:gs pos="0">
                    <a:srgbClr val="9BBB59"/>
                  </a:gs>
                  <a:gs pos="100000">
                    <a:srgbClr val="4E6128"/>
                  </a:gs>
                </a:gsLst>
                <a:lin ang="2700000" scaled="1"/>
              </a:gradFill>
              <a:ln w="15875">
                <a:solidFill>
                  <a:schemeClr val="tx1"/>
                </a:solidFill>
                <a:miter lim="800000"/>
              </a:ln>
              <a:effectLst>
                <a:outerShdw dist="35921" dir="2700000" algn="ctr" rotWithShape="0">
                  <a:srgbClr val="D6E3BC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 flipV="1">
                <a:off x="8818" y="8315"/>
                <a:ext cx="1261" cy="115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60000"/>
                      <a:invGamma/>
                    </a:srgbClr>
                  </a:gs>
                  <a:gs pos="100000">
                    <a:srgbClr val="FFFF99"/>
                  </a:gs>
                </a:gsLst>
                <a:lin ang="5400000" scaled="1"/>
              </a:gradFill>
              <a:ln w="15875">
                <a:solidFill>
                  <a:schemeClr val="tx1"/>
                </a:solidFill>
                <a:miter lim="800000"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10260" y="6995"/>
                <a:ext cx="181" cy="1435"/>
              </a:xfrm>
              <a:custGeom>
                <a:cxnLst>
                  <a:cxn ang="0">
                    <a:pos x="180" y="1283"/>
                  </a:cxn>
                  <a:cxn ang="0">
                    <a:pos x="180" y="132"/>
                  </a:cxn>
                  <a:cxn ang="0">
                    <a:pos x="360" y="132"/>
                  </a:cxn>
                  <a:cxn ang="0">
                    <a:pos x="360" y="87"/>
                  </a:cxn>
                  <a:cxn ang="0">
                    <a:pos x="360" y="0"/>
                  </a:cxn>
                  <a:cxn ang="0">
                    <a:pos x="0" y="0"/>
                  </a:cxn>
                  <a:cxn ang="0">
                    <a:pos x="0" y="1283"/>
                  </a:cxn>
                  <a:cxn ang="0">
                    <a:pos x="180" y="1283"/>
                  </a:cxn>
                </a:cxnLst>
                <a:rect l="0" t="0" r="r" b="b"/>
                <a:pathLst>
                  <a:path w="360" h="1283">
                    <a:moveTo>
                      <a:pt x="180" y="1283"/>
                    </a:moveTo>
                    <a:lnTo>
                      <a:pt x="180" y="132"/>
                    </a:lnTo>
                    <a:lnTo>
                      <a:pt x="360" y="132"/>
                    </a:lnTo>
                    <a:lnTo>
                      <a:pt x="360" y="87"/>
                    </a:lnTo>
                    <a:lnTo>
                      <a:pt x="360" y="0"/>
                    </a:lnTo>
                    <a:lnTo>
                      <a:pt x="0" y="0"/>
                    </a:lnTo>
                    <a:lnTo>
                      <a:pt x="0" y="1283"/>
                    </a:lnTo>
                    <a:lnTo>
                      <a:pt x="180" y="128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5875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458"/>
              <p:cNvSpPr>
                <a:spLocks noChangeArrowheads="1"/>
              </p:cNvSpPr>
              <p:nvPr/>
            </p:nvSpPr>
            <p:spPr bwMode="auto">
              <a:xfrm>
                <a:off x="9864" y="8076"/>
                <a:ext cx="180" cy="180"/>
              </a:xfrm>
              <a:prstGeom prst="ellipse">
                <a:avLst/>
              </a:prstGeom>
              <a:gradFill rotWithShape="1">
                <a:gsLst>
                  <a:gs pos="0">
                    <a:srgbClr val="D8D8D8"/>
                  </a:gs>
                  <a:gs pos="100000">
                    <a:srgbClr val="646464"/>
                  </a:gs>
                </a:gsLst>
                <a:path path="shape">
                  <a:fillToRect l="50000" t="50000" r="50000" b="50000"/>
                </a:path>
              </a:gradFill>
              <a:ln w="158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211"/>
              <p:cNvGrpSpPr/>
              <p:nvPr/>
            </p:nvGrpSpPr>
            <p:grpSpPr>
              <a:xfrm>
                <a:off x="10134" y="7716"/>
                <a:ext cx="247" cy="180"/>
                <a:chOff x="9234" y="7920"/>
                <a:chExt cx="247" cy="180"/>
              </a:xfrm>
            </p:grpSpPr>
            <p:sp>
              <p:nvSpPr>
                <p:cNvPr id="50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40"/>
              <p:cNvGrpSpPr/>
              <p:nvPr/>
            </p:nvGrpSpPr>
            <p:grpSpPr>
              <a:xfrm>
                <a:off x="10133" y="7356"/>
                <a:ext cx="247" cy="180"/>
                <a:chOff x="9234" y="7920"/>
                <a:chExt cx="247" cy="180"/>
              </a:xfrm>
            </p:grpSpPr>
            <p:sp>
              <p:nvSpPr>
                <p:cNvPr id="48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Rectangle 42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3"/>
              <p:cNvGrpSpPr/>
              <p:nvPr/>
            </p:nvGrpSpPr>
            <p:grpSpPr>
              <a:xfrm>
                <a:off x="10139" y="8070"/>
                <a:ext cx="247" cy="180"/>
                <a:chOff x="9234" y="7920"/>
                <a:chExt cx="247" cy="180"/>
              </a:xfrm>
            </p:grpSpPr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Rectangle 45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" name="Freeform 44"/>
              <p:cNvSpPr/>
              <p:nvPr/>
            </p:nvSpPr>
            <p:spPr bwMode="auto">
              <a:xfrm>
                <a:off x="8429" y="7158"/>
                <a:ext cx="1615" cy="1080"/>
              </a:xfrm>
              <a:custGeom>
                <a:gdLst>
                  <a:gd name="T0" fmla="*/ 1615 w 1391"/>
                  <a:gd name="T1" fmla="*/ 0 h 1080"/>
                  <a:gd name="T2" fmla="*/ 1615 w 1391"/>
                  <a:gd name="T3" fmla="*/ 720 h 1080"/>
                  <a:gd name="T4" fmla="*/ 1406 w 1391"/>
                  <a:gd name="T5" fmla="*/ 720 h 1080"/>
                  <a:gd name="T6" fmla="*/ 1406 w 1391"/>
                  <a:gd name="T7" fmla="*/ 1080 h 1080"/>
                  <a:gd name="T8" fmla="*/ 0 w 1391"/>
                  <a:gd name="T9" fmla="*/ 1074 h 1080"/>
                  <a:gd name="T10" fmla="*/ 0 w 1391"/>
                  <a:gd name="T11" fmla="*/ 0 h 1080"/>
                  <a:gd name="T12" fmla="*/ 1615 w 1391"/>
                  <a:gd name="T13" fmla="*/ 0 h 10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91"/>
                  <a:gd name="T22" fmla="*/ 0 h 1080"/>
                  <a:gd name="T23" fmla="*/ 1391 w 1391"/>
                  <a:gd name="T24" fmla="*/ 1080 h 108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91" h="1080">
                    <a:moveTo>
                      <a:pt x="1391" y="0"/>
                    </a:moveTo>
                    <a:lnTo>
                      <a:pt x="1391" y="720"/>
                    </a:lnTo>
                    <a:lnTo>
                      <a:pt x="1211" y="720"/>
                    </a:lnTo>
                    <a:lnTo>
                      <a:pt x="1211" y="1080"/>
                    </a:lnTo>
                    <a:lnTo>
                      <a:pt x="0" y="1074"/>
                    </a:lnTo>
                    <a:lnTo>
                      <a:pt x="0" y="0"/>
                    </a:lnTo>
                    <a:lnTo>
                      <a:pt x="1391" y="0"/>
                    </a:lnTo>
                    <a:close/>
                  </a:path>
                </a:pathLst>
              </a:custGeom>
              <a:solidFill>
                <a:srgbClr val="5A5A5A"/>
              </a:solidFill>
              <a:ln w="158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algn="ctr"/>
                <a:endParaRPr lang="en-NZ" sz="600" b="1">
                  <a:solidFill>
                    <a:schemeClr val="bg1"/>
                  </a:solidFill>
                </a:endParaRPr>
              </a:p>
              <a:p>
                <a:pPr algn="ctr"/>
                <a:r>
                  <a:rPr lang="en-NZ" sz="1600" b="1">
                    <a:solidFill>
                      <a:schemeClr val="bg1"/>
                    </a:solidFill>
                  </a:rPr>
                  <a:t>DAG</a:t>
                </a:r>
                <a:endParaRPr lang="en-US" sz="16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65"/>
            <p:cNvGrpSpPr/>
            <p:nvPr/>
          </p:nvGrpSpPr>
          <p:grpSpPr>
            <a:xfrm flipH="1">
              <a:off x="3929058" y="5072074"/>
              <a:ext cx="988950" cy="701692"/>
              <a:chOff x="8429" y="6995"/>
              <a:chExt cx="2012" cy="1435"/>
            </a:xfrm>
          </p:grpSpPr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8429" y="7176"/>
                <a:ext cx="1831" cy="1139"/>
              </a:xfrm>
              <a:prstGeom prst="rect">
                <a:avLst/>
              </a:prstGeom>
              <a:gradFill rotWithShape="0">
                <a:gsLst>
                  <a:gs pos="0">
                    <a:srgbClr val="9BBB59"/>
                  </a:gs>
                  <a:gs pos="100000">
                    <a:srgbClr val="4E6128"/>
                  </a:gs>
                </a:gsLst>
                <a:lin ang="2700000" scaled="1"/>
              </a:gradFill>
              <a:ln w="15875">
                <a:solidFill>
                  <a:schemeClr val="tx1"/>
                </a:solidFill>
                <a:miter lim="800000"/>
              </a:ln>
              <a:effectLst>
                <a:outerShdw dist="35921" dir="2700000" algn="ctr" rotWithShape="0">
                  <a:srgbClr val="D6E3BC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 flipV="1">
                <a:off x="8818" y="8315"/>
                <a:ext cx="1261" cy="115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60000"/>
                      <a:invGamma/>
                    </a:srgbClr>
                  </a:gs>
                  <a:gs pos="100000">
                    <a:srgbClr val="FFFF99"/>
                  </a:gs>
                </a:gsLst>
                <a:lin ang="5400000" scaled="1"/>
              </a:gradFill>
              <a:ln w="15875">
                <a:solidFill>
                  <a:schemeClr val="tx1"/>
                </a:solidFill>
                <a:miter lim="800000"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10260" y="6995"/>
                <a:ext cx="181" cy="1435"/>
              </a:xfrm>
              <a:custGeom>
                <a:cxnLst>
                  <a:cxn ang="0">
                    <a:pos x="180" y="1283"/>
                  </a:cxn>
                  <a:cxn ang="0">
                    <a:pos x="180" y="132"/>
                  </a:cxn>
                  <a:cxn ang="0">
                    <a:pos x="360" y="132"/>
                  </a:cxn>
                  <a:cxn ang="0">
                    <a:pos x="360" y="87"/>
                  </a:cxn>
                  <a:cxn ang="0">
                    <a:pos x="360" y="0"/>
                  </a:cxn>
                  <a:cxn ang="0">
                    <a:pos x="0" y="0"/>
                  </a:cxn>
                  <a:cxn ang="0">
                    <a:pos x="0" y="1283"/>
                  </a:cxn>
                  <a:cxn ang="0">
                    <a:pos x="180" y="1283"/>
                  </a:cxn>
                </a:cxnLst>
                <a:rect l="0" t="0" r="r" b="b"/>
                <a:pathLst>
                  <a:path w="360" h="1283">
                    <a:moveTo>
                      <a:pt x="180" y="1283"/>
                    </a:moveTo>
                    <a:lnTo>
                      <a:pt x="180" y="132"/>
                    </a:lnTo>
                    <a:lnTo>
                      <a:pt x="360" y="132"/>
                    </a:lnTo>
                    <a:lnTo>
                      <a:pt x="360" y="87"/>
                    </a:lnTo>
                    <a:lnTo>
                      <a:pt x="360" y="0"/>
                    </a:lnTo>
                    <a:lnTo>
                      <a:pt x="0" y="0"/>
                    </a:lnTo>
                    <a:lnTo>
                      <a:pt x="0" y="1283"/>
                    </a:lnTo>
                    <a:lnTo>
                      <a:pt x="180" y="128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5875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Oval 458"/>
              <p:cNvSpPr>
                <a:spLocks noChangeArrowheads="1"/>
              </p:cNvSpPr>
              <p:nvPr/>
            </p:nvSpPr>
            <p:spPr bwMode="auto">
              <a:xfrm>
                <a:off x="9864" y="8076"/>
                <a:ext cx="180" cy="180"/>
              </a:xfrm>
              <a:prstGeom prst="ellipse">
                <a:avLst/>
              </a:prstGeom>
              <a:gradFill rotWithShape="1">
                <a:gsLst>
                  <a:gs pos="0">
                    <a:srgbClr val="D8D8D8"/>
                  </a:gs>
                  <a:gs pos="100000">
                    <a:srgbClr val="646464"/>
                  </a:gs>
                </a:gsLst>
                <a:path path="shape">
                  <a:fillToRect l="50000" t="50000" r="50000" b="50000"/>
                </a:path>
              </a:gradFill>
              <a:ln w="158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211"/>
              <p:cNvGrpSpPr/>
              <p:nvPr/>
            </p:nvGrpSpPr>
            <p:grpSpPr>
              <a:xfrm>
                <a:off x="10134" y="7716"/>
                <a:ext cx="247" cy="180"/>
                <a:chOff x="9234" y="7920"/>
                <a:chExt cx="247" cy="180"/>
              </a:xfrm>
            </p:grpSpPr>
            <p:sp>
              <p:nvSpPr>
                <p:cNvPr id="36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40"/>
              <p:cNvGrpSpPr/>
              <p:nvPr/>
            </p:nvGrpSpPr>
            <p:grpSpPr>
              <a:xfrm>
                <a:off x="10133" y="7356"/>
                <a:ext cx="247" cy="180"/>
                <a:chOff x="9234" y="7920"/>
                <a:chExt cx="247" cy="180"/>
              </a:xfrm>
            </p:grpSpPr>
            <p:sp>
              <p:nvSpPr>
                <p:cNvPr id="34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Rectangle 42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43"/>
              <p:cNvGrpSpPr/>
              <p:nvPr/>
            </p:nvGrpSpPr>
            <p:grpSpPr>
              <a:xfrm>
                <a:off x="10139" y="8070"/>
                <a:ext cx="247" cy="180"/>
                <a:chOff x="9234" y="7920"/>
                <a:chExt cx="247" cy="180"/>
              </a:xfrm>
            </p:grpSpPr>
            <p:sp>
              <p:nvSpPr>
                <p:cNvPr id="32" name="Rectangle 44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Rectangle 45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" name="Freeform 30"/>
              <p:cNvSpPr/>
              <p:nvPr/>
            </p:nvSpPr>
            <p:spPr bwMode="auto">
              <a:xfrm>
                <a:off x="8429" y="7158"/>
                <a:ext cx="1615" cy="1080"/>
              </a:xfrm>
              <a:custGeom>
                <a:gdLst>
                  <a:gd name="T0" fmla="*/ 1615 w 1391"/>
                  <a:gd name="T1" fmla="*/ 0 h 1080"/>
                  <a:gd name="T2" fmla="*/ 1615 w 1391"/>
                  <a:gd name="T3" fmla="*/ 720 h 1080"/>
                  <a:gd name="T4" fmla="*/ 1406 w 1391"/>
                  <a:gd name="T5" fmla="*/ 720 h 1080"/>
                  <a:gd name="T6" fmla="*/ 1406 w 1391"/>
                  <a:gd name="T7" fmla="*/ 1080 h 1080"/>
                  <a:gd name="T8" fmla="*/ 0 w 1391"/>
                  <a:gd name="T9" fmla="*/ 1074 h 1080"/>
                  <a:gd name="T10" fmla="*/ 0 w 1391"/>
                  <a:gd name="T11" fmla="*/ 0 h 1080"/>
                  <a:gd name="T12" fmla="*/ 1615 w 1391"/>
                  <a:gd name="T13" fmla="*/ 0 h 10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91"/>
                  <a:gd name="T22" fmla="*/ 0 h 1080"/>
                  <a:gd name="T23" fmla="*/ 1391 w 1391"/>
                  <a:gd name="T24" fmla="*/ 1080 h 108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91" h="1080">
                    <a:moveTo>
                      <a:pt x="1391" y="0"/>
                    </a:moveTo>
                    <a:lnTo>
                      <a:pt x="1391" y="720"/>
                    </a:lnTo>
                    <a:lnTo>
                      <a:pt x="1211" y="720"/>
                    </a:lnTo>
                    <a:lnTo>
                      <a:pt x="1211" y="1080"/>
                    </a:lnTo>
                    <a:lnTo>
                      <a:pt x="0" y="1074"/>
                    </a:lnTo>
                    <a:lnTo>
                      <a:pt x="0" y="0"/>
                    </a:lnTo>
                    <a:lnTo>
                      <a:pt x="1391" y="0"/>
                    </a:lnTo>
                    <a:close/>
                  </a:path>
                </a:pathLst>
              </a:custGeom>
              <a:solidFill>
                <a:srgbClr val="5A5A5A"/>
              </a:solidFill>
              <a:ln w="158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algn="ctr"/>
                <a:endParaRPr lang="en-NZ" sz="600" b="1">
                  <a:solidFill>
                    <a:schemeClr val="bg1"/>
                  </a:solidFill>
                </a:endParaRPr>
              </a:p>
              <a:p>
                <a:pPr algn="ctr"/>
                <a:r>
                  <a:rPr lang="en-NZ" sz="1600" b="1">
                    <a:solidFill>
                      <a:schemeClr val="bg1"/>
                    </a:solidFill>
                  </a:rPr>
                  <a:t>DAG</a:t>
                </a:r>
                <a:endParaRPr lang="en-US" sz="16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Group 65"/>
            <p:cNvGrpSpPr/>
            <p:nvPr/>
          </p:nvGrpSpPr>
          <p:grpSpPr>
            <a:xfrm flipH="1">
              <a:off x="4083116" y="5156200"/>
              <a:ext cx="988950" cy="701692"/>
              <a:chOff x="8429" y="6995"/>
              <a:chExt cx="2012" cy="1435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8429" y="7176"/>
                <a:ext cx="1831" cy="1139"/>
              </a:xfrm>
              <a:prstGeom prst="rect">
                <a:avLst/>
              </a:prstGeom>
              <a:gradFill rotWithShape="0">
                <a:gsLst>
                  <a:gs pos="0">
                    <a:srgbClr val="9BBB59"/>
                  </a:gs>
                  <a:gs pos="100000">
                    <a:srgbClr val="4E6128"/>
                  </a:gs>
                </a:gsLst>
                <a:lin ang="2700000" scaled="1"/>
              </a:gradFill>
              <a:ln w="15875">
                <a:solidFill>
                  <a:schemeClr val="tx1"/>
                </a:solidFill>
                <a:miter lim="800000"/>
              </a:ln>
              <a:effectLst>
                <a:outerShdw dist="35921" dir="2700000" algn="ctr" rotWithShape="0">
                  <a:srgbClr val="D6E3BC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 flipV="1">
                <a:off x="8818" y="8315"/>
                <a:ext cx="1261" cy="115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60000"/>
                      <a:invGamma/>
                    </a:srgbClr>
                  </a:gs>
                  <a:gs pos="100000">
                    <a:srgbClr val="FFFF99"/>
                  </a:gs>
                </a:gsLst>
                <a:lin ang="5400000" scaled="1"/>
              </a:gradFill>
              <a:ln w="15875">
                <a:solidFill>
                  <a:schemeClr val="tx1"/>
                </a:solidFill>
                <a:miter lim="800000"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10260" y="6995"/>
                <a:ext cx="181" cy="1435"/>
              </a:xfrm>
              <a:custGeom>
                <a:cxnLst>
                  <a:cxn ang="0">
                    <a:pos x="180" y="1283"/>
                  </a:cxn>
                  <a:cxn ang="0">
                    <a:pos x="180" y="132"/>
                  </a:cxn>
                  <a:cxn ang="0">
                    <a:pos x="360" y="132"/>
                  </a:cxn>
                  <a:cxn ang="0">
                    <a:pos x="360" y="87"/>
                  </a:cxn>
                  <a:cxn ang="0">
                    <a:pos x="360" y="0"/>
                  </a:cxn>
                  <a:cxn ang="0">
                    <a:pos x="0" y="0"/>
                  </a:cxn>
                  <a:cxn ang="0">
                    <a:pos x="0" y="1283"/>
                  </a:cxn>
                  <a:cxn ang="0">
                    <a:pos x="180" y="1283"/>
                  </a:cxn>
                </a:cxnLst>
                <a:rect l="0" t="0" r="r" b="b"/>
                <a:pathLst>
                  <a:path w="360" h="1283">
                    <a:moveTo>
                      <a:pt x="180" y="1283"/>
                    </a:moveTo>
                    <a:lnTo>
                      <a:pt x="180" y="132"/>
                    </a:lnTo>
                    <a:lnTo>
                      <a:pt x="360" y="132"/>
                    </a:lnTo>
                    <a:lnTo>
                      <a:pt x="360" y="87"/>
                    </a:lnTo>
                    <a:lnTo>
                      <a:pt x="360" y="0"/>
                    </a:lnTo>
                    <a:lnTo>
                      <a:pt x="0" y="0"/>
                    </a:lnTo>
                    <a:lnTo>
                      <a:pt x="0" y="1283"/>
                    </a:lnTo>
                    <a:lnTo>
                      <a:pt x="180" y="128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5875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Oval 458"/>
              <p:cNvSpPr>
                <a:spLocks noChangeArrowheads="1"/>
              </p:cNvSpPr>
              <p:nvPr/>
            </p:nvSpPr>
            <p:spPr bwMode="auto">
              <a:xfrm>
                <a:off x="9864" y="8076"/>
                <a:ext cx="180" cy="180"/>
              </a:xfrm>
              <a:prstGeom prst="ellipse">
                <a:avLst/>
              </a:prstGeom>
              <a:gradFill rotWithShape="1">
                <a:gsLst>
                  <a:gs pos="0">
                    <a:srgbClr val="D8D8D8"/>
                  </a:gs>
                  <a:gs pos="100000">
                    <a:srgbClr val="646464"/>
                  </a:gs>
                </a:gsLst>
                <a:path path="shape">
                  <a:fillToRect l="50000" t="50000" r="50000" b="50000"/>
                </a:path>
              </a:gradFill>
              <a:ln w="158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" name="Group 211"/>
              <p:cNvGrpSpPr/>
              <p:nvPr/>
            </p:nvGrpSpPr>
            <p:grpSpPr>
              <a:xfrm>
                <a:off x="10134" y="7716"/>
                <a:ext cx="247" cy="180"/>
                <a:chOff x="9234" y="7920"/>
                <a:chExt cx="247" cy="180"/>
              </a:xfrm>
            </p:grpSpPr>
            <p:sp>
              <p:nvSpPr>
                <p:cNvPr id="22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40"/>
              <p:cNvGrpSpPr/>
              <p:nvPr/>
            </p:nvGrpSpPr>
            <p:grpSpPr>
              <a:xfrm>
                <a:off x="10133" y="7356"/>
                <a:ext cx="247" cy="180"/>
                <a:chOff x="9234" y="7920"/>
                <a:chExt cx="247" cy="180"/>
              </a:xfrm>
            </p:grpSpPr>
            <p:sp>
              <p:nvSpPr>
                <p:cNvPr id="20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Rectangle 42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43"/>
              <p:cNvGrpSpPr/>
              <p:nvPr/>
            </p:nvGrpSpPr>
            <p:grpSpPr>
              <a:xfrm>
                <a:off x="10139" y="8070"/>
                <a:ext cx="247" cy="180"/>
                <a:chOff x="9234" y="7920"/>
                <a:chExt cx="247" cy="180"/>
              </a:xfrm>
            </p:grpSpPr>
            <p:sp>
              <p:nvSpPr>
                <p:cNvPr id="18" name="Rectangle 44"/>
                <p:cNvSpPr>
                  <a:spLocks noChangeArrowheads="1"/>
                </p:cNvSpPr>
                <p:nvPr/>
              </p:nvSpPr>
              <p:spPr bwMode="auto">
                <a:xfrm flipH="1">
                  <a:off x="9453" y="7920"/>
                  <a:ext cx="28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Rectangle 45"/>
                <p:cNvSpPr>
                  <a:spLocks noChangeArrowheads="1"/>
                </p:cNvSpPr>
                <p:nvPr/>
              </p:nvSpPr>
              <p:spPr bwMode="auto">
                <a:xfrm flipH="1">
                  <a:off x="9234" y="7920"/>
                  <a:ext cx="125" cy="1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EDEDE"/>
                    </a:gs>
                    <a:gs pos="100000">
                      <a:srgbClr val="5A5A5A"/>
                    </a:gs>
                  </a:gsLst>
                  <a:lin ang="2700000" scaled="1"/>
                </a:gradFill>
                <a:ln w="158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" name="Freeform 16"/>
              <p:cNvSpPr/>
              <p:nvPr/>
            </p:nvSpPr>
            <p:spPr bwMode="auto">
              <a:xfrm>
                <a:off x="8429" y="7158"/>
                <a:ext cx="1615" cy="1080"/>
              </a:xfrm>
              <a:custGeom>
                <a:gdLst>
                  <a:gd name="T0" fmla="*/ 1615 w 1391"/>
                  <a:gd name="T1" fmla="*/ 0 h 1080"/>
                  <a:gd name="T2" fmla="*/ 1615 w 1391"/>
                  <a:gd name="T3" fmla="*/ 720 h 1080"/>
                  <a:gd name="T4" fmla="*/ 1406 w 1391"/>
                  <a:gd name="T5" fmla="*/ 720 h 1080"/>
                  <a:gd name="T6" fmla="*/ 1406 w 1391"/>
                  <a:gd name="T7" fmla="*/ 1080 h 1080"/>
                  <a:gd name="T8" fmla="*/ 0 w 1391"/>
                  <a:gd name="T9" fmla="*/ 1074 h 1080"/>
                  <a:gd name="T10" fmla="*/ 0 w 1391"/>
                  <a:gd name="T11" fmla="*/ 0 h 1080"/>
                  <a:gd name="T12" fmla="*/ 1615 w 1391"/>
                  <a:gd name="T13" fmla="*/ 0 h 10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91"/>
                  <a:gd name="T22" fmla="*/ 0 h 1080"/>
                  <a:gd name="T23" fmla="*/ 1391 w 1391"/>
                  <a:gd name="T24" fmla="*/ 1080 h 108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91" h="1080">
                    <a:moveTo>
                      <a:pt x="1391" y="0"/>
                    </a:moveTo>
                    <a:lnTo>
                      <a:pt x="1391" y="720"/>
                    </a:lnTo>
                    <a:lnTo>
                      <a:pt x="1211" y="720"/>
                    </a:lnTo>
                    <a:lnTo>
                      <a:pt x="1211" y="1080"/>
                    </a:lnTo>
                    <a:lnTo>
                      <a:pt x="0" y="1074"/>
                    </a:lnTo>
                    <a:lnTo>
                      <a:pt x="0" y="0"/>
                    </a:lnTo>
                    <a:lnTo>
                      <a:pt x="1391" y="0"/>
                    </a:lnTo>
                    <a:close/>
                  </a:path>
                </a:pathLst>
              </a:custGeom>
              <a:solidFill>
                <a:srgbClr val="5A5A5A"/>
              </a:solidFill>
              <a:ln w="158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algn="ctr"/>
                <a:r>
                  <a:rPr lang="en-NZ" sz="1400" b="1" smtClean="0">
                    <a:solidFill>
                      <a:schemeClr val="bg1"/>
                    </a:solidFill>
                  </a:rPr>
                  <a:t>DAG</a:t>
                </a:r>
                <a:endParaRPr lang="en-US" sz="16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2" name="Rectangle 51"/>
          <p:cNvSpPr/>
          <p:nvPr/>
        </p:nvSpPr>
        <p:spPr>
          <a:xfrm>
            <a:off x="1857356" y="3407719"/>
            <a:ext cx="1071570" cy="12144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135620" y="3407719"/>
            <a:ext cx="2928958" cy="12144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857620" y="3302111"/>
            <a:ext cx="1428760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Applications</a:t>
            </a:r>
            <a:endParaRPr lang="en-US" sz="1400"/>
          </a:p>
        </p:txBody>
      </p:sp>
      <p:sp>
        <p:nvSpPr>
          <p:cNvPr id="55" name="TextBox 54"/>
          <p:cNvSpPr txBox="1"/>
          <p:nvPr/>
        </p:nvSpPr>
        <p:spPr>
          <a:xfrm>
            <a:off x="1928794" y="3289973"/>
            <a:ext cx="928694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Capture Files</a:t>
            </a:r>
            <a:endParaRPr lang="en-US" sz="1400"/>
          </a:p>
        </p:txBody>
      </p:sp>
      <p:grpSp>
        <p:nvGrpSpPr>
          <p:cNvPr id="44" name="Group 197"/>
          <p:cNvGrpSpPr/>
          <p:nvPr/>
        </p:nvGrpSpPr>
        <p:grpSpPr>
          <a:xfrm>
            <a:off x="2071670" y="3670317"/>
            <a:ext cx="642942" cy="1091572"/>
            <a:chOff x="2928926" y="3613128"/>
            <a:chExt cx="642942" cy="1091572"/>
          </a:xfrm>
        </p:grpSpPr>
        <p:sp>
          <p:nvSpPr>
            <p:cNvPr id="57" name="Circular Arrow 56"/>
            <p:cNvSpPr/>
            <p:nvPr/>
          </p:nvSpPr>
          <p:spPr>
            <a:xfrm>
              <a:off x="2928926" y="3613128"/>
              <a:ext cx="642942" cy="64294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983974"/>
                <a:gd name="adj5" fmla="val 12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OffAxis2Top">
                <a:rot lat="21524130" lon="3797878" rev="162284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Circular Arrow 57"/>
            <p:cNvSpPr/>
            <p:nvPr/>
          </p:nvSpPr>
          <p:spPr>
            <a:xfrm>
              <a:off x="2928926" y="3765528"/>
              <a:ext cx="642942" cy="64294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983974"/>
                <a:gd name="adj5" fmla="val 12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OffAxis2Top">
                <a:rot lat="21524130" lon="3797878" rev="162284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Circular Arrow 58"/>
            <p:cNvSpPr/>
            <p:nvPr/>
          </p:nvSpPr>
          <p:spPr>
            <a:xfrm>
              <a:off x="2928926" y="3917928"/>
              <a:ext cx="642942" cy="64294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983974"/>
                <a:gd name="adj5" fmla="val 12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OffAxis2Top">
                <a:rot lat="21524130" lon="3797878" rev="162284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Circular Arrow 59"/>
            <p:cNvSpPr/>
            <p:nvPr/>
          </p:nvSpPr>
          <p:spPr>
            <a:xfrm>
              <a:off x="2928926" y="4061758"/>
              <a:ext cx="642942" cy="64294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983974"/>
                <a:gd name="adj5" fmla="val 12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OffAxis2Top">
                <a:rot lat="21524130" lon="3797878" rev="1622843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3910960" y="3795389"/>
            <a:ext cx="642942" cy="584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003366"/>
                </a:solidFill>
              </a:rPr>
              <a:t>IDS</a:t>
            </a:r>
          </a:p>
          <a:p>
            <a:pPr algn="ctr"/>
            <a:r>
              <a:rPr lang="en-US" sz="1400" b="1" smtClean="0">
                <a:solidFill>
                  <a:srgbClr val="003366"/>
                </a:solidFill>
              </a:rPr>
              <a:t>VM2</a:t>
            </a:r>
            <a:endParaRPr lang="en-US" sz="1400" b="1">
              <a:solidFill>
                <a:srgbClr val="003366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643438" y="3787769"/>
            <a:ext cx="642942" cy="584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003366"/>
                </a:solidFill>
              </a:rPr>
              <a:t>User VM3</a:t>
            </a:r>
            <a:endParaRPr lang="en-US" sz="1400" b="1">
              <a:solidFill>
                <a:srgbClr val="003366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357818" y="3784911"/>
            <a:ext cx="642942" cy="584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003366"/>
                </a:solidFill>
              </a:rPr>
              <a:t>User VM#</a:t>
            </a:r>
            <a:endParaRPr lang="en-US" sz="1400" b="1">
              <a:solidFill>
                <a:srgbClr val="003366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3185156" y="3787769"/>
            <a:ext cx="642942" cy="584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003366"/>
                </a:solidFill>
              </a:rPr>
              <a:t>Pilot</a:t>
            </a:r>
          </a:p>
          <a:p>
            <a:pPr algn="ctr"/>
            <a:r>
              <a:rPr lang="en-US" sz="1400" b="1" smtClean="0">
                <a:solidFill>
                  <a:srgbClr val="003366"/>
                </a:solidFill>
              </a:rPr>
              <a:t>VM1</a:t>
            </a:r>
            <a:endParaRPr lang="en-US" sz="1400" b="1">
              <a:solidFill>
                <a:srgbClr val="003366"/>
              </a:solidFill>
            </a:endParaRPr>
          </a:p>
        </p:txBody>
      </p:sp>
      <p:sp>
        <p:nvSpPr>
          <p:cNvPr id="65" name="Up-Down Arrow 64"/>
          <p:cNvSpPr/>
          <p:nvPr/>
        </p:nvSpPr>
        <p:spPr>
          <a:xfrm>
            <a:off x="527206" y="1670053"/>
            <a:ext cx="214314" cy="464347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Process 6"/>
          <p:cNvSpPr/>
          <p:nvPr/>
        </p:nvSpPr>
        <p:spPr>
          <a:xfrm rot="5400000">
            <a:off x="462028" y="5072440"/>
            <a:ext cx="357186" cy="357191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Up-Down Arrow 66"/>
          <p:cNvSpPr/>
          <p:nvPr/>
        </p:nvSpPr>
        <p:spPr>
          <a:xfrm>
            <a:off x="8527985" y="1670053"/>
            <a:ext cx="214314" cy="464347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rot="10800000">
            <a:off x="7715272" y="3071918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>
            <a:off x="7715272" y="3491581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7715273" y="3927586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7715272" y="4331189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6" name="Group 280"/>
          <p:cNvGrpSpPr/>
          <p:nvPr/>
        </p:nvGrpSpPr>
        <p:grpSpPr>
          <a:xfrm>
            <a:off x="1857356" y="1857472"/>
            <a:ext cx="6712903" cy="1558193"/>
            <a:chOff x="1857356" y="1830469"/>
            <a:chExt cx="6712903" cy="1558193"/>
          </a:xfrm>
        </p:grpSpPr>
        <p:cxnSp>
          <p:nvCxnSpPr>
            <p:cNvPr id="73" name="Straight Arrow Connector 72"/>
            <p:cNvCxnSpPr/>
            <p:nvPr/>
          </p:nvCxnSpPr>
          <p:spPr>
            <a:xfrm rot="5400000">
              <a:off x="3010808" y="2826011"/>
              <a:ext cx="1119797" cy="550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279"/>
            <p:cNvGrpSpPr/>
            <p:nvPr/>
          </p:nvGrpSpPr>
          <p:grpSpPr>
            <a:xfrm>
              <a:off x="1857356" y="1830469"/>
              <a:ext cx="5643602" cy="428628"/>
              <a:chOff x="1857356" y="1830469"/>
              <a:chExt cx="5643602" cy="428628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857356" y="1901907"/>
                <a:ext cx="5643602" cy="35719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714744" y="1830469"/>
                <a:ext cx="1714512" cy="3077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mtClean="0"/>
                  <a:t>Event Routing</a:t>
                </a:r>
                <a:endParaRPr lang="en-US" sz="1400"/>
              </a:p>
            </p:txBody>
          </p:sp>
        </p:grpSp>
        <p:cxnSp>
          <p:nvCxnSpPr>
            <p:cNvPr id="75" name="Straight Arrow Connector 74"/>
            <p:cNvCxnSpPr/>
            <p:nvPr/>
          </p:nvCxnSpPr>
          <p:spPr>
            <a:xfrm flipV="1">
              <a:off x="7500958" y="2070846"/>
              <a:ext cx="1069301" cy="83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281"/>
          <p:cNvGrpSpPr/>
          <p:nvPr/>
        </p:nvGrpSpPr>
        <p:grpSpPr>
          <a:xfrm>
            <a:off x="1857356" y="2541780"/>
            <a:ext cx="5643602" cy="2604070"/>
            <a:chOff x="1857356" y="2514777"/>
            <a:chExt cx="5643602" cy="2604070"/>
          </a:xfrm>
        </p:grpSpPr>
        <p:grpSp>
          <p:nvGrpSpPr>
            <p:cNvPr id="78" name="Group 221"/>
            <p:cNvGrpSpPr/>
            <p:nvPr/>
          </p:nvGrpSpPr>
          <p:grpSpPr>
            <a:xfrm>
              <a:off x="1857356" y="2514777"/>
              <a:ext cx="5643602" cy="2003441"/>
              <a:chOff x="1857356" y="2595462"/>
              <a:chExt cx="5643602" cy="2003441"/>
            </a:xfrm>
          </p:grpSpPr>
          <p:sp>
            <p:nvSpPr>
              <p:cNvPr id="83" name="L-Shape 82"/>
              <p:cNvSpPr/>
              <p:nvPr/>
            </p:nvSpPr>
            <p:spPr>
              <a:xfrm flipH="1" flipV="1">
                <a:off x="1857356" y="2670077"/>
                <a:ext cx="5643602" cy="1928826"/>
              </a:xfrm>
              <a:prstGeom prst="corner">
                <a:avLst>
                  <a:gd name="adj1" fmla="val 18396"/>
                  <a:gd name="adj2" fmla="val 52324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000364" y="2595462"/>
                <a:ext cx="3214710" cy="3077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mtClean="0"/>
                  <a:t>Configuration and Management</a:t>
                </a:r>
                <a:endParaRPr lang="en-US" sz="1400"/>
              </a:p>
            </p:txBody>
          </p:sp>
        </p:grpSp>
        <p:cxnSp>
          <p:nvCxnSpPr>
            <p:cNvPr id="80" name="Straight Arrow Connector 79"/>
            <p:cNvCxnSpPr/>
            <p:nvPr/>
          </p:nvCxnSpPr>
          <p:spPr>
            <a:xfrm rot="16200000" flipH="1">
              <a:off x="2352618" y="3034592"/>
              <a:ext cx="430107" cy="8673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5400000">
              <a:off x="5411326" y="3156410"/>
              <a:ext cx="459723" cy="4774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16200000" flipH="1">
              <a:off x="5186093" y="4020681"/>
              <a:ext cx="2189912" cy="6420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>
            <a:endCxn id="64" idx="2"/>
          </p:cNvCxnSpPr>
          <p:nvPr/>
        </p:nvCxnSpPr>
        <p:spPr>
          <a:xfrm rot="5400000" flipH="1" flipV="1">
            <a:off x="3110155" y="4767308"/>
            <a:ext cx="791517" cy="1427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0800000" flipV="1">
            <a:off x="6786579" y="5378932"/>
            <a:ext cx="438974" cy="4308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0800000">
            <a:off x="2214547" y="5563565"/>
            <a:ext cx="385219" cy="12034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79" name="Group 65"/>
          <p:cNvGrpSpPr/>
          <p:nvPr/>
        </p:nvGrpSpPr>
        <p:grpSpPr>
          <a:xfrm>
            <a:off x="7215206" y="5063499"/>
            <a:ext cx="928694" cy="607082"/>
            <a:chOff x="8430" y="6995"/>
            <a:chExt cx="2011" cy="1435"/>
          </a:xfrm>
        </p:grpSpPr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8430" y="7176"/>
              <a:ext cx="1831" cy="1139"/>
            </a:xfrm>
            <a:prstGeom prst="rect">
              <a:avLst/>
            </a:prstGeom>
            <a:gradFill rotWithShape="0">
              <a:gsLst>
                <a:gs pos="0">
                  <a:srgbClr val="9BBB59"/>
                </a:gs>
                <a:gs pos="100000">
                  <a:srgbClr val="4E6128"/>
                </a:gs>
              </a:gsLst>
              <a:lin ang="2700000" scaled="1"/>
            </a:gradFill>
            <a:ln w="22225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D6E3BC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NZ" sz="1400" b="1">
                  <a:solidFill>
                    <a:schemeClr val="bg1"/>
                  </a:solidFill>
                </a:rPr>
                <a:t>NIC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 flipV="1">
              <a:off x="8819" y="8315"/>
              <a:ext cx="1261" cy="115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60000"/>
                    <a:invGamma/>
                  </a:srgbClr>
                </a:gs>
                <a:gs pos="100000">
                  <a:srgbClr val="FFFF99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10261" y="6995"/>
              <a:ext cx="181" cy="1435"/>
            </a:xfrm>
            <a:custGeom>
              <a:cxnLst>
                <a:cxn ang="0">
                  <a:pos x="180" y="1283"/>
                </a:cxn>
                <a:cxn ang="0">
                  <a:pos x="180" y="132"/>
                </a:cxn>
                <a:cxn ang="0">
                  <a:pos x="360" y="132"/>
                </a:cxn>
                <a:cxn ang="0">
                  <a:pos x="360" y="87"/>
                </a:cxn>
                <a:cxn ang="0">
                  <a:pos x="360" y="0"/>
                </a:cxn>
                <a:cxn ang="0">
                  <a:pos x="0" y="0"/>
                </a:cxn>
                <a:cxn ang="0">
                  <a:pos x="0" y="1283"/>
                </a:cxn>
                <a:cxn ang="0">
                  <a:pos x="180" y="1283"/>
                </a:cxn>
              </a:cxnLst>
              <a:rect l="0" t="0" r="r" b="b"/>
              <a:pathLst>
                <a:path w="360" h="1283">
                  <a:moveTo>
                    <a:pt x="180" y="1283"/>
                  </a:moveTo>
                  <a:lnTo>
                    <a:pt x="180" y="132"/>
                  </a:lnTo>
                  <a:lnTo>
                    <a:pt x="360" y="132"/>
                  </a:lnTo>
                  <a:lnTo>
                    <a:pt x="360" y="87"/>
                  </a:lnTo>
                  <a:lnTo>
                    <a:pt x="360" y="0"/>
                  </a:lnTo>
                  <a:lnTo>
                    <a:pt x="0" y="0"/>
                  </a:lnTo>
                  <a:lnTo>
                    <a:pt x="0" y="1283"/>
                  </a:lnTo>
                  <a:lnTo>
                    <a:pt x="180" y="128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8" name="Group 40"/>
            <p:cNvGrpSpPr/>
            <p:nvPr/>
          </p:nvGrpSpPr>
          <p:grpSpPr>
            <a:xfrm>
              <a:off x="10133" y="7356"/>
              <a:ext cx="247" cy="180"/>
              <a:chOff x="9234" y="7920"/>
              <a:chExt cx="247" cy="180"/>
            </a:xfrm>
          </p:grpSpPr>
          <p:sp>
            <p:nvSpPr>
              <p:cNvPr id="93" name="Rectangle 41"/>
              <p:cNvSpPr>
                <a:spLocks noChangeArrowheads="1"/>
              </p:cNvSpPr>
              <p:nvPr/>
            </p:nvSpPr>
            <p:spPr bwMode="auto">
              <a:xfrm flipH="1">
                <a:off x="9453" y="7920"/>
                <a:ext cx="28" cy="180"/>
              </a:xfrm>
              <a:prstGeom prst="rect">
                <a:avLst/>
              </a:prstGeom>
              <a:gradFill rotWithShape="0">
                <a:gsLst>
                  <a:gs pos="0">
                    <a:srgbClr val="DEDEDE"/>
                  </a:gs>
                  <a:gs pos="100000">
                    <a:srgbClr val="5A5A5A"/>
                  </a:gs>
                </a:gsLst>
                <a:lin ang="2700000" scaled="1"/>
              </a:gradFill>
              <a:ln w="1270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Rectangle 42"/>
              <p:cNvSpPr>
                <a:spLocks noChangeArrowheads="1"/>
              </p:cNvSpPr>
              <p:nvPr/>
            </p:nvSpPr>
            <p:spPr bwMode="auto">
              <a:xfrm flipH="1">
                <a:off x="9234" y="7920"/>
                <a:ext cx="125" cy="180"/>
              </a:xfrm>
              <a:prstGeom prst="rect">
                <a:avLst/>
              </a:prstGeom>
              <a:gradFill rotWithShape="0">
                <a:gsLst>
                  <a:gs pos="0">
                    <a:srgbClr val="DEDEDE"/>
                  </a:gs>
                  <a:gs pos="100000">
                    <a:srgbClr val="5A5A5A"/>
                  </a:gs>
                </a:gsLst>
                <a:lin ang="2700000" scaled="1"/>
              </a:gradFill>
              <a:ln w="1270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95" name="Straight Arrow Connector 94"/>
          <p:cNvCxnSpPr/>
          <p:nvPr/>
        </p:nvCxnSpPr>
        <p:spPr>
          <a:xfrm rot="16200000" flipV="1">
            <a:off x="2519086" y="4867947"/>
            <a:ext cx="546845" cy="8961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643702" y="2937795"/>
            <a:ext cx="107157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SOAP/XML</a:t>
            </a:r>
            <a:endParaRPr lang="en-US" sz="1200"/>
          </a:p>
        </p:txBody>
      </p:sp>
      <p:sp>
        <p:nvSpPr>
          <p:cNvPr id="97" name="TextBox 96"/>
          <p:cNvSpPr txBox="1"/>
          <p:nvPr/>
        </p:nvSpPr>
        <p:spPr>
          <a:xfrm>
            <a:off x="6643702" y="3357670"/>
            <a:ext cx="107157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CLI</a:t>
            </a:r>
            <a:endParaRPr lang="en-US" sz="1200"/>
          </a:p>
        </p:txBody>
      </p:sp>
      <p:sp>
        <p:nvSpPr>
          <p:cNvPr id="98" name="TextBox 97"/>
          <p:cNvSpPr txBox="1"/>
          <p:nvPr/>
        </p:nvSpPr>
        <p:spPr>
          <a:xfrm>
            <a:off x="6643702" y="3795051"/>
            <a:ext cx="107157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GUI</a:t>
            </a:r>
            <a:endParaRPr lang="en-US" sz="1200"/>
          </a:p>
        </p:txBody>
      </p:sp>
      <p:sp>
        <p:nvSpPr>
          <p:cNvPr id="99" name="TextBox 98"/>
          <p:cNvSpPr txBox="1"/>
          <p:nvPr/>
        </p:nvSpPr>
        <p:spPr>
          <a:xfrm>
            <a:off x="6643702" y="4214926"/>
            <a:ext cx="107157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SNMP</a:t>
            </a:r>
            <a:endParaRPr lang="en-US" sz="1200"/>
          </a:p>
        </p:txBody>
      </p:sp>
      <p:sp>
        <p:nvSpPr>
          <p:cNvPr id="100" name="TextBox 99"/>
          <p:cNvSpPr txBox="1"/>
          <p:nvPr/>
        </p:nvSpPr>
        <p:spPr>
          <a:xfrm>
            <a:off x="187946" y="1605606"/>
            <a:ext cx="9110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Monitored Links</a:t>
            </a:r>
            <a:endParaRPr lang="en-US" sz="1200"/>
          </a:p>
        </p:txBody>
      </p:sp>
      <p:sp>
        <p:nvSpPr>
          <p:cNvPr id="101" name="TextBox 100"/>
          <p:cNvSpPr txBox="1"/>
          <p:nvPr/>
        </p:nvSpPr>
        <p:spPr>
          <a:xfrm>
            <a:off x="8278093" y="1524000"/>
            <a:ext cx="7143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LAN</a:t>
            </a:r>
            <a:endParaRPr lang="en-US"/>
          </a:p>
        </p:txBody>
      </p:sp>
      <p:sp>
        <p:nvSpPr>
          <p:cNvPr id="102" name="Up-Down Arrow 101"/>
          <p:cNvSpPr/>
          <p:nvPr/>
        </p:nvSpPr>
        <p:spPr>
          <a:xfrm rot="5400000">
            <a:off x="960457" y="5049910"/>
            <a:ext cx="204790" cy="445999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Up-Down Arrow 102"/>
          <p:cNvSpPr/>
          <p:nvPr/>
        </p:nvSpPr>
        <p:spPr>
          <a:xfrm rot="5400000">
            <a:off x="8247133" y="5049911"/>
            <a:ext cx="204790" cy="445999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/>
          <p:cNvCxnSpPr/>
          <p:nvPr/>
        </p:nvCxnSpPr>
        <p:spPr>
          <a:xfrm rot="16200000" flipV="1">
            <a:off x="3817526" y="4785823"/>
            <a:ext cx="819759" cy="7878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16200000" flipV="1">
            <a:off x="4565437" y="4780699"/>
            <a:ext cx="818412" cy="1538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63" idx="2"/>
          </p:cNvCxnSpPr>
          <p:nvPr/>
        </p:nvCxnSpPr>
        <p:spPr>
          <a:xfrm rot="16200000" flipV="1">
            <a:off x="5279787" y="4768906"/>
            <a:ext cx="803340" cy="4335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072066" y="5456267"/>
            <a:ext cx="1785950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ERF Stream Engine</a:t>
            </a:r>
            <a:endParaRPr lang="en-US" sz="1400"/>
          </a:p>
        </p:txBody>
      </p:sp>
      <p:cxnSp>
        <p:nvCxnSpPr>
          <p:cNvPr id="108" name="Straight Arrow Connector 107"/>
          <p:cNvCxnSpPr/>
          <p:nvPr/>
        </p:nvCxnSpPr>
        <p:spPr>
          <a:xfrm rot="10800000">
            <a:off x="2214547" y="5399690"/>
            <a:ext cx="385219" cy="12034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10800000">
            <a:off x="2214547" y="5229919"/>
            <a:ext cx="385219" cy="12034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92" name="Group 323"/>
          <p:cNvGrpSpPr/>
          <p:nvPr/>
        </p:nvGrpSpPr>
        <p:grpSpPr>
          <a:xfrm>
            <a:off x="4213964" y="4999334"/>
            <a:ext cx="715226" cy="857256"/>
            <a:chOff x="4178386" y="5411334"/>
            <a:chExt cx="715226" cy="857256"/>
          </a:xfrm>
        </p:grpSpPr>
        <p:sp>
          <p:nvSpPr>
            <p:cNvPr id="111" name="TextBox 110"/>
            <p:cNvSpPr txBox="1"/>
            <p:nvPr/>
          </p:nvSpPr>
          <p:spPr>
            <a:xfrm>
              <a:off x="4348439" y="5411334"/>
              <a:ext cx="400110" cy="8572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" wrap="square" rtlCol="0" anchor="ctr">
              <a:spAutoFit/>
            </a:bodyPr>
            <a:lstStyle/>
            <a:p>
              <a:pPr algn="ctr"/>
              <a:r>
                <a:rPr lang="en-US" sz="1400" smtClean="0"/>
                <a:t>Filtering</a:t>
              </a:r>
              <a:endParaRPr lang="en-US" sz="1400"/>
            </a:p>
          </p:txBody>
        </p:sp>
        <p:sp>
          <p:nvSpPr>
            <p:cNvPr id="112" name="Right Arrow 111"/>
            <p:cNvSpPr/>
            <p:nvPr/>
          </p:nvSpPr>
          <p:spPr>
            <a:xfrm flipH="1">
              <a:off x="4178386" y="5634613"/>
              <a:ext cx="232244" cy="187701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ight Arrow 112"/>
            <p:cNvSpPr/>
            <p:nvPr/>
          </p:nvSpPr>
          <p:spPr>
            <a:xfrm flipH="1">
              <a:off x="4178386" y="5884505"/>
              <a:ext cx="232244" cy="187701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ight Arrow 113"/>
            <p:cNvSpPr/>
            <p:nvPr/>
          </p:nvSpPr>
          <p:spPr>
            <a:xfrm>
              <a:off x="4661368" y="5535998"/>
              <a:ext cx="232244" cy="187701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Arrow 114"/>
            <p:cNvSpPr/>
            <p:nvPr/>
          </p:nvSpPr>
          <p:spPr>
            <a:xfrm>
              <a:off x="4661368" y="5804102"/>
              <a:ext cx="232244" cy="187701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Virtualization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More flexible appliance</a:t>
            </a:r>
          </a:p>
          <a:p>
            <a:pPr lvl="1"/>
            <a:r>
              <a:rPr lang="en-US" smtClean="0"/>
              <a:t>User control of VM environments on Probe</a:t>
            </a:r>
          </a:p>
          <a:p>
            <a:r>
              <a:rPr lang="en-US" smtClean="0"/>
              <a:t>Consolidation</a:t>
            </a:r>
          </a:p>
          <a:p>
            <a:pPr lvl="1"/>
            <a:r>
              <a:rPr lang="en-US" smtClean="0"/>
              <a:t>Move User Apps onto Probe</a:t>
            </a:r>
          </a:p>
          <a:p>
            <a:pPr lvl="1"/>
            <a:r>
              <a:rPr lang="en-US" smtClean="0"/>
              <a:t>Save space/power</a:t>
            </a:r>
          </a:p>
          <a:p>
            <a:pPr lvl="1"/>
            <a:r>
              <a:rPr lang="en-US" smtClean="0"/>
              <a:t>Apps closer to data</a:t>
            </a:r>
          </a:p>
          <a:p>
            <a:r>
              <a:rPr lang="en-US" smtClean="0"/>
              <a:t>Staged upgrades</a:t>
            </a:r>
          </a:p>
          <a:p>
            <a:pPr lvl="1"/>
            <a:r>
              <a:rPr lang="en-US" smtClean="0"/>
              <a:t>Run new and old versions in parallel</a:t>
            </a:r>
          </a:p>
          <a:p>
            <a:r>
              <a:rPr lang="en-US" smtClean="0"/>
              <a:t>Add capacity as required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Virtualization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Performance isolation</a:t>
            </a:r>
          </a:p>
          <a:p>
            <a:pPr lvl="1"/>
            <a:r>
              <a:rPr lang="en-US" smtClean="0"/>
              <a:t>Resource reservation</a:t>
            </a:r>
          </a:p>
          <a:p>
            <a:r>
              <a:rPr lang="en-US" smtClean="0"/>
              <a:t>Security isolation</a:t>
            </a:r>
          </a:p>
          <a:p>
            <a:pPr lvl="1"/>
            <a:r>
              <a:rPr lang="en-US" smtClean="0"/>
              <a:t>Separate environments for users</a:t>
            </a:r>
          </a:p>
          <a:p>
            <a:r>
              <a:rPr lang="en-US" smtClean="0"/>
              <a:t>High Performance Capture Interfaces</a:t>
            </a:r>
          </a:p>
          <a:p>
            <a:pPr lvl="1"/>
            <a:r>
              <a:rPr lang="en-US" smtClean="0"/>
              <a:t>Connect to Data Pipes on Probe</a:t>
            </a:r>
          </a:p>
          <a:p>
            <a:pPr lvl="1"/>
            <a:r>
              <a:rPr lang="en-US" smtClean="0"/>
              <a:t>DAG native or libpcap APIs</a:t>
            </a:r>
          </a:p>
          <a:p>
            <a:pPr lvl="1"/>
            <a:r>
              <a:rPr lang="en-US" smtClean="0"/>
              <a:t>Multi-gigabit performance</a:t>
            </a:r>
          </a:p>
          <a:p>
            <a:r>
              <a:rPr lang="en-US" smtClean="0"/>
              <a:t>Stream Manager and Eventing API access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Documents and Settings\sarah.stubbs\Desktop\tds24 back angle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0834" y="4648200"/>
            <a:ext cx="3446747" cy="1103805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Wide range of Network Monitoring Interfaces</a:t>
            </a:r>
          </a:p>
          <a:p>
            <a:pPr lvl="1"/>
            <a:r>
              <a:rPr lang="en-US" smtClean="0"/>
              <a:t>TDM/PDH T1/E1-DS3/E3</a:t>
            </a:r>
          </a:p>
          <a:p>
            <a:pPr lvl="1"/>
            <a:r>
              <a:rPr lang="en-US" smtClean="0"/>
              <a:t>10/100/1000/10G Ethernet</a:t>
            </a:r>
          </a:p>
          <a:p>
            <a:pPr lvl="1"/>
            <a:r>
              <a:rPr lang="en-US" smtClean="0"/>
              <a:t>SONET/SDH OC-3 to OC-768c</a:t>
            </a:r>
          </a:p>
          <a:p>
            <a:pPr lvl="1"/>
            <a:r>
              <a:rPr lang="en-US" err="1" smtClean="0"/>
              <a:t>InfiniBand x4 SDR and DDR</a:t>
            </a:r>
          </a:p>
          <a:p>
            <a:r>
              <a:rPr lang="en-US" smtClean="0"/>
              <a:t>Low Overhead/Zero Loss capture</a:t>
            </a:r>
          </a:p>
          <a:p>
            <a:r>
              <a:rPr lang="en-US" smtClean="0"/>
              <a:t>Hardware time stamps</a:t>
            </a:r>
          </a:p>
          <a:p>
            <a:r>
              <a:rPr lang="en-US" smtClean="0"/>
              <a:t>Global Clock Synchronization</a:t>
            </a:r>
          </a:p>
          <a:p>
            <a:r>
              <a:rPr lang="en-US" smtClean="0"/>
              <a:t>In-band Metadata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Endace</a:t>
            </a:r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1" name="Picture 10" descr="bannerDagCard74S-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524000"/>
            <a:ext cx="4267200" cy="249922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Wireshark + Endace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Endace Record Format file support since 2003</a:t>
            </a:r>
          </a:p>
          <a:p>
            <a:r>
              <a:rPr lang="en-US" smtClean="0"/>
              <a:t>ERF dissector since 2007</a:t>
            </a:r>
          </a:p>
          <a:p>
            <a:r>
              <a:rPr lang="en-US" smtClean="0"/>
              <a:t>High resolution hardware time stamps</a:t>
            </a:r>
          </a:p>
          <a:p>
            <a:r>
              <a:rPr lang="en-US" smtClean="0"/>
              <a:t>Multiple interfaces</a:t>
            </a:r>
          </a:p>
          <a:p>
            <a:r>
              <a:rPr lang="en-US" smtClean="0"/>
              <a:t>In-band loss/error reporting</a:t>
            </a:r>
          </a:p>
          <a:p>
            <a:pPr lvl="1"/>
            <a:r>
              <a:rPr lang="en-US" smtClean="0"/>
              <a:t>Expert Info</a:t>
            </a:r>
          </a:p>
          <a:p>
            <a:r>
              <a:rPr lang="en-US" smtClean="0"/>
              <a:t>Live capture via libpcap/WinPcap</a:t>
            </a:r>
          </a:p>
          <a:p>
            <a:pPr lvl="1"/>
            <a:r>
              <a:rPr lang="en-US" smtClean="0"/>
              <a:t>DLT_ERF means no loss of metadata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Endace Record Format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" name="Picture 7" descr="wireshark-infiniban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44613"/>
            <a:ext cx="6629401" cy="484456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Cases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 smtClean="0"/>
              <a:t>Wireshark works well on small scales</a:t>
            </a:r>
          </a:p>
          <a:p>
            <a:pPr lvl="1"/>
            <a:r>
              <a:rPr lang="en-US" smtClean="0"/>
              <a:t>Network debugging</a:t>
            </a:r>
          </a:p>
          <a:p>
            <a:pPr lvl="1"/>
            <a:r>
              <a:rPr lang="en-US" smtClean="0"/>
              <a:t>Protocol development</a:t>
            </a:r>
          </a:p>
          <a:p>
            <a:r>
              <a:rPr lang="en-US" smtClean="0"/>
              <a:t>Need permanent / remote installations</a:t>
            </a:r>
          </a:p>
          <a:p>
            <a:pPr lvl="1"/>
            <a:r>
              <a:rPr lang="en-US" smtClean="0"/>
              <a:t>Security</a:t>
            </a:r>
          </a:p>
          <a:p>
            <a:pPr lvl="1"/>
            <a:r>
              <a:rPr lang="en-US" smtClean="0"/>
              <a:t>Forensics</a:t>
            </a:r>
          </a:p>
          <a:p>
            <a:pPr lvl="1"/>
            <a:r>
              <a:rPr lang="en-US" smtClean="0"/>
              <a:t>Latency</a:t>
            </a:r>
          </a:p>
          <a:p>
            <a:pPr lvl="1"/>
            <a:r>
              <a:rPr lang="en-US" smtClean="0"/>
              <a:t>Lawful Intercept</a:t>
            </a:r>
          </a:p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Scalability/Management</a:t>
            </a:r>
          </a:p>
          <a:p>
            <a:r>
              <a:rPr lang="en-US" smtClean="0"/>
              <a:t>Capture rates</a:t>
            </a:r>
          </a:p>
          <a:p>
            <a:r>
              <a:rPr lang="en-US" smtClean="0"/>
              <a:t>Storage volumes/backhaul</a:t>
            </a:r>
          </a:p>
          <a:p>
            <a:r>
              <a:rPr lang="en-US" smtClean="0"/>
              <a:t>Reliability/Redundancy</a:t>
            </a:r>
          </a:p>
          <a:p>
            <a:r>
              <a:rPr lang="en-US" smtClean="0"/>
              <a:t>Remote management</a:t>
            </a:r>
          </a:p>
          <a:p>
            <a:r>
              <a:rPr lang="en-US" smtClean="0"/>
              <a:t>Purchasing</a:t>
            </a:r>
          </a:p>
          <a:p>
            <a:r>
              <a:rPr lang="en-US" smtClean="0"/>
              <a:t>Warranty/Support/Spares</a:t>
            </a:r>
          </a:p>
          <a:p>
            <a:r>
              <a:rPr lang="en-US" smtClean="0"/>
              <a:t>Deployment logistics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0"/>
            <a:ext cx="9144000" cy="1279525"/>
          </a:xfrm>
          <a:prstGeom prst="rect">
            <a:avLst/>
          </a:prstGeom>
          <a:solidFill>
            <a:srgbClr val="1D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Planning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Many more people involved</a:t>
            </a:r>
          </a:p>
          <a:p>
            <a:pPr lvl="1"/>
            <a:r>
              <a:rPr lang="en-US" smtClean="0"/>
              <a:t>Senior management</a:t>
            </a:r>
          </a:p>
          <a:p>
            <a:pPr lvl="1"/>
            <a:r>
              <a:rPr lang="en-US" smtClean="0"/>
              <a:t>NOC</a:t>
            </a:r>
          </a:p>
          <a:p>
            <a:pPr lvl="1"/>
            <a:r>
              <a:rPr lang="en-US" smtClean="0"/>
              <a:t>SOC</a:t>
            </a:r>
          </a:p>
          <a:p>
            <a:pPr lvl="1"/>
            <a:r>
              <a:rPr lang="en-US" smtClean="0"/>
              <a:t>System Admins/Operators</a:t>
            </a:r>
          </a:p>
          <a:p>
            <a:pPr lvl="1"/>
            <a:r>
              <a:rPr lang="en-US" smtClean="0"/>
              <a:t>Data Center techs</a:t>
            </a:r>
          </a:p>
          <a:p>
            <a:pPr lvl="1"/>
            <a:r>
              <a:rPr lang="en-US" smtClean="0"/>
              <a:t>Lawyers</a:t>
            </a:r>
          </a:p>
          <a:p>
            <a:r>
              <a:rPr lang="en-US" smtClean="0"/>
              <a:t>Corporate policy</a:t>
            </a:r>
          </a:p>
          <a:p>
            <a:r>
              <a:rPr lang="en-US" smtClean="0"/>
              <a:t>Some groups are also customers</a:t>
            </a:r>
          </a:p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941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Sharkfest '09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D62A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Sharkfest '09 Presentation Template</Template>
  <Company> </Company>
  <PresentationFormat>On-screen Show (4:3)</PresentationFormat>
  <Paragraphs>389</Paragraphs>
  <Slides>38</Slides>
  <Notes>38</Notes>
  <TotalTime>18502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Sharkfest '09 Presentation Template</vt:lpstr>
      <vt:lpstr>Slide 1</vt:lpstr>
      <vt:lpstr>Wireshark</vt:lpstr>
      <vt:lpstr>Wireshark</vt:lpstr>
      <vt:lpstr>Endace</vt:lpstr>
      <vt:lpstr>Wireshark + Endace</vt:lpstr>
      <vt:lpstr>Endace Record Format</vt:lpstr>
      <vt:lpstr>Use Cases</vt:lpstr>
      <vt:lpstr>Issues</vt:lpstr>
      <vt:lpstr>Planning</vt:lpstr>
      <vt:lpstr>Outsource</vt:lpstr>
      <vt:lpstr>Endace Probe</vt:lpstr>
      <vt:lpstr>Endace Probe</vt:lpstr>
      <vt:lpstr>Endace Probe</vt:lpstr>
      <vt:lpstr>Management</vt:lpstr>
      <vt:lpstr>Network Forensics</vt:lpstr>
      <vt:lpstr>Analytics</vt:lpstr>
      <vt:lpstr>NetFlow</vt:lpstr>
      <vt:lpstr>Security</vt:lpstr>
      <vt:lpstr>Latency</vt:lpstr>
      <vt:lpstr>Open APIs</vt:lpstr>
      <vt:lpstr>Endace Stream Manager API</vt:lpstr>
      <vt:lpstr>Data Pipe</vt:lpstr>
      <vt:lpstr>Data Pipes</vt:lpstr>
      <vt:lpstr>Data Pipes</vt:lpstr>
      <vt:lpstr>Eventing API</vt:lpstr>
      <vt:lpstr>Event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Virtualization</vt:lpstr>
      <vt:lpstr>Virtualization</vt:lpstr>
      <vt:lpstr>Virtualization</vt:lpstr>
      <vt:lpstr>Virtualization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Sharkfest</dc:title>
  <dc:creator> </dc:creator>
  <cp:lastModifiedBy>Stephen Donnelly</cp:lastModifiedBy>
  <cp:revision>325</cp:revision>
  <dcterms:created xsi:type="dcterms:W3CDTF">2008-12-30T22:42:31Z</dcterms:created>
  <dcterms:modified xsi:type="dcterms:W3CDTF">2023-02-24T06:57:56Z</dcterms:modified>
</cp:coreProperties>
</file>