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howSpecialPlsOnTitleSld="0" saveSubsetFonts="1" autoCompressPictures="0">
  <p:sldMasterIdLst>
    <p:sldMasterId id="2147483656" r:id="rId1"/>
    <p:sldMasterId id="2147483659" r:id="rId2"/>
  </p:sldMasterIdLst>
  <p:notesMasterIdLst>
    <p:notesMasterId r:id="rId3"/>
  </p:notesMasterIdLst>
  <p:handoutMasterIdLst>
    <p:handoutMasterId r:id="rId4"/>
  </p:handoutMasterIdLst>
  <p:sldIdLst>
    <p:sldId id="294" r:id="rId5"/>
    <p:sldId id="257" r:id="rId6"/>
    <p:sldId id="260" r:id="rId7"/>
    <p:sldId id="265" r:id="rId8"/>
    <p:sldId id="266" r:id="rId9"/>
    <p:sldId id="269" r:id="rId10"/>
    <p:sldId id="280" r:id="rId11"/>
    <p:sldId id="261" r:id="rId12"/>
    <p:sldId id="262" r:id="rId13"/>
    <p:sldId id="263" r:id="rId14"/>
    <p:sldId id="281" r:id="rId15"/>
    <p:sldId id="270" r:id="rId16"/>
    <p:sldId id="271" r:id="rId17"/>
    <p:sldId id="272" r:id="rId18"/>
    <p:sldId id="273" r:id="rId19"/>
    <p:sldId id="274" r:id="rId20"/>
    <p:sldId id="267" r:id="rId21"/>
    <p:sldId id="275" r:id="rId22"/>
    <p:sldId id="276" r:id="rId23"/>
    <p:sldId id="277" r:id="rId24"/>
    <p:sldId id="278" r:id="rId25"/>
    <p:sldId id="282" r:id="rId26"/>
    <p:sldId id="279" r:id="rId27"/>
    <p:sldId id="264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custDataLst>
    <p:tags r:id="rId3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A3"/>
    <a:srgbClr val="0062C0"/>
    <a:srgbClr val="2D71B5"/>
    <a:srgbClr val="425DB5"/>
    <a:srgbClr val="4782B5"/>
    <a:srgbClr val="3F729D"/>
    <a:srgbClr val="0D0D3A"/>
    <a:srgbClr val="5192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106" d="100"/>
          <a:sy n="106" d="100"/>
        </p:scale>
        <p:origin x="-1764" y="-222"/>
      </p:cViewPr>
      <p:guideLst>
        <p:guide orient="horz" pos="190"/>
        <p:guide orient="horz" pos="861"/>
        <p:guide orient="horz" pos="2277"/>
        <p:guide orient="horz" pos="715"/>
        <p:guide pos="2745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slide" Target="slides/slide12.xml" /><Relationship Id="rId17" Type="http://schemas.openxmlformats.org/officeDocument/2006/relationships/slide" Target="slides/slide13.xml" /><Relationship Id="rId18" Type="http://schemas.openxmlformats.org/officeDocument/2006/relationships/slide" Target="slides/slide14.xml" /><Relationship Id="rId19" Type="http://schemas.openxmlformats.org/officeDocument/2006/relationships/slide" Target="slides/slide15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6.xml" /><Relationship Id="rId21" Type="http://schemas.openxmlformats.org/officeDocument/2006/relationships/slide" Target="slides/slide17.xml" /><Relationship Id="rId22" Type="http://schemas.openxmlformats.org/officeDocument/2006/relationships/slide" Target="slides/slide18.xml" /><Relationship Id="rId23" Type="http://schemas.openxmlformats.org/officeDocument/2006/relationships/slide" Target="slides/slide19.xml" /><Relationship Id="rId24" Type="http://schemas.openxmlformats.org/officeDocument/2006/relationships/slide" Target="slides/slide20.xml" /><Relationship Id="rId25" Type="http://schemas.openxmlformats.org/officeDocument/2006/relationships/slide" Target="slides/slide21.xml" /><Relationship Id="rId26" Type="http://schemas.openxmlformats.org/officeDocument/2006/relationships/slide" Target="slides/slide22.xml" /><Relationship Id="rId27" Type="http://schemas.openxmlformats.org/officeDocument/2006/relationships/slide" Target="slides/slide23.xml" /><Relationship Id="rId28" Type="http://schemas.openxmlformats.org/officeDocument/2006/relationships/slide" Target="slides/slide24.xml" /><Relationship Id="rId29" Type="http://schemas.openxmlformats.org/officeDocument/2006/relationships/slide" Target="slides/slide25.xml" /><Relationship Id="rId3" Type="http://schemas.openxmlformats.org/officeDocument/2006/relationships/notesMaster" Target="notesMasters/notesMaster1.xml" /><Relationship Id="rId30" Type="http://schemas.openxmlformats.org/officeDocument/2006/relationships/slide" Target="slides/slide26.xml" /><Relationship Id="rId31" Type="http://schemas.openxmlformats.org/officeDocument/2006/relationships/slide" Target="slides/slide27.xml" /><Relationship Id="rId32" Type="http://schemas.openxmlformats.org/officeDocument/2006/relationships/slide" Target="slides/slide28.xml" /><Relationship Id="rId33" Type="http://schemas.openxmlformats.org/officeDocument/2006/relationships/slide" Target="slides/slide29.xml" /><Relationship Id="rId34" Type="http://schemas.openxmlformats.org/officeDocument/2006/relationships/slide" Target="slides/slide30.xml" /><Relationship Id="rId35" Type="http://schemas.openxmlformats.org/officeDocument/2006/relationships/slide" Target="slides/slide31.xml" /><Relationship Id="rId36" Type="http://schemas.openxmlformats.org/officeDocument/2006/relationships/slide" Target="slides/slide32.xml" /><Relationship Id="rId37" Type="http://schemas.openxmlformats.org/officeDocument/2006/relationships/slide" Target="slides/slide33.xml" /><Relationship Id="rId38" Type="http://schemas.openxmlformats.org/officeDocument/2006/relationships/slide" Target="slides/slide34.xml" /><Relationship Id="rId39" Type="http://schemas.openxmlformats.org/officeDocument/2006/relationships/tags" Target="tags/tag1.xml" /><Relationship Id="rId4" Type="http://schemas.openxmlformats.org/officeDocument/2006/relationships/handoutMaster" Target="handoutMasters/handoutMaster1.xml" /><Relationship Id="rId40" Type="http://schemas.openxmlformats.org/officeDocument/2006/relationships/presProps" Target="presProps.xml" /><Relationship Id="rId41" Type="http://schemas.openxmlformats.org/officeDocument/2006/relationships/viewProps" Target="viewProps.xml" /><Relationship Id="rId42" Type="http://schemas.openxmlformats.org/officeDocument/2006/relationships/theme" Target="theme/theme1.xml" /><Relationship Id="rId43" Type="http://schemas.openxmlformats.org/officeDocument/2006/relationships/tableStyles" Target="tableStyles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CAC71-90F1-F243-833A-1B58843FFB95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24EDB-3616-D64E-B386-0535452AF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2900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8B34C-3FF5-C245-A612-EEDB8466F884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95FDC-4E91-F14A-B8C7-D2566AE3E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457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0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2462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95FDC-4E91-F14A-B8C7-D2566AE3E83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2183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0" y="1023"/>
            <a:ext cx="9131300" cy="6848475"/>
          </a:xfrm>
          <a:prstGeom prst="rect">
            <a:avLst/>
          </a:prstGeom>
        </p:spPr>
      </p:pic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 indent="0" algn="l">
              <a:buSzTx/>
              <a:defRPr sz="5400">
                <a:solidFill>
                  <a:schemeClr val="bg1"/>
                </a:solidFill>
              </a:defRPr>
            </a:lvl1pPr>
            <a:lvl2pPr indent="304800" algn="ctr">
              <a:buSzTx/>
              <a:defRPr sz="4800"/>
            </a:lvl2pPr>
            <a:lvl3pPr indent="304800" algn="ctr">
              <a:buSzTx/>
              <a:defRPr sz="4800"/>
            </a:lvl3pPr>
            <a:lvl4pPr indent="304800" algn="ctr">
              <a:buSzTx/>
              <a:defRPr sz="4800"/>
            </a:lvl4pPr>
            <a:lvl5pPr indent="304800" algn="ctr">
              <a:buSzTx/>
              <a:defRPr sz="4800"/>
            </a:lvl5pPr>
            <a:lvl6pPr indent="304800" algn="ctr">
              <a:buSzTx/>
              <a:defRPr sz="4800"/>
            </a:lvl6pPr>
            <a:lvl7pPr indent="304800" algn="ctr">
              <a:buSzTx/>
              <a:defRPr sz="4800"/>
            </a:lvl7pPr>
            <a:lvl8pPr indent="304800" algn="ctr">
              <a:buSzTx/>
              <a:defRPr sz="4800"/>
            </a:lvl8pPr>
            <a:lvl9pPr indent="304800" algn="ctr">
              <a:buSzTx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l">
              <a:spcBef>
                <a:spcPct val="0"/>
              </a:spcBef>
              <a:buClr>
                <a:schemeClr val="dk2"/>
              </a:buClr>
              <a:buNone/>
              <a:defRPr sz="2800">
                <a:solidFill>
                  <a:schemeClr val="bg1"/>
                </a:solidFill>
              </a:defRPr>
            </a:lvl1pPr>
            <a:lvl2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2pPr>
            <a:lvl3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3pPr>
            <a:lvl4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4pPr>
            <a:lvl5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5pPr>
            <a:lvl6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6pPr>
            <a:lvl7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7pPr>
            <a:lvl8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8pPr>
            <a:lvl9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214296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36916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52660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6806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98137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userDrawn="1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280188803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998272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612266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366175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251054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en-US"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95517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738486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791105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image" Target="../media/image1.jpeg" /><Relationship Id="rId4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slideLayout" Target="../slideLayouts/slideLayout12.xml" /><Relationship Id="rId11" Type="http://schemas.openxmlformats.org/officeDocument/2006/relationships/slideLayout" Target="../slideLayouts/slideLayout13.xml" /><Relationship Id="rId12" Type="http://schemas.openxmlformats.org/officeDocument/2006/relationships/image" Target="../media/image2.jpeg" /><Relationship Id="rId13" Type="http://schemas.openxmlformats.org/officeDocument/2006/relationships/theme" Target="../theme/theme2.xml" /><Relationship Id="rId2" Type="http://schemas.openxmlformats.org/officeDocument/2006/relationships/slideLayout" Target="../slideLayouts/slideLayout4.xml" /><Relationship Id="rId3" Type="http://schemas.openxmlformats.org/officeDocument/2006/relationships/slideLayout" Target="../slideLayouts/slideLayout5.xml" /><Relationship Id="rId4" Type="http://schemas.openxmlformats.org/officeDocument/2006/relationships/slideLayout" Target="../slideLayouts/slideLayout6.xml" /><Relationship Id="rId5" Type="http://schemas.openxmlformats.org/officeDocument/2006/relationships/slideLayout" Target="../slideLayouts/slideLayout7.xml" /><Relationship Id="rId6" Type="http://schemas.openxmlformats.org/officeDocument/2006/relationships/slideLayout" Target="../slideLayouts/slideLayout8.xml" /><Relationship Id="rId7" Type="http://schemas.openxmlformats.org/officeDocument/2006/relationships/slideLayout" Target="../slideLayouts/slideLayout9.xml" /><Relationship Id="rId8" Type="http://schemas.openxmlformats.org/officeDocument/2006/relationships/slideLayout" Target="../slideLayouts/slideLayout10.xml" /><Relationship Id="rId9" Type="http://schemas.openxmlformats.org/officeDocument/2006/relationships/slideLayout" Target="../slideLayouts/slideLayout1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023"/>
            <a:ext cx="9131300" cy="684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45225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transition/>
  <p:timing/>
  <p:hf hdr="0" dt="0"/>
  <p:txStyles>
    <p:title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00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t>Sharkfest 2014</a:t>
            </a:r>
            <a:endParaRPr lang="en-US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0609394-C8B9-409D-89C8-84AF044DD0C8}" type="slidenum">
              <a:rPr lang="en-US" kern="0" smtClean="0">
                <a:solidFill>
                  <a:prstClr val="black">
                    <a:tint val="75000"/>
                  </a:prstClr>
                </a:solidFill>
                <a:latin typeface="Arial"/>
                <a:cs typeface="Arial"/>
                <a:sym typeface="Arial"/>
              </a:rPr>
              <a:pPr defTabSz="914400"/>
              <a:t>‹#›</a:t>
            </a:fld>
            <a:endParaRPr lang="en-US" kern="0">
              <a:solidFill>
                <a:prstClr val="black">
                  <a:tint val="75000"/>
                </a:prst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426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/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3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2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hyperlink" Target="http://code.google.com/p/pyreshark/" TargetMode="Externa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ln>
                  <a:solidFill>
                    <a:schemeClr val="tx1"/>
                  </a:solidFill>
                </a:ln>
              </a:rPr>
              <a:t>Wireshark Dissectors</a:t>
            </a:r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ln>
                  <a:solidFill>
                    <a:schemeClr val="tx1"/>
                  </a:solidFill>
                </a:ln>
              </a:rPr>
              <a:t>3 ways to eat bytes</a:t>
            </a:r>
          </a:p>
          <a:p>
            <a:endParaRPr lang="en-US" smtClean="0">
              <a:ln>
                <a:solidFill>
                  <a:schemeClr val="tx1"/>
                </a:solidFill>
              </a:ln>
            </a:endParaRPr>
          </a:p>
          <a:p>
            <a:r>
              <a:rPr lang="en-US" smtClean="0">
                <a:ln>
                  <a:solidFill>
                    <a:schemeClr val="tx1"/>
                  </a:solidFill>
                </a:ln>
              </a:rPr>
              <a:t>Graham Bloice – Software Developer</a:t>
            </a:r>
            <a:endParaRPr lang="en-US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136573207"/>
      </p:ext>
    </p:extLst>
  </p:cSld>
  <p:clrMapOvr>
    <a:masterClrMapping/>
  </p:clrMapOvr>
  <p:transition spd="slow">
    <p:cut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Wireshark Generic Dissector (WSGD)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Wireshark add-on created by </a:t>
            </a:r>
            <a:r>
              <a:rPr lang="en-GB"/>
              <a:t>Olivier </a:t>
            </a:r>
            <a:r>
              <a:rPr lang="en-GB" err="1" smtClean="0"/>
              <a:t>Aveline, info at http</a:t>
            </a:r>
            <a:r>
              <a:rPr lang="en-GB"/>
              <a:t>://</a:t>
            </a:r>
            <a:r>
              <a:rPr lang="en-GB" smtClean="0"/>
              <a:t>wsgd.free.fr/</a:t>
            </a:r>
          </a:p>
          <a:p>
            <a:r>
              <a:rPr lang="en-US" smtClean="0"/>
              <a:t>Allows dissection of a protocol based on a text description of the protocol elements</a:t>
            </a:r>
          </a:p>
          <a:p>
            <a:r>
              <a:rPr lang="en-US" smtClean="0"/>
              <a:t>Available for Windows and Linux as a plug-in module</a:t>
            </a:r>
          </a:p>
          <a:p>
            <a:r>
              <a:rPr lang="en-US" smtClean="0"/>
              <a:t>Has some limitations but relatively simple to use and doesn’t require a development environment</a:t>
            </a:r>
          </a:p>
          <a:p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49720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WSGD Dissectors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mtClean="0"/>
              <a:t>Copy the appropriate version of the plugin into your Wireshark installation:</a:t>
            </a:r>
          </a:p>
          <a:p>
            <a:pPr lvl="1"/>
            <a:r>
              <a:rPr lang="en-GB" smtClean="0"/>
              <a:t>Global plugins</a:t>
            </a:r>
          </a:p>
          <a:p>
            <a:pPr lvl="1"/>
            <a:r>
              <a:rPr lang="en-GB" smtClean="0"/>
              <a:t>Personal plugins</a:t>
            </a:r>
          </a:p>
          <a:p>
            <a:r>
              <a:rPr lang="en-GB" smtClean="0"/>
              <a:t>Copy (or create) the definition files in the required location:</a:t>
            </a:r>
          </a:p>
          <a:p>
            <a:pPr lvl="1"/>
            <a:r>
              <a:rPr lang="en-GB" smtClean="0"/>
              <a:t>As specified by the environment variable “WIRESHARK_GENERIC_DISSECTOR_DIR”</a:t>
            </a:r>
          </a:p>
          <a:p>
            <a:pPr lvl="1"/>
            <a:r>
              <a:rPr lang="en-GB" smtClean="0"/>
              <a:t>Profiles directory</a:t>
            </a:r>
          </a:p>
          <a:p>
            <a:pPr lvl="1"/>
            <a:r>
              <a:rPr lang="en-GB" smtClean="0"/>
              <a:t>User data directory</a:t>
            </a:r>
          </a:p>
          <a:p>
            <a:pPr lvl="1"/>
            <a:r>
              <a:rPr lang="en-GB" smtClean="0"/>
              <a:t>Global plugin directory</a:t>
            </a:r>
          </a:p>
          <a:p>
            <a:pPr lvl="1"/>
            <a:r>
              <a:rPr lang="en-GB" smtClean="0"/>
              <a:t>Wireshark main directory</a:t>
            </a:r>
            <a:endParaRPr lang="en-GB"/>
          </a:p>
          <a:p>
            <a:pPr lvl="1"/>
            <a:endParaRPr lang="en-GB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93834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WSGD</a:t>
            </a:r>
            <a:r>
              <a:rPr lang="en-US"/>
              <a:t> </a:t>
            </a:r>
            <a:r>
              <a:rPr lang="en-US" smtClean="0"/>
              <a:t>Basics – Protocol Definition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# Protocol identification</a:t>
            </a: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PROTONAME               SharkFest </a:t>
            </a:r>
            <a:r>
              <a:rPr lang="en-US" sz="1100" smtClean="0">
                <a:latin typeface="Lucida Console" panose="020b0609040504020204" pitchFamily="49" charset="0"/>
              </a:rPr>
              <a:t>14 </a:t>
            </a:r>
            <a:r>
              <a:rPr lang="en-US" sz="1100">
                <a:latin typeface="Lucida Console" panose="020b0609040504020204" pitchFamily="49" charset="0"/>
              </a:rPr>
              <a:t>Protocol (WSGD)</a:t>
            </a: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PROTOSHORTNAME          </a:t>
            </a:r>
            <a:r>
              <a:rPr lang="en-US" sz="1100" smtClean="0">
                <a:latin typeface="Lucida Console" panose="020b0609040504020204" pitchFamily="49" charset="0"/>
              </a:rPr>
              <a:t>SF14</a:t>
            </a: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PROTOABBREV             </a:t>
            </a:r>
            <a:r>
              <a:rPr lang="en-US" sz="1100" smtClean="0">
                <a:latin typeface="Lucida Console" panose="020b0609040504020204" pitchFamily="49" charset="0"/>
              </a:rPr>
              <a:t>sf14</a:t>
            </a: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# Protocol parent, controls when dissector is called</a:t>
            </a: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PARENT_SUBFIELD         tcp.port</a:t>
            </a: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 smtClean="0">
                <a:latin typeface="Lucida Console" panose="020b0609040504020204" pitchFamily="49" charset="0"/>
              </a:rPr>
              <a:t>PARENT_SUBFIELD_VALUES  54321</a:t>
            </a: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# Message header, protocol </a:t>
            </a:r>
            <a:r>
              <a:rPr lang="en-US" sz="1100" smtClean="0">
                <a:latin typeface="Lucida Console" panose="020b0609040504020204" pitchFamily="49" charset="0"/>
              </a:rPr>
              <a:t>starts </a:t>
            </a:r>
            <a:r>
              <a:rPr lang="en-US" sz="1100">
                <a:latin typeface="Lucida Console" panose="020b0609040504020204" pitchFamily="49" charset="0"/>
              </a:rPr>
              <a:t>with a header</a:t>
            </a:r>
          </a:p>
          <a:p>
            <a:pPr marL="0" indent="0">
              <a:lnSpc>
                <a:spcPct val="80000"/>
              </a:lnSpc>
              <a:spcBef>
                <a:spcPts val="1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MSG_HEADER_TYPE         </a:t>
            </a:r>
            <a:r>
              <a:rPr lang="en-US" sz="1100" err="1" smtClean="0">
                <a:latin typeface="Lucida Console" panose="020b0609040504020204" pitchFamily="49" charset="0"/>
              </a:rPr>
              <a:t>T_msg_header</a:t>
            </a: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100"/>
              </a:spcBef>
              <a:buNone/>
            </a:pP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# Message type identifier, must be part of header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MSG_ID_FIELD_NAME       Function</a:t>
            </a: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# Message title field, shown in Info column</a:t>
            </a: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MSG_TITLE               InfoString</a:t>
            </a: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# Message size field, from field in header</a:t>
            </a: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MSG_TOTAL_LENGTH        Length</a:t>
            </a: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# Message body type:</a:t>
            </a: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MSG_MAIN_TYPE           T_msg_switch(Function)</a:t>
            </a: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# Field definitions</a:t>
            </a: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PROTO_TYPE_DEFINITIONS</a:t>
            </a:r>
          </a:p>
          <a:p>
            <a:pPr marL="0" indent="0">
              <a:lnSpc>
                <a:spcPct val="80000"/>
              </a:lnSpc>
              <a:spcBef>
                <a:spcPts val="20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include  </a:t>
            </a:r>
            <a:r>
              <a:rPr lang="en-US" sz="1100" smtClean="0">
                <a:latin typeface="Lucida Console" panose="020b0609040504020204" pitchFamily="49" charset="0"/>
              </a:rPr>
              <a:t>sf14.fdesc;</a:t>
            </a:r>
            <a:endParaRPr lang="en-US" sz="1100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0446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WSGD</a:t>
            </a:r>
            <a:r>
              <a:rPr lang="en-US"/>
              <a:t> </a:t>
            </a:r>
            <a:r>
              <a:rPr lang="en-US" smtClean="0"/>
              <a:t>Basics – Field Definitions I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200">
                <a:latin typeface="Lucida Console" panose="020b0609040504020204" pitchFamily="49" charset="0"/>
              </a:rPr>
              <a:t># Message type enumeration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enum8 T_Type_message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  connect               20    # must be an integer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  connect_ack            -    # "-" indicates previous value + 1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  request_data          40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  request_reply          -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  disconnect            60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  disconnect_ack         -	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endParaRPr lang="en-US" sz="12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# Header definition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err="1">
                <a:latin typeface="Lucida Console" panose="020b0609040504020204" pitchFamily="49" charset="0"/>
              </a:rPr>
              <a:t>struct T_msg_header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  byte_order            big_endian;</a:t>
            </a:r>
          </a:p>
          <a:p>
            <a:pPr marL="0" indent="0">
              <a:spcBef>
                <a:spcPct val="0"/>
              </a:spcBef>
              <a:buNone/>
            </a:pPr>
            <a:endParaRPr lang="en-US" sz="12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  T_Type_message        Function;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  uint16                Length;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  hide var string       InfoString = print ("%s", Function);  # Note type conversion</a:t>
            </a:r>
          </a:p>
          <a:p>
            <a:pPr marL="0" indent="0">
              <a:spcBef>
                <a:spcPct val="0"/>
              </a:spcBef>
              <a:buNone/>
            </a:pPr>
            <a:endParaRPr lang="en-US" sz="12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  byte_order            little_endian;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28267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WSGD</a:t>
            </a:r>
            <a:r>
              <a:rPr lang="en-US"/>
              <a:t> </a:t>
            </a:r>
            <a:r>
              <a:rPr lang="en-US" smtClean="0"/>
              <a:t>Basics – Field Definitions II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# Messages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err="1">
                <a:latin typeface="Lucida Console" panose="020b0609040504020204" pitchFamily="49" charset="0"/>
              </a:rPr>
              <a:t>struct  T_msg_connect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  </a:t>
            </a:r>
            <a:r>
              <a:rPr lang="en-US" sz="1200" err="1" smtClean="0">
                <a:latin typeface="Lucida Console" panose="020b0609040504020204" pitchFamily="49" charset="0"/>
              </a:rPr>
              <a:t>T_msg_header    Header</a:t>
            </a:r>
            <a:r>
              <a:rPr lang="en-US" sz="1200">
                <a:latin typeface="Lucida Console" panose="020b0609040504020204" pitchFamily="49" charset="0"/>
              </a:rPr>
              <a:t>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  </a:t>
            </a:r>
            <a:r>
              <a:rPr lang="en-US" sz="1200" smtClean="0">
                <a:latin typeface="Lucida Console" panose="020b0609040504020204" pitchFamily="49" charset="0"/>
              </a:rPr>
              <a:t>uint32          ID</a:t>
            </a:r>
            <a:r>
              <a:rPr lang="en-US" sz="1200">
                <a:latin typeface="Lucida Console" panose="020b0609040504020204" pitchFamily="49" charset="0"/>
              </a:rPr>
              <a:t>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endParaRPr lang="en-US" sz="12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200" err="1">
                <a:latin typeface="Lucida Console" panose="020b0609040504020204" pitchFamily="49" charset="0"/>
              </a:rPr>
              <a:t>struct  T_msg_connect_ack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smtClean="0">
                <a:latin typeface="Lucida Console" panose="020b0609040504020204" pitchFamily="49" charset="0"/>
              </a:rPr>
              <a:t>  </a:t>
            </a:r>
            <a:r>
              <a:rPr lang="en-US" sz="1200" err="1">
                <a:latin typeface="Lucida Console" panose="020b0609040504020204" pitchFamily="49" charset="0"/>
              </a:rPr>
              <a:t>T_msg_header    Header;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  uint32          ID</a:t>
            </a:r>
            <a:r>
              <a:rPr lang="en-US" sz="1200" smtClean="0">
                <a:latin typeface="Lucida Console" panose="020b0609040504020204" pitchFamily="49" charset="0"/>
              </a:rPr>
              <a:t>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smtClean="0">
                <a:latin typeface="Lucida Console" panose="020b0609040504020204" pitchFamily="49" charset="0"/>
              </a:rPr>
              <a:t>}</a:t>
            </a:r>
            <a:endParaRPr lang="en-US" sz="12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en-US" sz="12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200" err="1">
                <a:latin typeface="Lucida Console" panose="020b0609040504020204" pitchFamily="49" charset="0"/>
              </a:rPr>
              <a:t>struct  T_msg_disconnect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smtClean="0">
                <a:latin typeface="Lucida Console" panose="020b0609040504020204" pitchFamily="49" charset="0"/>
              </a:rPr>
              <a:t>  T_msg_header    Header;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smtClean="0">
                <a:latin typeface="Lucida Console" panose="020b0609040504020204" pitchFamily="49" charset="0"/>
              </a:rPr>
              <a:t>  uint32          ID;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smtClean="0">
                <a:latin typeface="Lucida Console" panose="020b0609040504020204" pitchFamily="49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endParaRPr lang="en-US" sz="12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200" err="1">
                <a:latin typeface="Lucida Console" panose="020b0609040504020204" pitchFamily="49" charset="0"/>
              </a:rPr>
              <a:t>struct  T_msg_disconnect_ack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 </a:t>
            </a:r>
            <a:r>
              <a:rPr lang="en-US" sz="1200" smtClean="0">
                <a:latin typeface="Lucida Console" panose="020b0609040504020204" pitchFamily="49" charset="0"/>
              </a:rPr>
              <a:t> T_msg_header    </a:t>
            </a:r>
            <a:r>
              <a:rPr lang="en-US" sz="1200">
                <a:latin typeface="Lucida Console" panose="020b0609040504020204" pitchFamily="49" charset="0"/>
              </a:rPr>
              <a:t>Header;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>
                <a:latin typeface="Lucida Console" panose="020b0609040504020204" pitchFamily="49" charset="0"/>
              </a:rPr>
              <a:t>  uint32          ID</a:t>
            </a:r>
            <a:r>
              <a:rPr lang="en-US" sz="1200" smtClean="0">
                <a:latin typeface="Lucida Console" panose="020b0609040504020204" pitchFamily="49" charset="0"/>
              </a:rPr>
              <a:t>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200" smtClean="0">
                <a:latin typeface="Lucida Console" panose="020b0609040504020204" pitchFamily="49" charset="0"/>
              </a:rPr>
              <a:t>}</a:t>
            </a:r>
            <a:endParaRPr lang="en-US" sz="1200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919433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WSGD</a:t>
            </a:r>
            <a:r>
              <a:rPr lang="en-US"/>
              <a:t> </a:t>
            </a:r>
            <a:r>
              <a:rPr lang="en-US" smtClean="0"/>
              <a:t>Basics – Field Definitions III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317812"/>
            <a:ext cx="7886700" cy="4859151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# Data value enumeration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enum8 T_Type_dataid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read_short  0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read_long   1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read_string 2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100" err="1">
                <a:latin typeface="Lucida Console" panose="020b0609040504020204" pitchFamily="49" charset="0"/>
              </a:rPr>
              <a:t>struct T_msg_request_data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T_msg_header          Header;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T_Type_dataid         Data_ID;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100" err="1">
                <a:latin typeface="Lucida Console" panose="020b0609040504020204" pitchFamily="49" charset="0"/>
              </a:rPr>
              <a:t>struct T_msg_request_reply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T_msg_header          Header;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T_Type_dataid         Data_ID</a:t>
            </a:r>
            <a:r>
              <a:rPr lang="en-US" sz="1100" smtClean="0">
                <a:latin typeface="Lucida Console" panose="020b0609040504020204" pitchFamily="49" charset="0"/>
              </a:rPr>
              <a:t>;  </a:t>
            </a: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switch(Data_ID)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  case T_Type_dataid::read_short  : </a:t>
            </a:r>
            <a:r>
              <a:rPr lang="en-US" sz="1100" smtClean="0">
                <a:latin typeface="Lucida Console" panose="020b0609040504020204" pitchFamily="49" charset="0"/>
              </a:rPr>
              <a:t>uint16 Data_Short</a:t>
            </a:r>
            <a:r>
              <a:rPr lang="en-US" sz="1100">
                <a:latin typeface="Lucida Console" panose="020b0609040504020204" pitchFamily="49" charset="0"/>
              </a:rPr>
              <a:t>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  case T_Type_dataid::read_long   : </a:t>
            </a:r>
            <a:r>
              <a:rPr lang="en-US" sz="1100" smtClean="0">
                <a:latin typeface="Lucida Console" panose="020b0609040504020204" pitchFamily="49" charset="0"/>
              </a:rPr>
              <a:t>uint32 Data_Long</a:t>
            </a:r>
            <a:r>
              <a:rPr lang="en-US" sz="1100">
                <a:latin typeface="Lucida Console" panose="020b0609040504020204" pitchFamily="49" charset="0"/>
              </a:rPr>
              <a:t>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  case T_Type_dataid::read_string : string(15) </a:t>
            </a:r>
            <a:r>
              <a:rPr lang="en-US" sz="1100" err="1" smtClean="0">
                <a:latin typeface="Lucida Console" panose="020b0609040504020204" pitchFamily="49" charset="0"/>
              </a:rPr>
              <a:t>Data_String</a:t>
            </a:r>
            <a:r>
              <a:rPr lang="en-US" sz="1100">
                <a:latin typeface="Lucida Console" panose="020b0609040504020204" pitchFamily="49" charset="0"/>
              </a:rPr>
              <a:t>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}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100" err="1">
                <a:latin typeface="Lucida Console" panose="020b0609040504020204" pitchFamily="49" charset="0"/>
              </a:rPr>
              <a:t>struct  T_msg_unknown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T_msg_header          Header;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raw(*)                end_of_msg;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 smtClean="0">
                <a:latin typeface="Lucida Console" panose="020b0609040504020204" pitchFamily="49" charset="0"/>
              </a:rPr>
              <a:t>}</a:t>
            </a:r>
            <a:endParaRPr lang="en-US" sz="1100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15072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WSGD</a:t>
            </a:r>
            <a:r>
              <a:rPr lang="en-US"/>
              <a:t> </a:t>
            </a:r>
            <a:r>
              <a:rPr lang="en-US" smtClean="0"/>
              <a:t>Basics – Field Definitions IV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# Main switch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switch  T_msg_switch    T_Type_message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case  T_Type_message::connect        : T_msg_connect         </a:t>
            </a:r>
            <a:r>
              <a:rPr lang="en-US" sz="1100" smtClean="0">
                <a:latin typeface="Lucida Console" panose="020b0609040504020204" pitchFamily="49" charset="0"/>
              </a:rPr>
              <a:t>"";</a:t>
            </a: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case  T_Type_message::connect_ack    : T_msg_connect_ack     "";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case  T_Type_message::request_data   : T_msg_request_data    "";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case  T_Type_message::request_reply  : T_msg_request_reply   "";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case  T_Type_message::disconnect     : T_msg_disconnect      "";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case  T_Type_message::disconnect_ack : T_msg_disconnect_ack  "";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>
                <a:latin typeface="Lucida Console" panose="020b0609040504020204" pitchFamily="49" charset="0"/>
              </a:rPr>
              <a:t>  default : T_msg_unknown "";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100" smtClean="0">
                <a:latin typeface="Lucida Console" panose="020b0609040504020204" pitchFamily="49" charset="0"/>
              </a:rPr>
              <a:t>}</a:t>
            </a:r>
            <a:endParaRPr lang="en-US" sz="11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en-US" sz="1100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9470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Scripting language based dissectors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Protocol definition held in text file(s) using the script language syntax</a:t>
            </a:r>
          </a:p>
          <a:p>
            <a:r>
              <a:rPr lang="en-US" smtClean="0"/>
              <a:t>Definitions are interpreted by the scripting language run-time</a:t>
            </a:r>
          </a:p>
          <a:p>
            <a:r>
              <a:rPr lang="en-US" smtClean="0"/>
              <a:t>Scripting run-time exposes access to libwireshark infrastructure</a:t>
            </a:r>
          </a:p>
          <a:p>
            <a:r>
              <a:rPr lang="en-US" smtClean="0"/>
              <a:t>Not all libwireshark infrastructure exposed</a:t>
            </a:r>
          </a:p>
          <a:p>
            <a:r>
              <a:rPr lang="en-US" smtClean="0"/>
              <a:t>No development environment required</a:t>
            </a:r>
          </a:p>
          <a:p>
            <a:r>
              <a:rPr lang="en-US" smtClean="0"/>
              <a:t>Faster than text dissectors, slower than C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5453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Lua dissectors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err="1" smtClean="0"/>
              <a:t>Lua is built-in to Wireshark (on most platforms)</a:t>
            </a:r>
          </a:p>
          <a:p>
            <a:r>
              <a:rPr lang="en-US" smtClean="0"/>
              <a:t>The lua support can be used to build dissectors, post-dissectors and taps</a:t>
            </a:r>
          </a:p>
          <a:p>
            <a:r>
              <a:rPr lang="en-US" err="1" smtClean="0"/>
              <a:t>init.lua in the global configuration directory is run at Wireshark start-up</a:t>
            </a:r>
          </a:p>
          <a:p>
            <a:r>
              <a:rPr lang="en-US" smtClean="0"/>
              <a:t>If disable_lua is not set to 0 runs init.lua from the personal configuration directory</a:t>
            </a:r>
          </a:p>
          <a:p>
            <a:r>
              <a:rPr lang="en-US" smtClean="0"/>
              <a:t>Loads all lua scripts (*.lua) in the global and personal plugins directory</a:t>
            </a:r>
          </a:p>
          <a:p>
            <a:r>
              <a:rPr lang="en-US"/>
              <a:t>R</a:t>
            </a:r>
            <a:r>
              <a:rPr lang="en-US" smtClean="0"/>
              <a:t>uns any scripts passed on the command line with –X lua_script:xxx.lua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28704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err="1" smtClean="0"/>
              <a:t>Lua dissector Basics – Protocol definition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endParaRPr lang="en-GB" sz="1400" i="1" smtClean="0">
              <a:solidFill>
                <a:srgbClr val="808080"/>
              </a:solidFill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 i="1" smtClean="0">
                <a:solidFill>
                  <a:srgbClr val="808080"/>
                </a:solidFill>
                <a:latin typeface="Lucida Console" panose="020b0609040504020204" pitchFamily="49" charset="0"/>
              </a:rPr>
              <a:t>-- </a:t>
            </a:r>
            <a:r>
              <a:rPr lang="en-GB" sz="1400" i="1">
                <a:solidFill>
                  <a:srgbClr val="808080"/>
                </a:solidFill>
                <a:latin typeface="Lucida Console" panose="020b0609040504020204" pitchFamily="49" charset="0"/>
              </a:rPr>
              <a:t>declare the protocol</a:t>
            </a:r>
            <a:endParaRPr lang="en-GB" sz="14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 smtClean="0">
                <a:latin typeface="Lucida Console" panose="020b0609040504020204" pitchFamily="49" charset="0"/>
              </a:rPr>
              <a:t>sf14_proto 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400">
                <a:latin typeface="Lucida Console" panose="020b0609040504020204" pitchFamily="49" charset="0"/>
              </a:rPr>
              <a:t> Proto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4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4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sf14"</a:t>
            </a:r>
            <a:r>
              <a:rPr lang="en-GB" sz="1400" smtClean="0">
                <a:latin typeface="Lucida Console" panose="020b0609040504020204" pitchFamily="49" charset="0"/>
              </a:rPr>
              <a:t>, </a:t>
            </a:r>
            <a:r>
              <a:rPr lang="en-GB" sz="14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400" smtClean="0">
                <a:solidFill>
                  <a:srgbClr val="FF0000"/>
                </a:solidFill>
                <a:latin typeface="Lucida Console" panose="020b0609040504020204" pitchFamily="49" charset="0"/>
              </a:rPr>
              <a:t>SharkFest'14 </a:t>
            </a:r>
            <a:r>
              <a:rPr lang="en-GB" sz="1400">
                <a:solidFill>
                  <a:srgbClr val="FF0000"/>
                </a:solidFill>
                <a:latin typeface="Lucida Console" panose="020b0609040504020204" pitchFamily="49" charset="0"/>
              </a:rPr>
              <a:t>Protocol (lua)"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4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 i="1">
                <a:solidFill>
                  <a:srgbClr val="808080"/>
                </a:solidFill>
                <a:latin typeface="Lucida Console" panose="020b0609040504020204" pitchFamily="49" charset="0"/>
              </a:rPr>
              <a:t>-- declare the value strings</a:t>
            </a:r>
            <a:endParaRPr lang="en-GB" sz="14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400">
                <a:latin typeface="Lucida Console" panose="020b0609040504020204" pitchFamily="49" charset="0"/>
              </a:rPr>
              <a:t> vs_funcs 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{</a:t>
            </a:r>
            <a:endParaRPr lang="en-GB" sz="14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>
                <a:latin typeface="Lucida Console" panose="020b0609040504020204" pitchFamily="49" charset="0"/>
              </a:rPr>
              <a:t>    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400">
                <a:solidFill>
                  <a:srgbClr val="CC66CC"/>
                </a:solidFill>
                <a:latin typeface="Lucida Console" panose="020b0609040504020204" pitchFamily="49" charset="0"/>
              </a:rPr>
              <a:t>20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FF0000"/>
                </a:solidFill>
                <a:latin typeface="Lucida Console" panose="020b0609040504020204" pitchFamily="49" charset="0"/>
              </a:rPr>
              <a:t>"connect"</a:t>
            </a:r>
            <a:r>
              <a:rPr lang="en-GB" sz="1400">
                <a:latin typeface="Lucida Console" panose="020b0609040504020204" pitchFamily="49" charset="0"/>
              </a:rPr>
              <a:t>,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>
                <a:latin typeface="Lucida Console" panose="020b0609040504020204" pitchFamily="49" charset="0"/>
              </a:rPr>
              <a:t>    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400">
                <a:solidFill>
                  <a:srgbClr val="CC66CC"/>
                </a:solidFill>
                <a:latin typeface="Lucida Console" panose="020b0609040504020204" pitchFamily="49" charset="0"/>
              </a:rPr>
              <a:t>21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FF0000"/>
                </a:solidFill>
                <a:latin typeface="Lucida Console" panose="020b0609040504020204" pitchFamily="49" charset="0"/>
              </a:rPr>
              <a:t>"connect_ack"</a:t>
            </a:r>
            <a:r>
              <a:rPr lang="en-GB" sz="1400">
                <a:latin typeface="Lucida Console" panose="020b0609040504020204" pitchFamily="49" charset="0"/>
              </a:rPr>
              <a:t>,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>
                <a:latin typeface="Lucida Console" panose="020b0609040504020204" pitchFamily="49" charset="0"/>
              </a:rPr>
              <a:t>    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400">
                <a:solidFill>
                  <a:srgbClr val="CC66CC"/>
                </a:solidFill>
                <a:latin typeface="Lucida Console" panose="020b0609040504020204" pitchFamily="49" charset="0"/>
              </a:rPr>
              <a:t>40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FF0000"/>
                </a:solidFill>
                <a:latin typeface="Lucida Console" panose="020b0609040504020204" pitchFamily="49" charset="0"/>
              </a:rPr>
              <a:t>"request_data"</a:t>
            </a:r>
            <a:r>
              <a:rPr lang="en-GB" sz="1400">
                <a:latin typeface="Lucida Console" panose="020b0609040504020204" pitchFamily="49" charset="0"/>
              </a:rPr>
              <a:t>,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>
                <a:latin typeface="Lucida Console" panose="020b0609040504020204" pitchFamily="49" charset="0"/>
              </a:rPr>
              <a:t>    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400">
                <a:solidFill>
                  <a:srgbClr val="CC66CC"/>
                </a:solidFill>
                <a:latin typeface="Lucida Console" panose="020b0609040504020204" pitchFamily="49" charset="0"/>
              </a:rPr>
              <a:t>41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FF0000"/>
                </a:solidFill>
                <a:latin typeface="Lucida Console" panose="020b0609040504020204" pitchFamily="49" charset="0"/>
              </a:rPr>
              <a:t>"request_reply"</a:t>
            </a:r>
            <a:r>
              <a:rPr lang="en-GB" sz="1400">
                <a:latin typeface="Lucida Console" panose="020b0609040504020204" pitchFamily="49" charset="0"/>
              </a:rPr>
              <a:t>,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>
                <a:latin typeface="Lucida Console" panose="020b0609040504020204" pitchFamily="49" charset="0"/>
              </a:rPr>
              <a:t>    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400">
                <a:solidFill>
                  <a:srgbClr val="CC66CC"/>
                </a:solidFill>
                <a:latin typeface="Lucida Console" panose="020b0609040504020204" pitchFamily="49" charset="0"/>
              </a:rPr>
              <a:t>60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FF0000"/>
                </a:solidFill>
                <a:latin typeface="Lucida Console" panose="020b0609040504020204" pitchFamily="49" charset="0"/>
              </a:rPr>
              <a:t>"disconnect"</a:t>
            </a:r>
            <a:r>
              <a:rPr lang="en-GB" sz="1400">
                <a:latin typeface="Lucida Console" panose="020b0609040504020204" pitchFamily="49" charset="0"/>
              </a:rPr>
              <a:t>,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>
                <a:latin typeface="Lucida Console" panose="020b0609040504020204" pitchFamily="49" charset="0"/>
              </a:rPr>
              <a:t>    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400">
                <a:solidFill>
                  <a:srgbClr val="CC66CC"/>
                </a:solidFill>
                <a:latin typeface="Lucida Console" panose="020b0609040504020204" pitchFamily="49" charset="0"/>
              </a:rPr>
              <a:t>61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FF0000"/>
                </a:solidFill>
                <a:latin typeface="Lucida Console" panose="020b0609040504020204" pitchFamily="49" charset="0"/>
              </a:rPr>
              <a:t>"disconnect_ack"</a:t>
            </a:r>
            <a:endParaRPr lang="en-GB" sz="14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}</a:t>
            </a:r>
            <a:endParaRPr lang="en-GB" sz="14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400">
                <a:latin typeface="Lucida Console" panose="020b0609040504020204" pitchFamily="49" charset="0"/>
              </a:rPr>
              <a:t> vs_dataid 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{</a:t>
            </a:r>
            <a:endParaRPr lang="en-GB" sz="14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>
                <a:latin typeface="Lucida Console" panose="020b0609040504020204" pitchFamily="49" charset="0"/>
              </a:rPr>
              <a:t>    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400">
                <a:solidFill>
                  <a:srgbClr val="CC66CC"/>
                </a:solidFill>
                <a:latin typeface="Lucida Console" panose="020b0609040504020204" pitchFamily="49" charset="0"/>
              </a:rPr>
              <a:t>0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FF0000"/>
                </a:solidFill>
                <a:latin typeface="Lucida Console" panose="020b0609040504020204" pitchFamily="49" charset="0"/>
              </a:rPr>
              <a:t>"read short"</a:t>
            </a:r>
            <a:r>
              <a:rPr lang="en-GB" sz="1400">
                <a:latin typeface="Lucida Console" panose="020b0609040504020204" pitchFamily="49" charset="0"/>
              </a:rPr>
              <a:t>,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>
                <a:latin typeface="Lucida Console" panose="020b0609040504020204" pitchFamily="49" charset="0"/>
              </a:rPr>
              <a:t>    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400">
                <a:solidFill>
                  <a:srgbClr val="CC66CC"/>
                </a:solidFill>
                <a:latin typeface="Lucida Console" panose="020b0609040504020204" pitchFamily="49" charset="0"/>
              </a:rPr>
              <a:t>1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FF0000"/>
                </a:solidFill>
                <a:latin typeface="Lucida Console" panose="020b0609040504020204" pitchFamily="49" charset="0"/>
              </a:rPr>
              <a:t>"read long"</a:t>
            </a:r>
            <a:r>
              <a:rPr lang="en-GB" sz="1400">
                <a:latin typeface="Lucida Console" panose="020b0609040504020204" pitchFamily="49" charset="0"/>
              </a:rPr>
              <a:t>,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>
                <a:latin typeface="Lucida Console" panose="020b0609040504020204" pitchFamily="49" charset="0"/>
              </a:rPr>
              <a:t>    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400">
                <a:solidFill>
                  <a:srgbClr val="CC66CC"/>
                </a:solidFill>
                <a:latin typeface="Lucida Console" panose="020b0609040504020204" pitchFamily="49" charset="0"/>
              </a:rPr>
              <a:t>2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400">
                <a:latin typeface="Lucida Console" panose="020b0609040504020204" pitchFamily="49" charset="0"/>
              </a:rPr>
              <a:t> </a:t>
            </a:r>
            <a:r>
              <a:rPr lang="en-GB" sz="1400">
                <a:solidFill>
                  <a:srgbClr val="FF0000"/>
                </a:solidFill>
                <a:latin typeface="Lucida Console" panose="020b0609040504020204" pitchFamily="49" charset="0"/>
              </a:rPr>
              <a:t>"read string"</a:t>
            </a:r>
            <a:endParaRPr lang="en-GB" sz="14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}</a:t>
            </a:r>
            <a:endParaRPr lang="en-GB" sz="1400" b="0" i="0">
              <a:effectLst/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22844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Software Developer with Trihedral UK Limited</a:t>
            </a:r>
          </a:p>
          <a:p>
            <a:pPr lvl="1"/>
            <a:r>
              <a:rPr lang="en-US" smtClean="0"/>
              <a:t>Use C++ and scripting for SCADA toolkit VTScada™</a:t>
            </a:r>
          </a:p>
          <a:p>
            <a:pPr lvl="1"/>
            <a:r>
              <a:rPr lang="en-US" smtClean="0"/>
              <a:t>Use Wireshark with industrial tele-control protocols</a:t>
            </a:r>
          </a:p>
          <a:p>
            <a:pPr lvl="1"/>
            <a:endParaRPr lang="en-US" smtClean="0"/>
          </a:p>
          <a:p>
            <a:r>
              <a:rPr lang="en-US" smtClean="0"/>
              <a:t>Wireshark Core Developer</a:t>
            </a:r>
          </a:p>
          <a:p>
            <a:pPr lvl="1"/>
            <a:r>
              <a:rPr lang="en-US" smtClean="0"/>
              <a:t>First contributed to Wireshark in 1999</a:t>
            </a:r>
          </a:p>
          <a:p>
            <a:pPr lvl="1"/>
            <a:r>
              <a:rPr lang="en-US" smtClean="0"/>
              <a:t>Maintain DNP</a:t>
            </a:r>
            <a:r>
              <a:rPr lang="en-US"/>
              <a:t>3</a:t>
            </a:r>
            <a:r>
              <a:rPr lang="en-US" smtClean="0"/>
              <a:t> dissector</a:t>
            </a:r>
          </a:p>
          <a:p>
            <a:pPr lvl="1"/>
            <a:r>
              <a:rPr lang="en-US" smtClean="0"/>
              <a:t>Frequent contributor to “Ask Wireshark”</a:t>
            </a:r>
          </a:p>
          <a:p>
            <a:pPr lvl="2"/>
            <a:r>
              <a:rPr lang="en-US"/>
              <a:t>M</a:t>
            </a:r>
            <a:r>
              <a:rPr lang="en-US" smtClean="0"/>
              <a:t>ostly fixing formatting and converting “answers” to comments </a:t>
            </a:r>
            <a:r>
              <a:rPr lang="en-US" smtClean="0">
                <a:sym typeface="Wingdings" pitchFamily="2" charset="2"/>
              </a:rPr>
              <a:t></a:t>
            </a:r>
            <a:endParaRPr lang="en-US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657505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err="1" smtClean="0"/>
              <a:t>Lua dissector Basics – Field definition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endParaRPr lang="en-GB" sz="1200" i="1" smtClean="0">
              <a:solidFill>
                <a:srgbClr val="808080"/>
              </a:solidFill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i="1" smtClean="0">
                <a:solidFill>
                  <a:srgbClr val="808080"/>
                </a:solidFill>
                <a:latin typeface="Lucida Console" panose="020b0609040504020204" pitchFamily="49" charset="0"/>
              </a:rPr>
              <a:t>-- </a:t>
            </a:r>
            <a:r>
              <a:rPr lang="en-GB" sz="1200" i="1">
                <a:solidFill>
                  <a:srgbClr val="808080"/>
                </a:solidFill>
                <a:latin typeface="Lucida Console" panose="020b0609040504020204" pitchFamily="49" charset="0"/>
              </a:rPr>
              <a:t>declare the fields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200">
                <a:latin typeface="Lucida Console" panose="020b0609040504020204" pitchFamily="49" charset="0"/>
              </a:rPr>
              <a:t> f_func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ProtoField.uint8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2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sf14.func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200">
                <a:latin typeface="Lucida Console" panose="020b0609040504020204" pitchFamily="49" charset="0"/>
              </a:rPr>
              <a:t>, 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"Function"</a:t>
            </a:r>
            <a:r>
              <a:rPr lang="en-GB" sz="1200">
                <a:latin typeface="Lucida Console" panose="020b0609040504020204" pitchFamily="49" charset="0"/>
              </a:rPr>
              <a:t>, base.DEC, vs_funcs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200">
                <a:latin typeface="Lucida Console" panose="020b0609040504020204" pitchFamily="49" charset="0"/>
              </a:rPr>
              <a:t> f_len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ProtoField.uint16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2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sf14.len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200">
                <a:latin typeface="Lucida Console" panose="020b0609040504020204" pitchFamily="49" charset="0"/>
              </a:rPr>
              <a:t>, 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"Length"</a:t>
            </a:r>
            <a:r>
              <a:rPr lang="en-GB" sz="1200">
                <a:latin typeface="Lucida Console" panose="020b0609040504020204" pitchFamily="49" charset="0"/>
              </a:rPr>
              <a:t>, base.DEC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200">
                <a:latin typeface="Lucida Console" panose="020b0609040504020204" pitchFamily="49" charset="0"/>
              </a:rPr>
              <a:t> f_id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ProtoField.uint32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2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sf14.id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200">
                <a:latin typeface="Lucida Console" panose="020b0609040504020204" pitchFamily="49" charset="0"/>
              </a:rPr>
              <a:t>, 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"ID"</a:t>
            </a:r>
            <a:r>
              <a:rPr lang="en-GB" sz="1200">
                <a:latin typeface="Lucida Console" panose="020b0609040504020204" pitchFamily="49" charset="0"/>
              </a:rPr>
              <a:t>, </a:t>
            </a:r>
            <a:r>
              <a:rPr lang="en-GB" sz="1200" err="1" smtClean="0">
                <a:latin typeface="Lucida Console" panose="020b0609040504020204" pitchFamily="49" charset="0"/>
              </a:rPr>
              <a:t>base.DEC</a:t>
            </a:r>
            <a:r>
              <a:rPr lang="en-GB" sz="1200" smtClean="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200">
                <a:latin typeface="Lucida Console" panose="020b0609040504020204" pitchFamily="49" charset="0"/>
              </a:rPr>
              <a:t> f_dataid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ProtoField.uint8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2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sf14.data.id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200">
                <a:latin typeface="Lucida Console" panose="020b0609040504020204" pitchFamily="49" charset="0"/>
              </a:rPr>
              <a:t>, 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"Data ID"</a:t>
            </a:r>
            <a:r>
              <a:rPr lang="en-GB" sz="1200">
                <a:latin typeface="Lucida Console" panose="020b0609040504020204" pitchFamily="49" charset="0"/>
              </a:rPr>
              <a:t>, base.DEC, vs_dataid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200">
                <a:latin typeface="Lucida Console" panose="020b0609040504020204" pitchFamily="49" charset="0"/>
              </a:rPr>
              <a:t> f_data_short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ProtoField.int16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2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sf14.data.short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200">
                <a:latin typeface="Lucida Console" panose="020b0609040504020204" pitchFamily="49" charset="0"/>
              </a:rPr>
              <a:t>, 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"Data Short"</a:t>
            </a:r>
            <a:r>
              <a:rPr lang="en-GB" sz="1200">
                <a:latin typeface="Lucida Console" panose="020b0609040504020204" pitchFamily="49" charset="0"/>
              </a:rPr>
              <a:t>, base.DEC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200">
                <a:latin typeface="Lucida Console" panose="020b0609040504020204" pitchFamily="49" charset="0"/>
              </a:rPr>
              <a:t> f_data_long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ProtoField.int32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2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sf14.data.long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200">
                <a:latin typeface="Lucida Console" panose="020b0609040504020204" pitchFamily="49" charset="0"/>
              </a:rPr>
              <a:t>, 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"Data Long"</a:t>
            </a:r>
            <a:r>
              <a:rPr lang="en-GB" sz="1200">
                <a:latin typeface="Lucida Console" panose="020b0609040504020204" pitchFamily="49" charset="0"/>
              </a:rPr>
              <a:t>, base.DEC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200">
                <a:latin typeface="Lucida Console" panose="020b0609040504020204" pitchFamily="49" charset="0"/>
              </a:rPr>
              <a:t> f_data_string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ProtoField.</a:t>
            </a:r>
            <a:r>
              <a:rPr lang="en-GB" sz="1200" err="1">
                <a:solidFill>
                  <a:srgbClr val="B1B100"/>
                </a:solidFill>
                <a:latin typeface="Lucida Console" panose="020b0609040504020204" pitchFamily="49" charset="0"/>
              </a:rPr>
              <a:t>string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2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sf14.data.string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200">
                <a:latin typeface="Lucida Console" panose="020b0609040504020204" pitchFamily="49" charset="0"/>
              </a:rPr>
              <a:t>, 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"Data String"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 smtClean="0">
                <a:latin typeface="Lucida Console" panose="020b0609040504020204" pitchFamily="49" charset="0"/>
              </a:rPr>
              <a:t>sf14_proto.fields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{</a:t>
            </a:r>
            <a:r>
              <a:rPr lang="en-GB" sz="1200">
                <a:latin typeface="Lucida Console" panose="020b0609040504020204" pitchFamily="49" charset="0"/>
              </a:rPr>
              <a:t> f_func, f_len, f_id, f_dataid,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                f_data_short, f_data_long, f_data_string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}</a:t>
            </a:r>
            <a:endParaRPr lang="en-GB" sz="12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endParaRPr lang="en-GB" sz="1100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97665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err="1" smtClean="0"/>
              <a:t>Lua dissector Basics – Dissector function I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function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 smtClean="0">
                <a:latin typeface="Lucida Console" panose="020b0609040504020204" pitchFamily="49" charset="0"/>
              </a:rPr>
              <a:t>sf14_proto.dissector</a:t>
            </a:r>
            <a:r>
              <a:rPr lang="en-GB" sz="12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 smtClean="0">
                <a:latin typeface="Lucida Console" panose="020b0609040504020204" pitchFamily="49" charset="0"/>
              </a:rPr>
              <a:t>buffer</a:t>
            </a:r>
            <a:r>
              <a:rPr lang="en-GB" sz="1200">
                <a:latin typeface="Lucida Console" panose="020b0609040504020204" pitchFamily="49" charset="0"/>
              </a:rPr>
              <a:t>, pinfo, tree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</a:t>
            </a:r>
            <a:r>
              <a:rPr lang="en-GB" sz="1200" i="1">
                <a:solidFill>
                  <a:srgbClr val="808080"/>
                </a:solidFill>
                <a:latin typeface="Lucida Console" panose="020b0609040504020204" pitchFamily="49" charset="0"/>
              </a:rPr>
              <a:t>-- Set the protocol column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pinfo.cols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'protocol'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2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SF14"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</a:t>
            </a:r>
            <a:r>
              <a:rPr lang="en-GB" sz="1200" i="1">
                <a:solidFill>
                  <a:srgbClr val="808080"/>
                </a:solidFill>
                <a:latin typeface="Lucida Console" panose="020b0609040504020204" pitchFamily="49" charset="0"/>
              </a:rPr>
              <a:t>-- create the </a:t>
            </a:r>
            <a:r>
              <a:rPr lang="en-GB" sz="1200" i="1" smtClean="0">
                <a:solidFill>
                  <a:srgbClr val="808080"/>
                </a:solidFill>
                <a:latin typeface="Lucida Console" panose="020b0609040504020204" pitchFamily="49" charset="0"/>
              </a:rPr>
              <a:t>SF14 </a:t>
            </a:r>
            <a:r>
              <a:rPr lang="en-GB" sz="1200" i="1">
                <a:solidFill>
                  <a:srgbClr val="808080"/>
                </a:solidFill>
                <a:latin typeface="Lucida Console" panose="020b0609040504020204" pitchFamily="49" charset="0"/>
              </a:rPr>
              <a:t>protocol tree item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 smtClean="0">
                <a:latin typeface="Lucida Console" panose="020b0609040504020204" pitchFamily="49" charset="0"/>
              </a:rPr>
              <a:t>t_sf14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 err="1" smtClean="0">
                <a:latin typeface="Lucida Console" panose="020b0609040504020204" pitchFamily="49" charset="0"/>
              </a:rPr>
              <a:t>tree:add</a:t>
            </a:r>
            <a:r>
              <a:rPr lang="en-GB" sz="12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 smtClean="0">
                <a:latin typeface="Lucida Console" panose="020b0609040504020204" pitchFamily="49" charset="0"/>
              </a:rPr>
              <a:t>sf14_proto</a:t>
            </a:r>
            <a:r>
              <a:rPr lang="en-GB" sz="1200">
                <a:latin typeface="Lucida Console" panose="020b0609040504020204" pitchFamily="49" charset="0"/>
              </a:rPr>
              <a:t>, buffer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())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200">
                <a:latin typeface="Lucida Console" panose="020b0609040504020204" pitchFamily="49" charset="0"/>
              </a:rPr>
              <a:t> offset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0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</a:t>
            </a:r>
            <a:r>
              <a:rPr lang="en-GB" sz="1200" i="1">
                <a:solidFill>
                  <a:srgbClr val="808080"/>
                </a:solidFill>
                <a:latin typeface="Lucida Console" panose="020b0609040504020204" pitchFamily="49" charset="0"/>
              </a:rPr>
              <a:t>-- Add the header tree item and populate it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200">
                <a:latin typeface="Lucida Console" panose="020b0609040504020204" pitchFamily="49" charset="0"/>
              </a:rPr>
              <a:t> t_hdr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 smtClean="0">
                <a:latin typeface="Lucida Console" panose="020b0609040504020204" pitchFamily="49" charset="0"/>
              </a:rPr>
              <a:t>t_sf14:add</a:t>
            </a:r>
            <a:r>
              <a:rPr lang="en-GB" sz="12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 smtClean="0">
                <a:latin typeface="Lucida Console" panose="020b0609040504020204" pitchFamily="49" charset="0"/>
              </a:rPr>
              <a:t>buffer</a:t>
            </a:r>
            <a:r>
              <a:rPr lang="en-GB" sz="12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 smtClean="0">
                <a:latin typeface="Lucida Console" panose="020b0609040504020204" pitchFamily="49" charset="0"/>
              </a:rPr>
              <a:t>offset</a:t>
            </a:r>
            <a:r>
              <a:rPr lang="en-GB" sz="1200">
                <a:latin typeface="Lucida Console" panose="020b0609040504020204" pitchFamily="49" charset="0"/>
              </a:rPr>
              <a:t>,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3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r>
              <a:rPr lang="en-GB" sz="1200">
                <a:latin typeface="Lucida Console" panose="020b0609040504020204" pitchFamily="49" charset="0"/>
              </a:rPr>
              <a:t>, 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"Header"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200">
                <a:latin typeface="Lucida Console" panose="020b0609040504020204" pitchFamily="49" charset="0"/>
              </a:rPr>
              <a:t> func_code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buffer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>
                <a:latin typeface="Lucida Console" panose="020b0609040504020204" pitchFamily="49" charset="0"/>
              </a:rPr>
              <a:t>offset,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1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r>
              <a:rPr lang="en-GB" sz="1200">
                <a:latin typeface="Lucida Console" panose="020b0609040504020204" pitchFamily="49" charset="0"/>
              </a:rPr>
              <a:t>:uint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t_hdr:add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 err="1">
                <a:latin typeface="Lucida Console" panose="020b0609040504020204" pitchFamily="49" charset="0"/>
              </a:rPr>
              <a:t>f_func, func_code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t_hdr:add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 err="1">
                <a:latin typeface="Lucida Console" panose="020b0609040504020204" pitchFamily="49" charset="0"/>
              </a:rPr>
              <a:t>f_len, buffer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>
                <a:latin typeface="Lucida Console" panose="020b0609040504020204" pitchFamily="49" charset="0"/>
              </a:rPr>
              <a:t>offset +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1</a:t>
            </a:r>
            <a:r>
              <a:rPr lang="en-GB" sz="1200">
                <a:latin typeface="Lucida Console" panose="020b0609040504020204" pitchFamily="49" charset="0"/>
              </a:rPr>
              <a:t>,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2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offset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offset +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3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</a:t>
            </a:r>
            <a:r>
              <a:rPr lang="en-GB" sz="1200" i="1">
                <a:solidFill>
                  <a:srgbClr val="808080"/>
                </a:solidFill>
                <a:latin typeface="Lucida Console" panose="020b0609040504020204" pitchFamily="49" charset="0"/>
              </a:rPr>
              <a:t>-- Set the info column to the name of the function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pinfo.cols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200">
                <a:solidFill>
                  <a:srgbClr val="FF0000"/>
                </a:solidFill>
                <a:latin typeface="Lucida Console" panose="020b0609040504020204" pitchFamily="49" charset="0"/>
              </a:rPr>
              <a:t>'info'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vs_funcs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200" err="1">
                <a:latin typeface="Lucida Console" panose="020b0609040504020204" pitchFamily="49" charset="0"/>
              </a:rPr>
              <a:t>func_code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</a:t>
            </a:r>
            <a:r>
              <a:rPr lang="en-GB" sz="1200" i="1">
                <a:solidFill>
                  <a:srgbClr val="808080"/>
                </a:solidFill>
                <a:latin typeface="Lucida Console" panose="020b0609040504020204" pitchFamily="49" charset="0"/>
              </a:rPr>
              <a:t>-- dissect common part for connect and disconnect functions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1200">
                <a:latin typeface="Lucida Console" panose="020b0609040504020204" pitchFamily="49" charset="0"/>
              </a:rPr>
              <a:t> func_code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20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or</a:t>
            </a:r>
            <a:r>
              <a:rPr lang="en-GB" sz="1200">
                <a:latin typeface="Lucida Console" panose="020b0609040504020204" pitchFamily="49" charset="0"/>
              </a:rPr>
              <a:t> func_code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21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or</a:t>
            </a:r>
            <a:r>
              <a:rPr lang="en-GB" sz="1200">
                <a:latin typeface="Lucida Console" panose="020b0609040504020204" pitchFamily="49" charset="0"/>
              </a:rPr>
              <a:t> func_code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60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or</a:t>
            </a:r>
            <a:r>
              <a:rPr lang="en-GB" sz="1200">
                <a:latin typeface="Lucida Console" panose="020b0609040504020204" pitchFamily="49" charset="0"/>
              </a:rPr>
              <a:t> func_code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61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then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</a:t>
            </a:r>
            <a:r>
              <a:rPr lang="en-GB" sz="1200" i="1">
                <a:solidFill>
                  <a:srgbClr val="808080"/>
                </a:solidFill>
                <a:latin typeface="Lucida Console" panose="020b0609040504020204" pitchFamily="49" charset="0"/>
              </a:rPr>
              <a:t>-- A connect or connect ack or disconnect or disconnect_ack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</a:t>
            </a:r>
            <a:r>
              <a:rPr lang="en-GB" sz="1200" smtClean="0">
                <a:latin typeface="Lucida Console" panose="020b0609040504020204" pitchFamily="49" charset="0"/>
              </a:rPr>
              <a:t>t_sf14:add_le</a:t>
            </a:r>
            <a:r>
              <a:rPr lang="en-GB" sz="12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 err="1" smtClean="0">
                <a:latin typeface="Lucida Console" panose="020b0609040504020204" pitchFamily="49" charset="0"/>
              </a:rPr>
              <a:t>f_id</a:t>
            </a:r>
            <a:r>
              <a:rPr lang="en-GB" sz="1200">
                <a:latin typeface="Lucida Console" panose="020b0609040504020204" pitchFamily="49" charset="0"/>
              </a:rPr>
              <a:t>, buffer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>
                <a:latin typeface="Lucida Console" panose="020b0609040504020204" pitchFamily="49" charset="0"/>
              </a:rPr>
              <a:t>offset,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4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end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endParaRPr lang="en-GB" sz="1100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271618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err="1" smtClean="0"/>
              <a:t>Lua dissector Basics – Dissector function II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</a:t>
            </a:r>
            <a:r>
              <a:rPr lang="en-GB" sz="1200" i="1">
                <a:solidFill>
                  <a:srgbClr val="808080"/>
                </a:solidFill>
                <a:latin typeface="Lucida Console" panose="020b0609040504020204" pitchFamily="49" charset="0"/>
              </a:rPr>
              <a:t>-- A request_data or request_reply message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1200">
                <a:latin typeface="Lucida Console" panose="020b0609040504020204" pitchFamily="49" charset="0"/>
              </a:rPr>
              <a:t> func_code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40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or</a:t>
            </a:r>
            <a:r>
              <a:rPr lang="en-GB" sz="1200">
                <a:latin typeface="Lucida Console" panose="020b0609040504020204" pitchFamily="49" charset="0"/>
              </a:rPr>
              <a:t> func_code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41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then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</a:t>
            </a:r>
            <a:r>
              <a:rPr lang="en-GB" sz="1200" i="1">
                <a:solidFill>
                  <a:srgbClr val="808080"/>
                </a:solidFill>
                <a:latin typeface="Lucida Console" panose="020b0609040504020204" pitchFamily="49" charset="0"/>
              </a:rPr>
              <a:t>-- dissect common part of request functions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</a:t>
            </a:r>
            <a:r>
              <a:rPr lang="en-GB" sz="1200" smtClean="0">
                <a:latin typeface="Lucida Console" panose="020b0609040504020204" pitchFamily="49" charset="0"/>
              </a:rPr>
              <a:t>t_sf14:add</a:t>
            </a:r>
            <a:r>
              <a:rPr lang="en-GB" sz="12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 err="1" smtClean="0">
                <a:latin typeface="Lucida Console" panose="020b0609040504020204" pitchFamily="49" charset="0"/>
              </a:rPr>
              <a:t>f_dataid</a:t>
            </a:r>
            <a:r>
              <a:rPr lang="en-GB" sz="1200">
                <a:latin typeface="Lucida Console" panose="020b0609040504020204" pitchFamily="49" charset="0"/>
              </a:rPr>
              <a:t>, buffer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>
                <a:latin typeface="Lucida Console" panose="020b0609040504020204" pitchFamily="49" charset="0"/>
              </a:rPr>
              <a:t>offset,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1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</a:t>
            </a:r>
            <a:r>
              <a:rPr lang="en-GB" sz="1200" i="1">
                <a:solidFill>
                  <a:srgbClr val="808080"/>
                </a:solidFill>
                <a:latin typeface="Lucida Console" panose="020b0609040504020204" pitchFamily="49" charset="0"/>
              </a:rPr>
              <a:t>-- dissect request_reply data body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1200">
                <a:latin typeface="Lucida Console" panose="020b0609040504020204" pitchFamily="49" charset="0"/>
              </a:rPr>
              <a:t> func_code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41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then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  </a:t>
            </a:r>
            <a:r>
              <a:rPr lang="en-GB" sz="1200" i="1">
                <a:solidFill>
                  <a:srgbClr val="808080"/>
                </a:solidFill>
                <a:latin typeface="Lucida Console" panose="020b0609040504020204" pitchFamily="49" charset="0"/>
              </a:rPr>
              <a:t>-- A request_reply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200">
                <a:latin typeface="Lucida Console" panose="020b0609040504020204" pitchFamily="49" charset="0"/>
              </a:rPr>
              <a:t> dataid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buffer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>
                <a:latin typeface="Lucida Console" panose="020b0609040504020204" pitchFamily="49" charset="0"/>
              </a:rPr>
              <a:t>offset,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1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r>
              <a:rPr lang="en-GB" sz="1200">
                <a:latin typeface="Lucida Console" panose="020b0609040504020204" pitchFamily="49" charset="0"/>
              </a:rPr>
              <a:t>:uint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  offset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200">
                <a:latin typeface="Lucida Console" panose="020b0609040504020204" pitchFamily="49" charset="0"/>
              </a:rPr>
              <a:t> offset +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1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1200">
                <a:latin typeface="Lucida Console" panose="020b0609040504020204" pitchFamily="49" charset="0"/>
              </a:rPr>
              <a:t> dataid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0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then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    </a:t>
            </a:r>
            <a:r>
              <a:rPr lang="en-GB" sz="1200" i="1">
                <a:solidFill>
                  <a:srgbClr val="808080"/>
                </a:solidFill>
                <a:latin typeface="Lucida Console" panose="020b0609040504020204" pitchFamily="49" charset="0"/>
              </a:rPr>
              <a:t>-- a read short data item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    </a:t>
            </a:r>
            <a:r>
              <a:rPr lang="en-GB" sz="1200" smtClean="0">
                <a:latin typeface="Lucida Console" panose="020b0609040504020204" pitchFamily="49" charset="0"/>
              </a:rPr>
              <a:t>t_sf14:add_le</a:t>
            </a:r>
            <a:r>
              <a:rPr lang="en-GB" sz="12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 err="1" smtClean="0">
                <a:latin typeface="Lucida Console" panose="020b0609040504020204" pitchFamily="49" charset="0"/>
              </a:rPr>
              <a:t>f_data_short</a:t>
            </a:r>
            <a:r>
              <a:rPr lang="en-GB" sz="1200">
                <a:latin typeface="Lucida Console" panose="020b0609040504020204" pitchFamily="49" charset="0"/>
              </a:rPr>
              <a:t>, buffer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>
                <a:latin typeface="Lucida Console" panose="020b0609040504020204" pitchFamily="49" charset="0"/>
              </a:rPr>
              <a:t>offset,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2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end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1200">
                <a:latin typeface="Lucida Console" panose="020b0609040504020204" pitchFamily="49" charset="0"/>
              </a:rPr>
              <a:t> dataid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1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then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    </a:t>
            </a:r>
            <a:r>
              <a:rPr lang="en-GB" sz="1200" i="1">
                <a:solidFill>
                  <a:srgbClr val="808080"/>
                </a:solidFill>
                <a:latin typeface="Lucida Console" panose="020b0609040504020204" pitchFamily="49" charset="0"/>
              </a:rPr>
              <a:t>-- a read long data item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    </a:t>
            </a:r>
            <a:r>
              <a:rPr lang="en-GB" sz="1200" smtClean="0">
                <a:latin typeface="Lucida Console" panose="020b0609040504020204" pitchFamily="49" charset="0"/>
              </a:rPr>
              <a:t>t_sf14:add_le</a:t>
            </a:r>
            <a:r>
              <a:rPr lang="en-GB" sz="12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 err="1" smtClean="0">
                <a:latin typeface="Lucida Console" panose="020b0609040504020204" pitchFamily="49" charset="0"/>
              </a:rPr>
              <a:t>f_data_long</a:t>
            </a:r>
            <a:r>
              <a:rPr lang="en-GB" sz="1200">
                <a:latin typeface="Lucida Console" panose="020b0609040504020204" pitchFamily="49" charset="0"/>
              </a:rPr>
              <a:t>, buffer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>
                <a:latin typeface="Lucida Console" panose="020b0609040504020204" pitchFamily="49" charset="0"/>
              </a:rPr>
              <a:t>offset,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4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end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1200">
                <a:latin typeface="Lucida Console" panose="020b0609040504020204" pitchFamily="49" charset="0"/>
              </a:rPr>
              <a:t> dataid 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2</a:t>
            </a:r>
            <a:r>
              <a:rPr lang="en-GB" sz="1200">
                <a:latin typeface="Lucida Console" panose="020b0609040504020204" pitchFamily="49" charset="0"/>
              </a:rPr>
              <a:t> 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then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    </a:t>
            </a:r>
            <a:r>
              <a:rPr lang="en-GB" sz="1200" i="1">
                <a:solidFill>
                  <a:srgbClr val="808080"/>
                </a:solidFill>
                <a:latin typeface="Lucida Console" panose="020b0609040504020204" pitchFamily="49" charset="0"/>
              </a:rPr>
              <a:t>-- a read string data item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    </a:t>
            </a:r>
            <a:r>
              <a:rPr lang="en-GB" sz="1200" smtClean="0">
                <a:latin typeface="Lucida Console" panose="020b0609040504020204" pitchFamily="49" charset="0"/>
              </a:rPr>
              <a:t>t_sf14:add</a:t>
            </a:r>
            <a:r>
              <a:rPr lang="en-GB" sz="12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 err="1" smtClean="0">
                <a:latin typeface="Lucida Console" panose="020b0609040504020204" pitchFamily="49" charset="0"/>
              </a:rPr>
              <a:t>f_data_string</a:t>
            </a:r>
            <a:r>
              <a:rPr lang="en-GB" sz="1200">
                <a:latin typeface="Lucida Console" panose="020b0609040504020204" pitchFamily="49" charset="0"/>
              </a:rPr>
              <a:t>, buffer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200">
                <a:latin typeface="Lucida Console" panose="020b0609040504020204" pitchFamily="49" charset="0"/>
              </a:rPr>
              <a:t>offset, </a:t>
            </a:r>
            <a:r>
              <a:rPr lang="en-GB" sz="1200">
                <a:solidFill>
                  <a:srgbClr val="CC66CC"/>
                </a:solidFill>
                <a:latin typeface="Lucida Console" panose="020b0609040504020204" pitchFamily="49" charset="0"/>
              </a:rPr>
              <a:t>15</a:t>
            </a:r>
            <a:r>
              <a:rPr lang="en-GB" sz="1200">
                <a:solidFill>
                  <a:srgbClr val="66CC66"/>
                </a:solidFill>
                <a:latin typeface="Lucida Console" panose="020b0609040504020204" pitchFamily="49" charset="0"/>
              </a:rPr>
              <a:t>))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end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end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latin typeface="Lucida Console" panose="020b0609040504020204" pitchFamily="49" charset="0"/>
              </a:rPr>
              <a:t>    </a:t>
            </a: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end</a:t>
            </a:r>
            <a:endParaRPr lang="en-GB" sz="12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200">
                <a:solidFill>
                  <a:srgbClr val="B1B100"/>
                </a:solidFill>
                <a:latin typeface="Lucida Console" panose="020b0609040504020204" pitchFamily="49" charset="0"/>
              </a:rPr>
              <a:t>end</a:t>
            </a:r>
            <a:endParaRPr lang="en-GB" sz="12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endParaRPr lang="en-GB" sz="1100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35443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err="1" smtClean="0"/>
              <a:t>Lua dissector Basics – Dissector registration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endParaRPr lang="en-GB" sz="1400" i="1" smtClean="0">
              <a:solidFill>
                <a:srgbClr val="808080"/>
              </a:solidFill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 i="1" smtClean="0">
                <a:solidFill>
                  <a:srgbClr val="808080"/>
                </a:solidFill>
                <a:latin typeface="Lucida Console" panose="020b0609040504020204" pitchFamily="49" charset="0"/>
              </a:rPr>
              <a:t>-- </a:t>
            </a:r>
            <a:r>
              <a:rPr lang="en-GB" sz="1400" i="1">
                <a:solidFill>
                  <a:srgbClr val="808080"/>
                </a:solidFill>
                <a:latin typeface="Lucida Console" panose="020b0609040504020204" pitchFamily="49" charset="0"/>
              </a:rPr>
              <a:t>load the tcp port table</a:t>
            </a:r>
            <a:endParaRPr lang="en-GB" sz="14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 err="1">
                <a:latin typeface="Lucida Console" panose="020b0609040504020204" pitchFamily="49" charset="0"/>
              </a:rPr>
              <a:t>tcp_table 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400">
                <a:latin typeface="Lucida Console" panose="020b0609040504020204" pitchFamily="49" charset="0"/>
              </a:rPr>
              <a:t> DissectorTable.get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400">
                <a:solidFill>
                  <a:srgbClr val="FF0000"/>
                </a:solidFill>
                <a:latin typeface="Lucida Console" panose="020b0609040504020204" pitchFamily="49" charset="0"/>
              </a:rPr>
              <a:t>"tcp.port</a:t>
            </a:r>
            <a:r>
              <a:rPr lang="en-GB" sz="1400" smtClean="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400" smtClean="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endParaRPr lang="en-GB" sz="14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 i="1">
                <a:solidFill>
                  <a:srgbClr val="808080"/>
                </a:solidFill>
                <a:latin typeface="Lucida Console" panose="020b0609040504020204" pitchFamily="49" charset="0"/>
              </a:rPr>
              <a:t>-- register the protocol to port 54321</a:t>
            </a:r>
            <a:endParaRPr lang="en-GB" sz="14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400" err="1">
                <a:latin typeface="Lucida Console" panose="020b0609040504020204" pitchFamily="49" charset="0"/>
              </a:rPr>
              <a:t>tcp_table:add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400">
                <a:solidFill>
                  <a:srgbClr val="CC66CC"/>
                </a:solidFill>
                <a:latin typeface="Lucida Console" panose="020b0609040504020204" pitchFamily="49" charset="0"/>
              </a:rPr>
              <a:t>54321</a:t>
            </a:r>
            <a:r>
              <a:rPr lang="en-GB" sz="1400">
                <a:latin typeface="Lucida Console" panose="020b0609040504020204" pitchFamily="49" charset="0"/>
              </a:rPr>
              <a:t>, </a:t>
            </a:r>
            <a:r>
              <a:rPr lang="en-GB" sz="1400" smtClean="0">
                <a:latin typeface="Lucida Console" panose="020b0609040504020204" pitchFamily="49" charset="0"/>
              </a:rPr>
              <a:t>sf14_proto</a:t>
            </a:r>
            <a:r>
              <a:rPr lang="en-GB" sz="14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400" b="0" i="0">
              <a:effectLst/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09252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based dissectors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P</a:t>
            </a:r>
            <a:r>
              <a:rPr lang="en-US" smtClean="0"/>
              <a:t>rotocol definition, implied in dissector source</a:t>
            </a:r>
          </a:p>
          <a:p>
            <a:r>
              <a:rPr lang="en-US" smtClean="0"/>
              <a:t>Dissector source file compiled into libwireshark or as a plugin</a:t>
            </a:r>
          </a:p>
          <a:p>
            <a:r>
              <a:rPr lang="en-US"/>
              <a:t>A</a:t>
            </a:r>
            <a:r>
              <a:rPr lang="en-US" smtClean="0"/>
              <a:t>ll libwireshark infrastructure available</a:t>
            </a:r>
          </a:p>
          <a:p>
            <a:r>
              <a:rPr lang="en-US" smtClean="0"/>
              <a:t>Full development environment required</a:t>
            </a:r>
          </a:p>
          <a:p>
            <a:r>
              <a:rPr lang="en-US" smtClean="0"/>
              <a:t>High knowledge barrier to initial implementation</a:t>
            </a:r>
          </a:p>
          <a:p>
            <a:r>
              <a:rPr lang="en-US" smtClean="0"/>
              <a:t>Use existing dissectors as a guide</a:t>
            </a:r>
          </a:p>
          <a:p>
            <a:r>
              <a:rPr lang="en-US" smtClean="0"/>
              <a:t>Developers Guide is essential reading, also README.developer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42789"/>
      </p:ext>
    </p:extLst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dissector installation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Place source file in epan</a:t>
            </a:r>
            <a:r>
              <a:rPr lang="en-US"/>
              <a:t>\</a:t>
            </a:r>
            <a:r>
              <a:rPr lang="en-US" smtClean="0"/>
              <a:t>dissectors</a:t>
            </a:r>
          </a:p>
          <a:p>
            <a:r>
              <a:rPr lang="en-US" smtClean="0"/>
              <a:t>Add entry for source to Makefile.common, epan</a:t>
            </a:r>
            <a:r>
              <a:rPr lang="en-US"/>
              <a:t>\</a:t>
            </a:r>
            <a:r>
              <a:rPr lang="en-US" smtClean="0"/>
              <a:t>CMakeLists.txt</a:t>
            </a:r>
          </a:p>
          <a:p>
            <a:r>
              <a:rPr lang="en-US" smtClean="0"/>
              <a:t>Quick test compile in the dissectors directory, e.g. </a:t>
            </a:r>
            <a:r>
              <a:rPr lang="en-US" sz="2000" err="1" smtClean="0">
                <a:latin typeface="Lucida Console" panose="020b0609040504020204" pitchFamily="49" charset="0"/>
              </a:rPr>
              <a:t>nmake –f Makefile.nmake packet-sf14.obj</a:t>
            </a:r>
            <a:endParaRPr lang="en-US" smtClean="0">
              <a:latin typeface="Lucida Console" panose="020b0609040504020204" pitchFamily="49" charset="0"/>
            </a:endParaRPr>
          </a:p>
          <a:p>
            <a:r>
              <a:rPr lang="en-US" smtClean="0"/>
              <a:t>Rebuild Wireshark in the normal way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56924"/>
      </p:ext>
    </p:extLst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25793"/>
          </a:xfrm>
        </p:spPr>
        <p:txBody>
          <a:bodyPr>
            <a:normAutofit/>
          </a:bodyPr>
          <a:lstStyle/>
          <a:p>
            <a:r>
              <a:rPr lang="en-US" sz="4000" smtClean="0"/>
              <a:t>C dissector – preliminary declarations</a:t>
            </a:r>
            <a:endParaRPr lang="en-US" sz="40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290918"/>
            <a:ext cx="7886700" cy="4886045"/>
          </a:xfrm>
        </p:spPr>
        <p:txBody>
          <a:bodyPr>
            <a:noAutofit/>
          </a:bodyPr>
          <a:lstStyle/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#include "config.h"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#include &lt;glib.h&gt;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#include &lt;epan/packet.h&gt;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#define </a:t>
            </a:r>
            <a:r>
              <a:rPr lang="en-GB" sz="700" smtClean="0">
                <a:solidFill>
                  <a:srgbClr val="339933"/>
                </a:solidFill>
                <a:latin typeface="Lucida Console" panose="020b0609040504020204" pitchFamily="49" charset="0"/>
              </a:rPr>
              <a:t>SF14_PORT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       54321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#define FUNC_CONNECT    20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#define FUNC_CONN_ACK   21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#define FUNC_REQ_DATA   40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#define FUNC_REQ_REPLY  41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#define FUNC_DISCONNECT 60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#define FUNC_DISC_ACK   61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 i="1">
                <a:solidFill>
                  <a:srgbClr val="808080"/>
                </a:solidFill>
                <a:latin typeface="Lucida Console" panose="020b0609040504020204" pitchFamily="49" charset="0"/>
              </a:rPr>
              <a:t>/* A sample #define of the minimum length (in bytes) of the protocol data.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 i="1">
                <a:solidFill>
                  <a:srgbClr val="808080"/>
                </a:solidFill>
                <a:latin typeface="Lucida Console" panose="020b0609040504020204" pitchFamily="49" charset="0"/>
              </a:rPr>
              <a:t> * If data is received with fewer than this many bytes it is rejected by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 i="1">
                <a:solidFill>
                  <a:srgbClr val="808080"/>
                </a:solidFill>
                <a:latin typeface="Lucida Console" panose="020b0609040504020204" pitchFamily="49" charset="0"/>
              </a:rPr>
              <a:t> * the current dissector. */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#define </a:t>
            </a:r>
            <a:r>
              <a:rPr lang="en-GB" sz="700" smtClean="0">
                <a:solidFill>
                  <a:srgbClr val="339933"/>
                </a:solidFill>
                <a:latin typeface="Lucida Console" panose="020b0609040504020204" pitchFamily="49" charset="0"/>
              </a:rPr>
              <a:t>SF14_MIN_LENGTH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4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err="1">
                <a:solidFill>
                  <a:srgbClr val="993333"/>
                </a:solidFill>
                <a:latin typeface="Lucida Console" panose="020b0609040504020204" pitchFamily="49" charset="0"/>
              </a:rPr>
              <a:t>const</a:t>
            </a:r>
            <a:r>
              <a:rPr lang="en-GB" sz="700">
                <a:latin typeface="Lucida Console" panose="020b0609040504020204" pitchFamily="49" charset="0"/>
              </a:rPr>
              <a:t> value_string </a:t>
            </a:r>
            <a:r>
              <a:rPr lang="en-GB" sz="700" smtClean="0">
                <a:latin typeface="Lucida Console" panose="020b0609040504020204" pitchFamily="49" charset="0"/>
              </a:rPr>
              <a:t>sf14_func_vals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[]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FUNC_CONNECT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    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"connect"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FUNC_CONN_ACK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  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"connect_ack"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FUNC_REQ_DATA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  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"request_data"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FUNC_REQ_REPLY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  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"request_reply"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FUNC_DISCONNECT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"disconnect"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FUNC_DISC_ACK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  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"disconnect_ack"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0000DD"/>
                </a:solidFill>
                <a:latin typeface="Lucida Console" panose="020b0609040504020204" pitchFamily="49" charset="0"/>
              </a:rPr>
              <a:t>0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b="1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#define READ_SHORT       0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#define READ_LONG        1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#define READ_STRING      2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err="1">
                <a:solidFill>
                  <a:srgbClr val="993333"/>
                </a:solidFill>
                <a:latin typeface="Lucida Console" panose="020b0609040504020204" pitchFamily="49" charset="0"/>
              </a:rPr>
              <a:t>const</a:t>
            </a:r>
            <a:r>
              <a:rPr lang="en-GB" sz="700">
                <a:latin typeface="Lucida Console" panose="020b0609040504020204" pitchFamily="49" charset="0"/>
              </a:rPr>
              <a:t> value_string </a:t>
            </a:r>
            <a:r>
              <a:rPr lang="en-GB" sz="700" smtClean="0">
                <a:latin typeface="Lucida Console" panose="020b0609040504020204" pitchFamily="49" charset="0"/>
              </a:rPr>
              <a:t>sf14_data_type_vals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[]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READ_SHORT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  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"read short"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READ_LONG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  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"read long"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READ_STRING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"read string"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0000DD"/>
                </a:solidFill>
                <a:latin typeface="Lucida Console" panose="020b0609040504020204" pitchFamily="49" charset="0"/>
              </a:rPr>
              <a:t>0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b="1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 i="1">
                <a:solidFill>
                  <a:srgbClr val="808080"/>
                </a:solidFill>
                <a:latin typeface="Lucida Console" panose="020b0609040504020204" pitchFamily="49" charset="0"/>
              </a:rPr>
              <a:t>/* Initialize the protocol and registered fields */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smtClean="0">
                <a:latin typeface="Lucida Console" panose="020b0609040504020204" pitchFamily="49" charset="0"/>
              </a:rPr>
              <a:t>proto_SF14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70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smtClean="0">
                <a:latin typeface="Lucida Console" panose="020b0609040504020204" pitchFamily="49" charset="0"/>
              </a:rPr>
              <a:t>hf_SF14_Func_Code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70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smtClean="0">
                <a:latin typeface="Lucida Console" panose="020b0609040504020204" pitchFamily="49" charset="0"/>
              </a:rPr>
              <a:t>hf_SF14_Length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70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smtClean="0">
                <a:latin typeface="Lucida Console" panose="020b0609040504020204" pitchFamily="49" charset="0"/>
              </a:rPr>
              <a:t>hf_SF14_ID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70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smtClean="0">
                <a:latin typeface="Lucida Console" panose="020b0609040504020204" pitchFamily="49" charset="0"/>
              </a:rPr>
              <a:t>hf_SF14_Data_ID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70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smtClean="0">
                <a:latin typeface="Lucida Console" panose="020b0609040504020204" pitchFamily="49" charset="0"/>
              </a:rPr>
              <a:t>hf_SF14_Data_Short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70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smtClean="0">
                <a:latin typeface="Lucida Console" panose="020b0609040504020204" pitchFamily="49" charset="0"/>
              </a:rPr>
              <a:t>hf_SF14_Data_Long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70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smtClean="0">
                <a:latin typeface="Lucida Console" panose="020b0609040504020204" pitchFamily="49" charset="0"/>
              </a:rPr>
              <a:t>hf_SF14_Data_String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70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 i="1">
                <a:solidFill>
                  <a:srgbClr val="808080"/>
                </a:solidFill>
                <a:latin typeface="Lucida Console" panose="020b0609040504020204" pitchFamily="49" charset="0"/>
              </a:rPr>
              <a:t>/* Initialize the subtree pointers */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700">
                <a:latin typeface="Lucida Console" panose="020b0609040504020204" pitchFamily="49" charset="0"/>
              </a:rPr>
              <a:t> gint </a:t>
            </a:r>
            <a:r>
              <a:rPr lang="en-GB" sz="700" smtClean="0">
                <a:latin typeface="Lucida Console" panose="020b0609040504020204" pitchFamily="49" charset="0"/>
              </a:rPr>
              <a:t>ett_SF14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70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700">
                <a:latin typeface="Lucida Console" panose="020b0609040504020204" pitchFamily="49" charset="0"/>
              </a:rPr>
              <a:t> gint </a:t>
            </a:r>
            <a:r>
              <a:rPr lang="en-GB" sz="700" smtClean="0">
                <a:latin typeface="Lucida Console" panose="020b0609040504020204" pitchFamily="49" charset="0"/>
              </a:rPr>
              <a:t>ett_SF14_hdr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70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0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US" sz="600" smtClean="0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27949"/>
      </p:ext>
    </p:extLst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dissector – dissection function I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 Code to actually dissect the packets 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 smtClean="0">
                <a:latin typeface="Lucida Console" panose="020b0609040504020204" pitchFamily="49" charset="0"/>
              </a:rPr>
              <a:t>dissect_SF14</a:t>
            </a:r>
            <a:r>
              <a:rPr lang="en-GB" sz="105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err="1" smtClean="0">
                <a:latin typeface="Lucida Console" panose="020b0609040504020204" pitchFamily="49" charset="0"/>
              </a:rPr>
              <a:t>tvbuff_t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1050" err="1">
                <a:latin typeface="Lucida Console" panose="020b0609040504020204" pitchFamily="49" charset="0"/>
              </a:rPr>
              <a:t>tvb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packet_info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1050" err="1">
                <a:latin typeface="Lucida Console" panose="020b0609040504020204" pitchFamily="49" charset="0"/>
              </a:rPr>
              <a:t>pinfo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proto_tree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1050" smtClean="0">
                <a:latin typeface="Lucida Console" panose="020b0609040504020204" pitchFamily="49" charset="0"/>
              </a:rPr>
              <a:t>tree</a:t>
            </a:r>
            <a:r>
              <a:rPr lang="en-GB" sz="1050" smtClean="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 smtClean="0">
                <a:latin typeface="Lucida Console" panose="020b0609040504020204" pitchFamily="49" charset="0"/>
              </a:rPr>
              <a:t> void </a:t>
            </a:r>
            <a:r>
              <a:rPr lang="en-GB" sz="1050" smtClean="0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1050" smtClean="0">
                <a:latin typeface="Lucida Console" panose="020b0609040504020204" pitchFamily="49" charset="0"/>
              </a:rPr>
              <a:t>data _U_</a:t>
            </a:r>
            <a:r>
              <a:rPr lang="en-GB" sz="1050" smtClean="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 Set up structures needed to add the protocol subtree and manage it 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proto_item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1050" err="1">
                <a:latin typeface="Lucida Console" panose="020b0609040504020204" pitchFamily="49" charset="0"/>
              </a:rPr>
              <a:t>ti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1050" err="1">
                <a:latin typeface="Lucida Console" panose="020b0609040504020204" pitchFamily="49" charset="0"/>
              </a:rPr>
              <a:t>hdr_ti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proto_tree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1050" smtClean="0">
                <a:latin typeface="Lucida Console" panose="020b0609040504020204" pitchFamily="49" charset="0"/>
              </a:rPr>
              <a:t>SF14_tree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1050" smtClean="0">
                <a:latin typeface="Lucida Console" panose="020b0609040504020204" pitchFamily="49" charset="0"/>
              </a:rPr>
              <a:t>SF14_hdr_tree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 Other misc. local variables. 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guint offset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0000DD"/>
                </a:solidFill>
                <a:latin typeface="Lucida Console" panose="020b0609040504020204" pitchFamily="49" charset="0"/>
              </a:rPr>
              <a:t>0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guint8 func_code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guint8 data_id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 Check that there's enough data 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err="1">
                <a:latin typeface="Lucida Console" panose="020b0609040504020204" pitchFamily="49" charset="0"/>
              </a:rPr>
              <a:t>tvb_length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err="1">
                <a:latin typeface="Lucida Console" panose="020b0609040504020204" pitchFamily="49" charset="0"/>
              </a:rPr>
              <a:t>tvb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&lt;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 smtClean="0">
                <a:latin typeface="Lucida Console" panose="020b0609040504020204" pitchFamily="49" charset="0"/>
              </a:rPr>
              <a:t>SF14_MIN_LENGTH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    </a:t>
            </a:r>
            <a:r>
              <a:rPr lang="en-GB" sz="1050">
                <a:solidFill>
                  <a:srgbClr val="B1B100"/>
                </a:solidFill>
                <a:latin typeface="Lucida Console" panose="020b0609040504020204" pitchFamily="49" charset="0"/>
              </a:rPr>
              <a:t>return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0000DD"/>
                </a:solidFill>
                <a:latin typeface="Lucida Console" panose="020b0609040504020204" pitchFamily="49" charset="0"/>
              </a:rPr>
              <a:t>0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 Fetch some values from the packet header using tvb_get_*(). If these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     * values are not valid/possible in your protocol then return 0 to give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     * some other dissector a chance to dissect it.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     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func_code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1050">
                <a:latin typeface="Lucida Console" panose="020b0609040504020204" pitchFamily="49" charset="0"/>
              </a:rPr>
              <a:t> tvb_get_guint8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err="1">
                <a:latin typeface="Lucida Console" panose="020b0609040504020204" pitchFamily="49" charset="0"/>
              </a:rPr>
              <a:t>tvb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offset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err="1">
                <a:latin typeface="Lucida Console" panose="020b0609040504020204" pitchFamily="49" charset="0"/>
              </a:rPr>
              <a:t>try_val_to_str</a:t>
            </a:r>
            <a:r>
              <a:rPr lang="en-GB" sz="105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err="1" smtClean="0">
                <a:latin typeface="Lucida Console" panose="020b0609040504020204" pitchFamily="49" charset="0"/>
              </a:rPr>
              <a:t>func_code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 smtClean="0">
                <a:latin typeface="Lucida Console" panose="020b0609040504020204" pitchFamily="49" charset="0"/>
              </a:rPr>
              <a:t>sf14_func_vals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==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 b="1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    </a:t>
            </a:r>
            <a:r>
              <a:rPr lang="en-GB" sz="1050">
                <a:solidFill>
                  <a:srgbClr val="B1B100"/>
                </a:solidFill>
                <a:latin typeface="Lucida Console" panose="020b0609040504020204" pitchFamily="49" charset="0"/>
              </a:rPr>
              <a:t>return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0000DD"/>
                </a:solidFill>
                <a:latin typeface="Lucida Console" panose="020b0609040504020204" pitchFamily="49" charset="0"/>
              </a:rPr>
              <a:t>0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/*** COLUMN DATA ***/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 Set the Protocol column to the constant string of </a:t>
            </a:r>
            <a:r>
              <a:rPr lang="en-GB" sz="1050" i="1" smtClean="0">
                <a:solidFill>
                  <a:srgbClr val="808080"/>
                </a:solidFill>
                <a:latin typeface="Lucida Console" panose="020b0609040504020204" pitchFamily="49" charset="0"/>
              </a:rPr>
              <a:t>sf14 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col_set_str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err="1">
                <a:latin typeface="Lucida Console" panose="020b0609040504020204" pitchFamily="49" charset="0"/>
              </a:rPr>
              <a:t>pinfo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-&gt;</a:t>
            </a:r>
            <a:r>
              <a:rPr lang="en-GB" sz="1050" err="1">
                <a:latin typeface="Lucida Console" panose="020b0609040504020204" pitchFamily="49" charset="0"/>
              </a:rPr>
              <a:t>cinfo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COL_PROTOCOL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5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SF14"</a:t>
            </a:r>
            <a:r>
              <a:rPr lang="en-GB" sz="1050" smtClean="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1050" smtClean="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col_clear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err="1">
                <a:latin typeface="Lucida Console" panose="020b0609040504020204" pitchFamily="49" charset="0"/>
              </a:rPr>
              <a:t>pinfo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-&gt;</a:t>
            </a:r>
            <a:r>
              <a:rPr lang="en-GB" sz="1050" err="1">
                <a:latin typeface="Lucida Console" panose="020b0609040504020204" pitchFamily="49" charset="0"/>
              </a:rPr>
              <a:t>cinfo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COL_INFO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col_add_str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err="1">
                <a:latin typeface="Lucida Console" panose="020b0609040504020204" pitchFamily="49" charset="0"/>
              </a:rPr>
              <a:t>pinfo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-&gt;</a:t>
            </a:r>
            <a:r>
              <a:rPr lang="en-GB" sz="1050" err="1">
                <a:latin typeface="Lucida Console" panose="020b0609040504020204" pitchFamily="49" charset="0"/>
              </a:rPr>
              <a:t>cinfo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COL_INFO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            val_to_str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err="1">
                <a:latin typeface="Lucida Console" panose="020b0609040504020204" pitchFamily="49" charset="0"/>
              </a:rPr>
              <a:t>func_code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 smtClean="0">
                <a:latin typeface="Lucida Console" panose="020b0609040504020204" pitchFamily="49" charset="0"/>
              </a:rPr>
              <a:t>sf14_func_vals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FF0000"/>
                </a:solidFill>
                <a:latin typeface="Lucida Console" panose="020b0609040504020204" pitchFamily="49" charset="0"/>
              </a:rPr>
              <a:t>"Unknown function (%d</a:t>
            </a:r>
            <a:r>
              <a:rPr lang="en-GB" sz="1050" smtClean="0">
                <a:solidFill>
                  <a:srgbClr val="FF0000"/>
                </a:solidFill>
                <a:latin typeface="Lucida Console" panose="020b0609040504020204" pitchFamily="49" charset="0"/>
              </a:rPr>
              <a:t>)"</a:t>
            </a:r>
            <a:r>
              <a:rPr lang="en-GB" sz="1050" smtClean="0">
                <a:solidFill>
                  <a:srgbClr val="009900"/>
                </a:solidFill>
                <a:latin typeface="Lucida Console" panose="020b0609040504020204" pitchFamily="49" charset="0"/>
              </a:rPr>
              <a:t>))</a:t>
            </a:r>
            <a:r>
              <a:rPr lang="en-GB" sz="1050" smtClean="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88171"/>
      </p:ext>
    </p:extLst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dissector – dissection function II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/*** PROTOCOL TREE ***/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 create display subtree for the protocol 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ti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1050">
                <a:latin typeface="Lucida Console" panose="020b0609040504020204" pitchFamily="49" charset="0"/>
              </a:rPr>
              <a:t> proto_tree_add_item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>
                <a:latin typeface="Lucida Console" panose="020b0609040504020204" pitchFamily="49" charset="0"/>
              </a:rPr>
              <a:t>tree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 smtClean="0">
                <a:latin typeface="Lucida Console" panose="020b0609040504020204" pitchFamily="49" charset="0"/>
              </a:rPr>
              <a:t>proto_SF14</a:t>
            </a:r>
            <a:r>
              <a:rPr lang="en-GB" sz="1050" smtClean="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 smtClean="0">
                <a:latin typeface="Lucida Console" panose="020b0609040504020204" pitchFamily="49" charset="0"/>
              </a:rPr>
              <a:t> </a:t>
            </a:r>
            <a:r>
              <a:rPr lang="en-GB" sz="1050" err="1">
                <a:latin typeface="Lucida Console" panose="020b0609040504020204" pitchFamily="49" charset="0"/>
              </a:rPr>
              <a:t>tvb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0000DD"/>
                </a:solidFill>
                <a:latin typeface="Lucida Console" panose="020b0609040504020204" pitchFamily="49" charset="0"/>
              </a:rPr>
              <a:t>0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105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ENC_NA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smtClean="0">
                <a:latin typeface="Lucida Console" panose="020b0609040504020204" pitchFamily="49" charset="0"/>
              </a:rPr>
              <a:t>SF14_tree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1050">
                <a:latin typeface="Lucida Console" panose="020b0609040504020204" pitchFamily="49" charset="0"/>
              </a:rPr>
              <a:t> proto_item_add_subtree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>
                <a:latin typeface="Lucida Console" panose="020b0609040504020204" pitchFamily="49" charset="0"/>
              </a:rPr>
              <a:t>ti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 smtClean="0">
                <a:latin typeface="Lucida Console" panose="020b0609040504020204" pitchFamily="49" charset="0"/>
              </a:rPr>
              <a:t>ett_SF14</a:t>
            </a:r>
            <a:r>
              <a:rPr lang="en-GB" sz="1050" smtClean="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1050" smtClean="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 create subtree for the header 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hdr_ti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 err="1" smtClean="0">
                <a:latin typeface="Lucida Console" panose="020b0609040504020204" pitchFamily="49" charset="0"/>
              </a:rPr>
              <a:t>proto_tree_add_text</a:t>
            </a:r>
            <a:r>
              <a:rPr lang="en-GB" sz="105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smtClean="0">
                <a:latin typeface="Lucida Console" panose="020b0609040504020204" pitchFamily="49" charset="0"/>
              </a:rPr>
              <a:t>SF14_tree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tvb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0000DD"/>
                </a:solidFill>
                <a:latin typeface="Lucida Console" panose="020b0609040504020204" pitchFamily="49" charset="0"/>
              </a:rPr>
              <a:t>0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0000DD"/>
                </a:solidFill>
                <a:latin typeface="Lucida Console" panose="020b0609040504020204" pitchFamily="49" charset="0"/>
              </a:rPr>
              <a:t>3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FF0000"/>
                </a:solidFill>
                <a:latin typeface="Lucida Console" panose="020b0609040504020204" pitchFamily="49" charset="0"/>
              </a:rPr>
              <a:t>"Header"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smtClean="0">
                <a:latin typeface="Lucida Console" panose="020b0609040504020204" pitchFamily="49" charset="0"/>
              </a:rPr>
              <a:t>SF14_hdr_tree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1050">
                <a:latin typeface="Lucida Console" panose="020b0609040504020204" pitchFamily="49" charset="0"/>
              </a:rPr>
              <a:t> proto_item_add_subtree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err="1">
                <a:latin typeface="Lucida Console" panose="020b0609040504020204" pitchFamily="49" charset="0"/>
              </a:rPr>
              <a:t>hdr_ti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 smtClean="0">
                <a:latin typeface="Lucida Console" panose="020b0609040504020204" pitchFamily="49" charset="0"/>
              </a:rPr>
              <a:t>ett_SF14_hdr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 Add an item to the subtree, see section 1.6 of README.developer for more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     * information. 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err="1" smtClean="0">
                <a:latin typeface="Lucida Console" panose="020b0609040504020204" pitchFamily="49" charset="0"/>
              </a:rPr>
              <a:t>proto_tree_add_item</a:t>
            </a:r>
            <a:r>
              <a:rPr lang="en-GB" sz="105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smtClean="0">
                <a:latin typeface="Lucida Console" panose="020b0609040504020204" pitchFamily="49" charset="0"/>
              </a:rPr>
              <a:t>SF14_hdr_tree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 smtClean="0">
                <a:latin typeface="Lucida Console" panose="020b0609040504020204" pitchFamily="49" charset="0"/>
              </a:rPr>
              <a:t>hf_SF14_Func_Code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tvb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offset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ENC_LITTLE_ENDIAN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offset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+=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 Continue adding tree items to process the packet here... 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err="1" smtClean="0">
                <a:latin typeface="Lucida Console" panose="020b0609040504020204" pitchFamily="49" charset="0"/>
              </a:rPr>
              <a:t>proto_tree_add_item</a:t>
            </a:r>
            <a:r>
              <a:rPr lang="en-GB" sz="105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smtClean="0">
                <a:latin typeface="Lucida Console" panose="020b0609040504020204" pitchFamily="49" charset="0"/>
              </a:rPr>
              <a:t>SF14_hdr_tree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 smtClean="0">
                <a:latin typeface="Lucida Console" panose="020b0609040504020204" pitchFamily="49" charset="0"/>
              </a:rPr>
              <a:t>hf_SF14_Length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tvb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offset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0000DD"/>
                </a:solidFill>
                <a:latin typeface="Lucida Console" panose="020b0609040504020204" pitchFamily="49" charset="0"/>
              </a:rPr>
              <a:t>2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ENC_BIG_ENDIAN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offset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+=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0000DD"/>
                </a:solidFill>
                <a:latin typeface="Lucida Console" panose="020b0609040504020204" pitchFamily="49" charset="0"/>
              </a:rPr>
              <a:t>2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 Now add items depending on the specific function code 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>
                <a:solidFill>
                  <a:srgbClr val="B1B100"/>
                </a:solidFill>
                <a:latin typeface="Lucida Console" panose="020b0609040504020204" pitchFamily="49" charset="0"/>
              </a:rPr>
              <a:t>switch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err="1">
                <a:latin typeface="Lucida Console" panose="020b0609040504020204" pitchFamily="49" charset="0"/>
              </a:rPr>
              <a:t>func_code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    </a:t>
            </a:r>
            <a:r>
              <a:rPr lang="en-GB" sz="1050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1050">
                <a:latin typeface="Lucida Console" panose="020b0609040504020204" pitchFamily="49" charset="0"/>
              </a:rPr>
              <a:t> FUNC_CONNECT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    </a:t>
            </a:r>
            <a:r>
              <a:rPr lang="en-GB" sz="1050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1050">
                <a:latin typeface="Lucida Console" panose="020b0609040504020204" pitchFamily="49" charset="0"/>
              </a:rPr>
              <a:t> FUNC_CONN_ACK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    </a:t>
            </a:r>
            <a:r>
              <a:rPr lang="en-GB" sz="1050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1050">
                <a:latin typeface="Lucida Console" panose="020b0609040504020204" pitchFamily="49" charset="0"/>
              </a:rPr>
              <a:t> FUNC_DISCONNECT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    </a:t>
            </a:r>
            <a:r>
              <a:rPr lang="en-GB" sz="1050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1050">
                <a:latin typeface="Lucida Console" panose="020b0609040504020204" pitchFamily="49" charset="0"/>
              </a:rPr>
              <a:t> FUNC_DISC_ACK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        </a:t>
            </a:r>
            <a:r>
              <a:rPr lang="en-GB" sz="1050" err="1" smtClean="0">
                <a:latin typeface="Lucida Console" panose="020b0609040504020204" pitchFamily="49" charset="0"/>
              </a:rPr>
              <a:t>proto_tree_add_item</a:t>
            </a:r>
            <a:r>
              <a:rPr lang="en-GB" sz="105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smtClean="0">
                <a:latin typeface="Lucida Console" panose="020b0609040504020204" pitchFamily="49" charset="0"/>
              </a:rPr>
              <a:t>SF14_tree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 smtClean="0">
                <a:latin typeface="Lucida Console" panose="020b0609040504020204" pitchFamily="49" charset="0"/>
              </a:rPr>
              <a:t>hf_SF14_ID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tvb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offset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0000DD"/>
                </a:solidFill>
                <a:latin typeface="Lucida Console" panose="020b0609040504020204" pitchFamily="49" charset="0"/>
              </a:rPr>
              <a:t>4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ENC_LITTLE_ENDIAN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        offset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+=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        </a:t>
            </a:r>
            <a:r>
              <a:rPr lang="en-GB" sz="1050" b="1">
                <a:solidFill>
                  <a:srgbClr val="000000"/>
                </a:solidFill>
                <a:latin typeface="Lucida Console" panose="020b0609040504020204" pitchFamily="49" charset="0"/>
              </a:rPr>
              <a:t>break</a:t>
            </a:r>
            <a:r>
              <a:rPr lang="en-GB" sz="1050" smtClean="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2893"/>
      </p:ext>
    </p:extLst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dissector – dissection function III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900">
                <a:latin typeface="Lucida Console" panose="020b0609040504020204" pitchFamily="49" charset="0"/>
              </a:rPr>
              <a:t> FUNC_REQ_DATA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</a:t>
            </a:r>
            <a:r>
              <a:rPr lang="en-GB" sz="900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900">
                <a:latin typeface="Lucida Console" panose="020b0609040504020204" pitchFamily="49" charset="0"/>
              </a:rPr>
              <a:t> FUNC_REQ_REPLY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</a:t>
            </a:r>
            <a:r>
              <a:rPr lang="en-GB" sz="900" i="1">
                <a:solidFill>
                  <a:srgbClr val="808080"/>
                </a:solidFill>
                <a:latin typeface="Lucida Console" panose="020b0609040504020204" pitchFamily="49" charset="0"/>
              </a:rPr>
              <a:t>/* Dissect the common portion of the two functions */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data_id 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900">
                <a:latin typeface="Lucida Console" panose="020b0609040504020204" pitchFamily="49" charset="0"/>
              </a:rPr>
              <a:t> tvb_get_guint8</a:t>
            </a:r>
            <a:r>
              <a:rPr lang="en-GB" sz="90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900" err="1">
                <a:latin typeface="Lucida Console" panose="020b0609040504020204" pitchFamily="49" charset="0"/>
              </a:rPr>
              <a:t>tvb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offset</a:t>
            </a:r>
            <a:r>
              <a:rPr lang="en-GB" sz="90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</a:t>
            </a:r>
            <a:r>
              <a:rPr lang="en-GB" sz="900" err="1" smtClean="0">
                <a:latin typeface="Lucida Console" panose="020b0609040504020204" pitchFamily="49" charset="0"/>
              </a:rPr>
              <a:t>proto_tree_add_item</a:t>
            </a:r>
            <a:r>
              <a:rPr lang="en-GB" sz="90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900" smtClean="0">
                <a:latin typeface="Lucida Console" panose="020b0609040504020204" pitchFamily="49" charset="0"/>
              </a:rPr>
              <a:t>SF14_tree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</a:t>
            </a:r>
            <a:r>
              <a:rPr lang="en-GB" sz="900" smtClean="0">
                <a:latin typeface="Lucida Console" panose="020b0609040504020204" pitchFamily="49" charset="0"/>
              </a:rPr>
              <a:t>hf_SF14_Data_ID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tvb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offset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</a:t>
            </a:r>
            <a:r>
              <a:rPr lang="en-GB" sz="90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ENC_LITTLE_ENDIAN</a:t>
            </a:r>
            <a:r>
              <a:rPr lang="en-GB" sz="90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offset 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+=</a:t>
            </a:r>
            <a:r>
              <a:rPr lang="en-GB" sz="900">
                <a:latin typeface="Lucida Console" panose="020b0609040504020204" pitchFamily="49" charset="0"/>
              </a:rPr>
              <a:t> </a:t>
            </a:r>
            <a:r>
              <a:rPr lang="en-GB" sz="90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</a:t>
            </a:r>
            <a:r>
              <a:rPr lang="en-GB" sz="900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900">
                <a:latin typeface="Lucida Console" panose="020b0609040504020204" pitchFamily="49" charset="0"/>
              </a:rPr>
              <a:t> </a:t>
            </a:r>
            <a:r>
              <a:rPr lang="en-GB" sz="90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900" err="1">
                <a:latin typeface="Lucida Console" panose="020b0609040504020204" pitchFamily="49" charset="0"/>
              </a:rPr>
              <a:t>func_code 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==</a:t>
            </a:r>
            <a:r>
              <a:rPr lang="en-GB" sz="900">
                <a:latin typeface="Lucida Console" panose="020b0609040504020204" pitchFamily="49" charset="0"/>
              </a:rPr>
              <a:t> FUNC_REQ_REPLY</a:t>
            </a:r>
            <a:r>
              <a:rPr lang="en-GB" sz="90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900">
                <a:latin typeface="Lucida Console" panose="020b0609040504020204" pitchFamily="49" charset="0"/>
              </a:rPr>
              <a:t> </a:t>
            </a:r>
            <a:r>
              <a:rPr lang="en-GB" sz="9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</a:t>
            </a:r>
            <a:r>
              <a:rPr lang="en-GB" sz="900">
                <a:solidFill>
                  <a:srgbClr val="B1B100"/>
                </a:solidFill>
                <a:latin typeface="Lucida Console" panose="020b0609040504020204" pitchFamily="49" charset="0"/>
              </a:rPr>
              <a:t>switch</a:t>
            </a:r>
            <a:r>
              <a:rPr lang="en-GB" sz="900">
                <a:latin typeface="Lucida Console" panose="020b0609040504020204" pitchFamily="49" charset="0"/>
              </a:rPr>
              <a:t> </a:t>
            </a:r>
            <a:r>
              <a:rPr lang="en-GB" sz="90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900" err="1">
                <a:latin typeface="Lucida Console" panose="020b0609040504020204" pitchFamily="49" charset="0"/>
              </a:rPr>
              <a:t>data_id</a:t>
            </a:r>
            <a:r>
              <a:rPr lang="en-GB" sz="90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</a:t>
            </a:r>
            <a:r>
              <a:rPr lang="en-GB" sz="9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    </a:t>
            </a:r>
            <a:r>
              <a:rPr lang="en-GB" sz="900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900">
                <a:latin typeface="Lucida Console" panose="020b0609040504020204" pitchFamily="49" charset="0"/>
              </a:rPr>
              <a:t> READ_SHORT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        </a:t>
            </a:r>
            <a:r>
              <a:rPr lang="en-GB" sz="900" err="1" smtClean="0">
                <a:latin typeface="Lucida Console" panose="020b0609040504020204" pitchFamily="49" charset="0"/>
              </a:rPr>
              <a:t>proto_tree_add_item</a:t>
            </a:r>
            <a:r>
              <a:rPr lang="en-GB" sz="90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900" smtClean="0">
                <a:latin typeface="Lucida Console" panose="020b0609040504020204" pitchFamily="49" charset="0"/>
              </a:rPr>
              <a:t>SF14_tree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</a:t>
            </a:r>
            <a:r>
              <a:rPr lang="en-GB" sz="900" smtClean="0">
                <a:latin typeface="Lucida Console" panose="020b0609040504020204" pitchFamily="49" charset="0"/>
              </a:rPr>
              <a:t>hf_SF14_Data_Short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tvb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offset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</a:t>
            </a:r>
            <a:r>
              <a:rPr lang="en-GB" sz="900">
                <a:solidFill>
                  <a:srgbClr val="0000DD"/>
                </a:solidFill>
                <a:latin typeface="Lucida Console" panose="020b0609040504020204" pitchFamily="49" charset="0"/>
              </a:rPr>
              <a:t>2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ENC_LITTLE_ENDIAN</a:t>
            </a:r>
            <a:r>
              <a:rPr lang="en-GB" sz="90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        offset 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+=</a:t>
            </a:r>
            <a:r>
              <a:rPr lang="en-GB" sz="900">
                <a:latin typeface="Lucida Console" panose="020b0609040504020204" pitchFamily="49" charset="0"/>
              </a:rPr>
              <a:t> </a:t>
            </a:r>
            <a:r>
              <a:rPr lang="en-GB" sz="900">
                <a:solidFill>
                  <a:srgbClr val="0000DD"/>
                </a:solidFill>
                <a:latin typeface="Lucida Console" panose="020b0609040504020204" pitchFamily="49" charset="0"/>
              </a:rPr>
              <a:t>2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        </a:t>
            </a:r>
            <a:r>
              <a:rPr lang="en-GB" sz="900" b="1">
                <a:solidFill>
                  <a:srgbClr val="000000"/>
                </a:solidFill>
                <a:latin typeface="Lucida Console" panose="020b0609040504020204" pitchFamily="49" charset="0"/>
              </a:rPr>
              <a:t>break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    </a:t>
            </a:r>
            <a:r>
              <a:rPr lang="en-GB" sz="900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900">
                <a:latin typeface="Lucida Console" panose="020b0609040504020204" pitchFamily="49" charset="0"/>
              </a:rPr>
              <a:t> READ_LONG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        </a:t>
            </a:r>
            <a:r>
              <a:rPr lang="en-GB" sz="900" err="1" smtClean="0">
                <a:latin typeface="Lucida Console" panose="020b0609040504020204" pitchFamily="49" charset="0"/>
              </a:rPr>
              <a:t>proto_tree_add_item</a:t>
            </a:r>
            <a:r>
              <a:rPr lang="en-GB" sz="90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900" smtClean="0">
                <a:latin typeface="Lucida Console" panose="020b0609040504020204" pitchFamily="49" charset="0"/>
              </a:rPr>
              <a:t>SF14_tree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</a:t>
            </a:r>
            <a:r>
              <a:rPr lang="en-GB" sz="900" smtClean="0">
                <a:latin typeface="Lucida Console" panose="020b0609040504020204" pitchFamily="49" charset="0"/>
              </a:rPr>
              <a:t>hf_SF14_Data_Long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tvb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offset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</a:t>
            </a:r>
            <a:r>
              <a:rPr lang="en-GB" sz="900">
                <a:solidFill>
                  <a:srgbClr val="0000DD"/>
                </a:solidFill>
                <a:latin typeface="Lucida Console" panose="020b0609040504020204" pitchFamily="49" charset="0"/>
              </a:rPr>
              <a:t>4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ENC_LITTLE_ENDIAN</a:t>
            </a:r>
            <a:r>
              <a:rPr lang="en-GB" sz="90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        offset 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+=</a:t>
            </a:r>
            <a:r>
              <a:rPr lang="en-GB" sz="900">
                <a:latin typeface="Lucida Console" panose="020b0609040504020204" pitchFamily="49" charset="0"/>
              </a:rPr>
              <a:t> </a:t>
            </a:r>
            <a:r>
              <a:rPr lang="en-GB" sz="900">
                <a:solidFill>
                  <a:srgbClr val="0000DD"/>
                </a:solidFill>
                <a:latin typeface="Lucida Console" panose="020b0609040504020204" pitchFamily="49" charset="0"/>
              </a:rPr>
              <a:t>4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        </a:t>
            </a:r>
            <a:r>
              <a:rPr lang="en-GB" sz="900" b="1">
                <a:solidFill>
                  <a:srgbClr val="000000"/>
                </a:solidFill>
                <a:latin typeface="Lucida Console" panose="020b0609040504020204" pitchFamily="49" charset="0"/>
              </a:rPr>
              <a:t>break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    </a:t>
            </a:r>
            <a:r>
              <a:rPr lang="en-GB" sz="900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900">
                <a:latin typeface="Lucida Console" panose="020b0609040504020204" pitchFamily="49" charset="0"/>
              </a:rPr>
              <a:t> READ_STRING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        </a:t>
            </a:r>
            <a:r>
              <a:rPr lang="en-GB" sz="900" err="1" smtClean="0">
                <a:latin typeface="Lucida Console" panose="020b0609040504020204" pitchFamily="49" charset="0"/>
              </a:rPr>
              <a:t>proto_tree_add_item</a:t>
            </a:r>
            <a:r>
              <a:rPr lang="en-GB" sz="90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900" smtClean="0">
                <a:latin typeface="Lucida Console" panose="020b0609040504020204" pitchFamily="49" charset="0"/>
              </a:rPr>
              <a:t>SF14_tree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</a:t>
            </a:r>
            <a:r>
              <a:rPr lang="en-GB" sz="900" smtClean="0">
                <a:latin typeface="Lucida Console" panose="020b0609040504020204" pitchFamily="49" charset="0"/>
              </a:rPr>
              <a:t>hf_SF14_Data_String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tvb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offset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</a:t>
            </a:r>
            <a:r>
              <a:rPr lang="en-GB" sz="900">
                <a:solidFill>
                  <a:srgbClr val="0000DD"/>
                </a:solidFill>
                <a:latin typeface="Lucida Console" panose="020b0609040504020204" pitchFamily="49" charset="0"/>
              </a:rPr>
              <a:t>15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900">
                <a:latin typeface="Lucida Console" panose="020b0609040504020204" pitchFamily="49" charset="0"/>
              </a:rPr>
              <a:t> ENC_LITTLE_ENDIAN</a:t>
            </a:r>
            <a:r>
              <a:rPr lang="en-GB" sz="90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        offset 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+=</a:t>
            </a:r>
            <a:r>
              <a:rPr lang="en-GB" sz="900">
                <a:latin typeface="Lucida Console" panose="020b0609040504020204" pitchFamily="49" charset="0"/>
              </a:rPr>
              <a:t> </a:t>
            </a:r>
            <a:r>
              <a:rPr lang="en-GB" sz="900">
                <a:solidFill>
                  <a:srgbClr val="0000DD"/>
                </a:solidFill>
                <a:latin typeface="Lucida Console" panose="020b0609040504020204" pitchFamily="49" charset="0"/>
              </a:rPr>
              <a:t>15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        </a:t>
            </a:r>
            <a:r>
              <a:rPr lang="en-GB" sz="900" b="1">
                <a:solidFill>
                  <a:srgbClr val="000000"/>
                </a:solidFill>
                <a:latin typeface="Lucida Console" panose="020b0609040504020204" pitchFamily="49" charset="0"/>
              </a:rPr>
              <a:t>break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    </a:t>
            </a:r>
            <a:r>
              <a:rPr lang="en-GB" sz="900">
                <a:solidFill>
                  <a:srgbClr val="B1B100"/>
                </a:solidFill>
                <a:latin typeface="Lucida Console" panose="020b0609040504020204" pitchFamily="49" charset="0"/>
              </a:rPr>
              <a:t>default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        </a:t>
            </a:r>
            <a:r>
              <a:rPr lang="en-GB" sz="900" b="1">
                <a:solidFill>
                  <a:srgbClr val="000000"/>
                </a:solidFill>
                <a:latin typeface="Lucida Console" panose="020b0609040504020204" pitchFamily="49" charset="0"/>
              </a:rPr>
              <a:t>break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    </a:t>
            </a:r>
            <a:r>
              <a:rPr lang="en-GB" sz="9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</a:t>
            </a:r>
            <a:r>
              <a:rPr lang="en-GB" sz="9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</a:t>
            </a:r>
            <a:r>
              <a:rPr lang="en-GB" sz="900" b="1">
                <a:solidFill>
                  <a:srgbClr val="000000"/>
                </a:solidFill>
                <a:latin typeface="Lucida Console" panose="020b0609040504020204" pitchFamily="49" charset="0"/>
              </a:rPr>
              <a:t>break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</a:t>
            </a:r>
            <a:r>
              <a:rPr lang="en-GB" sz="900">
                <a:solidFill>
                  <a:srgbClr val="B1B100"/>
                </a:solidFill>
                <a:latin typeface="Lucida Console" panose="020b0609040504020204" pitchFamily="49" charset="0"/>
              </a:rPr>
              <a:t>default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        </a:t>
            </a:r>
            <a:r>
              <a:rPr lang="en-GB" sz="900" b="1">
                <a:solidFill>
                  <a:srgbClr val="000000"/>
                </a:solidFill>
                <a:latin typeface="Lucida Console" panose="020b0609040504020204" pitchFamily="49" charset="0"/>
              </a:rPr>
              <a:t>break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</a:t>
            </a:r>
            <a:r>
              <a:rPr lang="en-GB" sz="9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</a:t>
            </a:r>
            <a:r>
              <a:rPr lang="en-GB" sz="900" i="1">
                <a:solidFill>
                  <a:srgbClr val="808080"/>
                </a:solidFill>
                <a:latin typeface="Lucida Console" panose="020b0609040504020204" pitchFamily="49" charset="0"/>
              </a:rPr>
              <a:t>/* Return the amount of data this dissector was able to dissect (which may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 i="1">
                <a:solidFill>
                  <a:srgbClr val="808080"/>
                </a:solidFill>
                <a:latin typeface="Lucida Console" panose="020b0609040504020204" pitchFamily="49" charset="0"/>
              </a:rPr>
              <a:t>     * or may not be the entire packet as we return here). */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latin typeface="Lucida Console" panose="020b0609040504020204" pitchFamily="49" charset="0"/>
              </a:rPr>
              <a:t>    </a:t>
            </a:r>
            <a:r>
              <a:rPr lang="en-GB" sz="900">
                <a:solidFill>
                  <a:srgbClr val="B1B100"/>
                </a:solidFill>
                <a:latin typeface="Lucida Console" panose="020b0609040504020204" pitchFamily="49" charset="0"/>
              </a:rPr>
              <a:t>return</a:t>
            </a:r>
            <a:r>
              <a:rPr lang="en-GB" sz="900">
                <a:latin typeface="Lucida Console" panose="020b0609040504020204" pitchFamily="49" charset="0"/>
              </a:rPr>
              <a:t> offset</a:t>
            </a:r>
            <a:r>
              <a:rPr lang="en-GB" sz="9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9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9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900" b="0" i="0">
              <a:effectLst/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91627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Topics to be Covered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Wireshark internals brief overview</a:t>
            </a:r>
          </a:p>
          <a:p>
            <a:pPr lvl="1"/>
            <a:r>
              <a:rPr lang="en-US" smtClean="0"/>
              <a:t>Where dissectors fit in</a:t>
            </a:r>
          </a:p>
          <a:p>
            <a:pPr marL="457200" lvl="1" indent="0">
              <a:buNone/>
            </a:pPr>
            <a:endParaRPr lang="en-US" smtClean="0"/>
          </a:p>
          <a:p>
            <a:r>
              <a:rPr lang="en-US" smtClean="0"/>
              <a:t>Dissectors</a:t>
            </a:r>
          </a:p>
          <a:p>
            <a:pPr lvl="1"/>
            <a:r>
              <a:rPr lang="en-US" smtClean="0"/>
              <a:t>Brief overview</a:t>
            </a:r>
          </a:p>
          <a:p>
            <a:pPr lvl="1"/>
            <a:r>
              <a:rPr lang="en-US" smtClean="0"/>
              <a:t>Paths to implementation</a:t>
            </a:r>
          </a:p>
          <a:p>
            <a:pPr lvl="1"/>
            <a:r>
              <a:rPr lang="en-US" smtClean="0"/>
              <a:t>Complexity and performance tradeoffs</a:t>
            </a:r>
          </a:p>
          <a:p>
            <a:pPr lvl="1"/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2053"/>
      </p:ext>
    </p:extLst>
  </p:cSld>
  <p:clrMapOvr>
    <a:masterClrMapping/>
  </p:clrMapOvr>
  <p:transition/>
  <p:timing/>
</p:sld>
</file>

<file path=ppt/slides/slide3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dissector – protocol registration I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993333"/>
                </a:solidFill>
                <a:latin typeface="Lucida Console" panose="020b0609040504020204" pitchFamily="49" charset="0"/>
              </a:rPr>
              <a:t>void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 smtClean="0">
                <a:latin typeface="Lucida Console" panose="020b0609040504020204" pitchFamily="49" charset="0"/>
              </a:rPr>
              <a:t>proto_register_SF14</a:t>
            </a:r>
            <a:r>
              <a:rPr lang="en-GB" sz="70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700" smtClean="0">
                <a:solidFill>
                  <a:srgbClr val="993333"/>
                </a:solidFill>
                <a:latin typeface="Lucida Console" panose="020b0609040504020204" pitchFamily="49" charset="0"/>
              </a:rPr>
              <a:t>void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</a:t>
            </a:r>
            <a:r>
              <a:rPr lang="en-GB" sz="700" i="1">
                <a:solidFill>
                  <a:srgbClr val="808080"/>
                </a:solidFill>
                <a:latin typeface="Lucida Console" panose="020b0609040504020204" pitchFamily="49" charset="0"/>
              </a:rPr>
              <a:t>/* Setup list of header fields  See Section 1.6.1 of README.developer for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 i="1">
                <a:solidFill>
                  <a:srgbClr val="808080"/>
                </a:solidFill>
                <a:latin typeface="Lucida Console" panose="020b0609040504020204" pitchFamily="49" charset="0"/>
              </a:rPr>
              <a:t>     * details. */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</a:t>
            </a:r>
            <a:r>
              <a:rPr lang="en-GB" sz="700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700">
                <a:latin typeface="Lucida Console" panose="020b0609040504020204" pitchFamily="49" charset="0"/>
              </a:rPr>
              <a:t> hf_register_info hf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[]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700" smtClean="0">
                <a:latin typeface="Lucida Console" panose="020b0609040504020204" pitchFamily="49" charset="0"/>
              </a:rPr>
              <a:t>hf_SF14_Func_Code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"Function"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7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sf14.func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  FT_UINT8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BASE_DEC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smtClean="0">
                <a:latin typeface="Lucida Console" panose="020b0609040504020204" pitchFamily="49" charset="0"/>
              </a:rPr>
              <a:t>VALS</a:t>
            </a:r>
            <a:r>
              <a:rPr lang="en-GB" sz="70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700" smtClean="0">
                <a:latin typeface="Lucida Console" panose="020b0609040504020204" pitchFamily="49" charset="0"/>
              </a:rPr>
              <a:t>sf14_func_vals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208080"/>
                </a:solidFill>
                <a:latin typeface="Lucida Console" panose="020b0609040504020204" pitchFamily="49" charset="0"/>
              </a:rPr>
              <a:t>0x0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  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"Message Function Code Identifier"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HFILL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700" smtClean="0">
                <a:latin typeface="Lucida Console" panose="020b0609040504020204" pitchFamily="49" charset="0"/>
              </a:rPr>
              <a:t>hf_SF14_Length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"Length"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7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sf14.len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  FT_UINT16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BASE_DEC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b="1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208080"/>
                </a:solidFill>
                <a:latin typeface="Lucida Console" panose="020b0609040504020204" pitchFamily="49" charset="0"/>
              </a:rPr>
              <a:t>0x0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  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"Message Length"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HFILL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700" smtClean="0">
                <a:latin typeface="Lucida Console" panose="020b0609040504020204" pitchFamily="49" charset="0"/>
              </a:rPr>
              <a:t>hf_SF14_ID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"ID"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7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sf14.id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  FT_UINT32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BASE_DEC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b="1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208080"/>
                </a:solidFill>
                <a:latin typeface="Lucida Console" panose="020b0609040504020204" pitchFamily="49" charset="0"/>
              </a:rPr>
              <a:t>0x0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  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"Connection ID"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HFILL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700" smtClean="0">
                <a:latin typeface="Lucida Console" panose="020b0609040504020204" pitchFamily="49" charset="0"/>
              </a:rPr>
              <a:t>hf_SF14_Data_ID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"Data_ID"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7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sf14.data.id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  FT_UINT8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BASE_DEC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smtClean="0">
                <a:latin typeface="Lucida Console" panose="020b0609040504020204" pitchFamily="49" charset="0"/>
              </a:rPr>
              <a:t>VALS</a:t>
            </a:r>
            <a:r>
              <a:rPr lang="en-GB" sz="70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700" smtClean="0">
                <a:latin typeface="Lucida Console" panose="020b0609040504020204" pitchFamily="49" charset="0"/>
              </a:rPr>
              <a:t>sf14_data_type_vals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208080"/>
                </a:solidFill>
                <a:latin typeface="Lucida Console" panose="020b0609040504020204" pitchFamily="49" charset="0"/>
              </a:rPr>
              <a:t>0x0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  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"Data Type Identifier"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HFILL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700" smtClean="0">
                <a:latin typeface="Lucida Console" panose="020b0609040504020204" pitchFamily="49" charset="0"/>
              </a:rPr>
              <a:t>hf_SF14_Data_Short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"data_short"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7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sf14.data.short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  FT_UINT16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BASE_DEC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b="1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208080"/>
                </a:solidFill>
                <a:latin typeface="Lucida Console" panose="020b0609040504020204" pitchFamily="49" charset="0"/>
              </a:rPr>
              <a:t>0x0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  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"Data Short"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HFILL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700" smtClean="0">
                <a:latin typeface="Lucida Console" panose="020b0609040504020204" pitchFamily="49" charset="0"/>
              </a:rPr>
              <a:t>hf_SF14_Data_Long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"data_long"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7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sf14.data.long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  FT_UINT32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BASE_DEC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b="1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208080"/>
                </a:solidFill>
                <a:latin typeface="Lucida Console" panose="020b0609040504020204" pitchFamily="49" charset="0"/>
              </a:rPr>
              <a:t>0x0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  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"Data Long"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HFILL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700" smtClean="0">
                <a:latin typeface="Lucida Console" panose="020b0609040504020204" pitchFamily="49" charset="0"/>
              </a:rPr>
              <a:t>hf_SF14_Data_String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"data_string"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7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sf14.data.string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  FT_STRING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BASE_NONE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 b="1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</a:t>
            </a:r>
            <a:r>
              <a:rPr lang="en-GB" sz="700">
                <a:solidFill>
                  <a:srgbClr val="208080"/>
                </a:solidFill>
                <a:latin typeface="Lucida Console" panose="020b0609040504020204" pitchFamily="49" charset="0"/>
              </a:rPr>
              <a:t>0x0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      </a:t>
            </a:r>
            <a:r>
              <a:rPr lang="en-GB" sz="700">
                <a:solidFill>
                  <a:srgbClr val="FF0000"/>
                </a:solidFill>
                <a:latin typeface="Lucida Console" panose="020b0609040504020204" pitchFamily="49" charset="0"/>
              </a:rPr>
              <a:t>"Data String"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00">
                <a:latin typeface="Lucida Console" panose="020b0609040504020204" pitchFamily="49" charset="0"/>
              </a:rPr>
              <a:t> HFILL 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70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700">
                <a:latin typeface="Lucida Console" panose="020b0609040504020204" pitchFamily="49" charset="0"/>
              </a:rPr>
              <a:t>    </a:t>
            </a:r>
            <a:r>
              <a:rPr lang="en-GB" sz="70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70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00" b="0" i="0">
              <a:effectLst/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57324"/>
      </p:ext>
    </p:extLst>
  </p:cSld>
  <p:clrMapOvr>
    <a:masterClrMapping/>
  </p:clrMapOvr>
  <p:transition/>
  <p:timing/>
</p:sld>
</file>

<file path=ppt/slides/slide3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dissector – protocol registration II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 Setup protocol subtree array 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1050">
                <a:latin typeface="Lucida Console" panose="020b0609040504020204" pitchFamily="49" charset="0"/>
              </a:rPr>
              <a:t> gint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1050" err="1">
                <a:latin typeface="Lucida Console" panose="020b0609040504020204" pitchFamily="49" charset="0"/>
              </a:rPr>
              <a:t>ett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[]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    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1050" smtClean="0">
                <a:latin typeface="Lucida Console" panose="020b0609040504020204" pitchFamily="49" charset="0"/>
              </a:rPr>
              <a:t>ett_SF14</a:t>
            </a:r>
            <a:r>
              <a:rPr lang="en-GB" sz="1050" smtClean="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    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1050" smtClean="0">
                <a:latin typeface="Lucida Console" panose="020b0609040504020204" pitchFamily="49" charset="0"/>
              </a:rPr>
              <a:t>ett_SF14_hdr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 Register the protocol name and description 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smtClean="0">
                <a:latin typeface="Lucida Console" panose="020b0609040504020204" pitchFamily="49" charset="0"/>
              </a:rPr>
              <a:t>proto_SF14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1050">
                <a:latin typeface="Lucida Console" panose="020b0609040504020204" pitchFamily="49" charset="0"/>
              </a:rPr>
              <a:t> proto_register_protocol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50" smtClean="0">
                <a:solidFill>
                  <a:srgbClr val="FF0000"/>
                </a:solidFill>
                <a:latin typeface="Lucida Console" panose="020b0609040504020204" pitchFamily="49" charset="0"/>
              </a:rPr>
              <a:t>SharkFest'14 </a:t>
            </a:r>
            <a:r>
              <a:rPr lang="en-GB" sz="1050">
                <a:solidFill>
                  <a:srgbClr val="FF0000"/>
                </a:solidFill>
                <a:latin typeface="Lucida Console" panose="020b0609040504020204" pitchFamily="49" charset="0"/>
              </a:rPr>
              <a:t>Protocol (C</a:t>
            </a:r>
            <a:r>
              <a:rPr lang="en-GB" sz="1050" smtClean="0">
                <a:solidFill>
                  <a:srgbClr val="FF0000"/>
                </a:solidFill>
                <a:latin typeface="Lucida Console" panose="020b0609040504020204" pitchFamily="49" charset="0"/>
              </a:rPr>
              <a:t>)"</a:t>
            </a:r>
            <a:r>
              <a:rPr lang="en-GB" sz="1050" smtClean="0">
                <a:solidFill>
                  <a:srgbClr val="339933"/>
                </a:solidFill>
                <a:latin typeface="Lucida Console" panose="020b0609040504020204" pitchFamily="49" charset="0"/>
              </a:rPr>
              <a:t>, “</a:t>
            </a:r>
            <a:r>
              <a:rPr lang="en-GB" sz="105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SF14"</a:t>
            </a:r>
            <a:r>
              <a:rPr lang="en-GB" sz="1050" smtClean="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 smtClean="0">
                <a:latin typeface="Lucida Console" panose="020b0609040504020204" pitchFamily="49" charset="0"/>
              </a:rPr>
              <a:t> </a:t>
            </a:r>
            <a:r>
              <a:rPr lang="en-GB" sz="105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50" smtClean="0">
                <a:solidFill>
                  <a:srgbClr val="FF0000"/>
                </a:solidFill>
                <a:latin typeface="Lucida Console" panose="020b0609040504020204" pitchFamily="49" charset="0"/>
              </a:rPr>
              <a:t>sf14"</a:t>
            </a:r>
            <a:r>
              <a:rPr lang="en-GB" sz="1050" smtClean="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1050" smtClean="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 Required function calls to register the header fields and subtrees 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err="1" smtClean="0">
                <a:latin typeface="Lucida Console" panose="020b0609040504020204" pitchFamily="49" charset="0"/>
              </a:rPr>
              <a:t>proto_register_field_array</a:t>
            </a:r>
            <a:r>
              <a:rPr lang="en-GB" sz="105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smtClean="0">
                <a:latin typeface="Lucida Console" panose="020b0609040504020204" pitchFamily="49" charset="0"/>
              </a:rPr>
              <a:t>proto_SF14</a:t>
            </a:r>
            <a:r>
              <a:rPr lang="en-GB" sz="1050" smtClean="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 smtClean="0">
                <a:latin typeface="Lucida Console" panose="020b0609040504020204" pitchFamily="49" charset="0"/>
              </a:rPr>
              <a:t> </a:t>
            </a:r>
            <a:r>
              <a:rPr lang="en-GB" sz="1050" err="1">
                <a:latin typeface="Lucida Console" panose="020b0609040504020204" pitchFamily="49" charset="0"/>
              </a:rPr>
              <a:t>hf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array_length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err="1">
                <a:latin typeface="Lucida Console" panose="020b0609040504020204" pitchFamily="49" charset="0"/>
              </a:rPr>
              <a:t>hf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))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proto_register_subtree_array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err="1">
                <a:latin typeface="Lucida Console" panose="020b0609040504020204" pitchFamily="49" charset="0"/>
              </a:rPr>
              <a:t>ett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array_length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err="1">
                <a:latin typeface="Lucida Console" panose="020b0609040504020204" pitchFamily="49" charset="0"/>
              </a:rPr>
              <a:t>ett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))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 Simpler form of </a:t>
            </a:r>
            <a:r>
              <a:rPr lang="en-GB" sz="1050" i="1" smtClean="0">
                <a:solidFill>
                  <a:srgbClr val="808080"/>
                </a:solidFill>
                <a:latin typeface="Lucida Console" panose="020b0609040504020204" pitchFamily="49" charset="0"/>
              </a:rPr>
              <a:t>proto_reg_handoff_SF14 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which can be used if there are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 * no prefs-dependent registration function calls. 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solidFill>
                  <a:srgbClr val="993333"/>
                </a:solidFill>
                <a:latin typeface="Lucida Console" panose="020b0609040504020204" pitchFamily="49" charset="0"/>
              </a:rPr>
              <a:t>void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 smtClean="0">
                <a:latin typeface="Lucida Console" panose="020b0609040504020204" pitchFamily="49" charset="0"/>
              </a:rPr>
              <a:t>proto_reg_handoff_SF14</a:t>
            </a:r>
            <a:r>
              <a:rPr lang="en-GB" sz="105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smtClean="0">
                <a:solidFill>
                  <a:srgbClr val="993333"/>
                </a:solidFill>
                <a:latin typeface="Lucida Console" panose="020b0609040504020204" pitchFamily="49" charset="0"/>
              </a:rPr>
              <a:t>void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dissector_handle_t </a:t>
            </a:r>
            <a:r>
              <a:rPr lang="en-GB" sz="1050" smtClean="0">
                <a:latin typeface="Lucida Console" panose="020b0609040504020204" pitchFamily="49" charset="0"/>
              </a:rPr>
              <a:t>SF14_handle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</a:t>
            </a: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/* Use new_create_dissector_handle() to indicate that </a:t>
            </a:r>
            <a:r>
              <a:rPr lang="en-GB" sz="1050" i="1" smtClean="0">
                <a:solidFill>
                  <a:srgbClr val="808080"/>
                </a:solidFill>
                <a:latin typeface="Lucida Console" panose="020b0609040504020204" pitchFamily="49" charset="0"/>
              </a:rPr>
              <a:t>dissect_SF14()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     * returns the number of bytes it dissected (or 0 if it thinks the packet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     * does not belong to </a:t>
            </a:r>
            <a:r>
              <a:rPr lang="en-GB" sz="1050" i="1" smtClean="0">
                <a:solidFill>
                  <a:srgbClr val="808080"/>
                </a:solidFill>
                <a:latin typeface="Lucida Console" panose="020b0609040504020204" pitchFamily="49" charset="0"/>
              </a:rPr>
              <a:t>SF14).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 i="1">
                <a:solidFill>
                  <a:srgbClr val="808080"/>
                </a:solidFill>
                <a:latin typeface="Lucida Console" panose="020b0609040504020204" pitchFamily="49" charset="0"/>
              </a:rPr>
              <a:t>     */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</a:t>
            </a:r>
            <a:r>
              <a:rPr lang="en-GB" sz="1050" smtClean="0">
                <a:latin typeface="Lucida Console" panose="020b0609040504020204" pitchFamily="49" charset="0"/>
              </a:rPr>
              <a:t>SF14_handle 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 err="1" smtClean="0">
                <a:latin typeface="Lucida Console" panose="020b0609040504020204" pitchFamily="49" charset="0"/>
              </a:rPr>
              <a:t>new_create_dissector_handle</a:t>
            </a:r>
            <a:r>
              <a:rPr lang="en-GB" sz="105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 smtClean="0">
                <a:latin typeface="Lucida Console" panose="020b0609040504020204" pitchFamily="49" charset="0"/>
              </a:rPr>
              <a:t>dissect_SF14</a:t>
            </a:r>
            <a:r>
              <a:rPr lang="en-GB" sz="1050" smtClean="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 smtClean="0">
                <a:latin typeface="Lucida Console" panose="020b0609040504020204" pitchFamily="49" charset="0"/>
              </a:rPr>
              <a:t> proto_SF14</a:t>
            </a:r>
            <a:r>
              <a:rPr lang="en-GB" sz="1050" smtClean="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1050" smtClean="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latin typeface="Lucida Console" panose="020b0609040504020204" pitchFamily="49" charset="0"/>
              </a:rPr>
              <a:t>    dissector_add_uint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1050">
                <a:solidFill>
                  <a:srgbClr val="FF0000"/>
                </a:solidFill>
                <a:latin typeface="Lucida Console" panose="020b0609040504020204" pitchFamily="49" charset="0"/>
              </a:rPr>
              <a:t>"tcp.port"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 smtClean="0">
                <a:latin typeface="Lucida Console" panose="020b0609040504020204" pitchFamily="49" charset="0"/>
              </a:rPr>
              <a:t>SF14_PORT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1050">
                <a:latin typeface="Lucida Console" panose="020b0609040504020204" pitchFamily="49" charset="0"/>
              </a:rPr>
              <a:t> </a:t>
            </a:r>
            <a:r>
              <a:rPr lang="en-GB" sz="1050" smtClean="0">
                <a:latin typeface="Lucida Console" panose="020b0609040504020204" pitchFamily="49" charset="0"/>
              </a:rPr>
              <a:t>SF14_handle</a:t>
            </a: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10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1050">
              <a:latin typeface="Lucida Console" panose="020b0609040504020204" pitchFamily="49" charset="0"/>
            </a:endParaRPr>
          </a:p>
          <a:p>
            <a:pPr marL="0" marR="0" indent="0" fontAlgn="t"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05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1050" b="0" i="0">
              <a:effectLst/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11984"/>
      </p:ext>
    </p:extLst>
  </p:cSld>
  <p:clrMapOvr>
    <a:masterClrMapping/>
  </p:clrMapOvr>
  <p:transition/>
  <p:timing/>
</p:sld>
</file>

<file path=ppt/slides/slide3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Comparison of dissectors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For this simple “protocol”, Wireshark displays are almost identical</a:t>
            </a:r>
          </a:p>
          <a:p>
            <a:r>
              <a:rPr lang="en-US" smtClean="0"/>
              <a:t>WSGD and Lua dissectors are quick and easy to develop; edit file and restart Wireshark</a:t>
            </a:r>
          </a:p>
          <a:p>
            <a:r>
              <a:rPr lang="en-US" smtClean="0"/>
              <a:t>WSGD facilities are most limited option, Lua more advanced</a:t>
            </a:r>
          </a:p>
          <a:p>
            <a:r>
              <a:rPr lang="en-US" smtClean="0"/>
              <a:t>C dissectors easy to distribute, build an installer package, easy to contribute back to Wireshark</a:t>
            </a:r>
          </a:p>
          <a:p>
            <a:r>
              <a:rPr lang="en-US" smtClean="0"/>
              <a:t>WSGD 124 lines, Lua 89 lines, C 270 lines</a:t>
            </a:r>
          </a:p>
          <a:p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66964"/>
      </p:ext>
    </p:extLst>
  </p:cSld>
  <p:clrMapOvr>
    <a:masterClrMapping/>
  </p:clrMapOvr>
  <p:transition/>
  <p:timing/>
</p:sld>
</file>

<file path=ppt/slides/slide3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Comparison of dissectors performance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 visible difference for a small capture file, 11 packets</a:t>
            </a:r>
          </a:p>
          <a:p>
            <a:r>
              <a:rPr lang="en-US" smtClean="0"/>
              <a:t>Medium capture file (~ 1M packets) results:</a:t>
            </a:r>
          </a:p>
          <a:p>
            <a:pPr lvl="1"/>
            <a:r>
              <a:rPr lang="en-US" smtClean="0"/>
              <a:t>WSGD: 2:16</a:t>
            </a:r>
          </a:p>
          <a:p>
            <a:pPr lvl="1"/>
            <a:r>
              <a:rPr lang="en-US" err="1" smtClean="0"/>
              <a:t>Lua: 0:39</a:t>
            </a:r>
          </a:p>
          <a:p>
            <a:pPr lvl="1"/>
            <a:r>
              <a:rPr lang="en-US" smtClean="0"/>
              <a:t>C: 0:20</a:t>
            </a:r>
          </a:p>
          <a:p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85726"/>
      </p:ext>
    </p:extLst>
  </p:cSld>
  <p:clrMapOvr>
    <a:masterClrMapping/>
  </p:clrMapOvr>
  <p:transition/>
  <p:timing/>
</p:sld>
</file>

<file path=ppt/slides/slide3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Other dissector options?</a:t>
            </a:r>
          </a:p>
          <a:p>
            <a:r>
              <a:rPr lang="en-US" smtClean="0"/>
              <a:t>Future directions?</a:t>
            </a:r>
          </a:p>
          <a:p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84896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Wireshark Internals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Wireshark provides a framework for loading, dissection and visualization of network traffic</a:t>
            </a:r>
          </a:p>
          <a:p>
            <a:r>
              <a:rPr lang="en-US" smtClean="0"/>
              <a:t>Wireshark framework allows individual dissectors access to network data via libwiretap</a:t>
            </a:r>
          </a:p>
          <a:p>
            <a:r>
              <a:rPr lang="en-US" smtClean="0"/>
              <a:t>Wireshark framework provides utility functions for dissectors when dissecting data</a:t>
            </a:r>
          </a:p>
          <a:p>
            <a:r>
              <a:rPr lang="en-US" smtClean="0"/>
              <a:t>Wireshark framework allows dissectors to write out products of dissection </a:t>
            </a:r>
          </a:p>
          <a:p>
            <a:pPr lvl="1"/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4371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Dissectors overview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Dissectors “register” their interest in data from a lower level protocol dissector, e.g. tcp port 54321</a:t>
            </a:r>
          </a:p>
          <a:p>
            <a:r>
              <a:rPr lang="en-US" smtClean="0"/>
              <a:t>The lower level dissector hands the payload body to the registered dissector</a:t>
            </a:r>
          </a:p>
          <a:p>
            <a:r>
              <a:rPr lang="en-US" smtClean="0"/>
              <a:t>Dissectors “pick apart” a protocol into the individual elements of the protocol message</a:t>
            </a:r>
          </a:p>
          <a:p>
            <a:r>
              <a:rPr lang="en-US" smtClean="0"/>
              <a:t>Each element of a protocol may have a type, e.g. integer, string, bit field, timestamp</a:t>
            </a:r>
          </a:p>
          <a:p>
            <a:r>
              <a:rPr lang="en-US" smtClean="0"/>
              <a:t>Dissectors provide elements that may be used in display filters</a:t>
            </a:r>
          </a:p>
          <a:p>
            <a:pPr lvl="1"/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3302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Dissector output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Set the protocol column</a:t>
            </a:r>
          </a:p>
          <a:p>
            <a:r>
              <a:rPr lang="en-US" smtClean="0"/>
              <a:t>Set the info column</a:t>
            </a:r>
          </a:p>
          <a:p>
            <a:r>
              <a:rPr lang="en-US" smtClean="0"/>
              <a:t>Create tree entries as required</a:t>
            </a:r>
          </a:p>
          <a:p>
            <a:pPr lvl="1"/>
            <a:r>
              <a:rPr lang="en-US" smtClean="0"/>
              <a:t>Create subtree entries for protocol components</a:t>
            </a:r>
          </a:p>
          <a:p>
            <a:pPr lvl="1"/>
            <a:r>
              <a:rPr lang="en-US" smtClean="0"/>
              <a:t>Add values, text to tree entries</a:t>
            </a:r>
          </a:p>
          <a:p>
            <a:r>
              <a:rPr lang="en-US" smtClean="0"/>
              <a:t>Call sub-dissectors as required</a:t>
            </a:r>
          </a:p>
          <a:p>
            <a:pPr lvl="1"/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586818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Dissector Construction Options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Text based</a:t>
            </a:r>
          </a:p>
          <a:p>
            <a:pPr lvl="1"/>
            <a:r>
              <a:rPr lang="en-US" smtClean="0"/>
              <a:t>Built-in, with </a:t>
            </a:r>
            <a:r>
              <a:rPr lang="en-US"/>
              <a:t>compilation – </a:t>
            </a:r>
            <a:r>
              <a:rPr lang="en-US" smtClean="0"/>
              <a:t>ASN.1, IDL </a:t>
            </a:r>
          </a:p>
          <a:p>
            <a:pPr lvl="1"/>
            <a:r>
              <a:rPr lang="en-US" smtClean="0"/>
              <a:t>External, without compilation – Wireshark Generic Dissector (WSGD)*</a:t>
            </a:r>
          </a:p>
          <a:p>
            <a:r>
              <a:rPr lang="en-US" smtClean="0"/>
              <a:t>Scripting language based</a:t>
            </a:r>
          </a:p>
          <a:p>
            <a:pPr lvl="1"/>
            <a:r>
              <a:rPr lang="en-US" smtClean="0"/>
              <a:t>Built-in, Lua*, Python (not in Windows)</a:t>
            </a:r>
          </a:p>
          <a:p>
            <a:pPr lvl="1"/>
            <a:r>
              <a:rPr lang="en-US" smtClean="0"/>
              <a:t>External, Python (</a:t>
            </a:r>
            <a:r>
              <a:rPr lang="en-US" err="1" smtClean="0">
                <a:hlinkClick r:id="rId2"/>
              </a:rPr>
              <a:t>pyreshark</a:t>
            </a:r>
            <a:r>
              <a:rPr lang="en-US" smtClean="0"/>
              <a:t>)</a:t>
            </a:r>
          </a:p>
          <a:p>
            <a:r>
              <a:rPr lang="en-US" smtClean="0"/>
              <a:t>C based*</a:t>
            </a:r>
          </a:p>
          <a:p>
            <a:pPr lvl="1"/>
            <a:r>
              <a:rPr lang="en-US" smtClean="0"/>
              <a:t>Traditional format, requires a development environment</a:t>
            </a:r>
          </a:p>
          <a:p>
            <a:pPr lvl="1"/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49933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Demonstration protocol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Made up for this presentation</a:t>
            </a:r>
          </a:p>
          <a:p>
            <a:r>
              <a:rPr lang="en-US" smtClean="0"/>
              <a:t>Has a header with a byte indicating the message type, and a short (2 bytes in big-endian format) for the total message length (including the header)</a:t>
            </a:r>
          </a:p>
          <a:p>
            <a:r>
              <a:rPr lang="en-US" smtClean="0"/>
              <a:t>Commands are:</a:t>
            </a:r>
          </a:p>
          <a:p>
            <a:pPr lvl="1"/>
            <a:r>
              <a:rPr lang="en-US" smtClean="0"/>
              <a:t> connect (20) and connect_ack (21) that have a long (4 bytes in little-endian format) id</a:t>
            </a:r>
          </a:p>
          <a:p>
            <a:pPr lvl="1"/>
            <a:r>
              <a:rPr lang="en-US"/>
              <a:t>d</a:t>
            </a:r>
            <a:r>
              <a:rPr lang="en-US" smtClean="0"/>
              <a:t>isconnect (60) and disconnect_ack (61) that</a:t>
            </a:r>
            <a:r>
              <a:rPr lang="en-US"/>
              <a:t> have a long (4 bytes in </a:t>
            </a:r>
            <a:r>
              <a:rPr lang="en-US" smtClean="0"/>
              <a:t>little-endian </a:t>
            </a:r>
            <a:r>
              <a:rPr lang="en-US"/>
              <a:t>format) </a:t>
            </a:r>
            <a:r>
              <a:rPr lang="en-US" smtClean="0"/>
              <a:t>id</a:t>
            </a:r>
          </a:p>
          <a:p>
            <a:pPr lvl="1"/>
            <a:r>
              <a:rPr lang="en-US" err="1" smtClean="0"/>
              <a:t>request_data and request_reply that have a byte indicating the data type and for the reply an actual data value;</a:t>
            </a:r>
          </a:p>
          <a:p>
            <a:pPr lvl="2"/>
            <a:r>
              <a:rPr lang="en-US" smtClean="0"/>
              <a:t>Data type 0 – a little-endian short</a:t>
            </a:r>
          </a:p>
          <a:p>
            <a:pPr lvl="2"/>
            <a:r>
              <a:rPr lang="en-US" smtClean="0"/>
              <a:t>Data type 1 – a little-endian long</a:t>
            </a:r>
          </a:p>
          <a:p>
            <a:pPr lvl="2"/>
            <a:r>
              <a:rPr lang="en-US" smtClean="0"/>
              <a:t>Data type 2 – a 15 character string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53304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Text based Dissectors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Protocol definition held in text file(s) in human readable form</a:t>
            </a:r>
          </a:p>
          <a:p>
            <a:r>
              <a:rPr lang="en-US" smtClean="0"/>
              <a:t>Definitions are interpreted or compiled to produce a dissector</a:t>
            </a:r>
          </a:p>
          <a:p>
            <a:r>
              <a:rPr lang="en-US" smtClean="0"/>
              <a:t>Low barrier to entry, although ASN.1 and IDL requires a development environment to compile resulting dissector</a:t>
            </a:r>
          </a:p>
          <a:p>
            <a:r>
              <a:rPr lang="en-US" smtClean="0"/>
              <a:t>Interpreted text files are least performant option</a:t>
            </a:r>
          </a:p>
          <a:p>
            <a:r>
              <a:rPr lang="en-US" smtClean="0"/>
              <a:t>Least flexible option for access to libwireshark infrastructure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Sharkfest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822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4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:vt="http://schemas.openxmlformats.org/officeDocument/2006/docPropsVTypes" xmlns="http://schemas.openxmlformats.org/officeDocument/2006/extended-properties">
  <Company>Riverbed Technology</Company>
  <PresentationFormat>On-screen Show (4:3)</PresentationFormat>
  <Paragraphs>607</Paragraphs>
  <Slides>34</Slides>
  <Notes>2</Notes>
  <TotalTime>3541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baseType="lpstr" size="35">
      <vt:lpstr>simple-light</vt:lpstr>
      <vt:lpstr>Wireshark Dissectors</vt:lpstr>
      <vt:lpstr>Introduction</vt:lpstr>
      <vt:lpstr>Topics to be Covered</vt:lpstr>
      <vt:lpstr>Wireshark Internals</vt:lpstr>
      <vt:lpstr>Dissectors overview</vt:lpstr>
      <vt:lpstr>Dissector output</vt:lpstr>
      <vt:lpstr>Dissector Construction Options</vt:lpstr>
      <vt:lpstr>Demonstration protocol</vt:lpstr>
      <vt:lpstr>Text based Dissectors</vt:lpstr>
      <vt:lpstr>Wireshark Generic Dissector (WSGD)</vt:lpstr>
      <vt:lpstr>WSGD Dissectors</vt:lpstr>
      <vt:lpstr>WSGD Basics – Protocol Definition</vt:lpstr>
      <vt:lpstr>WSGD Basics – Field Definitions I</vt:lpstr>
      <vt:lpstr>WSGD Basics – Field Definitions II</vt:lpstr>
      <vt:lpstr>WSGD Basics – Field Definitions III</vt:lpstr>
      <vt:lpstr>WSGD Basics – Field Definitions IV</vt:lpstr>
      <vt:lpstr>Scripting language based dissectors</vt:lpstr>
      <vt:lpstr>Lua dissectors</vt:lpstr>
      <vt:lpstr>Lua dissector Basics – Protocol definition</vt:lpstr>
      <vt:lpstr>Lua dissector Basics – Field definition</vt:lpstr>
      <vt:lpstr>Lua dissector Basics – Dissector function I</vt:lpstr>
      <vt:lpstr>Lua dissector Basics – Dissector function II</vt:lpstr>
      <vt:lpstr>Lua dissector Basics – Dissector registration</vt:lpstr>
      <vt:lpstr>C based dissectors</vt:lpstr>
      <vt:lpstr>C dissector installation</vt:lpstr>
      <vt:lpstr>C dissector – preliminary declarations</vt:lpstr>
      <vt:lpstr>C dissector – dissection function I</vt:lpstr>
      <vt:lpstr>C dissector – dissection function II</vt:lpstr>
      <vt:lpstr>C dissector – dissection function III</vt:lpstr>
      <vt:lpstr>C dissector – protocol registration I</vt:lpstr>
      <vt:lpstr>C dissector – protocol registration II</vt:lpstr>
      <vt:lpstr>Comparison of dissectors</vt:lpstr>
      <vt:lpstr>Comparison of dissectors performance</vt:lpstr>
      <vt:lpstr>Questions?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John Doe</dc:title>
  <dc:creator>Emilio Casco</dc:creator>
  <cp:lastModifiedBy>Graham Bloice</cp:lastModifiedBy>
  <cp:revision>124</cp:revision>
  <dcterms:created xsi:type="dcterms:W3CDTF">2012-05-31T18:19:17Z</dcterms:created>
  <dcterms:modified xsi:type="dcterms:W3CDTF">2023-02-24T17:07:52Z</dcterms:modified>
</cp:coreProperties>
</file>