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54" r:id="rId1"/>
    <p:sldMasterId id="2147483655" r:id="rId2"/>
  </p:sldMasterIdLst>
  <p:notesMasterIdLst>
    <p:notesMasterId r:id="rId3"/>
  </p:notesMasterIdLst>
  <p:sldIdLst>
    <p:sldId id="256" r:id="rId4"/>
    <p:sldId id="265" r:id="rId5"/>
    <p:sldId id="266" r:id="rId6"/>
    <p:sldId id="267" r:id="rId7"/>
    <p:sldId id="270" r:id="rId8"/>
    <p:sldId id="257" r:id="rId9"/>
    <p:sldId id="260" r:id="rId10"/>
    <p:sldId id="259" r:id="rId11"/>
    <p:sldId id="261" r:id="rId12"/>
    <p:sldId id="263" r:id="rId13"/>
    <p:sldId id="271" r:id="rId14"/>
    <p:sldId id="262" r:id="rId15"/>
    <p:sldId id="264" r:id="rId16"/>
    <p:sldId id="272" r:id="rId17"/>
    <p:sldId id="269" r:id="rId18"/>
  </p:sldIdLst>
  <p:sldSz cx="9144000" cy="6858000" type="screen4x3"/>
  <p:notesSz cx="6858000" cy="9144000"/>
  <p:custDataLst>
    <p:tags r:id="rId19"/>
  </p:custDataLst>
  <p:defaultTextStyle>
    <a:defPPr marR="0" algn="l" rtl="0">
      <a:lnSpc>
        <a:spcPct val="100000"/>
      </a:lnSpc>
      <a:spcBef>
        <a:spcPct val="0"/>
      </a:spcBef>
      <a:spcAft>
        <a:spcPct val="0"/>
      </a:spcAft>
    </a:defPPr>
    <a:lvl1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tags" Target="tags/tag1.xml" /><Relationship Id="rId2" Type="http://schemas.openxmlformats.org/officeDocument/2006/relationships/slideMaster" Target="slideMasters/slideMaster2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45718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46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6405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5186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526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8813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1746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98485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1907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628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7473970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 indent="0" algn="l">
              <a:buSzTx/>
              <a:defRPr sz="5400">
                <a:solidFill>
                  <a:schemeClr val="bg1"/>
                </a:solidFill>
              </a:defRPr>
            </a:lvl1pPr>
            <a:lvl2pPr indent="304800" algn="ctr">
              <a:buSzTx/>
              <a:defRPr sz="4800"/>
            </a:lvl2pPr>
            <a:lvl3pPr indent="304800" algn="ctr">
              <a:buSzTx/>
              <a:defRPr sz="4800"/>
            </a:lvl3pPr>
            <a:lvl4pPr indent="304800" algn="ctr">
              <a:buSzTx/>
              <a:defRPr sz="4800"/>
            </a:lvl4pPr>
            <a:lvl5pPr indent="304800" algn="ctr">
              <a:buSzTx/>
              <a:defRPr sz="4800"/>
            </a:lvl5pPr>
            <a:lvl6pPr indent="304800" algn="ctr">
              <a:buSzTx/>
              <a:defRPr sz="4800"/>
            </a:lvl6pPr>
            <a:lvl7pPr indent="304800" algn="ctr">
              <a:buSzTx/>
              <a:defRPr sz="4800"/>
            </a:lvl7pPr>
            <a:lvl8pPr indent="304800" algn="ctr">
              <a:buSzTx/>
              <a:defRPr sz="4800"/>
            </a:lvl8pPr>
            <a:lvl9pPr indent="304800" algn="ctr">
              <a:buSzTx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l">
              <a:spcBef>
                <a:spcPct val="0"/>
              </a:spcBef>
              <a:buClr>
                <a:schemeClr val="dk2"/>
              </a:buClr>
              <a:buNone/>
              <a:defRPr sz="2800">
                <a:solidFill>
                  <a:schemeClr val="bg1"/>
                </a:solidFill>
              </a:defRPr>
            </a:lvl1pPr>
            <a:lvl2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2108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8897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632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8539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148" y="5816391"/>
            <a:ext cx="6602101" cy="652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3000" b="1" i="0" kern="1200" smtClean="0">
                <a:solidFill>
                  <a:srgbClr val="C50D32"/>
                </a:solidFill>
                <a:latin typeface="Myriad Pro"/>
                <a:ea typeface="+mj-ea"/>
                <a:cs typeface="Myriad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0221"/>
      </p:ext>
    </p:extLst>
  </p:cSld>
  <p:clrMapOvr>
    <a:masterClrMapping/>
  </p:clrMapOvr>
  <p:transition spd="slow">
    <p:wipe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1718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6673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3265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4430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5F4BCFE-D9FF-44AF-8BCA-ED3973CCD186}" type="datetime1">
              <a:rPr lang="en-US" smtClean="0"/>
              <a:t>6/16/2014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2948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4500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62767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image" Target="../media/image1.jpeg" /><Relationship Id="rId4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slideLayout" Target="../slideLayouts/slideLayout12.xml" /><Relationship Id="rId11" Type="http://schemas.openxmlformats.org/officeDocument/2006/relationships/slideLayout" Target="../slideLayouts/slideLayout13.xml" /><Relationship Id="rId12" Type="http://schemas.openxmlformats.org/officeDocument/2006/relationships/slideLayout" Target="../slideLayouts/slideLayout14.xml" /><Relationship Id="rId13" Type="http://schemas.openxmlformats.org/officeDocument/2006/relationships/image" Target="../media/image2.jpeg" /><Relationship Id="rId14" Type="http://schemas.openxmlformats.org/officeDocument/2006/relationships/theme" Target="../theme/theme2.xml" /><Relationship Id="rId2" Type="http://schemas.openxmlformats.org/officeDocument/2006/relationships/slideLayout" Target="../slideLayouts/slideLayout4.xml" /><Relationship Id="rId3" Type="http://schemas.openxmlformats.org/officeDocument/2006/relationships/slideLayout" Target="../slideLayouts/slideLayout5.xml" /><Relationship Id="rId4" Type="http://schemas.openxmlformats.org/officeDocument/2006/relationships/slideLayout" Target="../slideLayouts/slideLayout6.xml" /><Relationship Id="rId5" Type="http://schemas.openxmlformats.org/officeDocument/2006/relationships/slideLayout" Target="../slideLayouts/slideLayout7.xml" /><Relationship Id="rId6" Type="http://schemas.openxmlformats.org/officeDocument/2006/relationships/slideLayout" Target="../slideLayouts/slideLayout8.xml" /><Relationship Id="rId7" Type="http://schemas.openxmlformats.org/officeDocument/2006/relationships/slideLayout" Target="../slideLayouts/slideLayout9.xml" /><Relationship Id="rId8" Type="http://schemas.openxmlformats.org/officeDocument/2006/relationships/slideLayout" Target="../slideLayouts/slideLayout10.xml" /><Relationship Id="rId9" Type="http://schemas.openxmlformats.org/officeDocument/2006/relationships/slideLayout" Target="../slideLayouts/slideLayout1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ransition/>
  <p:timing/>
  <p:hf sldNum="0" hdr="0" dt="0"/>
  <p:txStyles>
    <p:title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00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5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ransition/>
  <p:timing/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8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8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9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10.xml" /><Relationship Id="rId3" Type="http://schemas.openxmlformats.org/officeDocument/2006/relationships/hyperlink" Target="https://github.com/draios/sysdig" TargetMode="External" /><Relationship Id="rId4" Type="http://schemas.openxmlformats.org/officeDocument/2006/relationships/hyperlink" Target="https://github.com/draios/sysdig/wiki" TargetMode="External" /><Relationship Id="rId5" Type="http://schemas.openxmlformats.org/officeDocument/2006/relationships/hyperlink" Target="http://www.sysdig.org/install/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5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6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6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Dive Even Deeper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sysdig – Wireshark for your system</a:t>
            </a:r>
            <a:endParaRPr lang="en-US"/>
          </a:p>
        </p:txBody>
      </p:sp>
    </p:spTree>
  </p:cSld>
  <p:clrMapOvr>
    <a:masterClrMapping/>
  </p:clrMapOvr>
  <p:transition spd="slow">
    <p:cut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Sysdig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Capture system events</a:t>
            </a:r>
          </a:p>
          <a:p>
            <a:pPr lvl="1"/>
            <a:r>
              <a:rPr lang="en-US" smtClean="0"/>
              <a:t>System calls</a:t>
            </a:r>
          </a:p>
          <a:p>
            <a:pPr lvl="1"/>
            <a:r>
              <a:rPr lang="en-US" smtClean="0"/>
              <a:t>Context switches</a:t>
            </a:r>
          </a:p>
          <a:p>
            <a:pPr lvl="1"/>
            <a:r>
              <a:rPr lang="en-US" smtClean="0"/>
              <a:t>More</a:t>
            </a:r>
          </a:p>
          <a:p>
            <a:r>
              <a:rPr lang="en-US" smtClean="0"/>
              <a:t>Packetize them</a:t>
            </a:r>
          </a:p>
          <a:p>
            <a:r>
              <a:rPr lang="en-US" smtClean="0"/>
              <a:t>Store them into pcap-ng traces</a:t>
            </a:r>
          </a:p>
          <a:p>
            <a:r>
              <a:rPr lang="en-US" err="1" smtClean="0"/>
              <a:t>Wireshark-like display fields</a:t>
            </a:r>
          </a:p>
          <a:p>
            <a:pPr lvl="1"/>
            <a:r>
              <a:rPr lang="en-US" smtClean="0"/>
              <a:t>Filtering</a:t>
            </a:r>
          </a:p>
          <a:p>
            <a:pPr lvl="1"/>
            <a:r>
              <a:rPr lang="en-US" smtClean="0"/>
              <a:t>rendering</a:t>
            </a:r>
          </a:p>
        </p:txBody>
      </p:sp>
    </p:spTree>
    <p:extLst>
      <p:ext uri="{BB962C8B-B14F-4D97-AF65-F5344CB8AC3E}">
        <p14:creationId xmlns:p14="http://schemas.microsoft.com/office/powerpoint/2010/main" val="138655384"/>
      </p:ext>
    </p:extLst>
  </p:cSld>
  <p:clrMapOvr>
    <a:masterClrMapping/>
  </p:clrMapOvr>
  <p:transition spd="slow">
    <p:cut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2" name="Straight Arrow Connector 51"/>
          <p:cNvCxnSpPr>
            <a:stCxn id="3" idx="2"/>
          </p:cNvCxnSpPr>
          <p:nvPr/>
        </p:nvCxnSpPr>
        <p:spPr bwMode="auto">
          <a:xfrm flipH="1">
            <a:off x="4634346" y="650227"/>
            <a:ext cx="0" cy="77332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59973" y="311673"/>
            <a:ext cx="554874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r</a:t>
            </a:r>
            <a:r>
              <a:rPr lang="en-US" alt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es =</a:t>
            </a: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open(</a:t>
            </a:r>
            <a:r>
              <a:rPr kumimoji="0" lang="en-US" altLang="en-US" sz="1600" b="0" i="0" u="none" strike="noStrike" cap="none" normalizeH="0" baseline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const</a:t>
            </a: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char *pathname, </a:t>
            </a:r>
            <a:r>
              <a:rPr kumimoji="0" lang="en-US" altLang="en-US" sz="1600" b="0" i="0" u="none" strike="noStrike" cap="none" normalizeH="0" baseline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flags)</a:t>
            </a: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32712" y="1429598"/>
            <a:ext cx="1350817" cy="6650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rPr>
              <a:t>Type = open</a:t>
            </a: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83529" y="1429598"/>
            <a:ext cx="1350817" cy="6650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rPr>
              <a:t>Nargs = 2</a:t>
            </a: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634346" y="1429598"/>
            <a:ext cx="1350817" cy="6650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rPr>
              <a:t>“myfile.txt”</a:t>
            </a: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985163" y="1429598"/>
            <a:ext cx="1350817" cy="6650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rPr>
              <a:t>1</a:t>
            </a:r>
            <a:endParaRPr lang="en-US"/>
          </a:p>
        </p:txBody>
      </p:sp>
      <p:sp>
        <p:nvSpPr>
          <p:cNvPr id="35" name="Donut 34"/>
          <p:cNvSpPr/>
          <p:nvPr/>
        </p:nvSpPr>
        <p:spPr>
          <a:xfrm>
            <a:off x="3434196" y="3076870"/>
            <a:ext cx="2400299" cy="2326405"/>
          </a:xfrm>
          <a:prstGeom prst="don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l"/>
            <a:endParaRPr lang="en-US" sz="1800" b="1">
              <a:solidFill>
                <a:schemeClr val="tx1">
                  <a:lumMod val="50000"/>
                  <a:lumOff val="50000"/>
                </a:schemeClr>
              </a:solidFill>
              <a:latin typeface="Open Sans Light"/>
              <a:cs typeface="Open Sans Light"/>
            </a:endParaRPr>
          </a:p>
        </p:txBody>
      </p:sp>
      <p:cxnSp>
        <p:nvCxnSpPr>
          <p:cNvPr id="36" name="Straight Arrow Connector 35"/>
          <p:cNvCxnSpPr>
            <a:endCxn id="35" idx="0"/>
          </p:cNvCxnSpPr>
          <p:nvPr/>
        </p:nvCxnSpPr>
        <p:spPr bwMode="auto">
          <a:xfrm flipH="1">
            <a:off x="4634346" y="2094616"/>
            <a:ext cx="0" cy="982254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 bwMode="auto">
          <a:xfrm flipH="1">
            <a:off x="3434196" y="5403275"/>
            <a:ext cx="348096" cy="633843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34146" y="607868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Store</a:t>
            </a:r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590471" y="5496791"/>
            <a:ext cx="0" cy="734289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293755" y="626917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Filter</a:t>
            </a:r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330537" y="5403272"/>
            <a:ext cx="415636" cy="644235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56651" y="6071747"/>
            <a:ext cx="822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Analyze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94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1"/>
          <p:cNvGrpSpPr/>
          <p:nvPr/>
        </p:nvGrpSpPr>
        <p:grpSpPr>
          <a:xfrm>
            <a:off x="1684017" y="695090"/>
            <a:ext cx="5895647" cy="5416982"/>
            <a:chOff x="1684017" y="690793"/>
            <a:chExt cx="9375462" cy="7943332"/>
          </a:xfrm>
        </p:grpSpPr>
        <p:sp>
          <p:nvSpPr>
            <p:cNvPr id="24" name="Donut 23"/>
            <p:cNvSpPr/>
            <p:nvPr/>
          </p:nvSpPr>
          <p:spPr>
            <a:xfrm>
              <a:off x="3919176" y="5356622"/>
              <a:ext cx="1817638" cy="1676401"/>
            </a:xfrm>
            <a:prstGeom prst="donu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l"/>
              <a:endParaRPr lang="en-US" sz="1800" b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cs typeface="Open Sans Light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684729" y="7575526"/>
              <a:ext cx="2286000" cy="104858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endPara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endParaRPr>
            </a:p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 Light"/>
                  <a:cs typeface="Open Sans Light"/>
                </a:rPr>
                <a:t>Sysdig-probe</a:t>
              </a:r>
            </a:p>
            <a:p>
              <a:endParaRPr 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endParaRPr>
            </a:p>
          </p:txBody>
        </p:sp>
        <p:cxnSp>
          <p:nvCxnSpPr>
            <p:cNvPr id="30" name="Straight Arrow Connector 29"/>
            <p:cNvCxnSpPr>
              <a:stCxn id="26" idx="0"/>
              <a:endCxn id="24" idx="4"/>
            </p:cNvCxnSpPr>
            <p:nvPr/>
          </p:nvCxnSpPr>
          <p:spPr bwMode="auto">
            <a:xfrm flipV="1">
              <a:off x="4827730" y="7033023"/>
              <a:ext cx="266" cy="542503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>
              <a:off x="2153805" y="6245199"/>
              <a:ext cx="5410200" cy="0"/>
            </a:xfrm>
            <a:prstGeom prst="line">
              <a:avLst/>
            </a:prstGeom>
            <a:blipFill dpi="0" rotWithShape="0">
              <a:blip r:embed="rId2"/>
              <a:tile tx="0" ty="0" sx="100000" sy="100000" flip="none" algn="tl"/>
            </a:blipFill>
            <a:ln w="25400" cap="flat" cmpd="sng" algn="ctr">
              <a:solidFill>
                <a:srgbClr val="000000"/>
              </a:solidFill>
              <a:prstDash val="solid"/>
              <a:miter lim="0"/>
              <a:headEnd type="none" w="med" len="med"/>
              <a:tailEnd type="none" w="med" len="med"/>
            </a:ln>
            <a:effectLst>
              <a:outerShdw blurRad="38100" dist="25400" dir="5400000" algn="ctr" rotWithShape="0">
                <a:srgbClr val="000000">
                  <a:alpha val="50000"/>
                </a:srgbClr>
              </a:outerShdw>
            </a:effectLst>
          </p:spPr>
        </p:cxnSp>
        <p:sp>
          <p:nvSpPr>
            <p:cNvPr id="37" name="Rounded Rectangle 36"/>
            <p:cNvSpPr/>
            <p:nvPr/>
          </p:nvSpPr>
          <p:spPr>
            <a:xfrm>
              <a:off x="3683001" y="3796482"/>
              <a:ext cx="2286000" cy="104858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endParaRPr>
            </a:p>
            <a:p>
              <a:pPr algn="ctr"/>
              <a:r>
                <a:rPr lang="en-US" sz="1200" b="1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 Light"/>
                  <a:cs typeface="Open Sans Light"/>
                </a:rPr>
                <a:t>scap</a:t>
              </a:r>
            </a:p>
            <a:p>
              <a:pPr algn="ctr"/>
              <a:endParaRPr 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endParaRPr>
            </a:p>
          </p:txBody>
        </p:sp>
        <p:cxnSp>
          <p:nvCxnSpPr>
            <p:cNvPr id="48" name="Straight Arrow Connector 47"/>
            <p:cNvCxnSpPr>
              <a:stCxn id="24" idx="0"/>
              <a:endCxn id="37" idx="2"/>
            </p:cNvCxnSpPr>
            <p:nvPr/>
          </p:nvCxnSpPr>
          <p:spPr bwMode="auto">
            <a:xfrm flipH="1" flipV="1">
              <a:off x="4826001" y="4845071"/>
              <a:ext cx="1994" cy="51155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49" name="Rounded Rectangle 48"/>
            <p:cNvSpPr/>
            <p:nvPr/>
          </p:nvSpPr>
          <p:spPr>
            <a:xfrm>
              <a:off x="3692816" y="2243637"/>
              <a:ext cx="2286000" cy="104858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endParaRPr>
            </a:p>
            <a:p>
              <a:pPr algn="ctr"/>
              <a:r>
                <a:rPr lang="en-US" sz="1200" b="1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 Light"/>
                  <a:cs typeface="Open Sans Light"/>
                </a:rPr>
                <a:t>sinsp</a:t>
              </a:r>
            </a:p>
            <a:p>
              <a:pPr algn="ctr"/>
              <a:endParaRPr 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endParaRPr>
            </a:p>
          </p:txBody>
        </p:sp>
        <p:cxnSp>
          <p:nvCxnSpPr>
            <p:cNvPr id="50" name="Straight Arrow Connector 49"/>
            <p:cNvCxnSpPr>
              <a:endCxn id="49" idx="2"/>
            </p:cNvCxnSpPr>
            <p:nvPr/>
          </p:nvCxnSpPr>
          <p:spPr bwMode="auto">
            <a:xfrm flipH="1" flipV="1">
              <a:off x="4835816" y="3292226"/>
              <a:ext cx="3" cy="51154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1" name="Rounded Rectangle 50"/>
            <p:cNvSpPr/>
            <p:nvPr/>
          </p:nvSpPr>
          <p:spPr>
            <a:xfrm>
              <a:off x="3683001" y="690793"/>
              <a:ext cx="2286000" cy="104858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endParaRPr>
            </a:p>
            <a:p>
              <a:pPr algn="ctr"/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 Light"/>
                  <a:cs typeface="Open Sans Light"/>
                </a:rPr>
                <a:t>sysdig</a:t>
              </a:r>
            </a:p>
            <a:p>
              <a:pPr algn="ctr"/>
              <a:endParaRPr lang="en-US" sz="1200" b="1">
                <a:solidFill>
                  <a:schemeClr val="tx1">
                    <a:lumMod val="75000"/>
                    <a:lumOff val="25000"/>
                  </a:schemeClr>
                </a:solidFill>
                <a:latin typeface="Open Sans Light"/>
                <a:cs typeface="Open Sans Light"/>
              </a:endParaRPr>
            </a:p>
          </p:txBody>
        </p:sp>
        <p:cxnSp>
          <p:nvCxnSpPr>
            <p:cNvPr id="52" name="Straight Arrow Connector 51"/>
            <p:cNvCxnSpPr>
              <a:endCxn id="51" idx="2"/>
            </p:cNvCxnSpPr>
            <p:nvPr/>
          </p:nvCxnSpPr>
          <p:spPr bwMode="auto">
            <a:xfrm flipH="1" flipV="1">
              <a:off x="4826001" y="1739382"/>
              <a:ext cx="3" cy="511548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3" name="Right Brace 52"/>
            <p:cNvSpPr/>
            <p:nvPr/>
          </p:nvSpPr>
          <p:spPr bwMode="auto">
            <a:xfrm>
              <a:off x="6121400" y="3803776"/>
              <a:ext cx="457200" cy="1027780"/>
            </a:xfrm>
            <a:prstGeom prst="rightBrac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</a:bodyPr>
            <a:lstStyle/>
            <a:p>
              <a:pPr marL="22860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Light" charset="0"/>
                <a:ea typeface="ＭＳ Ｐゴシック" charset="0"/>
                <a:cs typeface="Helvetica Light" charset="0"/>
                <a:sym typeface="Helvetica Light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703289" y="3791862"/>
              <a:ext cx="2881051" cy="9477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Capture Control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Dump files R/W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OS state collection</a:t>
              </a:r>
              <a:endParaRPr lang="en-US" sz="120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89435" y="1977894"/>
              <a:ext cx="2814773" cy="1489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Event parsing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State engine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Filtering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Output Formatting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Chisel execution</a:t>
              </a:r>
            </a:p>
          </p:txBody>
        </p:sp>
        <p:sp>
          <p:nvSpPr>
            <p:cNvPr id="56" name="Right Brace 55"/>
            <p:cNvSpPr/>
            <p:nvPr/>
          </p:nvSpPr>
          <p:spPr bwMode="auto">
            <a:xfrm>
              <a:off x="6164407" y="2278640"/>
              <a:ext cx="457200" cy="1027780"/>
            </a:xfrm>
            <a:prstGeom prst="rightBrac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</a:bodyPr>
            <a:lstStyle/>
            <a:p>
              <a:pPr marL="22860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Light" charset="0"/>
                <a:ea typeface="ＭＳ Ｐゴシック" charset="0"/>
                <a:cs typeface="Helvetica Light" charset="0"/>
                <a:sym typeface="Helvetica Light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703289" y="835832"/>
              <a:ext cx="3281267" cy="6769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Command line parsing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Capture management</a:t>
              </a:r>
            </a:p>
          </p:txBody>
        </p:sp>
        <p:sp>
          <p:nvSpPr>
            <p:cNvPr id="58" name="Right Brace 57"/>
            <p:cNvSpPr/>
            <p:nvPr/>
          </p:nvSpPr>
          <p:spPr bwMode="auto">
            <a:xfrm>
              <a:off x="6164407" y="713777"/>
              <a:ext cx="457200" cy="1027780"/>
            </a:xfrm>
            <a:prstGeom prst="rightBrac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</a:bodyPr>
            <a:lstStyle/>
            <a:p>
              <a:pPr marL="22860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Light" charset="0"/>
                <a:ea typeface="ＭＳ Ｐゴシック" charset="0"/>
                <a:cs typeface="Helvetica Light" charset="0"/>
                <a:sym typeface="Helvetica Light" charset="0"/>
              </a:endParaRPr>
            </a:p>
          </p:txBody>
        </p:sp>
        <p:sp>
          <p:nvSpPr>
            <p:cNvPr id="59" name="Right Brace 58"/>
            <p:cNvSpPr/>
            <p:nvPr/>
          </p:nvSpPr>
          <p:spPr bwMode="auto">
            <a:xfrm>
              <a:off x="6123129" y="7603095"/>
              <a:ext cx="457200" cy="1027780"/>
            </a:xfrm>
            <a:prstGeom prst="rightBrac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</a:bodyPr>
            <a:lstStyle/>
            <a:p>
              <a:pPr marL="22860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3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Light" charset="0"/>
                <a:ea typeface="ＭＳ Ｐゴシック" charset="0"/>
                <a:cs typeface="Helvetica Light" charset="0"/>
                <a:sym typeface="Helvetica Light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705019" y="7686360"/>
              <a:ext cx="4354460" cy="9477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Non-blocking event collection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Type-based event packing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sz="1200" smtClean="0"/>
                <a:t>Memory mapped buffer handling</a:t>
              </a:r>
              <a:endParaRPr lang="en-US" sz="120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718469" y="6276990"/>
              <a:ext cx="956442" cy="406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smtClean="0"/>
                <a:t>kernel</a:t>
              </a:r>
              <a:endParaRPr lang="en-US" sz="12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684017" y="5874769"/>
              <a:ext cx="808591" cy="406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smtClean="0"/>
                <a:t>User</a:t>
              </a:r>
              <a:endParaRPr lang="en-US" sz="120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11800" y="6595646"/>
              <a:ext cx="1639613" cy="406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smtClean="0"/>
                <a:t>Event Buffer</a:t>
              </a:r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4136679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Chisels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err="1"/>
              <a:t>Lua scripts </a:t>
            </a:r>
            <a:r>
              <a:rPr lang="en-US" smtClean="0"/>
              <a:t>to </a:t>
            </a:r>
            <a:r>
              <a:rPr lang="en-US"/>
              <a:t>carve up the data you unearthed</a:t>
            </a:r>
            <a:endParaRPr lang="en-US" smtClean="0"/>
          </a:p>
          <a:p>
            <a:pPr lvl="1"/>
            <a:r>
              <a:rPr lang="en-US" smtClean="0"/>
              <a:t>First class citizens from day one</a:t>
            </a:r>
          </a:p>
          <a:p>
            <a:r>
              <a:rPr lang="en-US" smtClean="0"/>
              <a:t>Callback API</a:t>
            </a:r>
          </a:p>
          <a:p>
            <a:pPr lvl="1"/>
            <a:r>
              <a:rPr lang="en-US" smtClean="0"/>
              <a:t>Process events</a:t>
            </a:r>
          </a:p>
          <a:p>
            <a:pPr lvl="1"/>
            <a:r>
              <a:rPr lang="en-US" smtClean="0"/>
              <a:t>Create summaries</a:t>
            </a:r>
          </a:p>
          <a:p>
            <a:r>
              <a:rPr lang="en-US" smtClean="0"/>
              <a:t>Main API</a:t>
            </a:r>
          </a:p>
          <a:p>
            <a:pPr lvl="1"/>
            <a:r>
              <a:rPr lang="en-US" smtClean="0"/>
              <a:t>Control sysdig</a:t>
            </a:r>
          </a:p>
          <a:p>
            <a:pPr lvl="1"/>
            <a:r>
              <a:rPr lang="en-US" smtClean="0"/>
              <a:t>Extract fields</a:t>
            </a:r>
          </a:p>
        </p:txBody>
      </p:sp>
      <p:sp>
        <p:nvSpPr>
          <p:cNvPr id="2" name="Rectangle 1"/>
          <p:cNvSpPr/>
          <p:nvPr/>
        </p:nvSpPr>
        <p:spPr>
          <a:xfrm>
            <a:off x="488372" y="6142623"/>
            <a:ext cx="84893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/>
              <a:t>https://github.com/draios/sysdig/wiki/Sysdig%20Chisel%20API%20Reference%20Manual</a:t>
            </a:r>
          </a:p>
        </p:txBody>
      </p:sp>
    </p:spTree>
    <p:extLst>
      <p:ext uri="{BB962C8B-B14F-4D97-AF65-F5344CB8AC3E}">
        <p14:creationId xmlns:p14="http://schemas.microsoft.com/office/powerpoint/2010/main" val="2077559227"/>
      </p:ext>
    </p:extLst>
  </p:cSld>
  <p:clrMapOvr>
    <a:masterClrMapping/>
  </p:clrMapOvr>
  <p:transition spd="slow">
    <p:cut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0604" y="2983634"/>
            <a:ext cx="7886700" cy="1325563"/>
          </a:xfrm>
        </p:spPr>
        <p:txBody>
          <a:bodyPr/>
          <a:lstStyle/>
          <a:p>
            <a:pPr algn="ctr"/>
            <a:r>
              <a:rPr lang="en-US" smtClean="0"/>
              <a:t>Demo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76536"/>
      </p:ext>
    </p:extLst>
  </p:cSld>
  <p:clrMapOvr>
    <a:masterClrMapping/>
  </p:clrMapOvr>
  <p:transition spd="slow">
    <p:cut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Get Engaged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hlinkClick r:id="rId3"/>
              </a:rPr>
              <a:t>http://www.sysdig.org/</a:t>
            </a:r>
          </a:p>
          <a:p>
            <a:r>
              <a:rPr lang="en-US" smtClean="0">
                <a:hlinkClick r:id="rId3"/>
              </a:rPr>
              <a:t>https</a:t>
            </a:r>
            <a:r>
              <a:rPr lang="en-US">
                <a:hlinkClick r:id="rId3"/>
              </a:rPr>
              <a:t>://</a:t>
            </a:r>
            <a:r>
              <a:rPr lang="en-US" smtClean="0">
                <a:hlinkClick r:id="rId3"/>
              </a:rPr>
              <a:t>github.com/draios/sysdig</a:t>
            </a:r>
            <a:r>
              <a:rPr lang="en-US" smtClean="0"/>
              <a:t> </a:t>
            </a:r>
            <a:endParaRPr lang="en-US"/>
          </a:p>
          <a:p>
            <a:r>
              <a:rPr lang="en-US">
                <a:hlinkClick r:id="rId4"/>
              </a:rPr>
              <a:t>https://</a:t>
            </a:r>
            <a:r>
              <a:rPr lang="en-US" smtClean="0">
                <a:hlinkClick r:id="rId4"/>
              </a:rPr>
              <a:t>github.com/draios/sysdig/wiki</a:t>
            </a:r>
            <a:r>
              <a:rPr lang="en-US" smtClean="0"/>
              <a:t> </a:t>
            </a:r>
          </a:p>
          <a:p>
            <a:r>
              <a:rPr lang="en-US">
                <a:hlinkClick r:id="rId5"/>
              </a:rPr>
              <a:t>http://www.sysdig.org/install/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8048377"/>
      </p:ext>
    </p:extLst>
  </p:cSld>
  <p:clrMapOvr>
    <a:masterClrMapping/>
  </p:clrMapOvr>
  <p:transition spd="slow">
    <p:cut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59" y="2133600"/>
            <a:ext cx="7108814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14686"/>
      </p:ext>
    </p:extLst>
  </p:cSld>
  <p:clrMapOvr>
    <a:masterClrMapping/>
  </p:clrMapOvr>
  <p:transition spd="slow">
    <p:wipe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693638"/>
            <a:ext cx="4114800" cy="547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263336"/>
      </p:ext>
    </p:extLst>
  </p:cSld>
  <p:clrMapOvr>
    <a:masterClrMapping/>
  </p:clrMapOvr>
  <p:transition spd="slow">
    <p:wip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570" y="1371600"/>
            <a:ext cx="6911630" cy="555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764761"/>
      </p:ext>
    </p:extLst>
  </p:cSld>
  <p:clrMapOvr>
    <a:masterClrMapping/>
  </p:clrMapOvr>
  <p:transition spd="slow">
    <p:wipe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Overview</a:t>
            </a:r>
          </a:p>
          <a:p>
            <a:r>
              <a:rPr lang="en-US" smtClean="0"/>
              <a:t>Visualization</a:t>
            </a:r>
          </a:p>
          <a:p>
            <a:r>
              <a:rPr lang="en-US" smtClean="0"/>
              <a:t>Fishing for Hackers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12366"/>
      </p:ext>
    </p:extLst>
  </p:cSld>
  <p:clrMapOvr>
    <a:masterClrMapping/>
  </p:clrMapOvr>
  <p:transition spd="slow">
    <p:cut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0604" y="2983634"/>
            <a:ext cx="7886700" cy="1325563"/>
          </a:xfrm>
        </p:spPr>
        <p:txBody>
          <a:bodyPr/>
          <a:lstStyle/>
          <a:p>
            <a:pPr algn="ctr"/>
            <a:r>
              <a:rPr lang="en-US" err="1" smtClean="0"/>
              <a:t>Wireshark Is Awesome</a:t>
            </a:r>
            <a:endParaRPr lang="en-US"/>
          </a:p>
        </p:txBody>
      </p:sp>
    </p:spTree>
  </p:cSld>
  <p:clrMapOvr>
    <a:masterClrMapping/>
  </p:clrMapOvr>
  <p:transition spd="slow">
    <p:cut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0604" y="2983634"/>
            <a:ext cx="7886700" cy="1325563"/>
          </a:xfrm>
        </p:spPr>
        <p:txBody>
          <a:bodyPr/>
          <a:lstStyle/>
          <a:p>
            <a:pPr algn="ctr"/>
            <a:r>
              <a:rPr lang="en-US" smtClean="0"/>
              <a:t>Why Is Wireshark Awesome?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64262"/>
      </p:ext>
    </p:extLst>
  </p:cSld>
  <p:clrMapOvr>
    <a:masterClrMapping/>
  </p:clrMapOvr>
  <p:transition spd="slow">
    <p:cut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Workflow!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Capture</a:t>
            </a:r>
          </a:p>
          <a:p>
            <a:pPr lvl="1"/>
            <a:r>
              <a:rPr lang="en-US" smtClean="0"/>
              <a:t>Don’t need to sit in front of the machine waiting for the issue </a:t>
            </a:r>
          </a:p>
          <a:p>
            <a:pPr lvl="1"/>
            <a:r>
              <a:rPr lang="en-US" smtClean="0"/>
              <a:t>Share trace files</a:t>
            </a:r>
          </a:p>
          <a:p>
            <a:pPr lvl="1"/>
            <a:r>
              <a:rPr lang="en-US" smtClean="0"/>
              <a:t>Capture in multiple locations and then correlate</a:t>
            </a:r>
          </a:p>
          <a:p>
            <a:r>
              <a:rPr lang="en-US" smtClean="0"/>
              <a:t>Filter</a:t>
            </a:r>
          </a:p>
          <a:p>
            <a:pPr lvl="1"/>
            <a:r>
              <a:rPr lang="en-US" smtClean="0"/>
              <a:t>Find the needle in the haystack</a:t>
            </a:r>
          </a:p>
          <a:p>
            <a:pPr lvl="1"/>
            <a:r>
              <a:rPr lang="en-US" smtClean="0"/>
              <a:t>Don’t need to know what you’re looking for</a:t>
            </a:r>
          </a:p>
          <a:p>
            <a:pPr lvl="1"/>
            <a:r>
              <a:rPr lang="en-US" smtClean="0"/>
              <a:t>Learn while exploring</a:t>
            </a:r>
          </a:p>
          <a:p>
            <a:r>
              <a:rPr lang="en-US" smtClean="0"/>
              <a:t>Analyze</a:t>
            </a:r>
          </a:p>
          <a:p>
            <a:pPr lvl="1"/>
            <a:r>
              <a:rPr lang="en-US" smtClean="0"/>
              <a:t>Put intelligence on top of low level information</a:t>
            </a:r>
          </a:p>
          <a:p>
            <a:pPr lvl="2"/>
            <a:r>
              <a:rPr lang="en-US" smtClean="0"/>
              <a:t>Packets can tell us a lot</a:t>
            </a:r>
          </a:p>
          <a:p>
            <a:pPr lvl="2"/>
            <a:r>
              <a:rPr lang="en-US" smtClean="0"/>
              <a:t>And never lie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58975"/>
      </p:ext>
    </p:extLst>
  </p:cSld>
  <p:clrMapOvr>
    <a:masterClrMapping/>
  </p:clrMapOvr>
  <p:transition spd="slow">
    <p:cut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0604" y="2983634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/>
              <a:t>Question:</a:t>
            </a:r>
            <a:br>
              <a:rPr lang="en-US" smtClean="0"/>
            </a:br>
            <a:r>
              <a:rPr lang="en-US" smtClean="0"/>
              <a:t>If Wireshark’s Workflow Is So Great, Can We Apply It To System Monitoring?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1299"/>
      </p:ext>
    </p:extLst>
  </p:cSld>
  <p:clrMapOvr>
    <a:masterClrMapping/>
  </p:clrMapOvr>
  <p:transition spd="slow">
    <p:cut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76</Paragraphs>
  <Slides>15</Slides>
  <Notes>10</Notes>
  <TotalTime>3106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16">
      <vt:lpstr>simple-light</vt:lpstr>
      <vt:lpstr>Dive Even Deeper</vt:lpstr>
      <vt:lpstr>Slide 2</vt:lpstr>
      <vt:lpstr>Slide 3</vt:lpstr>
      <vt:lpstr>Slide 4</vt:lpstr>
      <vt:lpstr>Agenda</vt:lpstr>
      <vt:lpstr>Wireshark Is Awesome</vt:lpstr>
      <vt:lpstr>Why Is Wireshark Awesome?</vt:lpstr>
      <vt:lpstr>The Workflow!</vt:lpstr>
      <vt:lpstr>Question:If Wireshark’s Workflow Is So Great, Can We Apply It To System Monitoring?</vt:lpstr>
      <vt:lpstr>Sysdig</vt:lpstr>
      <vt:lpstr>Slide 11</vt:lpstr>
      <vt:lpstr>Slide 12</vt:lpstr>
      <vt:lpstr>Chisels</vt:lpstr>
      <vt:lpstr>Demo</vt:lpstr>
      <vt:lpstr>Get Engaged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laura_000</dc:creator>
  <cp:lastModifiedBy>ldegio@tiscalinet.it</cp:lastModifiedBy>
  <cp:revision>24</cp:revision>
  <dcterms:modified xsi:type="dcterms:W3CDTF">2023-02-24T17:08:11Z</dcterms:modified>
</cp:coreProperties>
</file>