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bin" ContentType="application/vnd.openxmlformats-officedocument.presentationml.printerSettings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custDataLst>
    <p:tags r:id="rId27"/>
  </p:custDataLst>
  <p:defaultTextStyle>
    <a:lvl1pPr>
      <a:defRPr sz="1400">
        <a:latin typeface="Arial"/>
        <a:ea typeface="Arial"/>
        <a:cs typeface="Arial"/>
        <a:sym typeface="Arial"/>
      </a:defRPr>
    </a:lvl1pPr>
    <a:lvl2pPr>
      <a:defRPr sz="1400">
        <a:latin typeface="Arial"/>
        <a:ea typeface="Arial"/>
        <a:cs typeface="Arial"/>
        <a:sym typeface="Arial"/>
      </a:defRPr>
    </a:lvl2pPr>
    <a:lvl3pPr>
      <a:defRPr sz="1400">
        <a:latin typeface="Arial"/>
        <a:ea typeface="Arial"/>
        <a:cs typeface="Arial"/>
        <a:sym typeface="Arial"/>
      </a:defRPr>
    </a:lvl3pPr>
    <a:lvl4pPr>
      <a:defRPr sz="1400">
        <a:latin typeface="Arial"/>
        <a:ea typeface="Arial"/>
        <a:cs typeface="Arial"/>
        <a:sym typeface="Arial"/>
      </a:defRPr>
    </a:lvl4pPr>
    <a:lvl5pPr>
      <a:defRPr sz="1400">
        <a:latin typeface="Arial"/>
        <a:ea typeface="Arial"/>
        <a:cs typeface="Arial"/>
        <a:sym typeface="Arial"/>
      </a:defRPr>
    </a:lvl5pPr>
    <a:lvl6pPr>
      <a:defRPr sz="1400">
        <a:latin typeface="Arial"/>
        <a:ea typeface="Arial"/>
        <a:cs typeface="Arial"/>
        <a:sym typeface="Arial"/>
      </a:defRPr>
    </a:lvl6pPr>
    <a:lvl7pPr>
      <a:defRPr sz="1400">
        <a:latin typeface="Arial"/>
        <a:ea typeface="Arial"/>
        <a:cs typeface="Arial"/>
        <a:sym typeface="Arial"/>
      </a:defRPr>
    </a:lvl7pPr>
    <a:lvl8pPr>
      <a:defRPr sz="1400">
        <a:latin typeface="Arial"/>
        <a:ea typeface="Arial"/>
        <a:cs typeface="Arial"/>
        <a:sym typeface="Arial"/>
      </a:defRPr>
    </a:lvl8pPr>
    <a:lvl9pPr>
      <a:defRPr sz="1400"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940675A-B579-460E-94D1-54222C63F5D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6200" cy="7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slide" Target="slides/slide13.xml" /><Relationship Id="rId16" Type="http://schemas.openxmlformats.org/officeDocument/2006/relationships/slide" Target="slides/slide14.xml" /><Relationship Id="rId17" Type="http://schemas.openxmlformats.org/officeDocument/2006/relationships/slide" Target="slides/slide15.xml" /><Relationship Id="rId18" Type="http://schemas.openxmlformats.org/officeDocument/2006/relationships/slide" Target="slides/slide16.xml" /><Relationship Id="rId19" Type="http://schemas.openxmlformats.org/officeDocument/2006/relationships/slide" Target="slides/slide17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8.xml" /><Relationship Id="rId21" Type="http://schemas.openxmlformats.org/officeDocument/2006/relationships/slide" Target="slides/slide19.xml" /><Relationship Id="rId22" Type="http://schemas.openxmlformats.org/officeDocument/2006/relationships/slide" Target="slides/slide20.xml" /><Relationship Id="rId23" Type="http://schemas.openxmlformats.org/officeDocument/2006/relationships/slide" Target="slides/slide21.xml" /><Relationship Id="rId24" Type="http://schemas.openxmlformats.org/officeDocument/2006/relationships/slide" Target="slides/slide22.xml" /><Relationship Id="rId25" Type="http://schemas.openxmlformats.org/officeDocument/2006/relationships/slide" Target="slides/slide23.xml" /><Relationship Id="rId26" Type="http://schemas.openxmlformats.org/officeDocument/2006/relationships/printerSettings" Target="printerSettings/printerSettings1.bin" /><Relationship Id="rId27" Type="http://schemas.openxmlformats.org/officeDocument/2006/relationships/tags" Target="tags/tag1.xml" /><Relationship Id="rId28" Type="http://schemas.openxmlformats.org/officeDocument/2006/relationships/presProps" Target="presProps.xml" /><Relationship Id="rId29" Type="http://schemas.openxmlformats.org/officeDocument/2006/relationships/viewProps" Target="viewProps.xml" /><Relationship Id="rId3" Type="http://schemas.openxmlformats.org/officeDocument/2006/relationships/slide" Target="slides/slide1.xml" /><Relationship Id="rId30" Type="http://schemas.openxmlformats.org/officeDocument/2006/relationships/theme" Target="theme/theme1.xml" /><Relationship Id="rId31" Type="http://schemas.openxmlformats.org/officeDocument/2006/relationships/tableStyles" Target="tableStyles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4" name="Shape 5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55" name="Shape 5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419859818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image1.png"/>
          <p:cNvPicPr/>
          <p:nvPr/>
        </p:nvPicPr>
        <p:blipFill>
          <a:blip r:embed="rId1">
            <a:extLst/>
          </a:blip>
          <a:stretch>
            <a:fillRect/>
          </a:stretch>
        </p:blipFill>
        <p:spPr>
          <a:xfrm>
            <a:off x="0" y="1023"/>
            <a:ext cx="9131300" cy="6848476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image1.png"/>
          <p:cNvPicPr/>
          <p:nvPr/>
        </p:nvPicPr>
        <p:blipFill>
          <a:blip r:embed="rId1">
            <a:extLst/>
          </a:blip>
          <a:stretch>
            <a:fillRect/>
          </a:stretch>
        </p:blipFill>
        <p:spPr>
          <a:xfrm>
            <a:off x="0" y="1023"/>
            <a:ext cx="9131300" cy="6848476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Shape 9"/>
          <p:cNvSpPr>
            <a:spLocks noGrp="1"/>
          </p:cNvSpPr>
          <p:nvPr>
            <p:ph type="title"/>
          </p:nvPr>
        </p:nvSpPr>
        <p:spPr>
          <a:xfrm>
            <a:off x="685800" y="396623"/>
            <a:ext cx="7772400" cy="3261001"/>
          </a:xfrm>
          <a:prstGeom prst="rect">
            <a:avLst/>
          </a:prstGeom>
        </p:spPr>
        <p:txBody>
          <a:bodyPr lIns="91424" tIns="91424" rIns="91424" bIns="91424" anchor="b">
            <a:noAutofit/>
          </a:bodyPr>
          <a:lstStyle>
            <a:lvl1pPr>
              <a:lnSpc>
                <a:spcPct val="100000"/>
              </a:lnSpc>
              <a:defRPr sz="5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0" name="Shape 10"/>
          <p:cNvSpPr>
            <a:spLocks noGrp="1"/>
          </p:cNvSpPr>
          <p:nvPr>
            <p:ph type="body" idx="1"/>
          </p:nvPr>
        </p:nvSpPr>
        <p:spPr>
          <a:xfrm>
            <a:off x="685800" y="3786737"/>
            <a:ext cx="7772400" cy="2760901"/>
          </a:xfrm>
          <a:prstGeom prst="rect">
            <a:avLst/>
          </a:prstGeom>
        </p:spPr>
        <p:txBody>
          <a:bodyPr lIns="91424" tIns="91424" rIns="91424" bIns="91424">
            <a:noAutofit/>
          </a:bodyPr>
          <a:lstStyle>
            <a:lvl1pPr marL="0" indent="0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0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0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0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0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630237" y="0"/>
            <a:ext cx="2949576" cy="20574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Title Text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xfrm>
            <a:off x="3887787" y="987425"/>
            <a:ext cx="4629151" cy="587057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xfrm>
            <a:off x="630237" y="0"/>
            <a:ext cx="2949576" cy="20574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 lvl="0">
              <a:defRPr sz="1800"/>
            </a:pPr>
            <a:r>
              <a:rPr sz="3200"/>
              <a:t>Title Text</a:t>
            </a:r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xfrm>
            <a:off x="630237" y="2057400"/>
            <a:ext cx="2949576" cy="480060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 lvl="0">
              <a:defRPr sz="1800"/>
            </a:pPr>
            <a:r>
              <a:rPr sz="1600"/>
              <a:t>Body Level One</a:t>
            </a:r>
          </a:p>
          <a:p>
            <a:pPr lvl="1">
              <a:defRPr sz="1800"/>
            </a:pPr>
            <a:r>
              <a:rPr sz="1600"/>
              <a:t>Body Level Two</a:t>
            </a:r>
          </a:p>
          <a:p>
            <a:pPr lvl="2">
              <a:defRPr sz="1800"/>
            </a:pPr>
            <a:r>
              <a:rPr sz="1600"/>
              <a:t>Body Level Three</a:t>
            </a:r>
          </a:p>
          <a:p>
            <a:pPr lvl="3">
              <a:defRPr sz="1800"/>
            </a:pPr>
            <a:r>
              <a:rPr sz="1600"/>
              <a:t>Body Level Four</a:t>
            </a:r>
          </a:p>
          <a:p>
            <a:pPr lvl="4">
              <a:defRPr sz="1800"/>
            </a:pPr>
            <a:r>
              <a:rPr sz="1600"/>
              <a:t>Body Level Five</a:t>
            </a:r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xfrm>
            <a:off x="6543675" y="0"/>
            <a:ext cx="1971675" cy="6542088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52" name="Shape 52"/>
          <p:cNvSpPr>
            <a:spLocks noGrp="1"/>
          </p:cNvSpPr>
          <p:nvPr>
            <p:ph type="body" idx="1"/>
          </p:nvPr>
        </p:nvSpPr>
        <p:spPr>
          <a:xfrm>
            <a:off x="628650" y="365125"/>
            <a:ext cx="5762625" cy="649287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53" name="Shape 5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type="tx">
  <p:cSld name="Title and Bod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2" name="image1.png"/>
          <p:cNvPicPr/>
          <p:nvPr/>
        </p:nvPicPr>
        <p:blipFill>
          <a:blip r:embed="rId1">
            <a:extLst/>
          </a:blip>
          <a:stretch>
            <a:fillRect/>
          </a:stretch>
        </p:blipFill>
        <p:spPr>
          <a:xfrm>
            <a:off x="0" y="1023"/>
            <a:ext cx="9131300" cy="684847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xfrm>
            <a:off x="1143000" y="0"/>
            <a:ext cx="6858000" cy="3509963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idx="1"/>
          </p:nvPr>
        </p:nvSpPr>
        <p:spPr>
          <a:xfrm>
            <a:off x="1143000" y="3602037"/>
            <a:ext cx="6858000" cy="32559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 lvl="0">
              <a:defRPr sz="1800"/>
            </a:pPr>
            <a:r>
              <a:rPr sz="2400"/>
              <a:t>Body Level One</a:t>
            </a:r>
          </a:p>
          <a:p>
            <a:pPr lvl="1">
              <a:defRPr sz="1800"/>
            </a:pPr>
            <a:r>
              <a:rPr sz="2400"/>
              <a:t>Body Level Two</a:t>
            </a:r>
          </a:p>
          <a:p>
            <a:pPr lvl="2">
              <a:defRPr sz="1800"/>
            </a:pPr>
            <a:r>
              <a:rPr sz="2400"/>
              <a:t>Body Level Three</a:t>
            </a:r>
          </a:p>
          <a:p>
            <a:pPr lvl="3">
              <a:defRPr sz="1800"/>
            </a:pPr>
            <a:r>
              <a:rPr sz="2400"/>
              <a:t>Body Level Four</a:t>
            </a:r>
          </a:p>
          <a:p>
            <a:pPr lvl="4">
              <a:defRPr sz="1800"/>
            </a:pPr>
            <a:r>
              <a:rPr sz="2400"/>
              <a:t>Body Level Five</a:t>
            </a:r>
          </a:p>
        </p:txBody>
      </p:sp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xfrm>
            <a:off x="623887" y="0"/>
            <a:ext cx="7886701" cy="4562475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xfrm>
            <a:off x="623887" y="4589462"/>
            <a:ext cx="7886701" cy="226853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888888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888888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888888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888888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888888"/>
                </a:solidFill>
              </a:rPr>
              <a:t>Body Level Five</a:t>
            </a:r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27" name="Shape 2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3867150" cy="503237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28" name="Shape 2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630237" y="365125"/>
            <a:ext cx="7886701" cy="13255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31" name="Shape 31"/>
          <p:cNvSpPr>
            <a:spLocks noGrp="1"/>
          </p:cNvSpPr>
          <p:nvPr>
            <p:ph type="body" idx="1"/>
          </p:nvPr>
        </p:nvSpPr>
        <p:spPr>
          <a:xfrm>
            <a:off x="630237" y="1681163"/>
            <a:ext cx="386873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  <p:sp>
        <p:nvSpPr>
          <p:cNvPr id="32" name="Shape 3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4" name="Shape 34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35" name="Shape 3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slideLayout" Target="../slideLayouts/slideLayout13.xml" /><Relationship Id="rId14" Type="http://schemas.openxmlformats.org/officeDocument/2006/relationships/image" Target="../media/image2.jpeg" /><Relationship Id="rId15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image2.png"/>
          <p:cNvPicPr/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628650" y="230187"/>
            <a:ext cx="7886700" cy="1595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50323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6457950" y="6406785"/>
            <a:ext cx="2057400" cy="264255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/>
  <p:timing/>
  <p:txStyles>
    <p:titleStyle>
      <a:lvl1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1pPr>
      <a:lvl2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2pPr>
      <a:lvl3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3pPr>
      <a:lvl4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4pPr>
      <a:lvl5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5pPr>
      <a:lvl6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6pPr>
      <a:lvl7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7pPr>
      <a:lvl8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8pPr>
      <a:lvl9pPr>
        <a:lnSpc>
          <a:spcPct val="90000"/>
        </a:lnSpc>
        <a:defRPr sz="4400"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indent="-228600">
        <a:lnSpc>
          <a:spcPct val="90000"/>
        </a:lnSpc>
        <a:spcBef>
          <a:spcPts val="1000"/>
        </a:spcBef>
        <a:buSzTx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1pPr>
      <a:lvl2pPr marL="723900" indent="-266700">
        <a:lnSpc>
          <a:spcPct val="90000"/>
        </a:lnSpc>
        <a:spcBef>
          <a:spcPts val="1000"/>
        </a:spcBef>
        <a:buSzTx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2pPr>
      <a:lvl3pPr marL="1234439" indent="-320039">
        <a:lnSpc>
          <a:spcPct val="90000"/>
        </a:lnSpc>
        <a:spcBef>
          <a:spcPts val="1000"/>
        </a:spcBef>
        <a:buSzTx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3pPr>
      <a:lvl4pPr marL="1727200" indent="-355600">
        <a:lnSpc>
          <a:spcPct val="90000"/>
        </a:lnSpc>
        <a:spcBef>
          <a:spcPts val="1000"/>
        </a:spcBef>
        <a:buSzTx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4pPr>
      <a:lvl5pPr marL="2184400" indent="-355600">
        <a:lnSpc>
          <a:spcPct val="90000"/>
        </a:lnSpc>
        <a:spcBef>
          <a:spcPts val="1000"/>
        </a:spcBef>
        <a:buSzTx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5pPr>
      <a:lvl6pPr marL="2641600" indent="-355600">
        <a:lnSpc>
          <a:spcPct val="90000"/>
        </a:lnSpc>
        <a:spcBef>
          <a:spcPts val="1000"/>
        </a:spcBef>
        <a:buSzTx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6pPr>
      <a:lvl7pPr marL="3098800" indent="-355600">
        <a:lnSpc>
          <a:spcPct val="90000"/>
        </a:lnSpc>
        <a:spcBef>
          <a:spcPts val="1000"/>
        </a:spcBef>
        <a:buSzTx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7pPr>
      <a:lvl8pPr marL="3556000" indent="-355600">
        <a:lnSpc>
          <a:spcPct val="90000"/>
        </a:lnSpc>
        <a:spcBef>
          <a:spcPts val="1000"/>
        </a:spcBef>
        <a:buSzTx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8pPr>
      <a:lvl9pPr marL="4013200" indent="-355600">
        <a:lnSpc>
          <a:spcPct val="90000"/>
        </a:lnSpc>
        <a:spcBef>
          <a:spcPts val="1000"/>
        </a:spcBef>
        <a:buSzTx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jpe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hyperlink" Target="http://wiki.wireshark.org/Lua/ApiChanges" TargetMode="Externa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hyperlink" Target="http://wiki.wireshark.org/Lua" TargetMode="External" /><Relationship Id="rId3" Type="http://schemas.openxmlformats.org/officeDocument/2006/relationships/hyperlink" Target="http://wiki.wireshark.org/Lua/ApiChanges" TargetMode="External" /><Relationship Id="rId4" Type="http://schemas.openxmlformats.org/officeDocument/2006/relationships/hyperlink" Target="http://wiki.wireshark.org/Lua/Examples" TargetMode="External" /><Relationship Id="rId5" Type="http://schemas.openxmlformats.org/officeDocument/2006/relationships/hyperlink" Target="http://ask.wireshark.org" TargetMode="External" /><Relationship Id="rId6" Type="http://schemas.openxmlformats.org/officeDocument/2006/relationships/hyperlink" Target="http://www.lua.org/docs.html" TargetMode="External" /><Relationship Id="rId7" Type="http://schemas.openxmlformats.org/officeDocument/2006/relationships/hyperlink" Target="http://lua-users.org/wiki/" TargetMode="External" /><Relationship Id="rId8" Type="http://schemas.openxmlformats.org/officeDocument/2006/relationships/hyperlink" Target="http://luarocks.org/" TargetMode="Externa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hyperlink" Target="mailto:hadrielk@yahoo.com" TargetMode="Externa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4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hyperlink" Target="http://wireshark.org" TargetMode="Externa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xfrm>
            <a:off x="685800" y="2111123"/>
            <a:ext cx="7772400" cy="15465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 defTabSz="786384">
              <a:defRPr sz="1800">
                <a:solidFill>
                  <a:srgbClr val="000000"/>
                </a:solidFill>
              </a:defRPr>
            </a:pPr>
            <a:r>
              <a:rPr sz="4644">
                <a:solidFill>
                  <a:srgbClr val="FFFFFF"/>
                </a:solidFill>
              </a:rPr>
              <a:t>Old &amp; busted: C-code</a:t>
            </a:r>
          </a:p>
          <a:p>
            <a:pPr lvl="0" defTabSz="786384">
              <a:defRPr sz="1800">
                <a:solidFill>
                  <a:srgbClr val="000000"/>
                </a:solidFill>
              </a:defRPr>
            </a:pPr>
            <a:r>
              <a:rPr sz="4644">
                <a:solidFill>
                  <a:srgbClr val="FFFFFF"/>
                </a:solidFill>
              </a:rPr>
              <a:t>New-hotness: Lua</a:t>
            </a:r>
          </a:p>
        </p:txBody>
      </p:sp>
      <p:sp>
        <p:nvSpPr>
          <p:cNvPr id="58" name="Shape 58"/>
          <p:cNvSpPr>
            <a:spLocks noGrp="1"/>
          </p:cNvSpPr>
          <p:nvPr>
            <p:ph type="body" idx="1"/>
          </p:nvPr>
        </p:nvSpPr>
        <p:spPr>
          <a:xfrm>
            <a:off x="685800" y="3786737"/>
            <a:ext cx="7772400" cy="10464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Hadriel Kaplan, Oracle</a:t>
            </a:r>
          </a:p>
        </p:txBody>
      </p:sp>
    </p:spTree>
  </p:cSld>
  <p:clrMapOvr>
    <a:masterClrMapping/>
  </p:clrMapOvr>
  <p:transition spd="med"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3" name="Shape 9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The life of a Lua script in Wireshark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When you start wireshark/tshark, the following happens (simplified view):</a:t>
            </a:r>
          </a:p>
          <a:p>
            <a:pPr marL="882315" lvl="1" indent="-374315">
              <a:buFontTx/>
              <a:buAutoNum type="arabicPeriod"/>
              <a:defRPr sz="1800"/>
            </a:pPr>
            <a:r>
              <a:rPr sz="2800"/>
              <a:t>C-code initializes most of the native code items, including native protocol dissectors, taps, etc.</a:t>
            </a:r>
          </a:p>
          <a:p>
            <a:pPr marL="882315" lvl="1" indent="-374315">
              <a:buFontTx/>
              <a:buAutoNum type="arabicPeriod"/>
              <a:defRPr sz="1800"/>
            </a:pPr>
            <a:r>
              <a:rPr sz="2800"/>
              <a:t>Reads and </a:t>
            </a:r>
            <a:r>
              <a:rPr sz="2800" i="1"/>
              <a:t>executes</a:t>
            </a:r>
            <a:r>
              <a:rPr sz="2800"/>
              <a:t> the Lua scripts</a:t>
            </a:r>
          </a:p>
          <a:p>
            <a:pPr marL="882315" lvl="1" indent="-374315">
              <a:buFontTx/>
              <a:buAutoNum type="arabicPeriod"/>
              <a:defRPr sz="1800"/>
            </a:pPr>
            <a:r>
              <a:rPr sz="2800"/>
              <a:t>Registers tap listeners</a:t>
            </a:r>
          </a:p>
          <a:p>
            <a:pPr marL="882315" lvl="1" indent="-374315">
              <a:buFontTx/>
              <a:buAutoNum type="arabicPeriod"/>
              <a:defRPr sz="1800"/>
            </a:pPr>
            <a:r>
              <a:rPr sz="2800"/>
              <a:t>Reads preference file</a:t>
            </a:r>
          </a:p>
          <a:p>
            <a:pPr marL="882315" lvl="1" indent="-374315">
              <a:buFontTx/>
              <a:buAutoNum type="arabicPeriod"/>
              <a:defRPr sz="1800"/>
            </a:pPr>
            <a:r>
              <a:rPr sz="2800"/>
              <a:t>Parses command-line arguments</a:t>
            </a:r>
          </a:p>
          <a:p>
            <a:pPr marL="882315" lvl="1" indent="-374315">
              <a:buFontTx/>
              <a:buAutoNum type="arabicPeriod"/>
              <a:defRPr sz="1800"/>
            </a:pPr>
            <a:r>
              <a:rPr sz="2800"/>
              <a:t>etc…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t>10</a:t>
            </a:fld>
          </a:p>
        </p:txBody>
      </p:sp>
    </p:spTree>
  </p:cSld>
  <p:clrMapOvr>
    <a:masterClrMapping/>
  </p:clrMapOvr>
  <p:transition spd="med"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7" name="Shape 9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Loading Lua plugins</a:t>
            </a:r>
          </a:p>
        </p:txBody>
      </p:sp>
      <p:sp>
        <p:nvSpPr>
          <p:cNvPr id="98" name="Shape 9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Wireshark comes with a Lua script called “init.lua”, in &lt;global-config-dir&gt;</a:t>
            </a:r>
          </a:p>
          <a:p>
            <a:pPr marL="685800" lvl="1" indent="-228600">
              <a:defRPr sz="1800"/>
            </a:pPr>
            <a:r>
              <a:rPr sz="2800"/>
              <a:t>This init.lua script is always loaded</a:t>
            </a:r>
          </a:p>
          <a:p>
            <a:pPr marL="685800" lvl="1" indent="-228600">
              <a:defRPr sz="1800"/>
            </a:pPr>
            <a:r>
              <a:rPr sz="2800"/>
              <a:t>There’s a Lua variable to disable Lua scripts inside this init.lua script</a:t>
            </a:r>
          </a:p>
          <a:p>
            <a:pPr lvl="0">
              <a:defRPr sz="1800"/>
            </a:pPr>
            <a:r>
              <a:rPr sz="2800"/>
              <a:t>Then it loads &lt;personal-config-dir&gt;/init.lua</a:t>
            </a:r>
          </a:p>
          <a:p>
            <a:pPr lvl="0">
              <a:defRPr sz="1800"/>
            </a:pPr>
            <a:r>
              <a:rPr sz="2800"/>
              <a:t>Then it loads all “*.lua” Lua scripts in &lt;personal-plugins-dir&gt;</a:t>
            </a:r>
          </a:p>
          <a:p>
            <a:pPr lvl="0">
              <a:defRPr sz="1800"/>
            </a:pPr>
            <a:r>
              <a:rPr sz="2800"/>
              <a:t>Then it loads any scripts from the command line (</a:t>
            </a:r>
            <a:r>
              <a:rPr sz="2800">
                <a:latin typeface="Courier New"/>
                <a:ea typeface="Courier New"/>
                <a:cs typeface="Courier New"/>
                <a:sym typeface="Courier New"/>
              </a:rPr>
              <a:t>-X lua_script:foo.lua</a:t>
            </a:r>
            <a:r>
              <a:rPr sz="2800"/>
              <a:t>)</a:t>
            </a:r>
          </a:p>
        </p:txBody>
      </p:sp>
      <p:sp>
        <p:nvSpPr>
          <p:cNvPr id="99" name="Shape 9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t>11</a:t>
            </a:fld>
          </a:p>
        </p:txBody>
      </p:sp>
    </p:spTree>
  </p:cSld>
  <p:clrMapOvr>
    <a:masterClrMapping/>
  </p:clrMapOvr>
  <p:transition spd="med"/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The init.lua script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01168" lvl="0" indent="-201168" defTabSz="804672">
              <a:spcBef>
                <a:spcPts val="800"/>
              </a:spcBef>
              <a:defRPr sz="1800"/>
            </a:pPr>
            <a:r>
              <a:rPr sz="2464"/>
              <a:t>The init.lua file in &lt;global-config-dir&gt; is important</a:t>
            </a:r>
          </a:p>
          <a:p>
            <a:pPr marL="603504" lvl="1" indent="-201168" defTabSz="804672">
              <a:spcBef>
                <a:spcPts val="800"/>
              </a:spcBef>
              <a:defRPr sz="1800"/>
            </a:pPr>
            <a:r>
              <a:rPr sz="2464"/>
              <a:t>Don’t muck with this file</a:t>
            </a:r>
          </a:p>
          <a:p>
            <a:pPr marL="603504" lvl="1" indent="-201168" defTabSz="804672">
              <a:spcBef>
                <a:spcPts val="800"/>
              </a:spcBef>
              <a:defRPr sz="1800"/>
            </a:pPr>
            <a:r>
              <a:rPr sz="2464"/>
              <a:t>It sets a lot of variables that are needed by your Lua scripts</a:t>
            </a:r>
          </a:p>
          <a:p>
            <a:pPr marL="603504" lvl="1" indent="-201168" defTabSz="804672">
              <a:spcBef>
                <a:spcPts val="800"/>
              </a:spcBef>
              <a:defRPr sz="1800"/>
            </a:pPr>
            <a:r>
              <a:rPr sz="2464"/>
              <a:t>Only change the “disable_lua” and “run_user_scripts_when_superuser” variables, if any</a:t>
            </a:r>
          </a:p>
          <a:p>
            <a:pPr marL="201168" lvl="0" indent="-201168" defTabSz="804672">
              <a:spcBef>
                <a:spcPts val="800"/>
              </a:spcBef>
              <a:defRPr sz="1800"/>
            </a:pPr>
            <a:r>
              <a:rPr sz="2464"/>
              <a:t>The init.lua in &lt;personal-config-dir&gt; is different, and should NOT contain the same variables/info as the one in &lt;global-config-dir&gt;</a:t>
            </a:r>
          </a:p>
          <a:p>
            <a:pPr marL="603504" lvl="1" indent="-201168" defTabSz="804672">
              <a:spcBef>
                <a:spcPts val="800"/>
              </a:spcBef>
              <a:defRPr sz="1800"/>
            </a:pPr>
            <a:r>
              <a:rPr sz="2464"/>
              <a:t>I.e., don’t just copy the file over</a:t>
            </a:r>
          </a:p>
          <a:p>
            <a:pPr marL="603504" lvl="1" indent="-201168" defTabSz="804672">
              <a:spcBef>
                <a:spcPts val="800"/>
              </a:spcBef>
              <a:defRPr sz="1800"/>
            </a:pPr>
            <a:r>
              <a:rPr sz="2464"/>
              <a:t>Because the same variables will overwrite the ones in &lt;global-config-dir&gt;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t>12</a:t>
            </a:fld>
          </a:p>
        </p:txBody>
      </p:sp>
    </p:spTree>
  </p:cSld>
  <p:clrMapOvr>
    <a:masterClrMapping/>
  </p:clrMapOvr>
  <p:transition spd="med"/>
  <p:timing/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5" name="Shape 10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Inside a script</a:t>
            </a:r>
          </a:p>
        </p:txBody>
      </p:sp>
      <p:sp>
        <p:nvSpPr>
          <p:cNvPr id="106" name="Shape 10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lvl="0" indent="0" defTabSz="859536">
              <a:spcBef>
                <a:spcPts val="900"/>
              </a:spcBef>
              <a:buSzTx/>
              <a:buFontTx/>
              <a:buNone/>
              <a:defRPr sz="1800"/>
            </a:pPr>
            <a:r>
              <a:rPr sz="2632"/>
              <a:t>&lt;switch to dissector.lua example&gt;</a:t>
            </a:r>
          </a:p>
          <a:p>
            <a:pPr marL="214884" lvl="0" indent="-214884" defTabSz="859536">
              <a:spcBef>
                <a:spcPts val="900"/>
              </a:spcBef>
              <a:defRPr sz="1800"/>
            </a:pPr>
            <a:r>
              <a:rPr sz="2632"/>
              <a:t>Note that a Lua script is executed during startup of Wireshark, but most of the things it does happen much later</a:t>
            </a:r>
          </a:p>
          <a:p>
            <a:pPr marL="214884" lvl="0" indent="-214884" defTabSz="859536">
              <a:spcBef>
                <a:spcPts val="900"/>
              </a:spcBef>
              <a:defRPr sz="1800"/>
            </a:pPr>
            <a:r>
              <a:rPr sz="2632"/>
              <a:t>That’s because a script usually does most of its work inside functions, and those functions only get invoked later by Wireshark</a:t>
            </a:r>
          </a:p>
          <a:p>
            <a:pPr marL="214884" lvl="0" indent="-214884" defTabSz="859536">
              <a:spcBef>
                <a:spcPts val="900"/>
              </a:spcBef>
              <a:defRPr sz="1800"/>
            </a:pPr>
            <a:r>
              <a:rPr sz="2632"/>
              <a:t>Wireshark knows to call those functions later, because they’re </a:t>
            </a:r>
            <a:r>
              <a:rPr sz="2632" i="1"/>
              <a:t>registered</a:t>
            </a:r>
            <a:r>
              <a:rPr sz="2632"/>
              <a:t> as callbacks</a:t>
            </a:r>
          </a:p>
          <a:p>
            <a:pPr marL="644651" lvl="1" indent="-214884" defTabSz="859536">
              <a:spcBef>
                <a:spcPts val="900"/>
              </a:spcBef>
              <a:defRPr sz="1800"/>
            </a:pPr>
            <a:r>
              <a:rPr sz="2632"/>
              <a:t>Usually by being a function of an object that is registered by the script</a:t>
            </a:r>
          </a:p>
          <a:p>
            <a:pPr marL="644651" lvl="1" indent="-214884" defTabSz="859536">
              <a:spcBef>
                <a:spcPts val="900"/>
              </a:spcBef>
              <a:defRPr sz="1800"/>
            </a:pPr>
            <a:r>
              <a:rPr sz="2632"/>
              <a:t>Either registered explicitly, or added to a table</a:t>
            </a:r>
          </a:p>
        </p:txBody>
      </p:sp>
      <p:sp>
        <p:nvSpPr>
          <p:cNvPr id="107" name="Shape 10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t>13</a:t>
            </a:fld>
          </a:p>
        </p:txBody>
      </p:sp>
    </p:spTree>
  </p:cSld>
  <p:clrMapOvr>
    <a:masterClrMapping/>
  </p:clrMapOvr>
  <p:transition spd="med"/>
  <p:timing/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9" name="Shape 10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6000"/>
              <a:t>New stuff in 1.12</a:t>
            </a:r>
          </a:p>
        </p:txBody>
      </p:sp>
      <p:sp>
        <p:nvSpPr>
          <p:cNvPr id="110" name="Shape 11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t>14</a:t>
            </a:fld>
          </a:p>
        </p:txBody>
      </p:sp>
    </p:spTree>
  </p:cSld>
  <p:clrMapOvr>
    <a:masterClrMapping/>
  </p:clrMapOvr>
  <p:transition spd="med"/>
  <p:timing/>
</p:sld>
</file>

<file path=ppt/slides/slide1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3" name="Shape 11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Well… not </a:t>
            </a:r>
            <a:r>
              <a:rPr sz="4400" i="1"/>
              <a:t>all</a:t>
            </a:r>
            <a:r>
              <a:rPr sz="4400"/>
              <a:t> the new stuff</a:t>
            </a:r>
          </a:p>
        </p:txBody>
      </p:sp>
      <p:sp>
        <p:nvSpPr>
          <p:cNvPr id="114" name="Shape 11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A lot of additions/enhancements in 1.11 - too many to enumerate all of them here</a:t>
            </a:r>
          </a:p>
          <a:p>
            <a:pPr marL="685800" lvl="1" indent="-228600">
              <a:defRPr sz="1800"/>
            </a:pPr>
            <a:r>
              <a:rPr sz="2800"/>
              <a:t>The following slides will cover the highlights</a:t>
            </a:r>
          </a:p>
          <a:p>
            <a:pPr lvl="0">
              <a:defRPr sz="1800"/>
            </a:pPr>
            <a:endParaRPr sz="2800"/>
          </a:p>
          <a:p>
            <a:pPr lvl="0">
              <a:defRPr sz="1800"/>
            </a:pPr>
            <a:r>
              <a:rPr sz="2800"/>
              <a:t>All changes are listed here:</a:t>
            </a:r>
          </a:p>
          <a:p>
            <a:pPr marL="0" lvl="1" indent="228600">
              <a:buSzTx/>
              <a:buFontTx/>
              <a:buNone/>
              <a:defRPr sz="1800"/>
            </a:pPr>
            <a:r>
              <a:rPr sz="2800" u="sng">
                <a:solidFill>
                  <a:srgbClr val="1155CC"/>
                </a:solidFill>
                <a:uFill>
                  <a:solidFill>
                    <a:srgbClr val="1155CC"/>
                  </a:solidFill>
                </a:uFill>
                <a:hlinkClick r:id="rId2"/>
              </a:rPr>
              <a:t>http://wiki.wireshark.org/Lua/ApiChanges</a:t>
            </a:r>
            <a:r>
              <a:rPr sz="2800"/>
              <a:t> </a:t>
            </a:r>
          </a:p>
          <a:p>
            <a:pPr lvl="0">
              <a:defRPr sz="1800"/>
            </a:pPr>
            <a:endParaRPr sz="2800"/>
          </a:p>
          <a:p>
            <a:pPr lvl="0">
              <a:defRPr sz="1800"/>
            </a:pPr>
            <a:r>
              <a:rPr sz="2800"/>
              <a:t>Also, the API docs now indicate what Wireshark version a new function appears in</a:t>
            </a:r>
          </a:p>
          <a:p>
            <a:pPr marL="685800" lvl="1" indent="-228600">
              <a:defRPr sz="1800"/>
            </a:pPr>
            <a:r>
              <a:rPr sz="2800"/>
              <a:t>For example, “</a:t>
            </a:r>
            <a:r>
              <a:rPr sz="2800">
                <a:latin typeface="Courier New"/>
                <a:ea typeface="Courier New"/>
                <a:cs typeface="Courier New"/>
                <a:sym typeface="Courier New"/>
              </a:rPr>
              <a:t>Since: 1.11.3</a:t>
            </a:r>
            <a:r>
              <a:rPr sz="2800"/>
              <a:t>”</a:t>
            </a:r>
          </a:p>
        </p:txBody>
      </p:sp>
      <p:sp>
        <p:nvSpPr>
          <p:cNvPr id="115" name="Shape 11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t>15</a:t>
            </a:fld>
          </a:p>
        </p:txBody>
      </p:sp>
    </p:spTree>
  </p:cSld>
  <p:clrMapOvr>
    <a:masterClrMapping/>
  </p:clrMapOvr>
  <p:transition spd="med"/>
  <p:timing/>
</p:sld>
</file>

<file path=ppt/slides/slide1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7" name="Shape 11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Heuristic dissector support</a:t>
            </a:r>
          </a:p>
        </p:txBody>
      </p:sp>
      <p:sp>
        <p:nvSpPr>
          <p:cNvPr id="118" name="Shape 11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Previously, only specific dissectors or general post-dissectors could be implemented</a:t>
            </a:r>
          </a:p>
          <a:p>
            <a:pPr lvl="0">
              <a:defRPr sz="1800"/>
            </a:pPr>
            <a:r>
              <a:rPr sz="2800"/>
              <a:t>Now you can create a heuristic dissector</a:t>
            </a:r>
          </a:p>
          <a:p>
            <a:pPr marL="0" lvl="0" indent="0">
              <a:buSzTx/>
              <a:buFontTx/>
              <a:buNone/>
              <a:defRPr sz="1800"/>
            </a:pPr>
            <a:r>
              <a:rPr sz="2800"/>
              <a:t>&lt;switch to example&gt;</a:t>
            </a:r>
          </a:p>
        </p:txBody>
      </p:sp>
      <p:sp>
        <p:nvSpPr>
          <p:cNvPr id="119" name="Shape 11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t>16</a:t>
            </a:fld>
          </a:p>
        </p:txBody>
      </p:sp>
    </p:spTree>
  </p:cSld>
  <p:clrMapOvr>
    <a:masterClrMapping/>
  </p:clrMapOvr>
  <p:transition spd="med"/>
  <p:timing/>
</p:sld>
</file>

<file path=ppt/slides/slide1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1" name="Shape 1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64-bit integer support</a:t>
            </a:r>
          </a:p>
        </p:txBody>
      </p:sp>
      <p:sp>
        <p:nvSpPr>
          <p:cNvPr id="122" name="Shape 12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Lua numbers are double-precision floating points (a C-code double), which means they are integer precise up to ~53bits</a:t>
            </a:r>
          </a:p>
          <a:p>
            <a:pPr lvl="0">
              <a:defRPr sz="1800"/>
            </a:pPr>
            <a:r>
              <a:rPr sz="2800"/>
              <a:t>This is a problem if you need to count higher than that, or if you need to convert a 64-bit integer protocol field to a Lua number</a:t>
            </a:r>
          </a:p>
          <a:p>
            <a:pPr lvl="0">
              <a:defRPr sz="1800"/>
            </a:pPr>
            <a:r>
              <a:rPr sz="2800"/>
              <a:t>So Wireshark now has full support for both signed Int64 and unsigned UInt64 objects</a:t>
            </a:r>
          </a:p>
          <a:p>
            <a:pPr marL="685800" lvl="1" indent="-228600">
              <a:defRPr sz="1800"/>
            </a:pPr>
            <a:r>
              <a:rPr sz="2800"/>
              <a:t>They now support math operations, comparisons, conversions, etc.</a:t>
            </a:r>
          </a:p>
        </p:txBody>
      </p:sp>
      <p:sp>
        <p:nvSpPr>
          <p:cNvPr id="123" name="Shape 12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t>17</a:t>
            </a:fld>
          </a:p>
        </p:txBody>
      </p:sp>
    </p:spTree>
  </p:cSld>
  <p:clrMapOvr>
    <a:masterClrMapping/>
  </p:clrMapOvr>
  <p:transition spd="med"/>
  <p:timing/>
</p:sld>
</file>

<file path=ppt/slides/slide1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5" name="Shape 12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Binary structures: Struct library</a:t>
            </a:r>
          </a:p>
        </p:txBody>
      </p:sp>
      <p:sp>
        <p:nvSpPr>
          <p:cNvPr id="126" name="Shape 12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19455" lvl="0" indent="-219455" defTabSz="877823">
              <a:spcBef>
                <a:spcPts val="900"/>
              </a:spcBef>
              <a:defRPr sz="1800"/>
            </a:pPr>
            <a:r>
              <a:rPr sz="2688"/>
              <a:t>Wireshark already had a ByteArray object to represent arrays of binary bytes</a:t>
            </a:r>
          </a:p>
          <a:p>
            <a:pPr marL="658368" lvl="1" indent="-219455" defTabSz="877823">
              <a:spcBef>
                <a:spcPts val="900"/>
              </a:spcBef>
              <a:defRPr sz="1800"/>
            </a:pPr>
            <a:r>
              <a:rPr sz="2688"/>
              <a:t>But it’s cumbersome to work with in Lua, and only supported going to/from packet contents</a:t>
            </a:r>
          </a:p>
          <a:p>
            <a:pPr marL="219455" lvl="0" indent="-219455" defTabSz="877823">
              <a:spcBef>
                <a:spcPts val="900"/>
              </a:spcBef>
              <a:defRPr sz="1800"/>
            </a:pPr>
            <a:r>
              <a:rPr sz="2688"/>
              <a:t>Now it also has the popular Struct library</a:t>
            </a:r>
          </a:p>
          <a:p>
            <a:pPr marL="658368" lvl="1" indent="-219455" defTabSz="877823">
              <a:spcBef>
                <a:spcPts val="900"/>
              </a:spcBef>
              <a:defRPr sz="1800"/>
            </a:pPr>
            <a:r>
              <a:rPr sz="2688"/>
              <a:t>Can encode/decode Lua binary strings to/from Lua variables</a:t>
            </a:r>
          </a:p>
          <a:p>
            <a:pPr marL="658368" lvl="1" indent="-219455" defTabSz="877823">
              <a:spcBef>
                <a:spcPts val="900"/>
              </a:spcBef>
              <a:defRPr sz="1800"/>
            </a:pPr>
            <a:r>
              <a:rPr sz="2688"/>
              <a:t>Supports endianess control, padding, etc.</a:t>
            </a:r>
          </a:p>
          <a:p>
            <a:pPr marL="658368" lvl="1" indent="-219455" defTabSz="877823">
              <a:spcBef>
                <a:spcPts val="900"/>
              </a:spcBef>
              <a:defRPr sz="1800"/>
            </a:pPr>
            <a:r>
              <a:rPr sz="2688"/>
              <a:t>Since it is to/from a Lua string, it can be used on things other than packet contents</a:t>
            </a:r>
          </a:p>
          <a:p>
            <a:pPr marL="1097280" lvl="2" indent="-219455" defTabSz="877823">
              <a:spcBef>
                <a:spcPts val="900"/>
              </a:spcBef>
              <a:defRPr sz="1800"/>
            </a:pPr>
            <a:r>
              <a:rPr sz="2688"/>
              <a:t>For example, file contents</a:t>
            </a:r>
          </a:p>
        </p:txBody>
      </p:sp>
      <p:sp>
        <p:nvSpPr>
          <p:cNvPr id="127" name="Shape 12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t>18</a:t>
            </a:fld>
          </a:p>
        </p:txBody>
      </p:sp>
    </p:spTree>
  </p:cSld>
  <p:clrMapOvr>
    <a:masterClrMapping/>
  </p:clrMapOvr>
  <p:transition spd="med"/>
  <p:timing/>
</p:sld>
</file>

<file path=ppt/slides/slide1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9" name="Shape 12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True regex support</a:t>
            </a:r>
          </a:p>
        </p:txBody>
      </p:sp>
      <p:sp>
        <p:nvSpPr>
          <p:cNvPr id="130" name="Shape 13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Lua has its own “pattern” matching language engine, which is similar but different to regular expressions</a:t>
            </a:r>
          </a:p>
          <a:p>
            <a:pPr marL="685800" lvl="1" indent="-228600">
              <a:defRPr sz="1800"/>
            </a:pPr>
            <a:r>
              <a:rPr sz="2800"/>
              <a:t>A simplistic implementation designed for a small code size</a:t>
            </a:r>
          </a:p>
          <a:p>
            <a:pPr marL="685800" lvl="1" indent="-228600">
              <a:defRPr sz="1800"/>
            </a:pPr>
            <a:r>
              <a:rPr sz="2800"/>
              <a:t>It’s slow and weak, so most people import a real regex library</a:t>
            </a:r>
          </a:p>
          <a:p>
            <a:pPr lvl="0">
              <a:defRPr sz="1800"/>
            </a:pPr>
            <a:r>
              <a:rPr sz="2800"/>
              <a:t>The Glib Regex implementation has now been exposed into Lua, for PCRE-based regex support</a:t>
            </a:r>
          </a:p>
          <a:p>
            <a:pPr marL="685800" lvl="1" indent="-228600">
              <a:defRPr sz="1800"/>
            </a:pPr>
            <a:r>
              <a:rPr sz="2800"/>
              <a:t>Based on the popular Lrexlib library, with minimal differences</a:t>
            </a:r>
          </a:p>
        </p:txBody>
      </p:sp>
      <p:sp>
        <p:nvSpPr>
          <p:cNvPr id="131" name="Shape 1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t>19</a:t>
            </a:fld>
          </a:p>
        </p:txBody>
      </p:sp>
    </p:spTree>
  </p:cSld>
  <p:clrMapOvr>
    <a:masterClrMapping/>
  </p:clrMapOvr>
  <p:transition spd="med"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0" name="Shape 6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Resources</a:t>
            </a:r>
          </a:p>
        </p:txBody>
      </p:sp>
      <p:sp>
        <p:nvSpPr>
          <p:cNvPr id="61" name="Shape 6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 u="sng">
                <a:solidFill>
                  <a:srgbClr val="1155CC"/>
                </a:solidFill>
                <a:uFill>
                  <a:solidFill>
                    <a:srgbClr val="1155CC"/>
                  </a:solidFill>
                </a:uFill>
                <a:hlinkClick r:id="rId2"/>
              </a:rPr>
              <a:t>http://wiki.wireshark.org/Lua</a:t>
            </a:r>
            <a:endParaRPr sz="2800"/>
          </a:p>
          <a:p>
            <a:pPr marL="685800" lvl="1" indent="-228600">
              <a:defRPr sz="1800"/>
            </a:pPr>
            <a:r>
              <a:rPr sz="2800" u="sng">
                <a:solidFill>
                  <a:srgbClr val="1155CC"/>
                </a:solidFill>
                <a:uFill>
                  <a:solidFill>
                    <a:srgbClr val="1155CC"/>
                  </a:solidFill>
                </a:uFill>
                <a:hlinkClick r:id="rId3"/>
              </a:rPr>
              <a:t>http://wiki.wireshark.org/Lua/ApiChanges</a:t>
            </a:r>
            <a:endParaRPr sz="2800"/>
          </a:p>
          <a:p>
            <a:pPr marL="685800" lvl="1" indent="-228600">
              <a:defRPr sz="1800"/>
            </a:pPr>
            <a:r>
              <a:rPr sz="2800" u="sng">
                <a:solidFill>
                  <a:srgbClr val="1155CC"/>
                </a:solidFill>
                <a:uFill>
                  <a:solidFill>
                    <a:srgbClr val="1155CC"/>
                  </a:solidFill>
                </a:uFill>
                <a:hlinkClick r:id="rId4"/>
              </a:rPr>
              <a:t>http://wiki.wireshark.org/Lua/Examples</a:t>
            </a:r>
            <a:endParaRPr sz="2800"/>
          </a:p>
          <a:p>
            <a:pPr lvl="0">
              <a:defRPr sz="1800"/>
            </a:pPr>
            <a:r>
              <a:rPr sz="2800" u="sng">
                <a:solidFill>
                  <a:srgbClr val="1155CC"/>
                </a:solidFill>
                <a:uFill>
                  <a:solidFill>
                    <a:srgbClr val="1155CC"/>
                  </a:solidFill>
                </a:uFill>
                <a:hlinkClick r:id="rId5"/>
              </a:rPr>
              <a:t>http://ask.wireshark.org</a:t>
            </a:r>
            <a:endParaRPr sz="2800"/>
          </a:p>
          <a:p>
            <a:pPr lvl="0">
              <a:defRPr sz="1800"/>
            </a:pPr>
            <a:r>
              <a:rPr sz="2800" u="sng">
                <a:solidFill>
                  <a:srgbClr val="1155CC"/>
                </a:solidFill>
                <a:uFill>
                  <a:solidFill>
                    <a:srgbClr val="1155CC"/>
                  </a:solidFill>
                </a:uFill>
                <a:hlinkClick r:id="rId6"/>
              </a:rPr>
              <a:t>http://www.lua.org/docs.html</a:t>
            </a:r>
            <a:endParaRPr sz="2800"/>
          </a:p>
          <a:p>
            <a:pPr lvl="0">
              <a:defRPr sz="1800"/>
            </a:pPr>
            <a:r>
              <a:rPr sz="2800" u="sng">
                <a:solidFill>
                  <a:srgbClr val="1155CC"/>
                </a:solidFill>
                <a:uFill>
                  <a:solidFill>
                    <a:srgbClr val="1155CC"/>
                  </a:solidFill>
                </a:uFill>
                <a:hlinkClick r:id="rId7"/>
              </a:rPr>
              <a:t>http://lua-users.org/wiki/</a:t>
            </a:r>
            <a:endParaRPr sz="2800"/>
          </a:p>
          <a:p>
            <a:pPr lvl="0">
              <a:defRPr sz="1800"/>
            </a:pPr>
            <a:r>
              <a:rPr sz="2800" u="sng">
                <a:solidFill>
                  <a:srgbClr val="1155CC"/>
                </a:solidFill>
                <a:uFill>
                  <a:solidFill>
                    <a:srgbClr val="1155CC"/>
                  </a:solidFill>
                </a:uFill>
                <a:hlinkClick r:id="rId8"/>
              </a:rPr>
              <a:t>http://luarocks.org/</a:t>
            </a:r>
          </a:p>
        </p:txBody>
      </p:sp>
      <p:sp>
        <p:nvSpPr>
          <p:cNvPr id="62" name="Shape 6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t>2</a:t>
            </a:fld>
          </a:p>
        </p:txBody>
      </p:sp>
    </p:spTree>
  </p:cSld>
  <p:clrMapOvr>
    <a:masterClrMapping/>
  </p:clrMapOvr>
  <p:transition spd="med"/>
  <p:timing/>
</p:sld>
</file>

<file path=ppt/slides/slide2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Rectangle 2"/>
          <p:cNvSpPr/>
          <p:nvPr/>
        </p:nvSpPr>
        <p:spPr>
          <a:xfrm>
            <a:off x="628650" y="4096206"/>
            <a:ext cx="7391299" cy="1681963"/>
          </a:xfrm>
          <a:prstGeom prst="rect">
            <a:avLst/>
          </a:prstGeom>
          <a:solidFill>
            <a:srgbClr val="000000"/>
          </a:solidFill>
          <a:ln w="25400" cap="flat">
            <a:solidFill>
              <a:srgbClr val="3A81BA"/>
            </a:solidFill>
            <a:prstDash val="solid"/>
            <a:bevel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28650" y="2643083"/>
            <a:ext cx="7391299" cy="652190"/>
          </a:xfrm>
          <a:prstGeom prst="rect">
            <a:avLst/>
          </a:prstGeom>
          <a:solidFill>
            <a:srgbClr val="000000"/>
          </a:solidFill>
          <a:ln w="25400" cap="flat">
            <a:solidFill>
              <a:srgbClr val="3A81BA"/>
            </a:solidFill>
            <a:prstDash val="solid"/>
            <a:bevel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Command-line arguments</a:t>
            </a:r>
          </a:p>
        </p:txBody>
      </p:sp>
      <p:sp>
        <p:nvSpPr>
          <p:cNvPr id="134" name="Shape 13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Previously in Wireshark and tshark you could load Lua scripts through the command-line:</a:t>
            </a:r>
          </a:p>
          <a:p>
            <a:pPr marL="0" lvl="1" indent="228600">
              <a:buSzTx/>
              <a:buFontTx/>
              <a:buNone/>
              <a:defRPr sz="1800"/>
            </a:pPr>
            <a:r>
              <a:rPr sz="26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tshark -X lua_script:myscript.lua</a:t>
            </a:r>
          </a:p>
          <a:p>
            <a:pPr lvl="0">
              <a:defRPr sz="1800"/>
            </a:pPr>
            <a:r>
              <a:rPr sz="2800"/>
              <a:t>Now you can pass the script command-line arguments as well:</a:t>
            </a:r>
          </a:p>
          <a:p>
            <a:pPr marL="0" lvl="1" indent="228600">
              <a:buSzTx/>
              <a:buFontTx/>
              <a:buNone/>
              <a:defRPr sz="1800"/>
            </a:pPr>
            <a:r>
              <a:rPr sz="24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tshark -X lua_script:myscript.lua -X lua_script1:foo -X lua_script1:bar</a:t>
            </a:r>
          </a:p>
          <a:p>
            <a:pPr marL="0" lvl="1" indent="228600">
              <a:buSzTx/>
              <a:buFontTx/>
              <a:buNone/>
              <a:defRPr sz="1800"/>
            </a:pPr>
            <a:r>
              <a:rPr sz="24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tshark -X lua_script:my.lua -X lua_script:other.lua -X lua_script2:bar</a:t>
            </a:r>
          </a:p>
        </p:txBody>
      </p:sp>
      <p:sp>
        <p:nvSpPr>
          <p:cNvPr id="135" name="Shape 13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t>20</a:t>
            </a:fld>
          </a:p>
        </p:txBody>
      </p:sp>
    </p:spTree>
  </p:cSld>
  <p:clrMapOvr>
    <a:masterClrMapping/>
  </p:clrMapOvr>
  <p:transition spd="med"/>
  <p:timing/>
</p:sld>
</file>

<file path=ppt/slides/slide2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7" name="Shape 13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Custom file format read/write</a:t>
            </a:r>
          </a:p>
        </p:txBody>
      </p:sp>
      <p:sp>
        <p:nvSpPr>
          <p:cNvPr id="138" name="Shape 13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Wireshark already natively supports numerous packet file formats</a:t>
            </a:r>
          </a:p>
          <a:p>
            <a:pPr lvl="0">
              <a:defRPr sz="1800"/>
            </a:pPr>
            <a:r>
              <a:rPr sz="2800"/>
              <a:t>But there are other files that contain packet content that might be useful to view as packets</a:t>
            </a:r>
          </a:p>
          <a:p>
            <a:pPr marL="685800" lvl="1" indent="-228600">
              <a:defRPr sz="1800"/>
            </a:pPr>
            <a:r>
              <a:rPr sz="2800"/>
              <a:t>For example, application-layer messages as received/sent by the </a:t>
            </a:r>
            <a:r>
              <a:rPr sz="2800" i="1"/>
              <a:t>application</a:t>
            </a:r>
            <a:r>
              <a:rPr sz="2800"/>
              <a:t>, not the lower-level</a:t>
            </a:r>
          </a:p>
          <a:p>
            <a:pPr marL="685800" lvl="1" indent="-228600">
              <a:defRPr sz="1800"/>
            </a:pPr>
            <a:r>
              <a:rPr sz="2800"/>
              <a:t>Or log files for activity, debug, etc. (logshark?)</a:t>
            </a:r>
          </a:p>
          <a:p>
            <a:pPr marL="0" lvl="0" indent="0">
              <a:buSzTx/>
              <a:buFontTx/>
              <a:buNone/>
              <a:defRPr sz="1800"/>
            </a:pPr>
            <a:r>
              <a:rPr sz="2800"/>
              <a:t>&lt;switch to Acme example&gt;</a:t>
            </a:r>
          </a:p>
        </p:txBody>
      </p:sp>
      <p:sp>
        <p:nvSpPr>
          <p:cNvPr id="139" name="Shape 13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t>21</a:t>
            </a:fld>
          </a:p>
        </p:txBody>
      </p:sp>
    </p:spTree>
  </p:cSld>
  <p:clrMapOvr>
    <a:masterClrMapping/>
  </p:clrMapOvr>
  <p:transition spd="med"/>
  <p:timing/>
</p:sld>
</file>

<file path=ppt/slides/slide2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1" name="Shape 14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Viewing file meta data</a:t>
            </a:r>
          </a:p>
        </p:txBody>
      </p:sp>
      <p:sp>
        <p:nvSpPr>
          <p:cNvPr id="142" name="Shape 14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Since you can now read any file format, and you can create any “protocol” dissector, you can create fileshark in Lua</a:t>
            </a:r>
          </a:p>
          <a:p>
            <a:pPr lvl="0">
              <a:defRPr sz="1800"/>
            </a:pPr>
            <a:r>
              <a:rPr sz="2800"/>
              <a:t>The concept of fileshark is to let you use wireshark to open various file formats, and view the file’s </a:t>
            </a:r>
            <a:r>
              <a:rPr sz="2800" i="1"/>
              <a:t>format</a:t>
            </a:r>
            <a:r>
              <a:rPr sz="2800"/>
              <a:t> information as frame decoded data</a:t>
            </a:r>
          </a:p>
          <a:p>
            <a:pPr marL="685800" lvl="1" indent="-228600">
              <a:defRPr sz="1800"/>
            </a:pPr>
            <a:r>
              <a:rPr sz="2800"/>
              <a:t>e.g., view an MPEG file’s internal format details, such as file header info, image info, etc.</a:t>
            </a:r>
          </a:p>
          <a:p>
            <a:pPr marL="0" lvl="0" indent="0">
              <a:buSzTx/>
              <a:buFontTx/>
              <a:buNone/>
              <a:defRPr sz="1800"/>
            </a:pPr>
            <a:r>
              <a:rPr sz="2800"/>
              <a:t>&lt;switch to pcap fileshark example&gt;</a:t>
            </a:r>
          </a:p>
        </p:txBody>
      </p:sp>
      <p:sp>
        <p:nvSpPr>
          <p:cNvPr id="143" name="Shape 14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t>22</a:t>
            </a:fld>
          </a:p>
        </p:txBody>
      </p:sp>
    </p:spTree>
  </p:cSld>
  <p:clrMapOvr>
    <a:masterClrMapping/>
  </p:clrMapOvr>
  <p:transition spd="med"/>
  <p:timing/>
</p:sld>
</file>

<file path=ppt/slides/slide2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5" name="Shape 14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Test suites</a:t>
            </a:r>
          </a:p>
        </p:txBody>
      </p:sp>
      <p:sp>
        <p:nvSpPr>
          <p:cNvPr id="146" name="Shape 14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Not a user feature per se, but 1.11 added many test suites for Wireshark’s Lua API</a:t>
            </a:r>
          </a:p>
          <a:p>
            <a:pPr lvl="0">
              <a:defRPr sz="1800"/>
            </a:pPr>
            <a:r>
              <a:rPr sz="2800"/>
              <a:t>This should (hopefully) reduce the number of initial bugs as well as regressions</a:t>
            </a:r>
          </a:p>
          <a:p>
            <a:pPr marL="685800" lvl="1" indent="-228600">
              <a:defRPr sz="1800"/>
            </a:pPr>
            <a:r>
              <a:rPr sz="2800"/>
              <a:t>There weren’t very many to begin with, but with all the additions we’re hoping to keep it low</a:t>
            </a:r>
          </a:p>
          <a:p>
            <a:pPr lvl="0">
              <a:defRPr sz="1800"/>
            </a:pPr>
            <a:r>
              <a:rPr sz="2800"/>
              <a:t>If you have Lua scripts you’d like to be included in automatic testing, let me know</a:t>
            </a:r>
          </a:p>
          <a:p>
            <a:pPr marL="685800" lvl="1" indent="-228600">
              <a:defRPr sz="1800"/>
            </a:pPr>
            <a:r>
              <a:rPr sz="2800"/>
              <a:t>email: </a:t>
            </a:r>
            <a:r>
              <a:rPr sz="2800" u="sng">
                <a:solidFill>
                  <a:srgbClr val="1155CC"/>
                </a:solidFill>
                <a:uFill>
                  <a:solidFill>
                    <a:srgbClr val="1155CC"/>
                  </a:solidFill>
                </a:uFill>
                <a:hlinkClick r:id="rId2"/>
              </a:rPr>
              <a:t>hadrielk@yahoo.com</a:t>
            </a:r>
          </a:p>
        </p:txBody>
      </p:sp>
      <p:sp>
        <p:nvSpPr>
          <p:cNvPr id="147" name="Shape 14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t>23</a:t>
            </a:fld>
          </a:p>
        </p:txBody>
      </p:sp>
    </p:spTree>
  </p:cSld>
  <p:clrMapOvr>
    <a:masterClrMapping/>
  </p:clrMapOvr>
  <p:transition spd="med"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4" name="Shape 64"/>
          <p:cNvSpPr/>
          <p:nvPr/>
        </p:nvSpPr>
        <p:spPr>
          <a:xfrm>
            <a:off x="628650" y="6400435"/>
            <a:ext cx="308610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1200">
                <a:solidFill>
                  <a:srgbClr val="88888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888888"/>
                </a:solidFill>
              </a:rPr>
              <a:t>Sharkfest 2014</a:t>
            </a:r>
          </a:p>
        </p:txBody>
      </p:sp>
      <p:sp>
        <p:nvSpPr>
          <p:cNvPr id="65" name="Shape 65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Agenda</a:t>
            </a:r>
          </a:p>
        </p:txBody>
      </p:sp>
      <p:sp>
        <p:nvSpPr>
          <p:cNvPr id="66" name="Shape 66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Intro to Lua</a:t>
            </a:r>
          </a:p>
          <a:p>
            <a:pPr lvl="0">
              <a:defRPr sz="1800"/>
            </a:pPr>
            <a:r>
              <a:rPr sz="2800"/>
              <a:t>What can you do with it?</a:t>
            </a:r>
          </a:p>
          <a:p>
            <a:pPr lvl="0">
              <a:defRPr sz="1800"/>
            </a:pPr>
            <a:r>
              <a:rPr sz="2800"/>
              <a:t>Lua for Wireshark</a:t>
            </a:r>
          </a:p>
          <a:p>
            <a:pPr marL="685800" lvl="1" indent="-228600">
              <a:defRPr sz="1800"/>
            </a:pPr>
            <a:r>
              <a:rPr sz="2800"/>
              <a:t>Tutorial script</a:t>
            </a:r>
          </a:p>
          <a:p>
            <a:pPr lvl="0">
              <a:defRPr sz="1800"/>
            </a:pPr>
            <a:r>
              <a:rPr sz="2800"/>
              <a:t>New stuff in 1.12</a:t>
            </a:r>
          </a:p>
        </p:txBody>
      </p:sp>
      <p:pic>
        <p:nvPicPr>
          <p:cNvPr id="67" name="pasted-image.png"/>
          <p:cNvPicPr/>
          <p:nvPr/>
        </p:nvPicPr>
        <p:blipFill>
          <a:blip r:embed="rId2">
            <a:extLst/>
          </a:blip>
          <a:srcRect l="309" t="309" r="309" b="309"/>
          <a:stretch>
            <a:fillRect/>
          </a:stretch>
        </p:blipFill>
        <p:spPr>
          <a:xfrm>
            <a:off x="7879020" y="2460466"/>
            <a:ext cx="1193861" cy="119386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9" name="Shape 6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What’s Lua?</a:t>
            </a:r>
          </a:p>
        </p:txBody>
      </p:sp>
      <p:sp>
        <p:nvSpPr>
          <p:cNvPr id="70" name="Shape 7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19455" lvl="0" indent="-219455" defTabSz="877823">
              <a:spcBef>
                <a:spcPts val="900"/>
              </a:spcBef>
              <a:defRPr sz="1800"/>
            </a:pPr>
            <a:r>
              <a:rPr sz="2688"/>
              <a:t>Small but powerful scripting language</a:t>
            </a:r>
          </a:p>
          <a:p>
            <a:pPr marL="658368" lvl="1" indent="-219455" defTabSz="877823">
              <a:spcBef>
                <a:spcPts val="900"/>
              </a:spcBef>
              <a:defRPr sz="1800"/>
            </a:pPr>
            <a:r>
              <a:rPr sz="2688"/>
              <a:t>Interpreted, dynamically typed, etc.</a:t>
            </a:r>
          </a:p>
          <a:p>
            <a:pPr marL="658368" lvl="1" indent="-219455" defTabSz="877823">
              <a:spcBef>
                <a:spcPts val="900"/>
              </a:spcBef>
              <a:defRPr sz="1800"/>
            </a:pPr>
            <a:r>
              <a:rPr sz="2688"/>
              <a:t>Extremely fast</a:t>
            </a:r>
          </a:p>
          <a:p>
            <a:pPr marL="658368" lvl="1" indent="-219455" defTabSz="877823">
              <a:spcBef>
                <a:spcPts val="900"/>
              </a:spcBef>
              <a:defRPr sz="1800"/>
            </a:pPr>
            <a:r>
              <a:rPr sz="2688"/>
              <a:t>Size: ~200KB</a:t>
            </a:r>
          </a:p>
          <a:p>
            <a:pPr marL="658368" lvl="1" indent="-219455" defTabSz="877823">
              <a:spcBef>
                <a:spcPts val="900"/>
              </a:spcBef>
              <a:defRPr sz="1800"/>
            </a:pPr>
            <a:r>
              <a:rPr sz="2688"/>
              <a:t>Created by Pontifical Catholic University of Rio de Janeiro, Brazil</a:t>
            </a:r>
          </a:p>
          <a:p>
            <a:pPr marL="219455" lvl="0" indent="-219455" defTabSz="877823">
              <a:spcBef>
                <a:spcPts val="900"/>
              </a:spcBef>
              <a:defRPr sz="1800"/>
            </a:pPr>
            <a:r>
              <a:rPr sz="2688"/>
              <a:t>As a language, it’s very simple</a:t>
            </a:r>
          </a:p>
          <a:p>
            <a:pPr marL="658368" lvl="1" indent="-219455" defTabSz="877823">
              <a:spcBef>
                <a:spcPts val="900"/>
              </a:spcBef>
              <a:defRPr sz="1800"/>
            </a:pPr>
            <a:r>
              <a:rPr sz="2688"/>
              <a:t>Few keywords, data types, semantics</a:t>
            </a:r>
          </a:p>
          <a:p>
            <a:pPr marL="219455" lvl="0" indent="-219455" defTabSz="877823">
              <a:spcBef>
                <a:spcPts val="900"/>
              </a:spcBef>
              <a:defRPr sz="1800"/>
            </a:pPr>
            <a:r>
              <a:rPr sz="2688"/>
              <a:t>Runs on anything, in pure ANSI C</a:t>
            </a:r>
          </a:p>
          <a:p>
            <a:pPr marL="219455" lvl="0" indent="-219455" defTabSz="877823">
              <a:spcBef>
                <a:spcPts val="900"/>
              </a:spcBef>
              <a:defRPr sz="1800"/>
            </a:pPr>
            <a:r>
              <a:rPr sz="2688"/>
              <a:t>Popular for plugins in embedded systems, games, and of course Wireshark</a:t>
            </a:r>
          </a:p>
        </p:txBody>
      </p:sp>
      <p:sp>
        <p:nvSpPr>
          <p:cNvPr id="71" name="Shape 7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t>4</a:t>
            </a:fld>
          </a:p>
        </p:txBody>
      </p:sp>
    </p:spTree>
  </p:cSld>
  <p:clrMapOvr>
    <a:masterClrMapping/>
  </p:clrMapOvr>
  <p:transition spd="med"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3" name="Shape 7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Why Lua?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I don’t know why Wireshark chose it originally, but…</a:t>
            </a:r>
          </a:p>
          <a:p>
            <a:pPr lvl="0">
              <a:defRPr sz="1800"/>
            </a:pPr>
            <a:r>
              <a:rPr sz="2800"/>
              <a:t>There aren’t actually that many reasonable choices for a plugin-style language</a:t>
            </a:r>
          </a:p>
          <a:p>
            <a:pPr marL="685800" lvl="1" indent="-228600">
              <a:defRPr sz="1800"/>
            </a:pPr>
            <a:r>
              <a:rPr sz="2800"/>
              <a:t>Python, JavaScript, and Lua are common ones to choose from</a:t>
            </a:r>
          </a:p>
          <a:p>
            <a:pPr lvl="0">
              <a:defRPr sz="1800"/>
            </a:pPr>
            <a:r>
              <a:rPr sz="2800"/>
              <a:t>There was a Python API for Wireshark, but it wasn't maintained so it’s been removed</a:t>
            </a:r>
          </a:p>
          <a:p>
            <a:pPr marL="685800" lvl="1" indent="-228600">
              <a:defRPr sz="1800"/>
            </a:pPr>
            <a:r>
              <a:rPr sz="2800"/>
              <a:t>If you want one, feel free to submit code</a:t>
            </a:r>
          </a:p>
        </p:txBody>
      </p:sp>
      <p:sp>
        <p:nvSpPr>
          <p:cNvPr id="75" name="Shape 7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t>5</a:t>
            </a:fld>
          </a:p>
        </p:txBody>
      </p:sp>
    </p:spTree>
  </p:cSld>
  <p:clrMapOvr>
    <a:masterClrMapping/>
  </p:clrMapOvr>
  <p:transition spd="med"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7" name="Shape 7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Why Lua vs. C?</a:t>
            </a:r>
          </a:p>
        </p:txBody>
      </p:sp>
      <p:sp>
        <p:nvSpPr>
          <p:cNvPr id="78" name="Shape 7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Easier/faster to learn Lua than C</a:t>
            </a:r>
          </a:p>
          <a:p>
            <a:pPr lvl="0">
              <a:defRPr sz="1800"/>
            </a:pPr>
            <a:r>
              <a:rPr sz="2800"/>
              <a:t>Don’t have to deal with compiling Wireshark from source code, nor deal with git</a:t>
            </a:r>
          </a:p>
          <a:p>
            <a:pPr lvl="0">
              <a:defRPr sz="1800"/>
            </a:pPr>
            <a:r>
              <a:rPr sz="2800"/>
              <a:t>Make changes and distribute to users as a plugin, vs. waiting for next Wireshark release</a:t>
            </a:r>
          </a:p>
          <a:p>
            <a:pPr lvl="0">
              <a:defRPr sz="1800"/>
            </a:pPr>
            <a:r>
              <a:rPr sz="2800"/>
              <a:t>Much more stable API across Wireshark versions vs. C-based dynamic plugins</a:t>
            </a:r>
          </a:p>
          <a:p>
            <a:pPr marL="685800" lvl="1" indent="-228600">
              <a:defRPr sz="1800"/>
            </a:pPr>
            <a:r>
              <a:rPr sz="2800"/>
              <a:t>Backwards-compatibility is not guaranteed, but is very rarely broken</a:t>
            </a:r>
          </a:p>
        </p:txBody>
      </p:sp>
      <p:sp>
        <p:nvSpPr>
          <p:cNvPr id="79" name="Shape 7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t>6</a:t>
            </a:fld>
          </a:p>
        </p:txBody>
      </p:sp>
    </p:spTree>
  </p:cSld>
  <p:clrMapOvr>
    <a:masterClrMapping/>
  </p:clrMapOvr>
  <p:transition spd="med"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1" name="Shape 8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Why </a:t>
            </a:r>
            <a:r>
              <a:rPr sz="4400" i="1"/>
              <a:t>not</a:t>
            </a:r>
            <a:r>
              <a:rPr sz="4400"/>
              <a:t> Lua vs. C?</a:t>
            </a:r>
          </a:p>
        </p:txBody>
      </p:sp>
      <p:sp>
        <p:nvSpPr>
          <p:cNvPr id="82" name="Shape 8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#1 reason: support for bug fixes</a:t>
            </a:r>
          </a:p>
          <a:p>
            <a:pPr marL="685800" lvl="1" indent="-228600">
              <a:defRPr sz="1800"/>
            </a:pPr>
            <a:r>
              <a:rPr sz="2800"/>
              <a:t>Native C-based dissectors in the git repo can be fixed by other developers</a:t>
            </a:r>
          </a:p>
          <a:p>
            <a:pPr marL="685800" lvl="1" indent="-228600">
              <a:defRPr sz="1800"/>
            </a:pPr>
            <a:r>
              <a:rPr sz="2800"/>
              <a:t>There is no central repo for Lua scripts, nor a sufficiently large number of Lua developers to manage them</a:t>
            </a:r>
          </a:p>
          <a:p>
            <a:pPr lvl="0">
              <a:defRPr sz="1800"/>
            </a:pPr>
            <a:r>
              <a:rPr sz="2800"/>
              <a:t>Other reasons:</a:t>
            </a:r>
          </a:p>
          <a:p>
            <a:pPr marL="685800" lvl="1" indent="-228600">
              <a:defRPr sz="1800"/>
            </a:pPr>
            <a:r>
              <a:rPr sz="2800"/>
              <a:t>C-code is faster (marginally)</a:t>
            </a:r>
          </a:p>
          <a:p>
            <a:pPr marL="685800" lvl="1" indent="-228600">
              <a:defRPr sz="1800"/>
            </a:pPr>
            <a:r>
              <a:rPr sz="2800"/>
              <a:t>C-code can still do things Lua cannot</a:t>
            </a:r>
          </a:p>
          <a:p>
            <a:pPr marL="685800" lvl="1" indent="-228600">
              <a:defRPr sz="1800"/>
            </a:pPr>
            <a:r>
              <a:rPr sz="2800"/>
              <a:t>C-code distribution handled by </a:t>
            </a:r>
            <a:r>
              <a:rPr sz="2800" u="sng">
                <a:solidFill>
                  <a:srgbClr val="1155CC"/>
                </a:solidFill>
                <a:uFill>
                  <a:solidFill>
                    <a:srgbClr val="1155CC"/>
                  </a:solidFill>
                </a:uFill>
                <a:hlinkClick r:id="rId2"/>
              </a:rPr>
              <a:t>wireshark.org</a:t>
            </a:r>
          </a:p>
        </p:txBody>
      </p:sp>
      <p:sp>
        <p:nvSpPr>
          <p:cNvPr id="83" name="Shape 8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t>7</a:t>
            </a:fld>
          </a:p>
        </p:txBody>
      </p:sp>
    </p:spTree>
  </p:cSld>
  <p:clrMapOvr>
    <a:masterClrMapping/>
  </p:clrMapOvr>
  <p:transition spd="med"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What can you do with Lua?</a:t>
            </a:r>
          </a:p>
        </p:txBody>
      </p:sp>
      <p:sp>
        <p:nvSpPr>
          <p:cNvPr id="86" name="Shape 8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26313" lvl="0" indent="-226313" defTabSz="905255">
              <a:spcBef>
                <a:spcPts val="900"/>
              </a:spcBef>
              <a:defRPr sz="1800"/>
            </a:pPr>
            <a:r>
              <a:rPr sz="2772"/>
              <a:t>Protocol dissectors</a:t>
            </a:r>
          </a:p>
          <a:p>
            <a:pPr marL="678941" lvl="1" indent="-226313" defTabSz="905255">
              <a:spcBef>
                <a:spcPts val="900"/>
              </a:spcBef>
              <a:defRPr sz="1800"/>
            </a:pPr>
            <a:r>
              <a:rPr sz="2772"/>
              <a:t>Any protocol type at any layer</a:t>
            </a:r>
          </a:p>
          <a:p>
            <a:pPr marL="226313" lvl="0" indent="-226313" defTabSz="905255">
              <a:spcBef>
                <a:spcPts val="900"/>
              </a:spcBef>
              <a:defRPr sz="1800"/>
            </a:pPr>
            <a:r>
              <a:rPr sz="2772"/>
              <a:t>Custom stats/counters</a:t>
            </a:r>
          </a:p>
          <a:p>
            <a:pPr marL="226313" lvl="0" indent="-226313" defTabSz="905255">
              <a:spcBef>
                <a:spcPts val="900"/>
              </a:spcBef>
              <a:defRPr sz="1800"/>
            </a:pPr>
            <a:r>
              <a:rPr sz="2772"/>
              <a:t>Advanced expert analysis</a:t>
            </a:r>
          </a:p>
          <a:p>
            <a:pPr marL="226313" lvl="0" indent="-226313" defTabSz="905255">
              <a:spcBef>
                <a:spcPts val="900"/>
              </a:spcBef>
              <a:defRPr sz="1800"/>
            </a:pPr>
            <a:r>
              <a:rPr sz="2772"/>
              <a:t>Save packets to pcap files, using custom criteria</a:t>
            </a:r>
          </a:p>
          <a:p>
            <a:pPr marL="226313" lvl="0" indent="-226313" defTabSz="905255">
              <a:spcBef>
                <a:spcPts val="900"/>
              </a:spcBef>
              <a:defRPr sz="1800"/>
            </a:pPr>
            <a:r>
              <a:rPr sz="2772"/>
              <a:t>Add new GUI menu items for actions</a:t>
            </a:r>
          </a:p>
          <a:p>
            <a:pPr marL="226313" lvl="0" indent="-226313" defTabSz="905255">
              <a:spcBef>
                <a:spcPts val="900"/>
              </a:spcBef>
              <a:defRPr sz="1800"/>
            </a:pPr>
            <a:r>
              <a:rPr sz="2772"/>
              <a:t>Read/write from/to custom packet file formats</a:t>
            </a:r>
          </a:p>
          <a:p>
            <a:pPr marL="226313" lvl="0" indent="-226313" defTabSz="905255">
              <a:spcBef>
                <a:spcPts val="900"/>
              </a:spcBef>
              <a:defRPr sz="1800"/>
            </a:pPr>
            <a:r>
              <a:rPr sz="2772"/>
              <a:t>Load log files and view entries as “frames”</a:t>
            </a:r>
          </a:p>
          <a:p>
            <a:pPr marL="226313" lvl="0" indent="-226313" defTabSz="905255">
              <a:spcBef>
                <a:spcPts val="900"/>
              </a:spcBef>
              <a:defRPr sz="1800"/>
            </a:pPr>
            <a:r>
              <a:rPr sz="2772"/>
              <a:t>Fileshark</a:t>
            </a:r>
          </a:p>
        </p:txBody>
      </p:sp>
      <p:sp>
        <p:nvSpPr>
          <p:cNvPr id="87" name="Shape 8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t>8</a:t>
            </a:fld>
          </a:p>
        </p:txBody>
      </p:sp>
    </p:spTree>
  </p:cSld>
  <p:clrMapOvr>
    <a:masterClrMapping/>
  </p:clrMapOvr>
  <p:transition spd="med"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9" name="Shape 8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6000"/>
              <a:t>Lua for Wireshark</a:t>
            </a:r>
          </a:p>
        </p:txBody>
      </p:sp>
      <p:sp>
        <p:nvSpPr>
          <p:cNvPr id="90" name="Shape 9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91" name="Shape 9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t>9</a:t>
            </a:fld>
          </a:p>
        </p:txBody>
      </p:sp>
    </p:spTree>
  </p:cSld>
  <p:clrMapOvr>
    <a:masterClrMapping/>
  </p:clrMapOvr>
  <p:transition spd="med"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r="http://schemas.openxmlformats.org/officeDocument/2006/relationships"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3A81BA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3A81BA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</a:theme>
</file>

<file path=ppt/theme/theme2.xml><?xml version="1.0" encoding="utf-8"?>
<a:theme xmlns:r="http://schemas.openxmlformats.org/officeDocument/2006/relationships"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3A81BA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3A81BA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164</Paragraphs>
  <Slides>23</Slides>
  <Notes>0</Notes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baseType="lpstr" size="24">
      <vt:lpstr>Default</vt:lpstr>
      <vt:lpstr>Old &amp; busted: C-code
New-hotness: Lua</vt:lpstr>
      <vt:lpstr>Resources</vt:lpstr>
      <vt:lpstr>Agenda</vt:lpstr>
      <vt:lpstr>What’s Lua?</vt:lpstr>
      <vt:lpstr>Why Lua?</vt:lpstr>
      <vt:lpstr>Why Lua vs. C?</vt:lpstr>
      <vt:lpstr>Why not Lua vs. C?</vt:lpstr>
      <vt:lpstr>What can you do with Lua?</vt:lpstr>
      <vt:lpstr>Lua for Wireshark</vt:lpstr>
      <vt:lpstr>The life of a Lua script in Wireshark</vt:lpstr>
      <vt:lpstr>Loading Lua plugins</vt:lpstr>
      <vt:lpstr>The init.lua script</vt:lpstr>
      <vt:lpstr>Inside a script</vt:lpstr>
      <vt:lpstr>New stuff in 1.12</vt:lpstr>
      <vt:lpstr>Well… not all the new stuff</vt:lpstr>
      <vt:lpstr>Heuristic dissector support</vt:lpstr>
      <vt:lpstr>64-bit integer support</vt:lpstr>
      <vt:lpstr>Binary structures: Struct library</vt:lpstr>
      <vt:lpstr>True regex support</vt:lpstr>
      <vt:lpstr>Command-line arguments</vt:lpstr>
      <vt:lpstr>Custom file format read/write</vt:lpstr>
      <vt:lpstr>Viewing file meta data</vt:lpstr>
      <vt:lpstr>Test suites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Old &amp; busted: C-code New-hotness: Lua</dc:title>
  <cp:lastModifiedBy>Hadriel Kaplan</cp:lastModifiedBy>
  <cp:revision>1</cp:revision>
  <dcterms:modified xsi:type="dcterms:W3CDTF">2023-02-24T17:08:17Z</dcterms:modified>
</cp:coreProperties>
</file>