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54" r:id="rId1"/>
    <p:sldMasterId id="2147483655" r:id="rId2"/>
  </p:sldMasterIdLst>
  <p:notesMasterIdLst>
    <p:notesMasterId r:id="rId3"/>
  </p:notesMasterIdLst>
  <p:sldIdLst>
    <p:sldId id="256" r:id="rId4"/>
    <p:sldId id="257" r:id="rId5"/>
    <p:sldId id="266" r:id="rId6"/>
    <p:sldId id="265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custDataLst>
    <p:tags r:id="rId15"/>
  </p:custDataLst>
  <p:defaultTextStyle>
    <a:defPPr marR="0" algn="l" rtl="0">
      <a:lnSpc>
        <a:spcPct val="100000"/>
      </a:lnSpc>
      <a:spcBef>
        <a:spcPct val="0"/>
      </a:spcBef>
      <a:spcAft>
        <a:spcPct val="0"/>
      </a:spcAft>
    </a:defPPr>
    <a:lvl1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tags" Target="tags/tag1.xml" /><Relationship Id="rId16" Type="http://schemas.openxmlformats.org/officeDocument/2006/relationships/presProps" Target="presProps.xml" /><Relationship Id="rId17" Type="http://schemas.openxmlformats.org/officeDocument/2006/relationships/viewProps" Target="viewProps.xml" /><Relationship Id="rId18" Type="http://schemas.openxmlformats.org/officeDocument/2006/relationships/theme" Target="theme/theme1.xml" /><Relationship Id="rId19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45718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462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1023"/>
            <a:ext cx="9131300" cy="6848475"/>
          </a:xfrm>
          <a:prstGeom prst="rect">
            <a:avLst/>
          </a:prstGeom>
        </p:spPr>
      </p:pic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 indent="0" algn="l">
              <a:buSzTx/>
              <a:defRPr sz="5400">
                <a:solidFill>
                  <a:schemeClr val="bg1"/>
                </a:solidFill>
              </a:defRPr>
            </a:lvl1pPr>
            <a:lvl2pPr indent="304800" algn="ctr">
              <a:buSzTx/>
              <a:defRPr sz="4800"/>
            </a:lvl2pPr>
            <a:lvl3pPr indent="304800" algn="ctr">
              <a:buSzTx/>
              <a:defRPr sz="4800"/>
            </a:lvl3pPr>
            <a:lvl4pPr indent="304800" algn="ctr">
              <a:buSzTx/>
              <a:defRPr sz="4800"/>
            </a:lvl4pPr>
            <a:lvl5pPr indent="304800" algn="ctr">
              <a:buSzTx/>
              <a:defRPr sz="4800"/>
            </a:lvl5pPr>
            <a:lvl6pPr indent="304800" algn="ctr">
              <a:buSzTx/>
              <a:defRPr sz="4800"/>
            </a:lvl6pPr>
            <a:lvl7pPr indent="304800" algn="ctr">
              <a:buSzTx/>
              <a:defRPr sz="4800"/>
            </a:lvl7pPr>
            <a:lvl8pPr indent="304800" algn="ctr">
              <a:buSzTx/>
              <a:defRPr sz="4800"/>
            </a:lvl8pPr>
            <a:lvl9pPr indent="304800" algn="ctr">
              <a:buSzTx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l">
              <a:spcBef>
                <a:spcPct val="0"/>
              </a:spcBef>
              <a:buClr>
                <a:schemeClr val="dk2"/>
              </a:buClr>
              <a:buNone/>
              <a:defRPr sz="2800">
                <a:solidFill>
                  <a:schemeClr val="bg1"/>
                </a:solidFill>
              </a:defRPr>
            </a:lvl1pPr>
            <a:lvl2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2108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8897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632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8539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1718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6673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3265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4430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5F4BCFE-D9FF-44AF-8BCA-ED3973CCD186}" type="datetime1">
              <a:rPr lang="en-US" smtClean="0"/>
              <a:t>6/18/2014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2948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4500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62767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image" Target="../media/image1.jpeg" /><Relationship Id="rId4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slideLayout" Target="../slideLayouts/slideLayout12.xml" /><Relationship Id="rId11" Type="http://schemas.openxmlformats.org/officeDocument/2006/relationships/slideLayout" Target="../slideLayouts/slideLayout13.xml" /><Relationship Id="rId12" Type="http://schemas.openxmlformats.org/officeDocument/2006/relationships/image" Target="../media/image2.jpeg" /><Relationship Id="rId13" Type="http://schemas.openxmlformats.org/officeDocument/2006/relationships/theme" Target="../theme/theme2.xml" /><Relationship Id="rId2" Type="http://schemas.openxmlformats.org/officeDocument/2006/relationships/slideLayout" Target="../slideLayouts/slideLayout4.xml" /><Relationship Id="rId3" Type="http://schemas.openxmlformats.org/officeDocument/2006/relationships/slideLayout" Target="../slideLayouts/slideLayout5.xml" /><Relationship Id="rId4" Type="http://schemas.openxmlformats.org/officeDocument/2006/relationships/slideLayout" Target="../slideLayouts/slideLayout6.xml" /><Relationship Id="rId5" Type="http://schemas.openxmlformats.org/officeDocument/2006/relationships/slideLayout" Target="../slideLayouts/slideLayout7.xml" /><Relationship Id="rId6" Type="http://schemas.openxmlformats.org/officeDocument/2006/relationships/slideLayout" Target="../slideLayouts/slideLayout8.xml" /><Relationship Id="rId7" Type="http://schemas.openxmlformats.org/officeDocument/2006/relationships/slideLayout" Target="../slideLayouts/slideLayout9.xml" /><Relationship Id="rId8" Type="http://schemas.openxmlformats.org/officeDocument/2006/relationships/slideLayout" Target="../slideLayouts/slideLayout10.xml" /><Relationship Id="rId9" Type="http://schemas.openxmlformats.org/officeDocument/2006/relationships/slideLayout" Target="../slideLayouts/slideLayout1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023"/>
            <a:ext cx="9131300" cy="6848475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ransition/>
  <p:timing/>
  <p:hf sldNum="0" hdr="0" dt="0"/>
  <p:txStyles>
    <p:title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00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5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/>
  <p:timing/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9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://www.youtube.com/hansangb" TargetMode="External" /><Relationship Id="rId4" Type="http://schemas.openxmlformats.org/officeDocument/2006/relationships/image" Target="../media/image4.jpeg" /><Relationship Id="rId5" Type="http://schemas.openxmlformats.org/officeDocument/2006/relationships/image" Target="../media/image5.jpeg" /><Relationship Id="rId6" Type="http://schemas.openxmlformats.org/officeDocument/2006/relationships/image" Target="../media/image6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://www.youtube.com/hansangb" TargetMode="External" /><Relationship Id="rId4" Type="http://schemas.openxmlformats.org/officeDocument/2006/relationships/image" Target="../media/image7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8.jpeg" /><Relationship Id="rId4" Type="http://schemas.openxmlformats.org/officeDocument/2006/relationships/image" Target="../media/image6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9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Session B1: The </a:t>
            </a:r>
            <a:r>
              <a:rPr lang="en-US"/>
              <a:t>Art of Packet Analysis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Hansang Bae</a:t>
            </a:r>
          </a:p>
          <a:p>
            <a:r>
              <a:rPr lang="en-US"/>
              <a:t>Director – Product Architecture</a:t>
            </a:r>
          </a:p>
          <a:p>
            <a:r>
              <a:rPr lang="en-US" smtClean="0"/>
              <a:t>Hansang.bae@riverbed.com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slow">
    <p:cut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</a:t>
            </a:r>
            <a:r>
              <a:rPr lang="en-US"/>
              <a:t>TCP Nagle/Delayed 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TCP is great for a lot of things, but real-time transactions that require small packets is not one of them.</a:t>
            </a:r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97137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</a:t>
            </a:r>
            <a:r>
              <a:rPr lang="en-US"/>
              <a:t>TCP Nagle/Delayed Ack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4545879" y="5505826"/>
            <a:ext cx="1876425" cy="2571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678729" y="3544687"/>
            <a:ext cx="69881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54929" y="5179524"/>
            <a:ext cx="64643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83479" y="3055737"/>
            <a:ext cx="873124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solidFill>
                  <a:schemeClr val="tx2"/>
                </a:solidFill>
                <a:latin typeface="Arial"/>
              </a:rPr>
              <a:t>R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eceiver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10479" y="4836912"/>
            <a:ext cx="743280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solidFill>
                  <a:schemeClr val="tx2"/>
                </a:solidFill>
                <a:latin typeface="Arial"/>
              </a:rPr>
              <a:t>S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ender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2858623" y="3519287"/>
            <a:ext cx="880806" cy="16383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 rot="17927457">
            <a:off x="2308076" y="4072981"/>
            <a:ext cx="14033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400">
                <a:solidFill>
                  <a:schemeClr val="tx2"/>
                </a:solidFill>
                <a:latin typeface="Arial"/>
              </a:rPr>
              <a:t>Data is sent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AutoShape 16"/>
          <p:cNvSpPr/>
          <p:nvPr/>
        </p:nvSpPr>
        <p:spPr bwMode="auto">
          <a:xfrm rot="5400000">
            <a:off x="4299817" y="2647750"/>
            <a:ext cx="152400" cy="1231900"/>
          </a:xfrm>
          <a:prstGeom prst="leftBrace">
            <a:avLst>
              <a:gd name="adj1" fmla="val 67361"/>
              <a:gd name="adj2" fmla="val 50000"/>
            </a:avLst>
          </a:prstGeom>
          <a:noFill/>
          <a:ln w="3175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3917229" y="2522337"/>
            <a:ext cx="1052513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u-HU" sz="1400">
                <a:solidFill>
                  <a:schemeClr val="accent2"/>
                </a:solidFill>
                <a:latin typeface="Arial"/>
              </a:rPr>
              <a:t>ACK delay</a:t>
            </a:r>
          </a:p>
          <a:p>
            <a:pPr algn="ctr"/>
            <a:r>
              <a:rPr lang="hu-HU" sz="1400">
                <a:solidFill>
                  <a:schemeClr val="accent2"/>
                </a:solidFill>
                <a:latin typeface="Arial"/>
              </a:rPr>
              <a:t>200 ms</a:t>
            </a:r>
            <a:endParaRPr lang="en-US" sz="1400">
              <a:solidFill>
                <a:schemeClr val="accent2"/>
              </a:solidFill>
              <a:latin typeface="Arial"/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5034829" y="3557387"/>
            <a:ext cx="523875" cy="1600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5716" rIns="82296" bIns="45716" anchor="ctr">
            <a:spAutoFit/>
          </a:bodyPr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 flipH="1">
            <a:off x="6250716" y="3551037"/>
            <a:ext cx="863737" cy="16065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17" name="AutoShape 23"/>
          <p:cNvSpPr/>
          <p:nvPr/>
        </p:nvSpPr>
        <p:spPr bwMode="auto">
          <a:xfrm rot="16200000">
            <a:off x="5403129" y="4896226"/>
            <a:ext cx="152400" cy="1885950"/>
          </a:xfrm>
          <a:prstGeom prst="leftBrace">
            <a:avLst>
              <a:gd name="adj1" fmla="val 103125"/>
              <a:gd name="adj2" fmla="val 50000"/>
            </a:avLst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5142924" y="5915401"/>
            <a:ext cx="561975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u-HU" sz="1000">
                <a:solidFill>
                  <a:schemeClr val="tx2"/>
                </a:solidFill>
                <a:latin typeface="Arial"/>
              </a:rPr>
              <a:t>MSS</a:t>
            </a:r>
            <a:endParaRPr lang="en-US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 rot="4281906">
            <a:off x="5215844" y="4179029"/>
            <a:ext cx="536494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u-HU" sz="1400">
                <a:solidFill>
                  <a:srgbClr val="FF0000"/>
                </a:solidFill>
                <a:latin typeface="Arial"/>
              </a:rPr>
              <a:t>ACK</a:t>
            </a:r>
            <a:endParaRPr lang="en-US" sz="1400">
              <a:solidFill>
                <a:srgbClr val="FF0000"/>
              </a:solidFill>
              <a:latin typeface="Arial"/>
            </a:endParaRP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 rot="17927457">
            <a:off x="5515330" y="4203602"/>
            <a:ext cx="1867925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400">
                <a:solidFill>
                  <a:schemeClr val="tx2"/>
                </a:solidFill>
                <a:latin typeface="Arial"/>
              </a:rPr>
              <a:t>Buffered data is sent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21" name="AutoShape 29"/>
          <p:cNvSpPr>
            <a:spLocks noChangeArrowheads="1"/>
          </p:cNvSpPr>
          <p:nvPr/>
        </p:nvSpPr>
        <p:spPr bwMode="auto">
          <a:xfrm>
            <a:off x="2896467" y="4332913"/>
            <a:ext cx="2095500" cy="1284038"/>
          </a:xfrm>
          <a:prstGeom prst="wedgeRoundRectCallout">
            <a:avLst>
              <a:gd name="adj1" fmla="val 41211"/>
              <a:gd name="adj2" fmla="val 53258"/>
              <a:gd name="adj3" fmla="val 16667"/>
            </a:avLst>
          </a:prstGeom>
          <a:solidFill>
            <a:schemeClr val="bg1"/>
          </a:solidFill>
          <a:ln w="31750" algn="ctr">
            <a:solidFill>
              <a:schemeClr val="tx2"/>
            </a:solidFill>
            <a:miter lim="800000"/>
          </a:ln>
          <a:effectLst/>
        </p:spPr>
        <p:txBody>
          <a:bodyPr lIns="82296" tIns="45716" rIns="82296" bIns="45716" anchor="ctr"/>
          <a:lstStyle/>
          <a:p>
            <a:pPr marL="109538" indent="-109538"/>
            <a:r>
              <a:rPr lang="hu-HU" sz="1400" smtClean="0"/>
              <a:t>Hm</a:t>
            </a:r>
            <a:r>
              <a:rPr lang="en-US" sz="1400" smtClean="0"/>
              <a:t>m</a:t>
            </a:r>
            <a:r>
              <a:rPr lang="hu-HU" sz="1400" smtClean="0"/>
              <a:t>, </a:t>
            </a:r>
            <a:r>
              <a:rPr lang="hu-HU" sz="1400"/>
              <a:t>I </a:t>
            </a:r>
            <a:r>
              <a:rPr lang="hu-HU" sz="1400" smtClean="0"/>
              <a:t>can</a:t>
            </a:r>
            <a:r>
              <a:rPr lang="en-US" sz="1400" smtClean="0"/>
              <a:t>’</a:t>
            </a:r>
            <a:r>
              <a:rPr lang="hu-HU" sz="1400" smtClean="0"/>
              <a:t>t </a:t>
            </a:r>
            <a:r>
              <a:rPr lang="hu-HU" sz="1400"/>
              <a:t>send more data now because I haven’t received any ACK yet. </a:t>
            </a:r>
            <a:r>
              <a:rPr lang="hu-HU" sz="1400" smtClean="0"/>
              <a:t>I</a:t>
            </a:r>
            <a:r>
              <a:rPr lang="en-US" sz="1400"/>
              <a:t> </a:t>
            </a:r>
            <a:r>
              <a:rPr lang="en-US" sz="1400" smtClean="0"/>
              <a:t>better start </a:t>
            </a:r>
            <a:r>
              <a:rPr lang="hu-HU" sz="1400" smtClean="0"/>
              <a:t>buffering</a:t>
            </a:r>
            <a:r>
              <a:rPr lang="en-US" sz="1400" smtClean="0"/>
              <a:t>!</a:t>
            </a:r>
            <a:endParaRPr lang="en-US" sz="1400"/>
          </a:p>
        </p:txBody>
      </p:sp>
      <p:sp>
        <p:nvSpPr>
          <p:cNvPr id="22" name="Rectangle 30"/>
          <p:cNvSpPr>
            <a:spLocks noChangeArrowheads="1"/>
          </p:cNvSpPr>
          <p:nvPr/>
        </p:nvSpPr>
        <p:spPr bwMode="auto">
          <a:xfrm>
            <a:off x="4552229" y="5499476"/>
            <a:ext cx="4191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4971329" y="5499476"/>
            <a:ext cx="4191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24" name="Rectangle 32"/>
          <p:cNvSpPr>
            <a:spLocks noChangeArrowheads="1"/>
          </p:cNvSpPr>
          <p:nvPr/>
        </p:nvSpPr>
        <p:spPr bwMode="auto">
          <a:xfrm>
            <a:off x="5387254" y="5499476"/>
            <a:ext cx="4191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>
            <a:off x="1358900" y="1689100"/>
            <a:ext cx="2253529" cy="1588887"/>
          </a:xfrm>
          <a:prstGeom prst="wedgeRoundRectCallout">
            <a:avLst>
              <a:gd name="adj1" fmla="val 54903"/>
              <a:gd name="adj2" fmla="val 72102"/>
              <a:gd name="adj3" fmla="val 16667"/>
            </a:avLst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/>
          <a:lstStyle/>
          <a:p>
            <a:pPr marL="109538" indent="-109538"/>
            <a:r>
              <a:rPr lang="hu-HU" sz="1400"/>
              <a:t>No more data coming in? </a:t>
            </a:r>
            <a:r>
              <a:rPr lang="en-US" sz="1400" smtClean="0"/>
              <a:t>I can’t send the </a:t>
            </a:r>
            <a:r>
              <a:rPr lang="hu-HU" sz="1400" smtClean="0"/>
              <a:t>ACK </a:t>
            </a:r>
            <a:r>
              <a:rPr lang="hu-HU" sz="1400"/>
              <a:t>until I have some </a:t>
            </a:r>
            <a:r>
              <a:rPr lang="hu-HU" sz="1400" smtClean="0"/>
              <a:t>data</a:t>
            </a:r>
            <a:r>
              <a:rPr lang="en-US" sz="1400" smtClean="0"/>
              <a:t> of my own </a:t>
            </a:r>
            <a:r>
              <a:rPr lang="hu-HU" sz="1400" smtClean="0"/>
              <a:t> </a:t>
            </a:r>
            <a:r>
              <a:rPr lang="hu-HU" sz="1400"/>
              <a:t>to </a:t>
            </a:r>
            <a:r>
              <a:rPr lang="hu-HU" sz="1400" smtClean="0"/>
              <a:t>send</a:t>
            </a:r>
            <a:r>
              <a:rPr lang="en-US" sz="1400" smtClean="0"/>
              <a:t>;</a:t>
            </a:r>
            <a:r>
              <a:rPr lang="hu-HU" sz="1400" smtClean="0"/>
              <a:t> </a:t>
            </a:r>
            <a:r>
              <a:rPr lang="en-US" sz="1400" smtClean="0"/>
              <a:t>another packet arrives; </a:t>
            </a:r>
            <a:r>
              <a:rPr lang="hu-HU" sz="1400" smtClean="0"/>
              <a:t>or </a:t>
            </a:r>
            <a:r>
              <a:rPr lang="hu-HU" sz="1400"/>
              <a:t>my timer expires</a:t>
            </a:r>
            <a:endParaRPr lang="en-US" sz="1400"/>
          </a:p>
        </p:txBody>
      </p:sp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6501678" y="4706737"/>
            <a:ext cx="2032721" cy="450850"/>
          </a:xfrm>
          <a:prstGeom prst="wedgeRoundRectCallout">
            <a:avLst>
              <a:gd name="adj1" fmla="val -78269"/>
              <a:gd name="adj2" fmla="val 149648"/>
              <a:gd name="adj3" fmla="val 16667"/>
            </a:avLst>
          </a:prstGeom>
          <a:solidFill>
            <a:schemeClr val="bg1"/>
          </a:solidFill>
          <a:ln w="31750" algn="ctr">
            <a:solidFill>
              <a:schemeClr val="tx2"/>
            </a:solidFill>
            <a:miter lim="800000"/>
          </a:ln>
          <a:effectLst/>
        </p:spPr>
        <p:txBody>
          <a:bodyPr lIns="82296" tIns="45716" rIns="82296" bIns="45716" anchor="ctr"/>
          <a:lstStyle/>
          <a:p>
            <a:pPr marL="109538" indent="-109538"/>
            <a:r>
              <a:rPr lang="hu-HU" sz="1400"/>
              <a:t>Now I can send more </a:t>
            </a:r>
            <a:r>
              <a:rPr lang="hu-HU" sz="1400" smtClean="0"/>
              <a:t>data</a:t>
            </a:r>
            <a:r>
              <a:rPr lang="en-US" sz="1400" smtClean="0"/>
              <a:t>!</a:t>
            </a:r>
            <a:endParaRPr lang="en-US" sz="1400"/>
          </a:p>
        </p:txBody>
      </p:sp>
      <p:sp>
        <p:nvSpPr>
          <p:cNvPr id="27" name="Text Box 37"/>
          <p:cNvSpPr txBox="1">
            <a:spLocks noChangeArrowheads="1"/>
          </p:cNvSpPr>
          <p:nvPr/>
        </p:nvSpPr>
        <p:spPr bwMode="auto">
          <a:xfrm>
            <a:off x="5382492" y="5475664"/>
            <a:ext cx="42545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u-HU" sz="1000">
                <a:solidFill>
                  <a:srgbClr val="FF3300"/>
                </a:solidFill>
                <a:latin typeface="Arial"/>
              </a:rPr>
              <a:t>PSH</a:t>
            </a:r>
            <a:endParaRPr lang="en-US" sz="1000">
              <a:solidFill>
                <a:srgbClr val="FF3300"/>
              </a:solidFill>
              <a:latin typeface="Arial"/>
            </a:endParaRPr>
          </a:p>
        </p:txBody>
      </p:sp>
      <p:pic>
        <p:nvPicPr>
          <p:cNvPr id="28" name="Picture 39" descr="stopwatch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1179" y="2281037"/>
            <a:ext cx="638175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5664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1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11" nodeType="afterEffect"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3901"/>
                            </p:stCondLst>
                            <p:childTnLst>
                              <p:par>
                                <p:cTn id="15" presetID="2" presetClass="entr" presetSubtype="8" fill="hold" grpId="8" nodeType="after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5901"/>
                            </p:stCondLst>
                            <p:childTnLst>
                              <p:par>
                                <p:cTn id="20" presetID="1" presetClass="entr" presetSubtype="0" fill="hold" grpId="7" nodeType="afterEffect"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9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grpId="10" nodeType="after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13" nodeType="withEffect"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2" nodeType="withEffect"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5" fill="hold" grpId="3" nodeType="clickEffect"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5" fill="hold" grpId="5" nodeType="withEffect"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grpId="12" nodeType="afterEffect"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withGroup">
                            <p:stCondLst>
                              <p:cond delay="2101"/>
                            </p:stCondLst>
                            <p:childTnLst>
                              <p:par>
                                <p:cTn id="59" presetID="3" presetClass="entr" presetSubtype="5" fill="hold" grpId="4" nodeType="afterEffect"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grpId="6" nodeType="withEffect"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1"/>
      <p:bldP spid="14" grpId="2"/>
      <p:bldP spid="15" grpId="3"/>
      <p:bldP spid="16" grpId="4"/>
      <p:bldP spid="19" grpId="5"/>
      <p:bldP spid="20" grpId="6"/>
      <p:bldP spid="21" grpId="7"/>
      <p:bldP spid="22" grpId="8"/>
      <p:bldP spid="23" grpId="9"/>
      <p:bldP spid="24" grpId="10"/>
      <p:bldP spid="25" grpId="11"/>
      <p:bldP spid="26" grpId="12"/>
      <p:bldP spid="27" grpId="1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6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5950" y="1407076"/>
            <a:ext cx="7886700" cy="5069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smtClean="0"/>
              <a:t>YouTube Channel with older sessions etc.</a:t>
            </a:r>
          </a:p>
          <a:p>
            <a:pPr marL="0" indent="0">
              <a:buNone/>
            </a:pPr>
            <a:r>
              <a:rPr lang="en-US" sz="3200"/>
              <a:t>	</a:t>
            </a:r>
            <a:r>
              <a:rPr lang="en-US" sz="3200" smtClean="0">
                <a:hlinkClick r:id="rId3"/>
              </a:rPr>
              <a:t>www.youtube.com/hansangb</a:t>
            </a:r>
            <a:endParaRPr lang="en-US" sz="3200" smtClean="0"/>
          </a:p>
          <a:p>
            <a:pPr marL="0" indent="0">
              <a:buNone/>
            </a:pPr>
            <a:endParaRPr lang="en-US" sz="3200" smtClean="0"/>
          </a:p>
          <a:p>
            <a:pPr marL="0" indent="0">
              <a:buNone/>
            </a:pPr>
            <a:r>
              <a:rPr lang="en-US" sz="3200" smtClean="0"/>
              <a:t>www.box.com/Sharkfest2014</a:t>
            </a:r>
            <a:endParaRPr lang="en-US" sz="3200"/>
          </a:p>
          <a:p>
            <a:pPr lvl="1"/>
            <a:r>
              <a:rPr lang="en-US" sz="3200" smtClean="0"/>
              <a:t>Trace files</a:t>
            </a:r>
          </a:p>
          <a:p>
            <a:pPr lvl="1"/>
            <a:r>
              <a:rPr lang="en-US" sz="3200" smtClean="0"/>
              <a:t>Presentations</a:t>
            </a:r>
          </a:p>
          <a:p>
            <a:pPr lvl="1"/>
            <a:r>
              <a:rPr lang="en-US" sz="3200" smtClean="0"/>
              <a:t>Camtasia recordings (will be up within one month from end of Sharkfest)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0450" y="2603500"/>
            <a:ext cx="7575550" cy="212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46400" y="2962275"/>
            <a:ext cx="4572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4"/>
          <p:cNvSpPr txBox="1"/>
          <p:nvPr/>
        </p:nvSpPr>
        <p:spPr>
          <a:xfrm>
            <a:off x="1060450" y="4730750"/>
            <a:ext cx="7575550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NET/NET = I’m older than epoch, the beginning of time</a:t>
            </a:r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click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en-US" smtClean="0"/>
              <a:t>Information</a:t>
            </a:r>
            <a:endParaRPr lang="en-US"/>
          </a:p>
        </p:txBody>
      </p:sp>
      <p:sp>
        <p:nvSpPr>
          <p:cNvPr id="14" name="Content Placeholder 5"/>
          <p:cNvSpPr>
            <a:spLocks noGrp="1"/>
          </p:cNvSpPr>
          <p:nvPr>
            <p:ph idx="1"/>
          </p:nvPr>
        </p:nvSpPr>
        <p:spPr>
          <a:xfrm>
            <a:off x="615950" y="1407076"/>
            <a:ext cx="7886700" cy="5069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smtClean="0"/>
              <a:t>YouTube Channel with older sessions etc.</a:t>
            </a:r>
          </a:p>
          <a:p>
            <a:pPr marL="0" indent="0">
              <a:buNone/>
            </a:pPr>
            <a:r>
              <a:rPr lang="en-US" sz="3200"/>
              <a:t>	</a:t>
            </a:r>
            <a:r>
              <a:rPr lang="en-US" sz="3200" smtClean="0">
                <a:hlinkClick r:id="rId3"/>
              </a:rPr>
              <a:t>www.youtube.com/hansangb</a:t>
            </a:r>
            <a:endParaRPr lang="en-US" sz="3200" smtClean="0"/>
          </a:p>
          <a:p>
            <a:pPr marL="0" indent="0">
              <a:buNone/>
            </a:pPr>
            <a:endParaRPr lang="en-US" sz="3200" smtClean="0"/>
          </a:p>
          <a:p>
            <a:pPr marL="0" indent="0">
              <a:buNone/>
            </a:pPr>
            <a:r>
              <a:rPr lang="en-US" sz="3200" smtClean="0"/>
              <a:t>www.box.com/Sharkfest2014</a:t>
            </a:r>
            <a:endParaRPr lang="en-US" sz="3200"/>
          </a:p>
          <a:p>
            <a:pPr lvl="1"/>
            <a:r>
              <a:rPr lang="en-US" sz="3200" smtClean="0"/>
              <a:t>Trace files</a:t>
            </a:r>
          </a:p>
          <a:p>
            <a:pPr lvl="1"/>
            <a:r>
              <a:rPr lang="en-US" sz="3200" smtClean="0"/>
              <a:t>Presentations</a:t>
            </a:r>
          </a:p>
          <a:p>
            <a:pPr lvl="1"/>
            <a:r>
              <a:rPr lang="en-US" sz="3200" smtClean="0"/>
              <a:t>Camtasia recordings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50" y="1631156"/>
            <a:ext cx="5969000" cy="5036344"/>
          </a:xfrm>
          <a:prstGeom prst="rect">
            <a:avLst/>
          </a:prstGeom>
        </p:spPr>
      </p:pic>
      <p:sp>
        <p:nvSpPr>
          <p:cNvPr id="16" name="Title 4"/>
          <p:cNvSpPr txBox="1"/>
          <p:nvPr/>
        </p:nvSpPr>
        <p:spPr>
          <a:xfrm>
            <a:off x="800100" y="45640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Q4…2014  </a:t>
            </a:r>
          </a:p>
          <a:p>
            <a:r>
              <a:rPr lang="en-US" smtClean="0"/>
              <a:t>(pester me - *PLEASE*)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3981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2" nodeType="with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1" uiExpand="1" build="p"/>
      <p:bldP spid="16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– What does it mean?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686477"/>
            <a:ext cx="7886700" cy="4351338"/>
          </a:xfrm>
        </p:spPr>
        <p:txBody>
          <a:bodyPr/>
          <a:lstStyle/>
          <a:p>
            <a:r>
              <a:rPr lang="en-US" smtClean="0"/>
              <a:t>Reliable – but why?</a:t>
            </a:r>
          </a:p>
          <a:p>
            <a:r>
              <a:rPr lang="en-US" smtClean="0"/>
              <a:t>Connection oriented – very polite protocol</a:t>
            </a:r>
          </a:p>
          <a:p>
            <a:r>
              <a:rPr lang="en-US" smtClean="0"/>
              <a:t>Flow Control – built-in traffic report</a:t>
            </a:r>
          </a:p>
          <a:p>
            <a:r>
              <a:rPr lang="en-US" smtClean="0"/>
              <a:t>Stream oriented – I don’t need no stinkin’ packets!</a:t>
            </a:r>
          </a:p>
          <a:p>
            <a:r>
              <a:rPr lang="en-US" smtClean="0"/>
              <a:t>Sequence numbers – fundamental building block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050" y="4027246"/>
            <a:ext cx="3536950" cy="294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295778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  <p:cond evt="onBegin" delay="0">
                          <p:tn val="6"/>
                        </p:cond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</a:t>
            </a:r>
            <a:r>
              <a:rPr lang="en-US"/>
              <a:t>TCP Nagle/Delayed 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TCP is great for a lot of things, but real-time transactions that require small packets is not one of them.</a:t>
            </a:r>
          </a:p>
          <a:p>
            <a:r>
              <a:rPr lang="en-US"/>
              <a:t>Nagle’s motivation was to maximize the ratio of packets to data/content.</a:t>
            </a:r>
          </a:p>
          <a:p>
            <a:r>
              <a:rPr lang="en-US"/>
              <a:t>Delayed-Ack can help in avoiding some “silly window” scenarios.</a:t>
            </a:r>
          </a:p>
          <a:p>
            <a:r>
              <a:rPr lang="en-US"/>
              <a:t>Nagle has its place and need.  Delayed-Ack has its place and need.</a:t>
            </a:r>
          </a:p>
          <a:p>
            <a:r>
              <a:rPr lang="en-US"/>
              <a:t>However, Nagle + Delayed-ack = Bad news (sometimes).  If you are a financial organization, be on the lookout! </a:t>
            </a:r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4206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</a:t>
            </a:r>
            <a:r>
              <a:rPr lang="en-US"/>
              <a:t>TCP Nagle/Delayed 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31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u="sng" smtClean="0"/>
              <a:t>Nagle rules:</a:t>
            </a:r>
            <a:endParaRPr lang="hu-HU" sz="2000" u="sng"/>
          </a:p>
          <a:p>
            <a:pPr marL="914400" lvl="1" indent="-457200">
              <a:buFont typeface="+mj-lt"/>
              <a:buAutoNum type="arabicPeriod"/>
            </a:pPr>
            <a:r>
              <a:rPr lang="hu-HU" sz="2000" smtClean="0"/>
              <a:t>If </a:t>
            </a:r>
            <a:r>
              <a:rPr lang="hu-HU" sz="2000"/>
              <a:t>there are unacknowledged in-flight data,new data is buffered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sz="2000" smtClean="0"/>
              <a:t>If </a:t>
            </a:r>
            <a:r>
              <a:rPr lang="hu-HU" sz="2000"/>
              <a:t>the data to be sent is &lt; MSS, it is buffered until MSS</a:t>
            </a:r>
            <a:endParaRPr lang="en-US" sz="2000"/>
          </a:p>
          <a:p>
            <a:pPr marL="914400" lvl="1" indent="-457200">
              <a:buFont typeface="+mj-lt"/>
              <a:buAutoNum type="arabicPeriod"/>
            </a:pPr>
            <a:r>
              <a:rPr lang="hu-HU" sz="2000" smtClean="0"/>
              <a:t>RFC896 </a:t>
            </a:r>
            <a:r>
              <a:rPr lang="hu-HU" sz="2000"/>
              <a:t>(</a:t>
            </a:r>
            <a:r>
              <a:rPr lang="en-US" sz="2000"/>
              <a:t>Congestion control in IP/TCP internetworks </a:t>
            </a:r>
            <a:r>
              <a:rPr lang="hu-HU" sz="2000" smtClean="0"/>
              <a:t>)</a:t>
            </a:r>
            <a:endParaRPr lang="en-US" sz="20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41639" y="3414665"/>
            <a:ext cx="2221249" cy="4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u-HU" sz="2000" u="sng">
                <a:latin typeface="+mn-lt"/>
              </a:rPr>
              <a:t>When to send </a:t>
            </a:r>
            <a:r>
              <a:rPr lang="hu-HU" sz="2000" u="sng" smtClean="0">
                <a:latin typeface="+mn-lt"/>
              </a:rPr>
              <a:t>data:</a:t>
            </a:r>
            <a:endParaRPr lang="en-US" sz="2000" u="sng">
              <a:latin typeface="+mn-lt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919657" y="3822652"/>
            <a:ext cx="7525843" cy="2246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5716" rIns="82296" bIns="45716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hu-HU" sz="2000">
                <a:latin typeface="+mn-lt"/>
              </a:rPr>
              <a:t>Immediately if a full MSS size packet can be sent (at least MSS data is accumulated)</a:t>
            </a:r>
          </a:p>
          <a:p>
            <a:pPr>
              <a:buFontTx/>
              <a:buAutoNum type="arabicPeriod"/>
            </a:pPr>
            <a:r>
              <a:rPr lang="hu-HU" sz="2000">
                <a:latin typeface="+mn-lt"/>
              </a:rPr>
              <a:t>All previously sent data has been acknowledged </a:t>
            </a:r>
            <a:r>
              <a:rPr lang="hu-HU" sz="2000" smtClean="0">
                <a:latin typeface="+mn-lt"/>
              </a:rPr>
              <a:t>AND PSH </a:t>
            </a:r>
            <a:r>
              <a:rPr lang="hu-HU" sz="2000">
                <a:latin typeface="+mn-lt"/>
              </a:rPr>
              <a:t>flag is </a:t>
            </a:r>
            <a:r>
              <a:rPr lang="hu-HU" sz="2000" smtClean="0">
                <a:latin typeface="+mn-lt"/>
              </a:rPr>
              <a:t>set</a:t>
            </a:r>
          </a:p>
          <a:p>
            <a:pPr>
              <a:buFontTx/>
              <a:buAutoNum type="arabicPeriod"/>
            </a:pPr>
            <a:r>
              <a:rPr lang="hu-HU" sz="2000" smtClean="0">
                <a:latin typeface="+mn-lt"/>
              </a:rPr>
              <a:t>PSH flag is set AND the override timeout (0.1 ... 1s) expired</a:t>
            </a:r>
          </a:p>
          <a:p>
            <a:r>
              <a:rPr lang="en-US" sz="2000" smtClean="0">
                <a:latin typeface="+mn-lt"/>
              </a:rPr>
              <a:t>	</a:t>
            </a:r>
          </a:p>
          <a:p>
            <a:r>
              <a:rPr lang="hu-HU" sz="2000" smtClean="0">
                <a:latin typeface="+mn-lt"/>
              </a:rPr>
              <a:t>RFC1122 </a:t>
            </a:r>
            <a:r>
              <a:rPr lang="hu-HU" sz="2000">
                <a:latin typeface="+mn-lt"/>
              </a:rPr>
              <a:t>(Requirements for Internet Hosts – Communication Layers)</a:t>
            </a:r>
            <a:endParaRPr lang="en-US" sz="20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34673868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</a:t>
            </a:r>
            <a:r>
              <a:rPr lang="en-US"/>
              <a:t>TCP Nagle/Delayed Ack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3469927" y="4871596"/>
            <a:ext cx="1257300" cy="2571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7" name="Rectangle 45"/>
          <p:cNvSpPr>
            <a:spLocks noChangeArrowheads="1"/>
          </p:cNvSpPr>
          <p:nvPr/>
        </p:nvSpPr>
        <p:spPr bwMode="auto">
          <a:xfrm>
            <a:off x="1688752" y="4881121"/>
            <a:ext cx="1257300" cy="2571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1174402" y="2369696"/>
            <a:ext cx="64643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1250602" y="4719196"/>
            <a:ext cx="64643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447103" y="2041105"/>
            <a:ext cx="873124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solidFill>
                  <a:schemeClr val="tx2"/>
                </a:solidFill>
                <a:latin typeface="Arial"/>
              </a:rPr>
              <a:t>R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eceiver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917852" y="4868421"/>
            <a:ext cx="743280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solidFill>
                  <a:schemeClr val="tx2"/>
                </a:solidFill>
                <a:latin typeface="Arial"/>
              </a:rPr>
              <a:t>S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ender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>
            <a:off x="2939702" y="2369696"/>
            <a:ext cx="1270000" cy="2362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682402" y="4871596"/>
            <a:ext cx="4191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098327" y="4871596"/>
            <a:ext cx="4191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522190" y="4871596"/>
            <a:ext cx="4191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6" name="AutoShape 13"/>
          <p:cNvSpPr/>
          <p:nvPr/>
        </p:nvSpPr>
        <p:spPr bwMode="auto">
          <a:xfrm rot="16200000">
            <a:off x="2240410" y="4669189"/>
            <a:ext cx="152400" cy="1287463"/>
          </a:xfrm>
          <a:prstGeom prst="leftBrace">
            <a:avLst>
              <a:gd name="adj1" fmla="val 70399"/>
              <a:gd name="adj2" fmla="val 50000"/>
            </a:avLst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2041177" y="5329006"/>
            <a:ext cx="561975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u-HU" sz="1000">
                <a:solidFill>
                  <a:schemeClr val="tx2"/>
                </a:solidFill>
                <a:latin typeface="Arial"/>
              </a:rPr>
              <a:t>MSS</a:t>
            </a:r>
            <a:endParaRPr lang="en-US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 rot="17927457">
            <a:off x="2179720" y="3351202"/>
            <a:ext cx="2311307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400">
                <a:solidFill>
                  <a:schemeClr val="tx2"/>
                </a:solidFill>
                <a:latin typeface="Arial"/>
              </a:rPr>
              <a:t>Data is 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sent</a:t>
            </a:r>
            <a:r>
              <a:rPr lang="en-US" sz="1400" smtClean="0">
                <a:solidFill>
                  <a:schemeClr val="tx2"/>
                </a:solidFill>
                <a:latin typeface="Arial"/>
              </a:rPr>
              <a:t> in one packet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6019452" y="2372871"/>
            <a:ext cx="774700" cy="233045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>
            <a:off x="4720877" y="2347471"/>
            <a:ext cx="1270000" cy="2362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3463577" y="4868421"/>
            <a:ext cx="4191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3879502" y="4868421"/>
            <a:ext cx="4191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3833465" y="5340118"/>
            <a:ext cx="561975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u-HU" sz="1000">
                <a:solidFill>
                  <a:schemeClr val="tx2"/>
                </a:solidFill>
                <a:latin typeface="Arial"/>
              </a:rPr>
              <a:t>MSS</a:t>
            </a:r>
            <a:endParaRPr lang="en-US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3092101" y="5603364"/>
            <a:ext cx="424497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600">
                <a:solidFill>
                  <a:schemeClr val="tx2"/>
                </a:solidFill>
              </a:rPr>
              <a:t>Application data is accumulated until MSS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 rot="4281906">
            <a:off x="6335365" y="3295209"/>
            <a:ext cx="441325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u-HU" sz="1000">
                <a:solidFill>
                  <a:schemeClr val="tx2"/>
                </a:solidFill>
                <a:latin typeface="Arial"/>
              </a:rPr>
              <a:t>ACK</a:t>
            </a:r>
            <a:endParaRPr lang="en-US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 rot="17927457">
            <a:off x="3841403" y="3265046"/>
            <a:ext cx="25209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400">
                <a:solidFill>
                  <a:schemeClr val="tx2"/>
                </a:solidFill>
                <a:latin typeface="Arial"/>
              </a:rPr>
              <a:t>Data is sent in one packet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27" name="AutoShape 38"/>
          <p:cNvSpPr/>
          <p:nvPr/>
        </p:nvSpPr>
        <p:spPr bwMode="auto">
          <a:xfrm rot="16200000">
            <a:off x="4012060" y="4659664"/>
            <a:ext cx="152400" cy="1287463"/>
          </a:xfrm>
          <a:prstGeom prst="leftBrace">
            <a:avLst>
              <a:gd name="adj1" fmla="val 70399"/>
              <a:gd name="adj2" fmla="val 50000"/>
            </a:avLst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28" name="Rectangle 39"/>
          <p:cNvSpPr>
            <a:spLocks noChangeArrowheads="1"/>
          </p:cNvSpPr>
          <p:nvPr/>
        </p:nvSpPr>
        <p:spPr bwMode="auto">
          <a:xfrm>
            <a:off x="4298602" y="4868421"/>
            <a:ext cx="42545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951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2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3" nodeType="after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grpId="4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8" fill="hold" grpId="7" nodeType="after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" presetClass="entr" presetSubtype="8" fill="hold" grpId="8" nodeType="after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" presetClass="entr" presetSubtype="8" fill="hold" grpId="11" nodeType="after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with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3" presetClass="entr" presetSubtype="5" fill="hold" grpId="6" nodeType="afterEffect"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5" fill="hold" grpId="10" nodeType="withEffect"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withGroup">
                            <p:stCondLst>
                              <p:cond delay="8000"/>
                            </p:stCondLst>
                            <p:childTnLst>
                              <p:par>
                                <p:cTn id="49" presetID="3" presetClass="entr" presetSubtype="5" fill="hold" grpId="5" nodeType="afterEffect"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5" fill="hold" grpId="9" nodeType="withEffect"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1"/>
      <p:bldP spid="14" grpId="2"/>
      <p:bldP spid="15" grpId="3"/>
      <p:bldP spid="18" grpId="4"/>
      <p:bldP spid="19" grpId="5"/>
      <p:bldP spid="20" grpId="6"/>
      <p:bldP spid="21" grpId="7"/>
      <p:bldP spid="22" grpId="8"/>
      <p:bldP spid="25" grpId="9"/>
      <p:bldP spid="26" grpId="10"/>
      <p:bldP spid="28" grpId="1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</a:t>
            </a:r>
            <a:r>
              <a:rPr lang="en-US"/>
              <a:t>TCP Nagle/Delayed Ack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4738939" y="4684452"/>
            <a:ext cx="2261967" cy="2571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451141" y="2131807"/>
            <a:ext cx="64643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527341" y="4481307"/>
            <a:ext cx="64643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464264" y="1774381"/>
            <a:ext cx="873124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solidFill>
                  <a:schemeClr val="tx2"/>
                </a:solidFill>
                <a:latin typeface="Arial"/>
              </a:rPr>
              <a:t>R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eceiver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527341" y="4087052"/>
            <a:ext cx="743280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solidFill>
                  <a:schemeClr val="tx2"/>
                </a:solidFill>
                <a:latin typeface="Arial"/>
              </a:rPr>
              <a:t>S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ender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>
            <a:off x="4883316" y="2134982"/>
            <a:ext cx="993775" cy="233045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 flipH="1">
            <a:off x="5927891" y="2125457"/>
            <a:ext cx="1241425" cy="2362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986089" y="4703271"/>
            <a:ext cx="4191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700339" y="4703271"/>
            <a:ext cx="4191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5" name="AutoShape 25"/>
          <p:cNvSpPr/>
          <p:nvPr/>
        </p:nvSpPr>
        <p:spPr bwMode="auto">
          <a:xfrm rot="16200000">
            <a:off x="5778529" y="3943075"/>
            <a:ext cx="182785" cy="2261967"/>
          </a:xfrm>
          <a:prstGeom prst="leftBrace">
            <a:avLst>
              <a:gd name="adj1" fmla="val 103125"/>
              <a:gd name="adj2" fmla="val 50000"/>
            </a:avLst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5646903" y="5202218"/>
            <a:ext cx="561975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u-HU" sz="1000">
                <a:solidFill>
                  <a:schemeClr val="tx2"/>
                </a:solidFill>
                <a:latin typeface="Arial"/>
              </a:rPr>
              <a:t>MSS</a:t>
            </a:r>
            <a:endParaRPr lang="en-US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2110205" y="4895645"/>
            <a:ext cx="1830473" cy="58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600">
                <a:solidFill>
                  <a:schemeClr val="tx2"/>
                </a:solidFill>
              </a:rPr>
              <a:t>Application data is </a:t>
            </a:r>
            <a:endParaRPr lang="en-US" sz="1600" smtClean="0">
              <a:solidFill>
                <a:schemeClr val="tx2"/>
              </a:solidFill>
            </a:endParaRPr>
          </a:p>
          <a:p>
            <a:r>
              <a:rPr lang="en-US" sz="1600" smtClean="0">
                <a:solidFill>
                  <a:schemeClr val="tx2"/>
                </a:solidFill>
              </a:rPr>
              <a:t>being </a:t>
            </a:r>
            <a:r>
              <a:rPr lang="hu-HU" sz="1600" smtClean="0">
                <a:solidFill>
                  <a:schemeClr val="tx2"/>
                </a:solidFill>
              </a:rPr>
              <a:t>accumulated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 rot="4012433">
            <a:off x="4928447" y="3053350"/>
            <a:ext cx="550863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u-HU" sz="1400">
                <a:solidFill>
                  <a:schemeClr val="tx2"/>
                </a:solidFill>
                <a:latin typeface="Arial"/>
              </a:rPr>
              <a:t>ACK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 rot="17927457">
            <a:off x="5567237" y="2968887"/>
            <a:ext cx="2049462" cy="52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400">
                <a:solidFill>
                  <a:schemeClr val="tx2"/>
                </a:solidFill>
                <a:latin typeface="Arial"/>
              </a:rPr>
              <a:t>Buffered 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data </a:t>
            </a:r>
            <a:r>
              <a:rPr lang="hu-HU" sz="1400">
                <a:solidFill>
                  <a:schemeClr val="tx2"/>
                </a:solidFill>
                <a:latin typeface="Arial"/>
              </a:rPr>
              <a:t>is 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sent</a:t>
            </a:r>
            <a:endParaRPr lang="en-US" sz="1400" smtClean="0">
              <a:solidFill>
                <a:schemeClr val="tx2"/>
              </a:solidFill>
              <a:latin typeface="Arial"/>
            </a:endParaRPr>
          </a:p>
          <a:p>
            <a:r>
              <a:rPr lang="en-US" sz="1400" smtClean="0">
                <a:solidFill>
                  <a:schemeClr val="tx2"/>
                </a:solidFill>
                <a:latin typeface="Arial"/>
              </a:rPr>
              <a:t> in one packet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" name="Line 30"/>
          <p:cNvSpPr>
            <a:spLocks noChangeShapeType="1"/>
          </p:cNvSpPr>
          <p:nvPr/>
        </p:nvSpPr>
        <p:spPr bwMode="auto">
          <a:xfrm flipH="1">
            <a:off x="3565691" y="2134982"/>
            <a:ext cx="1270000" cy="2362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 rot="17927457">
            <a:off x="3337885" y="3053351"/>
            <a:ext cx="1296987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400">
                <a:solidFill>
                  <a:schemeClr val="tx2"/>
                </a:solidFill>
                <a:latin typeface="Arial"/>
              </a:rPr>
              <a:t>Data is sent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 flipH="1">
            <a:off x="2832266" y="2134982"/>
            <a:ext cx="1270000" cy="2362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23" name="Text Box 33"/>
          <p:cNvSpPr txBox="1">
            <a:spLocks noChangeArrowheads="1"/>
          </p:cNvSpPr>
          <p:nvPr/>
        </p:nvSpPr>
        <p:spPr bwMode="auto">
          <a:xfrm rot="17927457">
            <a:off x="2604460" y="3053351"/>
            <a:ext cx="1296987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400">
                <a:solidFill>
                  <a:schemeClr val="tx2"/>
                </a:solidFill>
                <a:latin typeface="Arial"/>
              </a:rPr>
              <a:t>Data is sent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84439" y="4700091"/>
            <a:ext cx="425450" cy="282575"/>
            <a:chOff x="228600" y="1338262"/>
            <a:chExt cx="425450" cy="282575"/>
          </a:xfrm>
        </p:grpSpPr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228600" y="1352550"/>
              <a:ext cx="419100" cy="254000"/>
            </a:xfrm>
            <a:prstGeom prst="rect">
              <a:avLst/>
            </a:prstGeom>
            <a:noFill/>
            <a:ln w="31750" algn="ctr">
              <a:solidFill>
                <a:schemeClr val="tx2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2296" tIns="45716" rIns="82296" bIns="45716"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Text Box 34"/>
            <p:cNvSpPr txBox="1">
              <a:spLocks noChangeArrowheads="1"/>
            </p:cNvSpPr>
            <p:nvPr/>
          </p:nvSpPr>
          <p:spPr bwMode="auto">
            <a:xfrm>
              <a:off x="228600" y="1338262"/>
              <a:ext cx="425450" cy="282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2296" tIns="45716" rIns="82296" bIns="45716">
              <a:spAutoFit/>
            </a:bodyPr>
            <a:lstStyle>
              <a:lvl1pPr marL="109538" indent="-109538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hu-HU" sz="1000">
                  <a:solidFill>
                    <a:srgbClr val="FF3300"/>
                  </a:solidFill>
                  <a:latin typeface="Arial"/>
                </a:rPr>
                <a:t>PSH</a:t>
              </a:r>
              <a:endParaRPr lang="en-US" sz="1000">
                <a:solidFill>
                  <a:srgbClr val="FF3300"/>
                </a:solidFill>
                <a:latin typeface="Arial"/>
              </a:endParaRPr>
            </a:p>
          </p:txBody>
        </p:sp>
      </p:grpSp>
      <p:sp>
        <p:nvSpPr>
          <p:cNvPr id="27" name="Right Arrow 26"/>
          <p:cNvSpPr/>
          <p:nvPr/>
        </p:nvSpPr>
        <p:spPr>
          <a:xfrm rot="20093820">
            <a:off x="3968446" y="4880366"/>
            <a:ext cx="458150" cy="124769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136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3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4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9" nodeType="click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8" nodeType="with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7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6" nodeType="with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1" nodeType="with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2" nodeType="with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0" nodeType="with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3" nodeType="with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7" nodeType="click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8" nodeType="clickEffect">
                                  <p:childTnLst>
                                    <p:animMotion origin="layout" path="M 3.33333E-06 4.57072E-06 L 0.4125 4.57072E-06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9" nodeType="clickEffect"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10" nodeType="clickEffect">
                                  <p:childTnLst>
                                    <p:animMotion origin="layout" path="M 3.33333E-06 4.19753E-06 L 0.49375 4.19753E-06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8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nodeType="clickEffect">
                                  <p:childTnLst>
                                    <p:animMotion origin="layout" path="M -2.77778E-06 3.7037E-06 L 0.56702 -0.00186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51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14" nodeType="clickEffect"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5" nodeType="withEffect"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5" nodeType="clickEffect"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6" nodeType="withEffect"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1"/>
      <p:bldP spid="8" grpId="2"/>
      <p:bldP spid="9" grpId="3"/>
      <p:bldP spid="10" grpId="4"/>
      <p:bldP spid="11" grpId="5"/>
      <p:bldP spid="12" grpId="6"/>
      <p:bldP spid="13" grpId="7"/>
      <p:bldP spid="13" grpId="8"/>
      <p:bldP spid="14" grpId="9"/>
      <p:bldP spid="14" grpId="10"/>
      <p:bldP spid="15" grpId="11"/>
      <p:bldP spid="16" grpId="12"/>
      <p:bldP spid="17" grpId="13"/>
      <p:bldP spid="18" grpId="14"/>
      <p:bldP spid="19" grpId="15"/>
      <p:bldP spid="20" grpId="16"/>
      <p:bldP spid="21" grpId="17"/>
      <p:bldP spid="22" grpId="18"/>
      <p:bldP spid="23" grpId="19"/>
      <p:bldP spid="27" grpId="2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Troubleshooting </a:t>
            </a:r>
            <a:r>
              <a:rPr lang="en-US"/>
              <a:t>TCP Nagle/Delayed Ack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Line 79"/>
          <p:cNvSpPr>
            <a:spLocks noChangeShapeType="1"/>
          </p:cNvSpPr>
          <p:nvPr/>
        </p:nvSpPr>
        <p:spPr bwMode="auto">
          <a:xfrm>
            <a:off x="852488" y="2226417"/>
            <a:ext cx="64643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7" name="Line 80"/>
          <p:cNvSpPr>
            <a:spLocks noChangeShapeType="1"/>
          </p:cNvSpPr>
          <p:nvPr/>
        </p:nvSpPr>
        <p:spPr bwMode="auto">
          <a:xfrm>
            <a:off x="366713" y="4571155"/>
            <a:ext cx="7026275" cy="4762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8" name="Text Box 82"/>
          <p:cNvSpPr txBox="1">
            <a:spLocks noChangeArrowheads="1"/>
          </p:cNvSpPr>
          <p:nvPr/>
        </p:nvSpPr>
        <p:spPr bwMode="auto">
          <a:xfrm>
            <a:off x="957939" y="1861292"/>
            <a:ext cx="873124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solidFill>
                  <a:schemeClr val="tx2"/>
                </a:solidFill>
                <a:latin typeface="Arial"/>
              </a:rPr>
              <a:t>R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eceiver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Text Box 83"/>
          <p:cNvSpPr txBox="1">
            <a:spLocks noChangeArrowheads="1"/>
          </p:cNvSpPr>
          <p:nvPr/>
        </p:nvSpPr>
        <p:spPr bwMode="auto">
          <a:xfrm>
            <a:off x="652463" y="4677517"/>
            <a:ext cx="743280" cy="30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solidFill>
                  <a:schemeClr val="tx2"/>
                </a:solidFill>
                <a:latin typeface="Arial"/>
              </a:rPr>
              <a:t>S</a:t>
            </a:r>
            <a:r>
              <a:rPr lang="hu-HU" sz="1400" smtClean="0">
                <a:solidFill>
                  <a:schemeClr val="tx2"/>
                </a:solidFill>
                <a:latin typeface="Arial"/>
              </a:rPr>
              <a:t>ender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Line 84"/>
          <p:cNvSpPr>
            <a:spLocks noChangeShapeType="1"/>
          </p:cNvSpPr>
          <p:nvPr/>
        </p:nvSpPr>
        <p:spPr bwMode="auto">
          <a:xfrm flipH="1">
            <a:off x="538163" y="2224830"/>
            <a:ext cx="1270000" cy="2362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11" name="Text Box 92"/>
          <p:cNvSpPr txBox="1">
            <a:spLocks noChangeArrowheads="1"/>
          </p:cNvSpPr>
          <p:nvPr/>
        </p:nvSpPr>
        <p:spPr bwMode="auto">
          <a:xfrm rot="17927457">
            <a:off x="261145" y="3208286"/>
            <a:ext cx="1328737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400">
                <a:solidFill>
                  <a:schemeClr val="tx2"/>
                </a:solidFill>
                <a:latin typeface="Arial"/>
              </a:rPr>
              <a:t>Data is sent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Line 96"/>
          <p:cNvSpPr>
            <a:spLocks noChangeShapeType="1"/>
          </p:cNvSpPr>
          <p:nvPr/>
        </p:nvSpPr>
        <p:spPr bwMode="auto">
          <a:xfrm flipH="1">
            <a:off x="4900613" y="2220067"/>
            <a:ext cx="1270000" cy="2362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/>
          <a:p>
            <a:endParaRPr lang="en-US"/>
          </a:p>
        </p:txBody>
      </p:sp>
      <p:sp>
        <p:nvSpPr>
          <p:cNvPr id="13" name="AutoShape 101"/>
          <p:cNvSpPr/>
          <p:nvPr/>
        </p:nvSpPr>
        <p:spPr bwMode="auto">
          <a:xfrm rot="16200000">
            <a:off x="4318001" y="4679104"/>
            <a:ext cx="152400" cy="1009650"/>
          </a:xfrm>
          <a:prstGeom prst="leftBrace">
            <a:avLst>
              <a:gd name="adj1" fmla="val 55208"/>
              <a:gd name="adj2" fmla="val 50000"/>
            </a:avLst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4" name="Text Box 103"/>
          <p:cNvSpPr txBox="1">
            <a:spLocks noChangeArrowheads="1"/>
          </p:cNvSpPr>
          <p:nvPr/>
        </p:nvSpPr>
        <p:spPr bwMode="auto">
          <a:xfrm>
            <a:off x="3535263" y="5320454"/>
            <a:ext cx="22733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u-HU" sz="1000">
                <a:solidFill>
                  <a:srgbClr val="FF3300"/>
                </a:solidFill>
                <a:latin typeface="Arial"/>
              </a:rPr>
              <a:t>Nagle override timeout (200 ms)</a:t>
            </a:r>
            <a:endParaRPr lang="en-US" sz="1000">
              <a:solidFill>
                <a:srgbClr val="FF3300"/>
              </a:solidFill>
              <a:latin typeface="Arial"/>
            </a:endParaRPr>
          </a:p>
        </p:txBody>
      </p:sp>
      <p:sp>
        <p:nvSpPr>
          <p:cNvPr id="15" name="Text Box 104"/>
          <p:cNvSpPr txBox="1">
            <a:spLocks noChangeArrowheads="1"/>
          </p:cNvSpPr>
          <p:nvPr/>
        </p:nvSpPr>
        <p:spPr bwMode="auto">
          <a:xfrm>
            <a:off x="6324600" y="4707680"/>
            <a:ext cx="235267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600">
                <a:solidFill>
                  <a:schemeClr val="tx2"/>
                </a:solidFill>
              </a:rPr>
              <a:t>Transmit timer expires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6" name="Text Box 106"/>
          <p:cNvSpPr txBox="1">
            <a:spLocks noChangeArrowheads="1"/>
          </p:cNvSpPr>
          <p:nvPr/>
        </p:nvSpPr>
        <p:spPr bwMode="auto">
          <a:xfrm rot="17927457">
            <a:off x="4098926" y="3161455"/>
            <a:ext cx="228917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sz="1400">
                <a:solidFill>
                  <a:schemeClr val="tx2"/>
                </a:solidFill>
                <a:latin typeface="Arial"/>
              </a:rPr>
              <a:t>New data packet is sent</a:t>
            </a:r>
            <a:endParaRPr lang="en-US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3538538" y="4712442"/>
            <a:ext cx="342900" cy="254000"/>
          </a:xfrm>
          <a:prstGeom prst="rect">
            <a:avLst/>
          </a:prstGeom>
          <a:noFill/>
          <a:ln w="31750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18" name="Text Box 111"/>
          <p:cNvSpPr txBox="1">
            <a:spLocks noChangeArrowheads="1"/>
          </p:cNvSpPr>
          <p:nvPr/>
        </p:nvSpPr>
        <p:spPr bwMode="auto">
          <a:xfrm>
            <a:off x="3926981" y="4663126"/>
            <a:ext cx="1656992" cy="4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u-HU" sz="1000">
                <a:solidFill>
                  <a:schemeClr val="tx2"/>
                </a:solidFill>
                <a:latin typeface="Arial"/>
              </a:rPr>
              <a:t>New small </a:t>
            </a:r>
            <a:r>
              <a:rPr lang="hu-HU" sz="1000" smtClean="0">
                <a:solidFill>
                  <a:schemeClr val="tx2"/>
                </a:solidFill>
                <a:latin typeface="Arial"/>
              </a:rPr>
              <a:t>packet</a:t>
            </a:r>
            <a:r>
              <a:rPr lang="en-US" sz="1000" smtClean="0">
                <a:solidFill>
                  <a:schemeClr val="tx2"/>
                </a:solidFill>
                <a:latin typeface="Arial"/>
              </a:rPr>
              <a:t> (not full </a:t>
            </a:r>
          </a:p>
          <a:p>
            <a:pPr algn="ctr"/>
            <a:r>
              <a:rPr lang="en-US" sz="1000" smtClean="0">
                <a:solidFill>
                  <a:schemeClr val="tx2"/>
                </a:solidFill>
                <a:latin typeface="Arial"/>
              </a:rPr>
              <a:t>MSS)</a:t>
            </a:r>
            <a:r>
              <a:rPr lang="hu-HU" sz="1000" smtClean="0">
                <a:solidFill>
                  <a:schemeClr val="tx2"/>
                </a:solidFill>
                <a:latin typeface="Arial"/>
              </a:rPr>
              <a:t> </a:t>
            </a:r>
            <a:r>
              <a:rPr lang="hu-HU" sz="1000">
                <a:solidFill>
                  <a:schemeClr val="tx2"/>
                </a:solidFill>
                <a:latin typeface="Arial"/>
              </a:rPr>
              <a:t>with </a:t>
            </a:r>
            <a:r>
              <a:rPr lang="hu-HU" sz="1000" smtClean="0">
                <a:solidFill>
                  <a:schemeClr val="tx2"/>
                </a:solidFill>
                <a:latin typeface="Arial"/>
              </a:rPr>
              <a:t>PUSH flag</a:t>
            </a:r>
            <a:endParaRPr lang="en-US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9" name="Line 116"/>
          <p:cNvSpPr>
            <a:spLocks noChangeShapeType="1"/>
          </p:cNvSpPr>
          <p:nvPr/>
        </p:nvSpPr>
        <p:spPr bwMode="auto">
          <a:xfrm flipH="1">
            <a:off x="3881438" y="3555154"/>
            <a:ext cx="0" cy="1628775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296" tIns="45716" rIns="82296" bIns="45716" anchor="ctr">
            <a:spAutoFit/>
          </a:bodyPr>
          <a:lstStyle/>
          <a:p>
            <a:endParaRPr lang="en-US"/>
          </a:p>
        </p:txBody>
      </p:sp>
      <p:sp>
        <p:nvSpPr>
          <p:cNvPr id="20" name="Text Box 117"/>
          <p:cNvSpPr txBox="1">
            <a:spLocks noChangeArrowheads="1"/>
          </p:cNvSpPr>
          <p:nvPr/>
        </p:nvSpPr>
        <p:spPr bwMode="auto">
          <a:xfrm>
            <a:off x="3489326" y="4707680"/>
            <a:ext cx="42545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296" tIns="45716" rIns="82296" bIns="45716">
            <a:spAutoFit/>
          </a:bodyPr>
          <a:lstStyle>
            <a:lvl1pPr marL="109538" indent="-1095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u-HU" sz="1000">
                <a:solidFill>
                  <a:srgbClr val="FF3300"/>
                </a:solidFill>
                <a:latin typeface="Arial"/>
              </a:rPr>
              <a:t>PSH</a:t>
            </a:r>
            <a:endParaRPr lang="en-US" sz="1000">
              <a:solidFill>
                <a:srgbClr val="FF3300"/>
              </a:solidFill>
              <a:latin typeface="Arial"/>
            </a:endParaRPr>
          </a:p>
        </p:txBody>
      </p:sp>
      <p:pic>
        <p:nvPicPr>
          <p:cNvPr id="21" name="Picture 118" descr="stopwatch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0613" y="5055295"/>
            <a:ext cx="533400" cy="727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581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1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5" nodeType="after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8" nodeType="with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6" nodeType="after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mph" presetSubtype="2" fill="hold" nodeType="clickEffect">
                                  <p:childTnLst>
                                    <p:animClr clrSpc="rgb" dir="cw">
                                      <p:cBhvr>
                                        <p:cTn id="2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ntr" presetSubtype="0" fill="hold" grpId="7" nodeType="after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3" nodeType="withEffect"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5601"/>
                            </p:stCondLst>
                            <p:childTnLst>
                              <p:par>
                                <p:cTn id="38" presetID="3" presetClass="entr" presetSubtype="5" fill="hold" grpId="2" nodeType="afterEffect"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5" fill="hold" grpId="4" nodeType="withEffect"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1"/>
      <p:bldP spid="12" grpId="2"/>
      <p:bldP spid="14" grpId="3"/>
      <p:bldP spid="16" grpId="4"/>
      <p:bldP spid="17" grpId="5"/>
      <p:bldP spid="18" grpId="6"/>
      <p:bldP spid="19" grpId="7"/>
      <p:bldP spid="20" grpId="8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97</Paragraphs>
  <Slides>11</Slides>
  <Notes>4</Notes>
  <TotalTime>255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2">
      <vt:lpstr>simple-light</vt:lpstr>
      <vt:lpstr>Session B1: The Art of Packet Analysis</vt:lpstr>
      <vt:lpstr>Information</vt:lpstr>
      <vt:lpstr>Information</vt:lpstr>
      <vt:lpstr>TCP – What does it mean?</vt:lpstr>
      <vt:lpstr>Troubleshooting TCP Nagle/Delayed Ack</vt:lpstr>
      <vt:lpstr>Troubleshooting TCP Nagle/Delayed Ack</vt:lpstr>
      <vt:lpstr>Troubleshooting TCP Nagle/Delayed Ack</vt:lpstr>
      <vt:lpstr>Troubleshooting TCP Nagle/Delayed Ack</vt:lpstr>
      <vt:lpstr>Troubleshooting TCP Nagle/Delayed Ack</vt:lpstr>
      <vt:lpstr>Troubleshooting TCP Nagle/Delayed Ack</vt:lpstr>
      <vt:lpstr>Troubleshooting TCP Nagle/Delayed Ack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laura_000</dc:creator>
  <cp:lastModifiedBy>Hansang Bae</cp:lastModifiedBy>
  <cp:revision>19</cp:revision>
  <dcterms:modified xsi:type="dcterms:W3CDTF">2023-02-24T17:08:28Z</dcterms:modified>
</cp:coreProperties>
</file>