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55" r:id="rId1"/>
    <p:sldMasterId id="2147483658" r:id="rId2"/>
  </p:sldMasterIdLst>
  <p:notesMasterIdLst>
    <p:notesMasterId r:id="rId3"/>
  </p:notesMasterIdLst>
  <p:sldIdLst>
    <p:sldId id="256" r:id="rId4"/>
    <p:sldId id="294" r:id="rId5"/>
    <p:sldId id="258" r:id="rId6"/>
    <p:sldId id="273" r:id="rId7"/>
    <p:sldId id="268" r:id="rId8"/>
    <p:sldId id="261" r:id="rId9"/>
    <p:sldId id="262" r:id="rId10"/>
    <p:sldId id="260" r:id="rId11"/>
    <p:sldId id="264" r:id="rId12"/>
    <p:sldId id="267" r:id="rId13"/>
    <p:sldId id="265" r:id="rId14"/>
    <p:sldId id="282" r:id="rId15"/>
    <p:sldId id="281" r:id="rId16"/>
    <p:sldId id="280" r:id="rId17"/>
    <p:sldId id="266" r:id="rId18"/>
    <p:sldId id="283" r:id="rId19"/>
    <p:sldId id="269" r:id="rId20"/>
    <p:sldId id="270" r:id="rId21"/>
    <p:sldId id="271" r:id="rId22"/>
    <p:sldId id="274" r:id="rId23"/>
    <p:sldId id="277" r:id="rId24"/>
    <p:sldId id="278" r:id="rId25"/>
    <p:sldId id="284" r:id="rId26"/>
    <p:sldId id="285" r:id="rId27"/>
    <p:sldId id="279" r:id="rId28"/>
    <p:sldId id="275" r:id="rId29"/>
    <p:sldId id="286" r:id="rId30"/>
    <p:sldId id="289" r:id="rId31"/>
    <p:sldId id="291" r:id="rId32"/>
    <p:sldId id="290" r:id="rId33"/>
    <p:sldId id="292" r:id="rId34"/>
    <p:sldId id="293" r:id="rId35"/>
    <p:sldId id="287" r:id="rId36"/>
    <p:sldId id="288" r:id="rId37"/>
  </p:sldIdLst>
  <p:sldSz cx="9144000" cy="6858000" type="screen4x3"/>
  <p:notesSz cx="6858000" cy="9144000"/>
  <p:custDataLst>
    <p:tags r:id="rId38"/>
  </p:custDataLst>
  <p:defaultTextStyle>
    <a:defPPr marR="0" algn="l" rtl="0">
      <a:lnSpc>
        <a:spcPct val="100000"/>
      </a:lnSpc>
      <a:spcBef>
        <a:spcPct val="0"/>
      </a:spcBef>
      <a:spcAft>
        <a:spcPct val="0"/>
      </a:spcAft>
    </a:defPPr>
    <a:lvl1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tags" Target="tags/tag1.xml" /><Relationship Id="rId39" Type="http://schemas.openxmlformats.org/officeDocument/2006/relationships/presProps" Target="presProps.xml" /><Relationship Id="rId4" Type="http://schemas.openxmlformats.org/officeDocument/2006/relationships/slide" Target="slides/slide1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0A31801-D3CE-4EFA-9A95-0EEFCF631A8C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de-DE"/>
        </a:p>
      </dgm:t>
    </dgm:pt>
    <dgm:pt modelId="{C6D594A1-FD44-4F27-8DC9-A7982A8EF63D}" type="parTrans" cxnId="{5D31A69F-DC19-435B-AA5C-C743970BC454}">
      <dgm:prSet/>
      <dgm:spPr/>
      <dgm:t>
        <a:bodyPr/>
        <a:lstStyle/>
        <a:p>
          <a:endParaRPr lang="de-DE"/>
        </a:p>
      </dgm:t>
    </dgm:pt>
    <dgm:pt modelId="{AEF769EE-81B4-48A7-B08E-BBC9B23F2E38}">
      <dgm:prSet/>
      <dgm:spPr/>
      <dgm:t>
        <a:bodyPr/>
        <a:lstStyle/>
        <a:p>
          <a:pPr rtl="0"/>
          <a:r>
            <a:rPr lang="en-US" b="0" i="0" baseline="0" smtClean="0"/>
            <a:t>B5 – TCP Analysis - First Steps</a:t>
          </a:r>
          <a:endParaRPr lang="de-DE"/>
        </a:p>
      </dgm:t>
    </dgm:pt>
    <dgm:pt modelId="{D50C889B-D540-41B0-87B0-10FD644D9803}" type="sibTrans" cxnId="{5D31A69F-DC19-435B-AA5C-C743970BC454}">
      <dgm:prSet/>
      <dgm:spPr/>
      <dgm:t>
        <a:bodyPr/>
        <a:lstStyle/>
        <a:p>
          <a:endParaRPr lang="de-DE"/>
        </a:p>
      </dgm:t>
    </dgm:pt>
    <dgm:pt modelId="{16569E65-DA80-48C8-B1EB-25AD7882F129}" type="pres">
      <dgm:prSet presAssocID="{D0A31801-D3CE-4EFA-9A95-0EEFCF631A8C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775930-BCC1-4F00-9892-4665FC610CBF}" type="pres">
      <dgm:prSet presAssocID="{AEF769EE-81B4-48A7-B08E-BBC9B23F2E38}" presName="parentText" presStyleLbl="node1" presStyleCnt="1" custLinFactNeighborY="2682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D31A69F-DC19-435B-AA5C-C743970BC454}" srcId="{D0A31801-D3CE-4EFA-9A95-0EEFCF631A8C}" destId="{AEF769EE-81B4-48A7-B08E-BBC9B23F2E38}" srcOrd="0" destOrd="0" parTransId="{C6D594A1-FD44-4F27-8DC9-A7982A8EF63D}" sibTransId="{D50C889B-D540-41B0-87B0-10FD644D9803}"/>
    <dgm:cxn modelId="{5C52FB6D-C81C-42AF-A507-8C3098D493FD}" type="presOf" srcId="{D0A31801-D3CE-4EFA-9A95-0EEFCF631A8C}" destId="{16569E65-DA80-48C8-B1EB-25AD7882F129}" srcOrd="0" destOrd="0" presId="urn:microsoft.com/office/officeart/2005/8/layout/vList2"/>
    <dgm:cxn modelId="{2853076D-39D0-4680-B9BB-EBC9A0F9E76C}" type="presParOf" srcId="{16569E65-DA80-48C8-B1EB-25AD7882F129}" destId="{1E775930-BCC1-4F00-9892-4665FC610CBF}" srcOrd="0" destOrd="0" presId="urn:microsoft.com/office/officeart/2005/8/layout/vList2"/>
    <dgm:cxn modelId="{E90A9705-9E45-4517-B19D-1FE4D644DABF}" type="presOf" srcId="{AEF769EE-81B4-48A7-B08E-BBC9B23F2E38}" destId="{1E775930-BCC1-4F00-9892-4665FC610C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0A31801-D3CE-4EFA-9A95-0EEFCF631A8C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C6D594A1-FD44-4F27-8DC9-A7982A8EF63D}" type="parTrans" cxnId="{013EF1A2-5742-417C-A45A-FA572BB7F076}">
      <dgm:prSet/>
      <dgm:spPr/>
      <dgm:t>
        <a:bodyPr/>
        <a:lstStyle/>
        <a:p>
          <a:endParaRPr lang="de-DE"/>
        </a:p>
      </dgm:t>
    </dgm:pt>
    <dgm:pt modelId="{AEF769EE-81B4-48A7-B08E-BBC9B23F2E38}">
      <dgm:prSet/>
      <dgm:spPr/>
      <dgm:t>
        <a:bodyPr/>
        <a:lstStyle/>
        <a:p>
          <a:pPr rtl="0"/>
          <a:r>
            <a:rPr lang="en-US" b="0" i="0" baseline="0" smtClean="0"/>
            <a:t>Basics of managing Data Transfers</a:t>
          </a:r>
          <a:endParaRPr lang="de-DE"/>
        </a:p>
      </dgm:t>
    </dgm:pt>
    <dgm:pt modelId="{D50C889B-D540-41B0-87B0-10FD644D9803}" type="sibTrans" cxnId="{013EF1A2-5742-417C-A45A-FA572BB7F076}">
      <dgm:prSet/>
      <dgm:spPr/>
      <dgm:t>
        <a:bodyPr/>
        <a:lstStyle/>
        <a:p>
          <a:endParaRPr lang="de-DE"/>
        </a:p>
      </dgm:t>
    </dgm:pt>
    <dgm:pt modelId="{16569E65-DA80-48C8-B1EB-25AD7882F129}" type="pres">
      <dgm:prSet presAssocID="{D0A31801-D3CE-4EFA-9A95-0EEFCF631A8C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775930-BCC1-4F00-9892-4665FC610CBF}" type="pres">
      <dgm:prSet presAssocID="{AEF769EE-81B4-48A7-B08E-BBC9B23F2E38}" presName="parentText" presStyleLbl="node1" presStyleCnt="1" custLinFactNeighborY="6590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13EF1A2-5742-417C-A45A-FA572BB7F076}" srcId="{D0A31801-D3CE-4EFA-9A95-0EEFCF631A8C}" destId="{AEF769EE-81B4-48A7-B08E-BBC9B23F2E38}" srcOrd="0" destOrd="0" parTransId="{C6D594A1-FD44-4F27-8DC9-A7982A8EF63D}" sibTransId="{D50C889B-D540-41B0-87B0-10FD644D9803}"/>
    <dgm:cxn modelId="{BE50C36C-ADA0-4139-9504-9119276BE1B0}" type="presOf" srcId="{D0A31801-D3CE-4EFA-9A95-0EEFCF631A8C}" destId="{16569E65-DA80-48C8-B1EB-25AD7882F129}" srcOrd="0" destOrd="0" presId="urn:microsoft.com/office/officeart/2005/8/layout/vList2"/>
    <dgm:cxn modelId="{3FCD70E3-6416-48B8-83A7-A15B558410CF}" type="presParOf" srcId="{16569E65-DA80-48C8-B1EB-25AD7882F129}" destId="{1E775930-BCC1-4F00-9892-4665FC610CBF}" srcOrd="0" destOrd="0" presId="urn:microsoft.com/office/officeart/2005/8/layout/vList2"/>
    <dgm:cxn modelId="{4D484C99-F19A-4FA1-B041-567CC0FA07CE}" type="presOf" srcId="{AEF769EE-81B4-48A7-B08E-BBC9B23F2E38}" destId="{1E775930-BCC1-4F00-9892-4665FC610C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0A31801-D3CE-4EFA-9A95-0EEFCF631A8C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C6D594A1-FD44-4F27-8DC9-A7982A8EF63D}" type="parTrans" cxnId="{8F1D7013-0D00-4F3C-A986-6D1B9EDE5EE9}">
      <dgm:prSet/>
      <dgm:spPr/>
      <dgm:t>
        <a:bodyPr/>
        <a:lstStyle/>
        <a:p>
          <a:endParaRPr lang="de-DE"/>
        </a:p>
      </dgm:t>
    </dgm:pt>
    <dgm:pt modelId="{AEF769EE-81B4-48A7-B08E-BBC9B23F2E38}">
      <dgm:prSet/>
      <dgm:spPr/>
      <dgm:t>
        <a:bodyPr/>
        <a:lstStyle/>
        <a:p>
          <a:pPr algn="ctr" rtl="0"/>
          <a:r>
            <a:rPr lang="en-US" b="0" i="0" baseline="0" smtClean="0"/>
            <a:t>Demo</a:t>
          </a:r>
          <a:endParaRPr lang="de-DE"/>
        </a:p>
      </dgm:t>
    </dgm:pt>
    <dgm:pt modelId="{D50C889B-D540-41B0-87B0-10FD644D9803}" type="sibTrans" cxnId="{8F1D7013-0D00-4F3C-A986-6D1B9EDE5EE9}">
      <dgm:prSet/>
      <dgm:spPr/>
      <dgm:t>
        <a:bodyPr/>
        <a:lstStyle/>
        <a:p>
          <a:endParaRPr lang="de-DE"/>
        </a:p>
      </dgm:t>
    </dgm:pt>
    <dgm:pt modelId="{16569E65-DA80-48C8-B1EB-25AD7882F129}" type="pres">
      <dgm:prSet presAssocID="{D0A31801-D3CE-4EFA-9A95-0EEFCF631A8C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775930-BCC1-4F00-9892-4665FC610CBF}" type="pres">
      <dgm:prSet presAssocID="{AEF769EE-81B4-48A7-B08E-BBC9B23F2E38}" presName="parentText" presStyleLbl="node1" presStyleCnt="1" custLinFactNeighborY="6590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F1D7013-0D00-4F3C-A986-6D1B9EDE5EE9}" srcId="{D0A31801-D3CE-4EFA-9A95-0EEFCF631A8C}" destId="{AEF769EE-81B4-48A7-B08E-BBC9B23F2E38}" srcOrd="0" destOrd="0" parTransId="{C6D594A1-FD44-4F27-8DC9-A7982A8EF63D}" sibTransId="{D50C889B-D540-41B0-87B0-10FD644D9803}"/>
    <dgm:cxn modelId="{106448AE-1B63-4AB6-AB24-9F943167B65D}" type="presOf" srcId="{D0A31801-D3CE-4EFA-9A95-0EEFCF631A8C}" destId="{16569E65-DA80-48C8-B1EB-25AD7882F129}" srcOrd="0" destOrd="0" presId="urn:microsoft.com/office/officeart/2005/8/layout/vList2"/>
    <dgm:cxn modelId="{07F5AB02-A0C8-4E3C-9551-D41E07811030}" type="presParOf" srcId="{16569E65-DA80-48C8-B1EB-25AD7882F129}" destId="{1E775930-BCC1-4F00-9892-4665FC610CBF}" srcOrd="0" destOrd="0" presId="urn:microsoft.com/office/officeart/2005/8/layout/vList2"/>
    <dgm:cxn modelId="{E6E356D9-2532-4887-B959-1384A8D57B28}" type="presOf" srcId="{AEF769EE-81B4-48A7-B08E-BBC9B23F2E38}" destId="{1E775930-BCC1-4F00-9892-4665FC610C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69F7240-D83F-4ACF-9D61-7C9A2F0856DA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0EDCA751-E714-4C32-A197-2E0ABB692A1E}" type="parTrans" cxnId="{D35EC3AF-CE72-4FC5-B0F9-83F13E21ACDF}">
      <dgm:prSet/>
      <dgm:spPr/>
      <dgm:t>
        <a:bodyPr/>
        <a:lstStyle/>
        <a:p>
          <a:endParaRPr lang="de-DE"/>
        </a:p>
      </dgm:t>
    </dgm:pt>
    <dgm:pt modelId="{9D9EA6E0-373F-469F-B57D-D1045B561B58}">
      <dgm:prSet/>
      <dgm:spPr/>
      <dgm:t>
        <a:bodyPr/>
        <a:lstStyle/>
        <a:p>
          <a:pPr rtl="0"/>
          <a:r>
            <a:rPr lang="de-DE" b="0" i="0" baseline="0" smtClean="0"/>
            <a:t>The Sliding Window</a:t>
          </a:r>
          <a:endParaRPr lang="de-DE"/>
        </a:p>
      </dgm:t>
    </dgm:pt>
    <dgm:pt modelId="{49ECA500-2D7F-4A7D-BFC7-485A3EE152EC}" type="sibTrans" cxnId="{D35EC3AF-CE72-4FC5-B0F9-83F13E21ACDF}">
      <dgm:prSet/>
      <dgm:spPr/>
      <dgm:t>
        <a:bodyPr/>
        <a:lstStyle/>
        <a:p>
          <a:endParaRPr lang="de-DE"/>
        </a:p>
      </dgm:t>
    </dgm:pt>
    <dgm:pt modelId="{E6B37103-98B2-4502-9024-ADA92E141C53}" type="pres">
      <dgm:prSet presAssocID="{869F7240-D83F-4ACF-9D61-7C9A2F0856DA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B337EB2-CE75-4D03-BD55-6F60EDBA1E66}" type="pres">
      <dgm:prSet presAssocID="{9D9EA6E0-373F-469F-B57D-D1045B561B58}" presName="parentText" presStyleLbl="node1" presStyleCnt="1" custScaleY="7382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35EC3AF-CE72-4FC5-B0F9-83F13E21ACDF}" srcId="{869F7240-D83F-4ACF-9D61-7C9A2F0856DA}" destId="{9D9EA6E0-373F-469F-B57D-D1045B561B58}" srcOrd="0" destOrd="0" parTransId="{0EDCA751-E714-4C32-A197-2E0ABB692A1E}" sibTransId="{49ECA500-2D7F-4A7D-BFC7-485A3EE152EC}"/>
    <dgm:cxn modelId="{874DAF9B-D22F-41C1-AACF-50BED2EA03A9}" type="presOf" srcId="{869F7240-D83F-4ACF-9D61-7C9A2F0856DA}" destId="{E6B37103-98B2-4502-9024-ADA92E141C53}" srcOrd="0" destOrd="0" presId="urn:microsoft.com/office/officeart/2005/8/layout/vList2"/>
    <dgm:cxn modelId="{98B4F8A3-B8F2-4A8F-A0D6-A09D5E4319CB}" type="presParOf" srcId="{E6B37103-98B2-4502-9024-ADA92E141C53}" destId="{AB337EB2-CE75-4D03-BD55-6F60EDBA1E66}" srcOrd="0" destOrd="0" presId="urn:microsoft.com/office/officeart/2005/8/layout/vList2"/>
    <dgm:cxn modelId="{B58992E3-D5B8-4C92-AA11-089B3C1D37DA}" type="presOf" srcId="{9D9EA6E0-373F-469F-B57D-D1045B561B58}" destId="{AB337EB2-CE75-4D03-BD55-6F60EDBA1E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0A31801-D3CE-4EFA-9A95-0EEFCF631A8C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C6D594A1-FD44-4F27-8DC9-A7982A8EF63D}" type="parTrans" cxnId="{C44FB62B-AC3B-4744-BC7A-78CC534FD4B3}">
      <dgm:prSet/>
      <dgm:spPr/>
      <dgm:t>
        <a:bodyPr/>
        <a:lstStyle/>
        <a:p>
          <a:endParaRPr lang="de-DE"/>
        </a:p>
      </dgm:t>
    </dgm:pt>
    <dgm:pt modelId="{AEF769EE-81B4-48A7-B08E-BBC9B23F2E38}">
      <dgm:prSet/>
      <dgm:spPr/>
      <dgm:t>
        <a:bodyPr/>
        <a:lstStyle/>
        <a:p>
          <a:pPr algn="ctr" rtl="0"/>
          <a:r>
            <a:rPr lang="en-US" b="0" i="0" baseline="0" smtClean="0"/>
            <a:t>Demo</a:t>
          </a:r>
          <a:endParaRPr lang="de-DE"/>
        </a:p>
      </dgm:t>
    </dgm:pt>
    <dgm:pt modelId="{D50C889B-D540-41B0-87B0-10FD644D9803}" type="sibTrans" cxnId="{C44FB62B-AC3B-4744-BC7A-78CC534FD4B3}">
      <dgm:prSet/>
      <dgm:spPr/>
      <dgm:t>
        <a:bodyPr/>
        <a:lstStyle/>
        <a:p>
          <a:endParaRPr lang="de-DE"/>
        </a:p>
      </dgm:t>
    </dgm:pt>
    <dgm:pt modelId="{16569E65-DA80-48C8-B1EB-25AD7882F129}" type="pres">
      <dgm:prSet presAssocID="{D0A31801-D3CE-4EFA-9A95-0EEFCF631A8C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775930-BCC1-4F00-9892-4665FC610CBF}" type="pres">
      <dgm:prSet presAssocID="{AEF769EE-81B4-48A7-B08E-BBC9B23F2E38}" presName="parentText" presStyleLbl="node1" presStyleCnt="1" custLinFactNeighborY="6590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44FB62B-AC3B-4744-BC7A-78CC534FD4B3}" srcId="{D0A31801-D3CE-4EFA-9A95-0EEFCF631A8C}" destId="{AEF769EE-81B4-48A7-B08E-BBC9B23F2E38}" srcOrd="0" destOrd="0" parTransId="{C6D594A1-FD44-4F27-8DC9-A7982A8EF63D}" sibTransId="{D50C889B-D540-41B0-87B0-10FD644D9803}"/>
    <dgm:cxn modelId="{A57CB61E-B2CD-4897-A17D-D2266ECBBE39}" type="presOf" srcId="{D0A31801-D3CE-4EFA-9A95-0EEFCF631A8C}" destId="{16569E65-DA80-48C8-B1EB-25AD7882F129}" srcOrd="0" destOrd="0" presId="urn:microsoft.com/office/officeart/2005/8/layout/vList2"/>
    <dgm:cxn modelId="{59081CBC-1834-49F2-BB28-0C82F185D6CF}" type="presParOf" srcId="{16569E65-DA80-48C8-B1EB-25AD7882F129}" destId="{1E775930-BCC1-4F00-9892-4665FC610CBF}" srcOrd="0" destOrd="0" presId="urn:microsoft.com/office/officeart/2005/8/layout/vList2"/>
    <dgm:cxn modelId="{CF70A973-A470-459A-A54F-3707C9D4905C}" type="presOf" srcId="{AEF769EE-81B4-48A7-B08E-BBC9B23F2E38}" destId="{1E775930-BCC1-4F00-9892-4665FC610C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69F7240-D83F-4ACF-9D61-7C9A2F0856DA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0EDCA751-E714-4C32-A197-2E0ABB692A1E}" type="parTrans" cxnId="{23EE9F3F-B462-447F-B4A3-A1E7FCD0C21A}">
      <dgm:prSet/>
      <dgm:spPr/>
      <dgm:t>
        <a:bodyPr/>
        <a:lstStyle/>
        <a:p>
          <a:endParaRPr lang="de-DE"/>
        </a:p>
      </dgm:t>
    </dgm:pt>
    <dgm:pt modelId="{9D9EA6E0-373F-469F-B57D-D1045B561B58}">
      <dgm:prSet custT="1"/>
      <dgm:spPr/>
      <dgm:t>
        <a:bodyPr/>
        <a:lstStyle/>
        <a:p>
          <a:pPr rtl="0"/>
          <a:r>
            <a:rPr lang="de-DE" sz="3200" b="0" i="0" baseline="0" smtClean="0"/>
            <a:t>Packet Loss – When things go wrong</a:t>
          </a:r>
          <a:endParaRPr lang="de-DE" sz="3200"/>
        </a:p>
      </dgm:t>
    </dgm:pt>
    <dgm:pt modelId="{49ECA500-2D7F-4A7D-BFC7-485A3EE152EC}" type="sibTrans" cxnId="{23EE9F3F-B462-447F-B4A3-A1E7FCD0C21A}">
      <dgm:prSet/>
      <dgm:spPr/>
      <dgm:t>
        <a:bodyPr/>
        <a:lstStyle/>
        <a:p>
          <a:endParaRPr lang="de-DE"/>
        </a:p>
      </dgm:t>
    </dgm:pt>
    <dgm:pt modelId="{E6B37103-98B2-4502-9024-ADA92E141C53}" type="pres">
      <dgm:prSet presAssocID="{869F7240-D83F-4ACF-9D61-7C9A2F0856DA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B337EB2-CE75-4D03-BD55-6F60EDBA1E66}" type="pres">
      <dgm:prSet presAssocID="{9D9EA6E0-373F-469F-B57D-D1045B561B58}" presName="parentText" presStyleLbl="node1" presStyleCnt="1" custScaleY="7382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3EE9F3F-B462-447F-B4A3-A1E7FCD0C21A}" srcId="{869F7240-D83F-4ACF-9D61-7C9A2F0856DA}" destId="{9D9EA6E0-373F-469F-B57D-D1045B561B58}" srcOrd="0" destOrd="0" parTransId="{0EDCA751-E714-4C32-A197-2E0ABB692A1E}" sibTransId="{49ECA500-2D7F-4A7D-BFC7-485A3EE152EC}"/>
    <dgm:cxn modelId="{1857BB30-7137-47D4-9173-9DE22F4B981A}" type="presOf" srcId="{869F7240-D83F-4ACF-9D61-7C9A2F0856DA}" destId="{E6B37103-98B2-4502-9024-ADA92E141C53}" srcOrd="0" destOrd="0" presId="urn:microsoft.com/office/officeart/2005/8/layout/vList2"/>
    <dgm:cxn modelId="{38AFD43D-9935-4753-AAC3-4B266B981360}" type="presParOf" srcId="{E6B37103-98B2-4502-9024-ADA92E141C53}" destId="{AB337EB2-CE75-4D03-BD55-6F60EDBA1E66}" srcOrd="0" destOrd="0" presId="urn:microsoft.com/office/officeart/2005/8/layout/vList2"/>
    <dgm:cxn modelId="{7D9544CB-7CBA-4CAB-B9D8-AF7A04BD830B}" type="presOf" srcId="{9D9EA6E0-373F-469F-B57D-D1045B561B58}" destId="{AB337EB2-CE75-4D03-BD55-6F60EDBA1E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0A31801-D3CE-4EFA-9A95-0EEFCF631A8C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C6D594A1-FD44-4F27-8DC9-A7982A8EF63D}" type="parTrans" cxnId="{38865972-4546-4745-9615-564ECFBB17B6}">
      <dgm:prSet/>
      <dgm:spPr/>
      <dgm:t>
        <a:bodyPr/>
        <a:lstStyle/>
        <a:p>
          <a:endParaRPr lang="de-DE"/>
        </a:p>
      </dgm:t>
    </dgm:pt>
    <dgm:pt modelId="{AEF769EE-81B4-48A7-B08E-BBC9B23F2E38}">
      <dgm:prSet/>
      <dgm:spPr/>
      <dgm:t>
        <a:bodyPr/>
        <a:lstStyle/>
        <a:p>
          <a:pPr algn="ctr" rtl="0"/>
          <a:r>
            <a:rPr lang="en-US" b="0" i="0" baseline="0" smtClean="0"/>
            <a:t>Demo</a:t>
          </a:r>
          <a:endParaRPr lang="de-DE"/>
        </a:p>
      </dgm:t>
    </dgm:pt>
    <dgm:pt modelId="{D50C889B-D540-41B0-87B0-10FD644D9803}" type="sibTrans" cxnId="{38865972-4546-4745-9615-564ECFBB17B6}">
      <dgm:prSet/>
      <dgm:spPr/>
      <dgm:t>
        <a:bodyPr/>
        <a:lstStyle/>
        <a:p>
          <a:endParaRPr lang="de-DE"/>
        </a:p>
      </dgm:t>
    </dgm:pt>
    <dgm:pt modelId="{16569E65-DA80-48C8-B1EB-25AD7882F129}" type="pres">
      <dgm:prSet presAssocID="{D0A31801-D3CE-4EFA-9A95-0EEFCF631A8C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E775930-BCC1-4F00-9892-4665FC610CBF}" type="pres">
      <dgm:prSet presAssocID="{AEF769EE-81B4-48A7-B08E-BBC9B23F2E38}" presName="parentText" presStyleLbl="node1" presStyleCnt="1" custLinFactNeighborY="6590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38865972-4546-4745-9615-564ECFBB17B6}" srcId="{D0A31801-D3CE-4EFA-9A95-0EEFCF631A8C}" destId="{AEF769EE-81B4-48A7-B08E-BBC9B23F2E38}" srcOrd="0" destOrd="0" parTransId="{C6D594A1-FD44-4F27-8DC9-A7982A8EF63D}" sibTransId="{D50C889B-D540-41B0-87B0-10FD644D9803}"/>
    <dgm:cxn modelId="{326E86F7-D9C6-4D46-9EA1-570066B3E2CD}" type="presOf" srcId="{D0A31801-D3CE-4EFA-9A95-0EEFCF631A8C}" destId="{16569E65-DA80-48C8-B1EB-25AD7882F129}" srcOrd="0" destOrd="0" presId="urn:microsoft.com/office/officeart/2005/8/layout/vList2"/>
    <dgm:cxn modelId="{98763AF6-C480-4102-8930-171D6C6BB7DA}" type="presParOf" srcId="{16569E65-DA80-48C8-B1EB-25AD7882F129}" destId="{1E775930-BCC1-4F00-9892-4665FC610CBF}" srcOrd="0" destOrd="0" presId="urn:microsoft.com/office/officeart/2005/8/layout/vList2"/>
    <dgm:cxn modelId="{A0B92D9C-41B2-43BD-8A73-43C07A6AE2B3}" type="presOf" srcId="{AEF769EE-81B4-48A7-B08E-BBC9B23F2E38}" destId="{1E775930-BCC1-4F00-9892-4665FC610C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0F52AAD-18FE-4BFD-835F-988C709353EA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4ED01863-0813-4D28-BA34-99877BF54BA8}" type="parTrans" cxnId="{2987E79B-904E-4F8B-92A7-BECCF416C92F}">
      <dgm:prSet/>
      <dgm:spPr/>
      <dgm:t>
        <a:bodyPr/>
        <a:lstStyle/>
        <a:p>
          <a:endParaRPr lang="de-DE"/>
        </a:p>
      </dgm:t>
    </dgm:pt>
    <dgm:pt modelId="{54292347-8D44-4242-A7EB-43C91B039BBC}">
      <dgm:prSet/>
      <dgm:spPr/>
      <dgm:t>
        <a:bodyPr/>
        <a:lstStyle/>
        <a:p>
          <a:pPr rtl="0"/>
          <a:r>
            <a:rPr lang="de-DE" b="0" i="0" baseline="0" smtClean="0"/>
            <a:t>Thanks! Questions?</a:t>
          </a:r>
          <a:endParaRPr lang="de-DE"/>
        </a:p>
      </dgm:t>
    </dgm:pt>
    <dgm:pt modelId="{3D898BDA-F76C-4066-9025-749BD2A61E0B}" type="sibTrans" cxnId="{2987E79B-904E-4F8B-92A7-BECCF416C92F}">
      <dgm:prSet/>
      <dgm:spPr/>
      <dgm:t>
        <a:bodyPr/>
        <a:lstStyle/>
        <a:p>
          <a:endParaRPr lang="de-DE"/>
        </a:p>
      </dgm:t>
    </dgm:pt>
    <dgm:pt modelId="{653E6DF7-ACD1-4172-AD7D-3933789C3B2A}" type="pres">
      <dgm:prSet presAssocID="{60F52AAD-18FE-4BFD-835F-988C709353EA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943481E-F3A8-429F-8E70-DC0C265CAC4E}" type="pres">
      <dgm:prSet presAssocID="{54292347-8D44-4242-A7EB-43C91B039BBC}" presName="parentText" presStyleLbl="node1" presStyleCnt="1" custScaleY="73820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987E79B-904E-4F8B-92A7-BECCF416C92F}" srcId="{60F52AAD-18FE-4BFD-835F-988C709353EA}" destId="{54292347-8D44-4242-A7EB-43C91B039BBC}" srcOrd="0" destOrd="0" parTransId="{4ED01863-0813-4D28-BA34-99877BF54BA8}" sibTransId="{3D898BDA-F76C-4066-9025-749BD2A61E0B}"/>
    <dgm:cxn modelId="{893A95FF-F8ED-48FA-9344-0A75383CD29F}" type="presOf" srcId="{60F52AAD-18FE-4BFD-835F-988C709353EA}" destId="{653E6DF7-ACD1-4172-AD7D-3933789C3B2A}" srcOrd="0" destOrd="0" presId="urn:microsoft.com/office/officeart/2005/8/layout/vList2"/>
    <dgm:cxn modelId="{D6C03677-36FD-4F03-B52C-4C13D4CB1AED}" type="presParOf" srcId="{653E6DF7-ACD1-4172-AD7D-3933789C3B2A}" destId="{3943481E-F3A8-429F-8E70-DC0C265CAC4E}" srcOrd="0" destOrd="0" presId="urn:microsoft.com/office/officeart/2005/8/layout/vList2"/>
    <dgm:cxn modelId="{DC131B33-09AF-4034-A5FA-7D8FFFC89CDE}" type="presOf" srcId="{54292347-8D44-4242-A7EB-43C91B039BBC}" destId="{3943481E-F3A8-429F-8E70-DC0C265CAC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5" name=""/>
      <dsp:cNvGrpSpPr/>
    </dsp:nvGrpSpPr>
    <dsp:grpSpPr/>
    <dsp:sp modelId="{1E775930-BCC1-4F00-9892-4665FC610CBF}">
      <dsp:nvSpPr>
        <dsp:cNvPr id="26" name=""/>
        <dsp:cNvSpPr/>
      </dsp:nvSpPr>
      <dsp:spPr>
        <a:xfrm>
          <a:off x="0" y="61311"/>
          <a:ext cx="7772400" cy="959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i="0" kern="1200" baseline="0" smtClean="0"/>
            <a:t>B5 – TCP Analysis - First Steps</a:t>
          </a:r>
          <a:endParaRPr lang="de-DE" sz="4100" kern="1200"/>
        </a:p>
      </dsp:txBody>
      <dsp:txXfrm>
        <a:off x="46834" y="108145"/>
        <a:ext cx="7678731" cy="865732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  <dsp:sp modelId="{1E775930-BCC1-4F00-9892-4665FC610CBF}">
      <dsp:nvSpPr>
        <dsp:cNvPr id="4" name=""/>
        <dsp:cNvSpPr/>
      </dsp:nvSpPr>
      <dsp:spPr>
        <a:xfrm>
          <a:off x="0" y="154910"/>
          <a:ext cx="7772400" cy="865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i="0" kern="1200" baseline="0" smtClean="0"/>
            <a:t>Basics of managing Data Transfers</a:t>
          </a:r>
          <a:endParaRPr lang="de-DE" sz="3700" kern="1200"/>
        </a:p>
      </dsp:txBody>
      <dsp:txXfrm>
        <a:off x="42265" y="197175"/>
        <a:ext cx="7687870" cy="781270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  <dsp:sp modelId="{1E775930-BCC1-4F00-9892-4665FC610CBF}">
      <dsp:nvSpPr>
        <dsp:cNvPr id="4" name=""/>
        <dsp:cNvSpPr/>
      </dsp:nvSpPr>
      <dsp:spPr>
        <a:xfrm>
          <a:off x="0" y="14511"/>
          <a:ext cx="7772400" cy="1006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i="0" kern="1200" baseline="0" smtClean="0"/>
            <a:t>Demo</a:t>
          </a:r>
          <a:endParaRPr lang="de-DE" sz="4300" kern="1200"/>
        </a:p>
      </dsp:txBody>
      <dsp:txXfrm>
        <a:off x="49119" y="63630"/>
        <a:ext cx="7674162" cy="907962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" name=""/>
      <dsp:cNvGrpSpPr/>
    </dsp:nvGrpSpPr>
    <dsp:grpSpPr/>
    <dsp:sp modelId="{AB337EB2-CE75-4D03-BD55-6F60EDBA1E66}">
      <dsp:nvSpPr>
        <dsp:cNvPr id="8" name=""/>
        <dsp:cNvSpPr/>
      </dsp:nvSpPr>
      <dsp:spPr>
        <a:xfrm>
          <a:off x="0" y="237759"/>
          <a:ext cx="7772400" cy="1070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600" b="0" i="0" kern="1200" baseline="0" smtClean="0"/>
            <a:t>The Sliding Window</a:t>
          </a:r>
          <a:endParaRPr lang="de-DE" sz="4600" kern="1200"/>
        </a:p>
      </dsp:txBody>
      <dsp:txXfrm>
        <a:off x="52281" y="290040"/>
        <a:ext cx="7667838" cy="966418"/>
      </dsp:txXfrm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  <dsp:sp modelId="{1E775930-BCC1-4F00-9892-4665FC610CBF}">
      <dsp:nvSpPr>
        <dsp:cNvPr id="4" name=""/>
        <dsp:cNvSpPr/>
      </dsp:nvSpPr>
      <dsp:spPr>
        <a:xfrm>
          <a:off x="0" y="14511"/>
          <a:ext cx="7772400" cy="1006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i="0" kern="1200" baseline="0" smtClean="0"/>
            <a:t>Demo</a:t>
          </a:r>
          <a:endParaRPr lang="de-DE" sz="4300" kern="1200"/>
        </a:p>
      </dsp:txBody>
      <dsp:txXfrm>
        <a:off x="49119" y="63630"/>
        <a:ext cx="7674162" cy="907962"/>
      </dsp:txXfrm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" name=""/>
      <dsp:cNvGrpSpPr/>
    </dsp:nvGrpSpPr>
    <dsp:grpSpPr/>
    <dsp:sp modelId="{AB337EB2-CE75-4D03-BD55-6F60EDBA1E66}">
      <dsp:nvSpPr>
        <dsp:cNvPr id="8" name=""/>
        <dsp:cNvSpPr/>
      </dsp:nvSpPr>
      <dsp:spPr>
        <a:xfrm>
          <a:off x="0" y="324129"/>
          <a:ext cx="7772400" cy="8982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0" i="0" kern="1200" baseline="0" smtClean="0"/>
            <a:t>Packet Loss – When things go wrong</a:t>
          </a:r>
          <a:endParaRPr lang="de-DE" sz="3200" kern="1200"/>
        </a:p>
      </dsp:txBody>
      <dsp:txXfrm>
        <a:off x="43849" y="367978"/>
        <a:ext cx="7684702" cy="810543"/>
      </dsp:txXfrm>
    </dsp:sp>
  </dsp:spTree>
</dsp:drawing>
</file>

<file path=ppt/diagrams/drawing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" name=""/>
      <dsp:cNvGrpSpPr/>
    </dsp:nvGrpSpPr>
    <dsp:grpSpPr/>
    <dsp:sp modelId="{1E775930-BCC1-4F00-9892-4665FC610CBF}">
      <dsp:nvSpPr>
        <dsp:cNvPr id="4" name=""/>
        <dsp:cNvSpPr/>
      </dsp:nvSpPr>
      <dsp:spPr>
        <a:xfrm>
          <a:off x="0" y="14511"/>
          <a:ext cx="7772400" cy="1006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i="0" kern="1200" baseline="0" smtClean="0"/>
            <a:t>Demo</a:t>
          </a:r>
          <a:endParaRPr lang="de-DE" sz="4300" kern="1200"/>
        </a:p>
      </dsp:txBody>
      <dsp:txXfrm>
        <a:off x="49119" y="63630"/>
        <a:ext cx="7674162" cy="907962"/>
      </dsp:txXfrm>
    </dsp:sp>
  </dsp:spTree>
</dsp:drawing>
</file>

<file path=ppt/diagrams/drawing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" name=""/>
      <dsp:cNvGrpSpPr/>
    </dsp:nvGrpSpPr>
    <dsp:grpSpPr/>
    <dsp:sp modelId="{3943481E-F3A8-429F-8E70-DC0C265CAC4E}">
      <dsp:nvSpPr>
        <dsp:cNvPr id="11" name=""/>
        <dsp:cNvSpPr/>
      </dsp:nvSpPr>
      <dsp:spPr>
        <a:xfrm>
          <a:off x="0" y="237759"/>
          <a:ext cx="7772400" cy="10709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600" b="0" i="0" kern="1200" baseline="0" smtClean="0"/>
            <a:t>Thanks! Questions?</a:t>
          </a:r>
          <a:endParaRPr lang="de-DE" sz="4600" kern="1200"/>
        </a:p>
      </dsp:txBody>
      <dsp:txXfrm>
        <a:off x="52281" y="290040"/>
        <a:ext cx="7667838" cy="966418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1489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Shape 7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0" algn="l">
              <a:buSzTx/>
              <a:defRPr sz="5400">
                <a:solidFill>
                  <a:schemeClr val="bg1"/>
                </a:solidFill>
              </a:defRPr>
            </a:lvl1pPr>
            <a:lvl2pPr indent="304800" algn="ctr">
              <a:buSzTx/>
              <a:defRPr sz="4800"/>
            </a:lvl2pPr>
            <a:lvl3pPr indent="304800" algn="ctr">
              <a:buSzTx/>
              <a:defRPr sz="4800"/>
            </a:lvl3pPr>
            <a:lvl4pPr indent="304800" algn="ctr">
              <a:buSzTx/>
              <a:defRPr sz="4800"/>
            </a:lvl4pPr>
            <a:lvl5pPr indent="304800" algn="ctr">
              <a:buSzTx/>
              <a:defRPr sz="4800"/>
            </a:lvl5pPr>
            <a:lvl6pPr indent="304800" algn="ctr">
              <a:buSzTx/>
              <a:defRPr sz="4800"/>
            </a:lvl6pPr>
            <a:lvl7pPr indent="304800" algn="ctr">
              <a:buSzTx/>
              <a:defRPr sz="4800"/>
            </a:lvl7pPr>
            <a:lvl8pPr indent="304800" algn="ctr">
              <a:buSzTx/>
              <a:defRPr sz="4800"/>
            </a:lvl8pPr>
            <a:lvl9pPr indent="304800" algn="ctr">
              <a:buSzTx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l">
              <a:spcBef>
                <a:spcPct val="0"/>
              </a:spcBef>
              <a:buClr>
                <a:schemeClr val="dk2"/>
              </a:buClr>
              <a:buNone/>
              <a:defRPr sz="2800">
                <a:solidFill>
                  <a:schemeClr val="bg1"/>
                </a:solidFill>
              </a:defRPr>
            </a:lvl1pPr>
            <a:lvl2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75777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155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2298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0682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104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8838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22947927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">
  <p:cSld name="1_Title and Body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647700" indent="-457200">
              <a:buFont typeface="Wingdings" panose="05000000000000000000" pitchFamily="2" charset="2"/>
              <a:buChar char="§"/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490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999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7386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3867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F4BCFE-D9FF-44AF-8BCA-ED3973CCD186}" type="datetime1">
              <a:rPr lang="en-US" smtClean="0"/>
              <a:t>7/2/2014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4953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3980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image" Target="../media/image1.jpeg" /><Relationship Id="rId5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slideLayout" Target="../slideLayouts/slideLayout13.xml" /><Relationship Id="rId11" Type="http://schemas.openxmlformats.org/officeDocument/2006/relationships/slideLayout" Target="../slideLayouts/slideLayout14.xml" /><Relationship Id="rId12" Type="http://schemas.openxmlformats.org/officeDocument/2006/relationships/image" Target="../media/image3.jpe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5.xml" /><Relationship Id="rId3" Type="http://schemas.openxmlformats.org/officeDocument/2006/relationships/slideLayout" Target="../slideLayouts/slideLayout6.xml" /><Relationship Id="rId4" Type="http://schemas.openxmlformats.org/officeDocument/2006/relationships/slideLayout" Target="../slideLayouts/slideLayout7.xml" /><Relationship Id="rId5" Type="http://schemas.openxmlformats.org/officeDocument/2006/relationships/slideLayout" Target="../slideLayouts/slideLayout8.xml" /><Relationship Id="rId6" Type="http://schemas.openxmlformats.org/officeDocument/2006/relationships/slideLayout" Target="../slideLayouts/slideLayout9.xml" /><Relationship Id="rId7" Type="http://schemas.openxmlformats.org/officeDocument/2006/relationships/slideLayout" Target="../slideLayouts/slideLayout10.xml" /><Relationship Id="rId8" Type="http://schemas.openxmlformats.org/officeDocument/2006/relationships/slideLayout" Target="../slideLayouts/slideLayout11.xml" /><Relationship Id="rId9" Type="http://schemas.openxmlformats.org/officeDocument/2006/relationships/slideLayout" Target="../slideLayouts/slideLayout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802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70" r:id="rId3"/>
  </p:sldLayoutIdLst>
  <p:transition/>
  <p:timing/>
  <p:hf sldNum="0" hdr="0" dt="0"/>
  <p:txStyles>
    <p:title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6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iming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Relationship Id="rId8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microsoft.com/office/2007/relationships/diagramDrawing" Target="../diagrams/drawing3.xml" /><Relationship Id="rId4" Type="http://schemas.openxmlformats.org/officeDocument/2006/relationships/diagramData" Target="../diagrams/data3.xml" /><Relationship Id="rId5" Type="http://schemas.openxmlformats.org/officeDocument/2006/relationships/diagramLayout" Target="../diagrams/layout3.xml" /><Relationship Id="rId6" Type="http://schemas.openxmlformats.org/officeDocument/2006/relationships/diagramQuickStyle" Target="../diagrams/quickStyle3.xml" /><Relationship Id="rId7" Type="http://schemas.openxmlformats.org/officeDocument/2006/relationships/diagramColors" Target="../diagrams/colors3.xml" /><Relationship Id="rId8" Type="http://schemas.openxmlformats.org/officeDocument/2006/relationships/image" Target="../media/image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3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microsoft.com/office/2007/relationships/diagramDrawing" Target="../diagrams/drawing4.xml" /><Relationship Id="rId3" Type="http://schemas.openxmlformats.org/officeDocument/2006/relationships/diagramData" Target="../diagrams/data4.xml" /><Relationship Id="rId4" Type="http://schemas.openxmlformats.org/officeDocument/2006/relationships/diagramLayout" Target="../diagrams/layout4.xml" /><Relationship Id="rId5" Type="http://schemas.openxmlformats.org/officeDocument/2006/relationships/diagramQuickStyle" Target="../diagrams/quickStyle4.xml" /><Relationship Id="rId6" Type="http://schemas.openxmlformats.org/officeDocument/2006/relationships/diagramColors" Target="../diagrams/colors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microsoft.com/office/2007/relationships/diagramDrawing" Target="../diagrams/drawing5.xml" /><Relationship Id="rId4" Type="http://schemas.openxmlformats.org/officeDocument/2006/relationships/diagramData" Target="../diagrams/data5.xml" /><Relationship Id="rId5" Type="http://schemas.openxmlformats.org/officeDocument/2006/relationships/diagramLayout" Target="../diagrams/layout5.xml" /><Relationship Id="rId6" Type="http://schemas.openxmlformats.org/officeDocument/2006/relationships/diagramQuickStyle" Target="../diagrams/quickStyle5.xml" /><Relationship Id="rId7" Type="http://schemas.openxmlformats.org/officeDocument/2006/relationships/diagramColors" Target="../diagrams/colors5.xml" /><Relationship Id="rId8" Type="http://schemas.openxmlformats.org/officeDocument/2006/relationships/image" Target="../media/image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microsoft.com/office/2007/relationships/diagramDrawing" Target="../diagrams/drawing6.xml" /><Relationship Id="rId3" Type="http://schemas.openxmlformats.org/officeDocument/2006/relationships/diagramData" Target="../diagrams/data6.xml" /><Relationship Id="rId4" Type="http://schemas.openxmlformats.org/officeDocument/2006/relationships/diagramLayout" Target="../diagrams/layout6.xml" /><Relationship Id="rId5" Type="http://schemas.openxmlformats.org/officeDocument/2006/relationships/diagramQuickStyle" Target="../diagrams/quickStyle6.xml" /><Relationship Id="rId6" Type="http://schemas.openxmlformats.org/officeDocument/2006/relationships/diagramColors" Target="../diagrams/colors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microsoft.com/office/2007/relationships/diagramDrawing" Target="../diagrams/drawing7.xml" /><Relationship Id="rId4" Type="http://schemas.openxmlformats.org/officeDocument/2006/relationships/diagramData" Target="../diagrams/data7.xml" /><Relationship Id="rId5" Type="http://schemas.openxmlformats.org/officeDocument/2006/relationships/diagramLayout" Target="../diagrams/layout7.xml" /><Relationship Id="rId6" Type="http://schemas.openxmlformats.org/officeDocument/2006/relationships/diagramQuickStyle" Target="../diagrams/quickStyle7.xml" /><Relationship Id="rId7" Type="http://schemas.openxmlformats.org/officeDocument/2006/relationships/diagramColors" Target="../diagrams/colors7.xml" /><Relationship Id="rId8" Type="http://schemas.openxmlformats.org/officeDocument/2006/relationships/image" Target="../media/image4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microsoft.com/office/2007/relationships/diagramDrawing" Target="../diagrams/drawing8.xml" /><Relationship Id="rId3" Type="http://schemas.openxmlformats.org/officeDocument/2006/relationships/diagramData" Target="../diagrams/data8.xml" /><Relationship Id="rId4" Type="http://schemas.openxmlformats.org/officeDocument/2006/relationships/diagramLayout" Target="../diagrams/layout8.xml" /><Relationship Id="rId5" Type="http://schemas.openxmlformats.org/officeDocument/2006/relationships/diagramQuickStyle" Target="../diagrams/quickStyle8.xml" /><Relationship Id="rId6" Type="http://schemas.openxmlformats.org/officeDocument/2006/relationships/diagramColors" Target="../diagrams/colors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microsoft.com/office/2007/relationships/diagramDrawing" Target="../diagrams/drawing2.xml" /><Relationship Id="rId4" Type="http://schemas.openxmlformats.org/officeDocument/2006/relationships/diagramData" Target="../diagrams/data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Relationship Id="rId7" Type="http://schemas.openxmlformats.org/officeDocument/2006/relationships/diagramColors" Target="../diagrams/colors2.xml" /><Relationship Id="rId8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69709064"/>
              </p:ext>
            </p:extLst>
          </p:nvPr>
        </p:nvGraphicFramePr>
        <p:xfrm>
          <a:off x="683568" y="1916832"/>
          <a:ext cx="7772400" cy="1020711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buNone/>
            </a:pPr>
            <a:r>
              <a:rPr lang="en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Jasper Bongertz, Senior Consultant</a:t>
            </a:r>
          </a:p>
          <a:p>
            <a:pPr algn="l">
              <a:buNone/>
            </a:pPr>
            <a:r>
              <a:rPr lang="en" sz="2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Airbus Defence and Space</a:t>
            </a:r>
            <a:endParaRPr lang="en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Basics of managing data transfers</a:t>
            </a:r>
            <a:endParaRPr lang="de-DE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27711"/>
          </a:xfrm>
        </p:spPr>
        <p:txBody>
          <a:bodyPr>
            <a:normAutofit/>
          </a:bodyPr>
          <a:lstStyle/>
          <a:p>
            <a:pPr marL="190500" indent="0">
              <a:buNone/>
            </a:pPr>
            <a:r>
              <a:rPr lang="de-DE" smtClean="0"/>
              <a:t>So let‘s see how TCP does it:</a:t>
            </a:r>
          </a:p>
          <a:p>
            <a:pPr marL="190500" indent="0">
              <a:buNone/>
            </a:pPr>
            <a:endParaRPr lang="de-DE"/>
          </a:p>
          <a:p>
            <a:pPr marL="190500" indent="0">
              <a:buNone/>
            </a:pPr>
            <a:endParaRPr lang="de-DE" smtClean="0"/>
          </a:p>
          <a:p>
            <a:pPr marL="190500" indent="0">
              <a:buNone/>
            </a:pPr>
            <a:endParaRPr lang="de-DE"/>
          </a:p>
          <a:p>
            <a:pPr marL="190500" indent="0">
              <a:buNone/>
            </a:pPr>
            <a:endParaRPr lang="de-DE" smtClean="0"/>
          </a:p>
          <a:p>
            <a:pPr marL="190500" indent="0">
              <a:buNone/>
            </a:pPr>
            <a:endParaRPr lang="de-DE"/>
          </a:p>
          <a:p>
            <a:pPr marL="190500" indent="0">
              <a:buNone/>
            </a:pPr>
            <a:endParaRPr lang="de-DE"/>
          </a:p>
          <a:p>
            <a:pPr marL="190500" indent="0">
              <a:buNone/>
            </a:pPr>
            <a:r>
              <a:rPr lang="de-DE" smtClean="0"/>
              <a:t>The confirmation is the number of </a:t>
            </a:r>
            <a:r>
              <a:rPr lang="de-DE" u="sng" smtClean="0"/>
              <a:t>continuous</a:t>
            </a:r>
            <a:r>
              <a:rPr lang="de-DE" smtClean="0"/>
              <a:t> bytes received (meaning: no gaps)</a:t>
            </a:r>
          </a:p>
          <a:p>
            <a:pPr marL="190500" indent="0">
              <a:buNone/>
            </a:pPr>
            <a:endParaRPr lang="de-DE" smtClean="0"/>
          </a:p>
          <a:p>
            <a:pPr marL="190500" indent="0">
              <a:buNone/>
            </a:pPr>
            <a:endParaRPr lang="de-DE"/>
          </a:p>
          <a:p>
            <a:pPr marL="190500" indent="0">
              <a:buNone/>
            </a:pPr>
            <a:endParaRPr lang="de-DE" smtClean="0"/>
          </a:p>
          <a:p>
            <a:pPr marL="190500" indent="0">
              <a:buNone/>
            </a:pPr>
            <a:endParaRPr lang="de-DE"/>
          </a:p>
          <a:p>
            <a:pPr marL="190500" indent="0">
              <a:buNone/>
            </a:pPr>
            <a:endParaRPr lang="de-DE" smtClean="0"/>
          </a:p>
          <a:p>
            <a:pPr marL="190500" indent="0">
              <a:buNone/>
            </a:pPr>
            <a:endParaRPr lang="de-DE"/>
          </a:p>
          <a:p>
            <a:pPr marL="190500" indent="0">
              <a:buNone/>
            </a:pPr>
            <a:endParaRPr lang="de-DE" smtClean="0"/>
          </a:p>
          <a:p>
            <a:pPr marL="190500" indent="0">
              <a:buNone/>
            </a:pPr>
            <a:endParaRPr lang="de-DE" smtClean="0"/>
          </a:p>
          <a:p>
            <a:pPr marL="190500" indent="0">
              <a:buNone/>
            </a:pPr>
            <a:endParaRPr lang="de-DE"/>
          </a:p>
          <a:p>
            <a:pPr marL="190500" indent="0">
              <a:buNone/>
            </a:pPr>
            <a:endParaRPr lang="de-DE" smtClean="0"/>
          </a:p>
          <a:p>
            <a:pPr marL="190500" indent="0">
              <a:buNone/>
            </a:pPr>
            <a:endParaRPr lang="de-DE"/>
          </a:p>
          <a:p>
            <a:pPr marL="190500" indent="0">
              <a:buNone/>
            </a:pPr>
            <a:endParaRPr lang="de-DE" smtClean="0"/>
          </a:p>
          <a:p>
            <a:pPr marL="190500" indent="0">
              <a:buNone/>
            </a:pPr>
            <a:endParaRPr lang="de-DE"/>
          </a:p>
          <a:p>
            <a:pPr marL="190500" indent="0">
              <a:buNone/>
            </a:pPr>
            <a:endParaRPr lang="de-DE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4365104"/>
            <a:ext cx="8659386" cy="9159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88265" y="2636912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Start at 0</a:t>
            </a:r>
          </a:p>
          <a:p>
            <a:pPr algn="ctr"/>
            <a:r>
              <a:rPr lang="de-DE" smtClean="0"/>
              <a:t>Len 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861" y="345563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Got 100</a:t>
            </a:r>
          </a:p>
        </p:txBody>
      </p:sp>
      <p:sp>
        <p:nvSpPr>
          <p:cNvPr id="8" name="Rectangle 7"/>
          <p:cNvSpPr/>
          <p:nvPr/>
        </p:nvSpPr>
        <p:spPr>
          <a:xfrm>
            <a:off x="7988265" y="2636912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Start at 100</a:t>
            </a:r>
          </a:p>
          <a:p>
            <a:pPr algn="ctr"/>
            <a:r>
              <a:rPr lang="de-DE" smtClean="0"/>
              <a:t>Len 100</a:t>
            </a:r>
          </a:p>
        </p:txBody>
      </p:sp>
      <p:sp>
        <p:nvSpPr>
          <p:cNvPr id="9" name="Rectangle 8"/>
          <p:cNvSpPr/>
          <p:nvPr/>
        </p:nvSpPr>
        <p:spPr>
          <a:xfrm>
            <a:off x="273861" y="345563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Got </a:t>
            </a:r>
            <a:r>
              <a:rPr lang="de-DE"/>
              <a:t>2</a:t>
            </a:r>
            <a:r>
              <a:rPr lang="de-DE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45162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childTnLst>
                                    <p:animMotion origin="layout" path="M 3.61111E-06 4.91557E-06 L -0.84219 -0.00556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1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2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childTnLst>
                                    <p:animMotion origin="layout" path="M 1.11111E-06 -2.84987E-06 L 0.83229 0.00833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15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4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3" nodeType="clickEffect">
                                  <p:childTnLst>
                                    <p:animMotion origin="layout" path="M 3.61111E-06 -2.96296E-06 L -0.84219 -0.00532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1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6" nodeType="after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accel="50000" decel="50000" fill="hold" grpId="5" nodeType="afterEffect">
                                  <p:childTnLst>
                                    <p:animMotion origin="layout" path="M 1.11111E-06 -2.84987E-06 L 0.83229 0.00833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15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6" grpId="2"/>
      <p:bldP spid="8" grpId="3"/>
      <p:bldP spid="8" grpId="4"/>
      <p:bldP spid="9" grpId="5"/>
      <p:bldP spid="9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TCP Sequence and Acknowledge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The „Start at“ number is called „Sequence Number“</a:t>
            </a:r>
          </a:p>
          <a:p>
            <a:r>
              <a:rPr lang="de-DE" smtClean="0"/>
              <a:t>The „Got it“ number is called „Acknowledgement“</a:t>
            </a:r>
          </a:p>
          <a:p>
            <a:r>
              <a:rPr lang="de-DE" smtClean="0"/>
              <a:t>This is how it looks like in Wireshark:</a:t>
            </a:r>
            <a:br>
              <a:rPr lang="de-DE" smtClean="0"/>
            </a:br>
            <a:br>
              <a:rPr lang="de-DE" smtClean="0"/>
            </a:br>
            <a:br>
              <a:rPr lang="de-DE" smtClean="0"/>
            </a:br>
            <a:br>
              <a:rPr lang="de-DE" smtClean="0"/>
            </a:br>
          </a:p>
          <a:p>
            <a:r>
              <a:rPr lang="de-DE" smtClean="0"/>
              <a:t>So what‘s the correct ACK number?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1429" y="3789040"/>
            <a:ext cx="8049749" cy="1305107"/>
            <a:chOff x="511429" y="3789040"/>
            <a:chExt cx="8049749" cy="13051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29" y="3789040"/>
              <a:ext cx="8049749" cy="13051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27584" y="4561672"/>
              <a:ext cx="1512168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52320" y="3952512"/>
              <a:ext cx="720080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8084" y="5300148"/>
            <a:ext cx="8030696" cy="1314634"/>
            <a:chOff x="511429" y="5229200"/>
            <a:chExt cx="8030696" cy="13146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29" y="5229200"/>
              <a:ext cx="8030696" cy="13146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819964" y="6316940"/>
              <a:ext cx="2023844" cy="1440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95350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TCP Session Start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Before exchanging data, TCP needs to establish the session</a:t>
            </a:r>
          </a:p>
          <a:p>
            <a:pPr lvl="1"/>
            <a:r>
              <a:rPr lang="de-DE" smtClean="0"/>
              <a:t>„Three Way Handshake“: SYN -&gt; SYN/ACK -&gt; ACK</a:t>
            </a:r>
            <a:br>
              <a:rPr lang="de-DE" smtClean="0"/>
            </a:br>
            <a:br>
              <a:rPr lang="de-DE" smtClean="0"/>
            </a:br>
            <a:br>
              <a:rPr lang="de-DE" smtClean="0"/>
            </a:br>
            <a:br>
              <a:rPr lang="de-DE" smtClean="0"/>
            </a:br>
            <a:br>
              <a:rPr lang="de-DE" smtClean="0"/>
            </a:br>
          </a:p>
          <a:p>
            <a:pPr lvl="1"/>
            <a:r>
              <a:rPr lang="de-DE" b="1" smtClean="0"/>
              <a:t>** Special rule:</a:t>
            </a:r>
            <a:r>
              <a:rPr lang="de-DE" smtClean="0"/>
              <a:t> SYN flags count as 1 byte! </a:t>
            </a:r>
            <a:r>
              <a:rPr lang="de-DE" b="1" smtClean="0"/>
              <a:t>**</a:t>
            </a:r>
            <a:br>
              <a:rPr lang="de-DE" smtClean="0"/>
            </a:br>
            <a:br>
              <a:rPr lang="de-DE" smtClean="0"/>
            </a:br>
            <a:br>
              <a:rPr lang="de-DE" smtClean="0"/>
            </a:br>
          </a:p>
          <a:p>
            <a:endParaRPr lang="de-DE" smtClean="0"/>
          </a:p>
          <a:p>
            <a:pPr lvl="1"/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27" y="3284984"/>
            <a:ext cx="8939569" cy="1032730"/>
          </a:xfrm>
          <a:prstGeom prst="rect">
            <a:avLst/>
          </a:prstGeom>
          <a:ln w="9525">
            <a:solidFill>
              <a:schemeClr val="tx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85741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It‘s Wireshark time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First, let‘s turn of TCP reassembly: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348880"/>
            <a:ext cx="8213066" cy="3240360"/>
          </a:xfrm>
          <a:prstGeom prst="rect">
            <a:avLst/>
          </a:prstGeom>
          <a:ln w="9525">
            <a:solidFill>
              <a:schemeClr val="tx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642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46322459"/>
              </p:ext>
            </p:extLst>
          </p:nvPr>
        </p:nvGraphicFramePr>
        <p:xfrm>
          <a:off x="683568" y="2492896"/>
          <a:ext cx="7772400" cy="1020711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31849210"/>
      </p:ext>
    </p:extLst>
  </p:cSld>
  <p:clrMapOvr>
    <a:masterClrMapping/>
  </p:clrMapOvr>
  <p:transition spd="slow">
    <p:cut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Initial Sequence Numbers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3871342" cy="4351338"/>
          </a:xfrm>
        </p:spPr>
        <p:txBody>
          <a:bodyPr/>
          <a:lstStyle/>
          <a:p>
            <a:r>
              <a:rPr lang="de-DE" smtClean="0"/>
              <a:t>Wireshark displays „Relative Sequence Numbers“ by default</a:t>
            </a:r>
          </a:p>
          <a:p>
            <a:r>
              <a:rPr lang="de-DE" smtClean="0"/>
              <a:t>In reality, the initial sequence number is </a:t>
            </a:r>
            <a:r>
              <a:rPr lang="de-DE" b="1" smtClean="0"/>
              <a:t>random</a:t>
            </a:r>
          </a:p>
          <a:p>
            <a:r>
              <a:rPr lang="de-DE" smtClean="0"/>
              <a:t>It can be anything between 0 and 2</a:t>
            </a:r>
            <a:r>
              <a:rPr lang="de-DE" baseline="30000" smtClean="0"/>
              <a:t>32:</a:t>
            </a:r>
          </a:p>
          <a:p>
            <a:pPr lvl="1"/>
            <a:r>
              <a:rPr lang="de-DE"/>
              <a:t>0 - 4294967296</a:t>
            </a:r>
          </a:p>
        </p:txBody>
      </p:sp>
      <p:pic>
        <p:nvPicPr>
          <p:cNvPr id="1026" name="Picture 2" descr="one-does-not-simply-a - ONE DOES NOT SIMPLY Start TCP SEQUENCE NUMBERS AT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844824"/>
            <a:ext cx="4325466" cy="43254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4772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Relative Sequence Numbers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You can turn them on and off in the TCP preferences: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924944"/>
            <a:ext cx="8284613" cy="3268588"/>
          </a:xfrm>
          <a:prstGeom prst="rect">
            <a:avLst/>
          </a:prstGeom>
          <a:ln w="9525">
            <a:solidFill>
              <a:schemeClr val="tx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211391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Sequence Numbers – The Rules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mtClean="0"/>
              <a:t>Each TCP sequence starts with random number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It is increased by 1 for each byte transmitted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SYN and FIN flags count as 1 Byte („Phantom Byte“)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7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Okay, let‘s see...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5" name="Picture 6" descr="SeqNo-AckN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088" y="2886075"/>
            <a:ext cx="82343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7"/>
          <p:cNvGrpSpPr/>
          <p:nvPr/>
        </p:nvGrpSpPr>
        <p:grpSpPr>
          <a:xfrm>
            <a:off x="2638425" y="1528763"/>
            <a:ext cx="3733800" cy="400110"/>
            <a:chOff x="2638425" y="1528763"/>
            <a:chExt cx="3733800" cy="400110"/>
          </a:xfrm>
        </p:grpSpPr>
        <p:cxnSp>
          <p:nvCxnSpPr>
            <p:cNvPr id="7" name="Straight Arrow Connector 9"/>
            <p:cNvCxnSpPr>
              <a:cxnSpLocks noChangeShapeType="1"/>
            </p:cNvCxnSpPr>
            <p:nvPr/>
          </p:nvCxnSpPr>
          <p:spPr bwMode="auto">
            <a:xfrm>
              <a:off x="2638425" y="1909763"/>
              <a:ext cx="3733800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2943225" y="1528763"/>
              <a:ext cx="242887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>
                  <a:solidFill>
                    <a:srgbClr val="B92B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SYN, SeqNo = 100,000</a:t>
              </a:r>
            </a:p>
          </p:txBody>
        </p:sp>
      </p:grpSp>
      <p:grpSp>
        <p:nvGrpSpPr>
          <p:cNvPr id="9" name="Group 19"/>
          <p:cNvGrpSpPr/>
          <p:nvPr/>
        </p:nvGrpSpPr>
        <p:grpSpPr>
          <a:xfrm>
            <a:off x="2638425" y="2414588"/>
            <a:ext cx="3733800" cy="707886"/>
            <a:chOff x="2638425" y="2414588"/>
            <a:chExt cx="3733800" cy="707886"/>
          </a:xfrm>
        </p:grpSpPr>
        <p:cxnSp>
          <p:nvCxnSpPr>
            <p:cNvPr id="10" name="Straight Arrow Connector 11"/>
            <p:cNvCxnSpPr>
              <a:cxnSpLocks noChangeShapeType="1"/>
            </p:cNvCxnSpPr>
            <p:nvPr/>
          </p:nvCxnSpPr>
          <p:spPr bwMode="auto">
            <a:xfrm>
              <a:off x="2638425" y="2795588"/>
              <a:ext cx="3733800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Box 10"/>
            <p:cNvSpPr txBox="1"/>
            <p:nvPr/>
          </p:nvSpPr>
          <p:spPr>
            <a:xfrm>
              <a:off x="3095625" y="2414588"/>
              <a:ext cx="2428870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>
                  <a:solidFill>
                    <a:srgbClr val="61B0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SYN, SeqNo = 500,000</a:t>
              </a:r>
              <a:br>
                <a:rPr lang="de-DE" sz="2000" b="1">
                  <a:solidFill>
                    <a:srgbClr val="61B0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de-DE" sz="2000" b="1">
                  <a:solidFill>
                    <a:srgbClr val="61B0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ACK, AckNo = 100,001</a:t>
              </a:r>
            </a:p>
          </p:txBody>
        </p:sp>
      </p:grpSp>
      <p:grpSp>
        <p:nvGrpSpPr>
          <p:cNvPr id="12" name="Group 20"/>
          <p:cNvGrpSpPr/>
          <p:nvPr/>
        </p:nvGrpSpPr>
        <p:grpSpPr>
          <a:xfrm>
            <a:off x="2628900" y="3319463"/>
            <a:ext cx="3733800" cy="707886"/>
            <a:chOff x="2628900" y="3319463"/>
            <a:chExt cx="3733800" cy="707886"/>
          </a:xfrm>
        </p:grpSpPr>
        <p:cxnSp>
          <p:nvCxnSpPr>
            <p:cNvPr id="13" name="Straight Arrow Connector 13"/>
            <p:cNvCxnSpPr>
              <a:cxnSpLocks noChangeShapeType="1"/>
            </p:cNvCxnSpPr>
            <p:nvPr/>
          </p:nvCxnSpPr>
          <p:spPr bwMode="auto">
            <a:xfrm>
              <a:off x="2628900" y="3700463"/>
              <a:ext cx="3733800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2933700" y="3319463"/>
              <a:ext cx="2438488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>
                  <a:solidFill>
                    <a:srgbClr val="B92B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ACK, SeqNo = 100,001</a:t>
              </a:r>
              <a:br>
                <a:rPr lang="de-DE" sz="2000" b="1">
                  <a:solidFill>
                    <a:srgbClr val="B92B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de-DE" sz="2000" b="1">
                  <a:solidFill>
                    <a:srgbClr val="B92B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AckNo = 500,001</a:t>
              </a:r>
            </a:p>
          </p:txBody>
        </p:sp>
      </p:grpSp>
      <p:grpSp>
        <p:nvGrpSpPr>
          <p:cNvPr id="15" name="Group 21"/>
          <p:cNvGrpSpPr/>
          <p:nvPr/>
        </p:nvGrpSpPr>
        <p:grpSpPr>
          <a:xfrm>
            <a:off x="2628900" y="4224338"/>
            <a:ext cx="3733800" cy="707886"/>
            <a:chOff x="2628900" y="4224338"/>
            <a:chExt cx="3733800" cy="707886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2628900" y="4605338"/>
              <a:ext cx="3733800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2933700" y="4224338"/>
              <a:ext cx="1917513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>
                  <a:solidFill>
                    <a:srgbClr val="B92B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80 Byte Data</a:t>
              </a:r>
              <a:br>
                <a:rPr lang="de-DE" sz="2000" b="1">
                  <a:solidFill>
                    <a:srgbClr val="B92B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de-DE" sz="2000" b="1">
                  <a:solidFill>
                    <a:srgbClr val="B92B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SeqNo = 100,001</a:t>
              </a:r>
            </a:p>
          </p:txBody>
        </p:sp>
      </p:grpSp>
      <p:grpSp>
        <p:nvGrpSpPr>
          <p:cNvPr id="18" name="Group 22"/>
          <p:cNvGrpSpPr/>
          <p:nvPr/>
        </p:nvGrpSpPr>
        <p:grpSpPr>
          <a:xfrm>
            <a:off x="2628900" y="5129213"/>
            <a:ext cx="3733800" cy="707886"/>
            <a:chOff x="2628900" y="5129213"/>
            <a:chExt cx="3733800" cy="707886"/>
          </a:xfrm>
        </p:grpSpPr>
        <p:cxnSp>
          <p:nvCxnSpPr>
            <p:cNvPr id="19" name="Straight Arrow Connector 17"/>
            <p:cNvCxnSpPr>
              <a:cxnSpLocks noChangeShapeType="1"/>
            </p:cNvCxnSpPr>
            <p:nvPr/>
          </p:nvCxnSpPr>
          <p:spPr bwMode="auto">
            <a:xfrm>
              <a:off x="2628900" y="5510213"/>
              <a:ext cx="3733800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9"/>
            <p:cNvSpPr txBox="1"/>
            <p:nvPr/>
          </p:nvSpPr>
          <p:spPr>
            <a:xfrm>
              <a:off x="3086100" y="5129213"/>
              <a:ext cx="2438488" cy="70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b="1">
                  <a:solidFill>
                    <a:srgbClr val="61B0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ACK, SeqNo = 500,001</a:t>
              </a:r>
              <a:br>
                <a:rPr lang="de-DE" sz="2000" b="1">
                  <a:solidFill>
                    <a:srgbClr val="61B0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</a:br>
              <a:r>
                <a:rPr lang="de-DE" sz="2000" b="1">
                  <a:solidFill>
                    <a:srgbClr val="61B0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AckNo = 100,081</a:t>
              </a:r>
            </a:p>
          </p:txBody>
        </p:sp>
      </p:grpSp>
      <p:cxnSp>
        <p:nvCxnSpPr>
          <p:cNvPr id="21" name="Straight Connector 26"/>
          <p:cNvCxnSpPr>
            <a:cxnSpLocks noChangeShapeType="1"/>
          </p:cNvCxnSpPr>
          <p:nvPr/>
        </p:nvCxnSpPr>
        <p:spPr bwMode="auto">
          <a:xfrm rot="5400000">
            <a:off x="76994" y="3656806"/>
            <a:ext cx="42672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8"/>
          <p:cNvCxnSpPr>
            <a:cxnSpLocks noChangeShapeType="1"/>
          </p:cNvCxnSpPr>
          <p:nvPr/>
        </p:nvCxnSpPr>
        <p:spPr bwMode="auto">
          <a:xfrm rot="5400000">
            <a:off x="4520407" y="3661569"/>
            <a:ext cx="4267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7575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Additional things to consider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Every direction tracks its own sequence number</a:t>
            </a:r>
          </a:p>
          <a:p>
            <a:r>
              <a:rPr lang="de-DE" smtClean="0"/>
              <a:t>Relative sequence numbers can fool you because they may look similar for both directions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6146" name="Picture 2" descr="http://pixelsmashers.com/wordpress/wp-content/uploads/2010/09/black-ops-dedicated-serv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3212976"/>
            <a:ext cx="6912768" cy="3211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2166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About this presentation file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mtClean="0"/>
              <a:t>Since this presentation contains lot of animated slides I decided against converting it to a static PDF and offer that for the Sharkfest retrospective page. Instead, you get the PPT, so you can watch stuff happen in presentation mode.</a:t>
            </a:r>
          </a:p>
          <a:p>
            <a:pPr marL="0" indent="0">
              <a:buNone/>
            </a:pPr>
            <a:r>
              <a:rPr lang="de-DE" smtClean="0"/>
              <a:t>Use the slides in your own trainings if you like. If you do, don‘t forget to mention where you got them from – it was a lot of work creating these </a:t>
            </a:r>
            <a:r>
              <a:rPr lang="de-DE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de-DE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mtClean="0">
                <a:sym typeface="Wingdings" panose="05000000000000000000" pitchFamily="2" charset="2"/>
              </a:rPr>
              <a:t>Cheers,</a:t>
            </a:r>
          </a:p>
          <a:p>
            <a:pPr marL="0" indent="0">
              <a:buNone/>
            </a:pPr>
            <a:r>
              <a:rPr lang="de-DE" smtClean="0">
                <a:sym typeface="Wingdings" panose="05000000000000000000" pitchFamily="2" charset="2"/>
              </a:rPr>
              <a:t>Jasper</a:t>
            </a:r>
            <a:r>
              <a:rPr lang="de-DE" smtClean="0"/>
              <a:t>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59804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80579276"/>
              </p:ext>
            </p:extLst>
          </p:nvPr>
        </p:nvGraphicFramePr>
        <p:xfrm>
          <a:off x="685800" y="2111123"/>
          <a:ext cx="7772400" cy="15465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000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12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Positive Ack with Retransmission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It is not very efficient to send single packets back and forth: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6648" y="3072042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3</a:t>
            </a:r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72200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1</a:t>
            </a:r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6660232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2</a:t>
            </a:r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6936106" y="3072042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3</a:t>
            </a:r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7236296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4</a:t>
            </a:r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7524328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5</a:t>
            </a:r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2321052" y="3576098"/>
            <a:ext cx="28803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1</a:t>
            </a:r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2033020" y="3576098"/>
            <a:ext cx="28803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44988" y="3576098"/>
            <a:ext cx="28803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600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childTnLst>
                                    <p:animMotion origin="layout" path="M 0 7.40741E-07 L -0.50382 -0.00532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7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6" nodeType="afterEffect">
                                  <p:childTnLst>
                                    <p:animMotion origin="layout" path="M -4.44444E-06 1.11111E-06 L 0.55921 0.00532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3" nodeType="clickEffect">
                                  <p:childTnLst>
                                    <p:animMotion origin="layout" path="M 2.77778E-06 7.40741E-07 L -0.504 -0.00532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9" nodeType="click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grpId="8" nodeType="afterEffect">
                                  <p:childTnLst>
                                    <p:animMotion origin="layout" path="M -4.44444E-06 1.11111E-06 L 0.55921 0.00532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4" nodeType="clickEffect">
                                  <p:childTnLst>
                                    <p:animMotion origin="layout" path="M -8.33333E-07 7.40741E-07 L -0.27552 -0.00532" pathEditMode="relative" rAng="0" ptsTypes="AA">
                                      <p:cBhvr>
                                        <p:cTn id="34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1300"/>
                            </p:stCondLst>
                            <p:childTnLst>
                              <p:par>
                                <p:cTn id="36" presetID="9" presetClass="exit" presetSubtype="0" fill="hold" grpId="5" nodeType="afterEffect"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childTnLst>
                                    <p:animMotion origin="layout" path="M -2.5E-06 -2.22222E-06 L -0.50486 -0.00578" pathEditMode="relative" rAng="0" ptsTypes="AA">
                                      <p:cBhvr>
                                        <p:cTn id="47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1" nodeType="click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grpId="10" nodeType="afterEffect">
                                  <p:childTnLst>
                                    <p:animMotion origin="layout" path="M -4.44444E-06 1.11111E-06 L 0.55921 0.00532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2"/>
      <p:bldP spid="8" grpId="3"/>
      <p:bldP spid="9" grpId="4"/>
      <p:bldP spid="9" grpId="5"/>
      <p:bldP spid="12" grpId="6"/>
      <p:bldP spid="12" grpId="7"/>
      <p:bldP spid="13" grpId="8"/>
      <p:bldP spid="13" grpId="9"/>
      <p:bldP spid="14" grpId="10"/>
      <p:bldP spid="14" grpId="1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Rectangle 17"/>
          <p:cNvSpPr/>
          <p:nvPr/>
        </p:nvSpPr>
        <p:spPr>
          <a:xfrm>
            <a:off x="6660232" y="1767880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Start at 100</a:t>
            </a:r>
          </a:p>
          <a:p>
            <a:pPr algn="ctr"/>
            <a:r>
              <a:rPr lang="de-DE" smtClean="0"/>
              <a:t>Len 100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Instead, send more...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 flipH="1">
            <a:off x="395536" y="3477766"/>
            <a:ext cx="1933181" cy="1019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Send me a maximum of 200 bytes at once!</a:t>
            </a:r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6660232" y="1764579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Start at 0</a:t>
            </a:r>
          </a:p>
          <a:p>
            <a:pPr algn="ctr"/>
            <a:r>
              <a:rPr lang="de-DE" smtClean="0"/>
              <a:t>Len 100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9712" y="256490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Got </a:t>
            </a:r>
            <a:r>
              <a:rPr lang="de-DE"/>
              <a:t>2</a:t>
            </a:r>
            <a:r>
              <a:rPr lang="de-DE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227884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4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afterEffect">
                                  <p:childTnLst>
                                    <p:animMotion origin="layout" path="M -3.88889E-06 1.77192E-06 L -0.61805 -0.00417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childTnLst>
                                    <p:animMotion origin="layout" path="M -3.88889E-06 -8.69766E-07 L -0.50781 -0.00463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6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2" presetClass="path" presetSubtype="0" accel="50000" decel="50000" fill="hold" grpId="5" nodeType="afterEffect">
                                  <p:childTnLst>
                                    <p:animMotion origin="layout" path="M -2.77778E-06 -3.93245E-06 L 0.51511 0.00509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5" grpId="2"/>
      <p:bldP spid="16" grpId="3"/>
      <p:bldP spid="16" grpId="4"/>
      <p:bldP spid="19" grpId="5"/>
      <p:bldP spid="19" grpId="6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Rectangle 17"/>
          <p:cNvSpPr/>
          <p:nvPr/>
        </p:nvSpPr>
        <p:spPr>
          <a:xfrm>
            <a:off x="6660232" y="1767880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Start at 300</a:t>
            </a:r>
          </a:p>
          <a:p>
            <a:pPr algn="ctr"/>
            <a:r>
              <a:rPr lang="de-DE" smtClean="0"/>
              <a:t>Len 100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Instead, send more...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 flipH="1">
            <a:off x="395536" y="3477766"/>
            <a:ext cx="1933181" cy="1019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Send me a maximum of 200 bytes at once!</a:t>
            </a:r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6656103" y="1767880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Start at 200 </a:t>
            </a:r>
          </a:p>
          <a:p>
            <a:pPr algn="ctr"/>
            <a:r>
              <a:rPr lang="de-DE" smtClean="0"/>
              <a:t>Len 100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9712" y="256490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Got </a:t>
            </a:r>
            <a:r>
              <a:rPr lang="de-DE"/>
              <a:t>4</a:t>
            </a:r>
            <a:r>
              <a:rPr lang="de-DE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391153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childTnLst>
                                    <p:animMotion origin="layout" path="M -3.88889E-06 1.77192E-06 L -0.61805 -0.00417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childTnLst>
                                    <p:animMotion origin="layout" path="M -3.88889E-06 -8.69766E-07 L -0.50781 -0.00463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4" nodeType="after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path" presetSubtype="0" accel="50000" decel="50000" fill="hold" grpId="3" nodeType="afterEffect">
                                  <p:childTnLst>
                                    <p:animMotion origin="layout" path="M -2.77778E-06 -3.93245E-06 L 0.51511 0.00509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6" grpId="2"/>
      <p:bldP spid="19" grpId="3"/>
      <p:bldP spid="19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98507537"/>
              </p:ext>
            </p:extLst>
          </p:nvPr>
        </p:nvGraphicFramePr>
        <p:xfrm>
          <a:off x="683568" y="2492896"/>
          <a:ext cx="7772400" cy="1020711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7212863"/>
      </p:ext>
    </p:extLst>
  </p:cSld>
  <p:clrMapOvr>
    <a:masterClrMapping/>
  </p:clrMapOvr>
  <p:transition spd="slow">
    <p:cut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TCP Window Size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The TCP window size is very important as a speed and congestion factor</a:t>
            </a:r>
            <a:br>
              <a:rPr lang="de-DE" smtClean="0"/>
            </a:br>
            <a:br>
              <a:rPr lang="de-DE" smtClean="0"/>
            </a:br>
            <a:br>
              <a:rPr lang="de-DE" smtClean="0"/>
            </a:br>
            <a:br>
              <a:rPr lang="de-DE" smtClean="0"/>
            </a:br>
            <a:br>
              <a:rPr lang="de-DE" smtClean="0"/>
            </a:br>
            <a:br>
              <a:rPr lang="de-DE" smtClean="0"/>
            </a:br>
          </a:p>
          <a:p>
            <a:r>
              <a:rPr lang="de-DE" smtClean="0"/>
              <a:t>Look for „Calculated Window Size“ to read the current value</a:t>
            </a:r>
          </a:p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780928"/>
            <a:ext cx="7956376" cy="2200390"/>
          </a:xfrm>
          <a:prstGeom prst="rect">
            <a:avLst/>
          </a:prstGeom>
          <a:ln w="9525">
            <a:solidFill>
              <a:schemeClr val="tx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635896" y="4293096"/>
            <a:ext cx="201622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0591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Insufficient TCP window size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A small window can slow down the transmission: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5" name="Picture 2" descr="C:\Synerity Training\Wireshark\Advanced Packet Analysis with Wireshark (APAW)\Ressources\Winsize-too-smal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33475" y="2614613"/>
            <a:ext cx="6877050" cy="1323975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6" name="Group 13"/>
          <p:cNvGrpSpPr/>
          <p:nvPr/>
        </p:nvGrpSpPr>
        <p:grpSpPr>
          <a:xfrm>
            <a:off x="1585913" y="3881438"/>
            <a:ext cx="5429250" cy="708025"/>
            <a:chOff x="1585913" y="3881438"/>
            <a:chExt cx="5429250" cy="708025"/>
          </a:xfrm>
        </p:grpSpPr>
        <p:cxnSp>
          <p:nvCxnSpPr>
            <p:cNvPr id="7" name="Straight Arrow Connector 4"/>
            <p:cNvCxnSpPr>
              <a:cxnSpLocks noChangeShapeType="1"/>
            </p:cNvCxnSpPr>
            <p:nvPr/>
          </p:nvCxnSpPr>
          <p:spPr bwMode="auto">
            <a:xfrm>
              <a:off x="1766888" y="4243388"/>
              <a:ext cx="5248275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tailEnd type="triangle" w="med" len="med"/>
            </a:ln>
          </p:spPr>
        </p:cxnSp>
        <p:sp>
          <p:nvSpPr>
            <p:cNvPr id="8" name="TextBox 7"/>
            <p:cNvSpPr txBox="1"/>
            <p:nvPr/>
          </p:nvSpPr>
          <p:spPr>
            <a:xfrm>
              <a:off x="1585913" y="3881438"/>
              <a:ext cx="2216150" cy="708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000" b="1">
                  <a:solidFill>
                    <a:srgbClr val="61B01F"/>
                  </a:solidFill>
                  <a:latin typeface="+mj-lt"/>
                </a:rPr>
                <a:t>HTTP GET</a:t>
              </a:r>
              <a:br>
                <a:rPr lang="de-DE" sz="2000" b="1">
                  <a:solidFill>
                    <a:srgbClr val="61B01F"/>
                  </a:solidFill>
                  <a:latin typeface="+mj-lt"/>
                </a:rPr>
              </a:br>
              <a:r>
                <a:rPr lang="de-DE" sz="2000" b="1">
                  <a:solidFill>
                    <a:srgbClr val="61B01F"/>
                  </a:solidFill>
                  <a:latin typeface="+mj-lt"/>
                </a:rPr>
                <a:t>Winsize=4k</a:t>
              </a:r>
            </a:p>
          </p:txBody>
        </p:sp>
      </p:grpSp>
      <p:cxnSp>
        <p:nvCxnSpPr>
          <p:cNvPr id="9" name="Straight Arrow Connector 4"/>
          <p:cNvCxnSpPr>
            <a:cxnSpLocks noChangeShapeType="1"/>
          </p:cNvCxnSpPr>
          <p:nvPr/>
        </p:nvCxnSpPr>
        <p:spPr bwMode="auto">
          <a:xfrm>
            <a:off x="1766888" y="4695825"/>
            <a:ext cx="524827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</a:ln>
        </p:spPr>
      </p:cxnSp>
      <p:cxnSp>
        <p:nvCxnSpPr>
          <p:cNvPr id="10" name="Straight Arrow Connector 4"/>
          <p:cNvCxnSpPr>
            <a:cxnSpLocks noChangeShapeType="1"/>
          </p:cNvCxnSpPr>
          <p:nvPr/>
        </p:nvCxnSpPr>
        <p:spPr bwMode="auto">
          <a:xfrm>
            <a:off x="1766888" y="5238750"/>
            <a:ext cx="5248275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</a:ln>
        </p:spPr>
      </p:cxnSp>
      <p:cxnSp>
        <p:nvCxnSpPr>
          <p:cNvPr id="11" name="Straight Arrow Connector 4"/>
          <p:cNvCxnSpPr>
            <a:cxnSpLocks noChangeShapeType="1"/>
          </p:cNvCxnSpPr>
          <p:nvPr/>
        </p:nvCxnSpPr>
        <p:spPr bwMode="auto">
          <a:xfrm>
            <a:off x="1766888" y="4967288"/>
            <a:ext cx="5248275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</a:ln>
        </p:spPr>
      </p:cxnSp>
      <p:pic>
        <p:nvPicPr>
          <p:cNvPr id="12" name="Picture 4" descr="C:\Synerity Training\Wireshark\Advanced Packet Analysis with Wireshark (APAW)\Ressources\Clock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81750" y="5329238"/>
            <a:ext cx="623888" cy="623887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3" name="Group 14"/>
          <p:cNvGrpSpPr/>
          <p:nvPr/>
        </p:nvGrpSpPr>
        <p:grpSpPr>
          <a:xfrm>
            <a:off x="1585913" y="5691188"/>
            <a:ext cx="5429250" cy="400050"/>
            <a:chOff x="1585913" y="5691188"/>
            <a:chExt cx="5429250" cy="400050"/>
          </a:xfrm>
        </p:grpSpPr>
        <p:cxnSp>
          <p:nvCxnSpPr>
            <p:cNvPr id="14" name="Straight Arrow Connector 4"/>
            <p:cNvCxnSpPr>
              <a:cxnSpLocks noChangeShapeType="1"/>
            </p:cNvCxnSpPr>
            <p:nvPr/>
          </p:nvCxnSpPr>
          <p:spPr bwMode="auto">
            <a:xfrm>
              <a:off x="1766888" y="6053138"/>
              <a:ext cx="5248275" cy="1587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tailEnd type="triangle" w="med" len="med"/>
            </a:ln>
          </p:spPr>
        </p:cxnSp>
        <p:sp>
          <p:nvSpPr>
            <p:cNvPr id="15" name="TextBox 14"/>
            <p:cNvSpPr txBox="1"/>
            <p:nvPr/>
          </p:nvSpPr>
          <p:spPr>
            <a:xfrm>
              <a:off x="1585913" y="5691188"/>
              <a:ext cx="1266825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000" b="1">
                  <a:solidFill>
                    <a:srgbClr val="61B01F"/>
                  </a:solidFill>
                  <a:latin typeface="+mj-lt"/>
                </a:rPr>
                <a:t>ACK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164288" y="5247474"/>
            <a:ext cx="1447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smtClean="0">
                <a:solidFill>
                  <a:srgbClr val="C00000"/>
                </a:solidFill>
                <a:latin typeface="+mj-lt"/>
              </a:rPr>
              <a:t>Waiting</a:t>
            </a:r>
            <a:br>
              <a:rPr lang="de-DE" sz="2000" b="1">
                <a:solidFill>
                  <a:srgbClr val="C00000"/>
                </a:solidFill>
                <a:latin typeface="+mj-lt"/>
              </a:rPr>
            </a:br>
            <a:r>
              <a:rPr lang="de-DE" sz="2000" b="1" smtClean="0">
                <a:solidFill>
                  <a:srgbClr val="C00000"/>
                </a:solidFill>
                <a:latin typeface="+mj-lt"/>
              </a:rPr>
              <a:t>for the ACK</a:t>
            </a:r>
            <a:endParaRPr lang="de-DE" sz="2000" b="1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2425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8" presetClass="entr" presetSubtype="6" fill="hold" nodeType="afterEffect"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Performance Problems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The TCP Window is a great help for locating congested servers and clients</a:t>
            </a:r>
          </a:p>
          <a:p>
            <a:r>
              <a:rPr lang="de-DE" smtClean="0"/>
              <a:t>If a computer sends very low window sizes, or window sizes of zero, it may be in trouble</a:t>
            </a:r>
          </a:p>
          <a:p>
            <a:pPr lvl="1"/>
            <a:r>
              <a:rPr lang="de-DE" smtClean="0"/>
              <a:t>Hardware apparently not fast enough to cope with </a:t>
            </a:r>
            <a:r>
              <a:rPr lang="de-DE" b="1" smtClean="0"/>
              <a:t>incoming</a:t>
            </a:r>
            <a:r>
              <a:rPr lang="de-DE" smtClean="0"/>
              <a:t> packets</a:t>
            </a:r>
          </a:p>
          <a:p>
            <a:r>
              <a:rPr lang="de-DE" smtClean="0"/>
              <a:t>Exceptions:</a:t>
            </a:r>
          </a:p>
          <a:p>
            <a:pPr lvl="1"/>
            <a:r>
              <a:rPr lang="de-DE" smtClean="0"/>
              <a:t>Reset Packets -&gt; always has window size of zero</a:t>
            </a:r>
          </a:p>
          <a:p>
            <a:pPr lvl="1"/>
            <a:r>
              <a:rPr lang="de-DE" smtClean="0"/>
              <a:t>Busy servers that do not receive much, e.g. Newstickers often have low window sizes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3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6243723"/>
              </p:ext>
            </p:extLst>
          </p:nvPr>
        </p:nvGraphicFramePr>
        <p:xfrm>
          <a:off x="685800" y="2111123"/>
          <a:ext cx="7772400" cy="15465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000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3132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Rectangle 17"/>
          <p:cNvSpPr/>
          <p:nvPr/>
        </p:nvSpPr>
        <p:spPr>
          <a:xfrm>
            <a:off x="6660232" y="1767880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Start at 100</a:t>
            </a:r>
          </a:p>
          <a:p>
            <a:pPr algn="ctr"/>
            <a:r>
              <a:rPr lang="de-DE" smtClean="0"/>
              <a:t>Len 100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First, everything looks good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 flipH="1">
            <a:off x="395536" y="3477766"/>
            <a:ext cx="1933181" cy="10197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Send me a maximum of 200 bytes at once!</a:t>
            </a:r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6660232" y="1764579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Start at 0</a:t>
            </a:r>
          </a:p>
          <a:p>
            <a:pPr algn="ctr"/>
            <a:r>
              <a:rPr lang="de-DE" smtClean="0"/>
              <a:t>Len 100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9712" y="256490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Got </a:t>
            </a:r>
            <a:r>
              <a:rPr lang="de-DE"/>
              <a:t>2</a:t>
            </a:r>
            <a:r>
              <a:rPr lang="de-DE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980434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4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afterEffect">
                                  <p:childTnLst>
                                    <p:animMotion origin="layout" path="M -3.88889E-06 1.77192E-06 L -0.61805 -0.00417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childTnLst>
                                    <p:animMotion origin="layout" path="M -3.88889E-06 -8.69766E-07 L -0.50781 -0.00463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6" nodeType="after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2" presetClass="path" presetSubtype="0" accel="50000" decel="50000" fill="hold" grpId="5" nodeType="afterEffect">
                                  <p:childTnLst>
                                    <p:animMotion origin="layout" path="M -2.77778E-06 -3.93245E-06 L 0.51511 0.00509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5" grpId="2"/>
      <p:bldP spid="16" grpId="3"/>
      <p:bldP spid="16" grpId="4"/>
      <p:bldP spid="19" grpId="5"/>
      <p:bldP spid="19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Basics </a:t>
            </a:r>
            <a:r>
              <a:rPr lang="de-DE" smtClean="0"/>
              <a:t>of managing Data Transfers</a:t>
            </a:r>
          </a:p>
          <a:p>
            <a:r>
              <a:rPr lang="de-DE" smtClean="0"/>
              <a:t>The Sliding Window</a:t>
            </a:r>
          </a:p>
          <a:p>
            <a:r>
              <a:rPr lang="de-DE" smtClean="0"/>
              <a:t>Packet Loss - „when Things go wrong“</a:t>
            </a:r>
          </a:p>
          <a:p>
            <a:pPr marL="0" indent="0">
              <a:buNone/>
            </a:pPr>
            <a:endParaRPr lang="de-DE" smtClean="0"/>
          </a:p>
          <a:p>
            <a:endParaRPr lang="de-DE" smtClean="0"/>
          </a:p>
          <a:p>
            <a:endParaRPr lang="de-DE" smtClean="0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466983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Rectangle 17"/>
          <p:cNvSpPr/>
          <p:nvPr/>
        </p:nvSpPr>
        <p:spPr>
          <a:xfrm>
            <a:off x="6660232" y="1767880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Start at 300</a:t>
            </a:r>
          </a:p>
          <a:p>
            <a:pPr algn="ctr"/>
            <a:r>
              <a:rPr lang="de-DE" smtClean="0"/>
              <a:t>Len 100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Then something goes wrong...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56103" y="1767880"/>
            <a:ext cx="936104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Start at 200 </a:t>
            </a:r>
          </a:p>
          <a:p>
            <a:pPr algn="ctr"/>
            <a:r>
              <a:rPr lang="de-DE" smtClean="0"/>
              <a:t>Len 100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9712" y="256490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Got </a:t>
            </a:r>
            <a:r>
              <a:rPr lang="de-DE"/>
              <a:t>2</a:t>
            </a:r>
            <a:r>
              <a:rPr lang="de-DE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095797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childTnLst>
                                    <p:animMotion origin="layout" path="M -3.05556E-06 -8.69766E-07 L -0.27899 -0.00463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3" nodeType="afterEffect"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childTnLst>
                                    <p:animMotion origin="layout" path="M -3.88889E-06 -8.69766E-07 L -0.50781 -0.00463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5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4" nodeType="afterEffect">
                                  <p:childTnLst>
                                    <p:animMotion origin="layout" path="M -2.77778E-06 -3.93245E-06 L 0.51511 0.00509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6" grpId="2"/>
      <p:bldP spid="16" grpId="3"/>
      <p:bldP spid="19" grpId="4"/>
      <p:bldP spid="19" grpId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Retransmission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56103" y="1772816"/>
            <a:ext cx="93610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Start at 200 </a:t>
            </a:r>
          </a:p>
          <a:p>
            <a:pPr algn="ctr"/>
            <a:r>
              <a:rPr lang="de-DE" smtClean="0"/>
              <a:t>Len 100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79712" y="256490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Got </a:t>
            </a:r>
            <a:r>
              <a:rPr lang="de-DE"/>
              <a:t>4</a:t>
            </a:r>
            <a:r>
              <a:rPr lang="de-DE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362026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childTnLst>
                                    <p:animMotion origin="layout" path="M -3.05556E-06 -4.83229E-06 L -0.51527 -0.00532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childTnLst>
                                    <p:animMotion origin="layout" path="M -2.77778E-06 -3.93245E-06 L 0.51511 0.00509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1"/>
      <p:bldP spid="19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76390369"/>
              </p:ext>
            </p:extLst>
          </p:nvPr>
        </p:nvGraphicFramePr>
        <p:xfrm>
          <a:off x="683568" y="2492896"/>
          <a:ext cx="7772400" cy="1020711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2481602"/>
      </p:ext>
    </p:extLst>
  </p:cSld>
  <p:clrMapOvr>
    <a:masterClrMapping/>
  </p:clrMapOvr>
  <p:transition spd="slow">
    <p:cut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TCP Retransmissions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Retransmissions happen in every network</a:t>
            </a:r>
          </a:p>
          <a:p>
            <a:r>
              <a:rPr lang="de-DE" smtClean="0"/>
              <a:t>Different ways to trigger a retransmission:</a:t>
            </a:r>
          </a:p>
          <a:p>
            <a:pPr lvl="1"/>
            <a:r>
              <a:rPr lang="de-DE" smtClean="0"/>
              <a:t>By time out</a:t>
            </a:r>
          </a:p>
          <a:p>
            <a:pPr lvl="1"/>
            <a:r>
              <a:rPr lang="de-DE" smtClean="0"/>
              <a:t>By Triple Duplicate ACK</a:t>
            </a:r>
          </a:p>
          <a:p>
            <a:pPr lvl="1"/>
            <a:r>
              <a:rPr lang="de-DE" smtClean="0"/>
              <a:t>By Selective Acknowledgement (SACK)</a:t>
            </a:r>
          </a:p>
          <a:p>
            <a:r>
              <a:rPr lang="de-DE" smtClean="0"/>
              <a:t>Most important aspect:</a:t>
            </a:r>
          </a:p>
          <a:p>
            <a:pPr lvl="1"/>
            <a:r>
              <a:rPr lang="de-DE" smtClean="0"/>
              <a:t>How much time do they cost?</a:t>
            </a:r>
          </a:p>
          <a:p>
            <a:pPr lvl="1"/>
            <a:endParaRPr lang="de-DE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778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45308352"/>
              </p:ext>
            </p:extLst>
          </p:nvPr>
        </p:nvGraphicFramePr>
        <p:xfrm>
          <a:off x="685800" y="2111123"/>
          <a:ext cx="7772400" cy="1546500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	jasper@packet-foo.com</a:t>
            </a: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Blog:		blog.packet-foo.com</a:t>
            </a: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Twitter:	@packetjay</a:t>
            </a:r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000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4389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1412288"/>
              </p:ext>
            </p:extLst>
          </p:nvPr>
        </p:nvGraphicFramePr>
        <p:xfrm>
          <a:off x="683568" y="2492896"/>
          <a:ext cx="7772400" cy="1020711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4278808"/>
      </p:ext>
    </p:extLst>
  </p:cSld>
  <p:clrMapOvr>
    <a:masterClrMapping/>
  </p:clrMapOvr>
  <p:transition spd="slow">
    <p:cut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Basics of managing data transfers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4850" indent="-514350">
              <a:buFont typeface="+mj-lt"/>
              <a:buAutoNum type="arabicPeriod"/>
            </a:pPr>
            <a:r>
              <a:rPr lang="de-DE" smtClean="0"/>
              <a:t>Application data is segmented in small chunks before transfer</a:t>
            </a:r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2200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6660232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6948264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7236296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7524328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6380851" y="3068960"/>
            <a:ext cx="1449065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Data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323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Basics of managing data transfers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4850" indent="-514350">
              <a:buFont typeface="+mj-lt"/>
              <a:buAutoNum type="arabicPeriod" startAt="2"/>
            </a:pPr>
            <a:r>
              <a:rPr lang="de-DE" smtClean="0"/>
              <a:t>Sucessful Transfer of segmented data is not guaranteed by the physical network...</a:t>
            </a:r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2200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6660232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6948264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7236296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7524328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527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childTnLst>
                                    <p:animMotion origin="layout" path="M 0 7.40741E-07 L -0.50382 -0.00532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childTnLst>
                                    <p:animMotion origin="layout" path="M 2.77778E-06 7.40741E-07 L -0.504 -0.00532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2" nodeType="clickEffect">
                                  <p:childTnLst>
                                    <p:animMotion origin="layout" path="M -8.33333E-07 7.40741E-07 L -0.27552 -0.00532" pathEditMode="relative" rAng="0" ptsTypes="AA">
                                      <p:cBhvr>
                                        <p:cTn id="16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300"/>
                            </p:stCondLst>
                            <p:childTnLst>
                              <p:par>
                                <p:cTn id="18" presetID="9" presetClass="exit" presetSubtype="0" fill="hold" grpId="3" nodeType="afterEffect"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2"/>
      <p:bldP spid="8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13"/>
          <p:cNvSpPr/>
          <p:nvPr/>
        </p:nvSpPr>
        <p:spPr>
          <a:xfrm>
            <a:off x="6956648" y="3072042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3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Basics of managing data transfers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4850" indent="-514350">
              <a:buFont typeface="+mj-lt"/>
              <a:buAutoNum type="arabicPeriod" startAt="3"/>
            </a:pPr>
            <a:r>
              <a:rPr lang="de-DE" smtClean="0"/>
              <a:t>...so let‘s number those segments and confirm which ones are received...</a:t>
            </a:r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28" y="4221088"/>
            <a:ext cx="5602235" cy="2116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2200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1</a:t>
            </a:r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6660232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2</a:t>
            </a:r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6936106" y="3072042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3</a:t>
            </a:r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7236296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4</a:t>
            </a:r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7524328" y="3068960"/>
            <a:ext cx="28803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5</a:t>
            </a:r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2321052" y="3576098"/>
            <a:ext cx="28803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1</a:t>
            </a:r>
            <a:endParaRPr lang="de-DE"/>
          </a:p>
        </p:txBody>
      </p:sp>
      <p:sp>
        <p:nvSpPr>
          <p:cNvPr id="12" name="Rectangle 11"/>
          <p:cNvSpPr/>
          <p:nvPr/>
        </p:nvSpPr>
        <p:spPr>
          <a:xfrm>
            <a:off x="2033020" y="3576098"/>
            <a:ext cx="28803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44988" y="3576098"/>
            <a:ext cx="288032" cy="5040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516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childTnLst>
                                    <p:animMotion origin="layout" path="M 0 7.40741E-07 L -0.50382 -0.00532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7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grpId="6" nodeType="afterEffect">
                                  <p:childTnLst>
                                    <p:animMotion origin="layout" path="M -4.44444E-06 1.11111E-06 L 0.55921 0.00532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3" nodeType="clickEffect">
                                  <p:childTnLst>
                                    <p:animMotion origin="layout" path="M 2.77778E-06 7.40741E-07 L -0.504 -0.00532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9" nodeType="click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grpId="8" nodeType="afterEffect">
                                  <p:childTnLst>
                                    <p:animMotion origin="layout" path="M -4.44444E-06 1.11111E-06 L 0.55921 0.00532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4" nodeType="clickEffect">
                                  <p:childTnLst>
                                    <p:animMotion origin="layout" path="M -8.33333E-07 7.40741E-07 L -0.27552 -0.00532" pathEditMode="relative" rAng="0" ptsTypes="AA">
                                      <p:cBhvr>
                                        <p:cTn id="34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1300"/>
                            </p:stCondLst>
                            <p:childTnLst>
                              <p:par>
                                <p:cTn id="36" presetID="9" presetClass="exit" presetSubtype="0" fill="hold" grpId="5" nodeType="afterEffect"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afterEffect">
                                  <p:childTnLst>
                                    <p:animMotion origin="layout" path="M -2.5E-06 -2.22222E-06 L -0.50486 -0.00578" pathEditMode="relative" rAng="0" ptsTypes="AA">
                                      <p:cBhvr>
                                        <p:cTn id="47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1" nodeType="click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grpId="10" nodeType="afterEffect">
                                  <p:childTnLst>
                                    <p:animMotion origin="layout" path="M -4.44444E-06 1.11111E-06 L 0.55921 0.00532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2"/>
      <p:bldP spid="7" grpId="3"/>
      <p:bldP spid="8" grpId="4"/>
      <p:bldP spid="8" grpId="5"/>
      <p:bldP spid="11" grpId="6"/>
      <p:bldP spid="11" grpId="7"/>
      <p:bldP spid="12" grpId="8"/>
      <p:bldP spid="12" grpId="9"/>
      <p:bldP spid="13" grpId="10"/>
      <p:bldP spid="13" grpId="1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Basics of managing data transfers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/>
              <a:t>Question:</a:t>
            </a:r>
            <a:r>
              <a:rPr lang="de-DE" smtClean="0"/>
              <a:t> is numbering the packets good enough to ensure everything is fine?</a:t>
            </a:r>
          </a:p>
          <a:p>
            <a:r>
              <a:rPr lang="de-DE" b="1" smtClean="0"/>
              <a:t>Answer:</a:t>
            </a:r>
            <a:r>
              <a:rPr lang="de-DE" smtClean="0"/>
              <a:t> unfortunately not...</a:t>
            </a:r>
          </a:p>
          <a:p>
            <a:pPr lvl="1"/>
            <a:r>
              <a:rPr lang="de-DE" smtClean="0"/>
              <a:t>...because we only know a certain segment was received, but not if it was </a:t>
            </a:r>
            <a:r>
              <a:rPr lang="de-DE" u="sng" smtClean="0"/>
              <a:t>complete</a:t>
            </a:r>
            <a:endParaRPr lang="de-DE" u="sng"/>
          </a:p>
        </p:txBody>
      </p:sp>
    </p:spTree>
    <p:extLst>
      <p:ext uri="{BB962C8B-B14F-4D97-AF65-F5344CB8AC3E}">
        <p14:creationId xmlns:p14="http://schemas.microsoft.com/office/powerpoint/2010/main" val="302381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Basics of managing data transfers</a:t>
            </a:r>
            <a:endParaRPr lang="de-DE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0500" indent="0">
              <a:buNone/>
            </a:pPr>
            <a:r>
              <a:rPr lang="de-DE" smtClean="0"/>
              <a:t>How about this?</a:t>
            </a:r>
          </a:p>
          <a:p>
            <a:pPr marL="190500" indent="0">
              <a:buNone/>
            </a:pPr>
            <a:endParaRPr lang="de-DE"/>
          </a:p>
          <a:p>
            <a:pPr marL="190500" indent="0">
              <a:buNone/>
            </a:pPr>
            <a:endParaRPr lang="de-DE" smtClean="0"/>
          </a:p>
          <a:p>
            <a:pPr marL="190500" indent="0">
              <a:buNone/>
            </a:pPr>
            <a:endParaRPr lang="de-DE"/>
          </a:p>
          <a:p>
            <a:pPr marL="190500" indent="0">
              <a:buNone/>
            </a:pPr>
            <a:endParaRPr lang="de-DE" smtClean="0"/>
          </a:p>
          <a:p>
            <a:pPr marL="190500" indent="0">
              <a:buNone/>
            </a:pPr>
            <a:endParaRPr lang="de-DE"/>
          </a:p>
          <a:p>
            <a:pPr marL="190500" indent="0">
              <a:buNone/>
            </a:pPr>
            <a:endParaRPr lang="de-DE" smtClean="0"/>
          </a:p>
          <a:p>
            <a:pPr marL="190500" indent="0">
              <a:buNone/>
            </a:pPr>
            <a:r>
              <a:rPr lang="de-DE" smtClean="0"/>
              <a:t>Can we improve that further?</a:t>
            </a:r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3" y="4365104"/>
            <a:ext cx="8659386" cy="9159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88265" y="2636912"/>
            <a:ext cx="936104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#1</a:t>
            </a:r>
          </a:p>
          <a:p>
            <a:pPr algn="ctr"/>
            <a:r>
              <a:rPr lang="de-DE" smtClean="0"/>
              <a:t>Len 100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861" y="3455634"/>
            <a:ext cx="94857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Got #1</a:t>
            </a:r>
          </a:p>
          <a:p>
            <a:pPr algn="ctr"/>
            <a:r>
              <a:rPr lang="de-DE" smtClean="0"/>
              <a:t>Len 100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07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childTnLst>
                                    <p:animMotion origin="layout" path="M 3.61111E-06 4.91557E-06 L -0.84219 -0.00556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1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2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childTnLst>
                                    <p:animMotion origin="layout" path="M 1.11111E-06 -2.84987E-06 L 0.83229 0.00833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15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  <p:bldP spid="6" grpId="2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1_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173</Paragraphs>
  <Slides>34</Slides>
  <Notes>5</Notes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35">
      <vt:lpstr>1_simple-light</vt:lpstr>
      <vt:lpstr>Slide 1</vt:lpstr>
      <vt:lpstr>About this presentation file</vt:lpstr>
      <vt:lpstr>Agenda</vt:lpstr>
      <vt:lpstr>Slide 4</vt:lpstr>
      <vt:lpstr>Basics of managing data transfers</vt:lpstr>
      <vt:lpstr>Basics of managing data transfers</vt:lpstr>
      <vt:lpstr>Basics of managing data transfers</vt:lpstr>
      <vt:lpstr>Basics of managing data transfers</vt:lpstr>
      <vt:lpstr>Basics of managing data transfers</vt:lpstr>
      <vt:lpstr>Basics of managing data transfers</vt:lpstr>
      <vt:lpstr>TCP Sequence and Acknowledge</vt:lpstr>
      <vt:lpstr>TCP Session Start</vt:lpstr>
      <vt:lpstr>It‘s Wireshark time</vt:lpstr>
      <vt:lpstr>Slide 14</vt:lpstr>
      <vt:lpstr>Initial Sequence Numbers</vt:lpstr>
      <vt:lpstr>Relative Sequence Numbers</vt:lpstr>
      <vt:lpstr>Sequence Numbers – The Rules</vt:lpstr>
      <vt:lpstr>Okay, let‘s see...</vt:lpstr>
      <vt:lpstr>Additional things to consider</vt:lpstr>
      <vt:lpstr>Slide 20</vt:lpstr>
      <vt:lpstr>Positive Ack with Retransmission</vt:lpstr>
      <vt:lpstr>Instead, send more...</vt:lpstr>
      <vt:lpstr>Instead, send more...</vt:lpstr>
      <vt:lpstr>Slide 24</vt:lpstr>
      <vt:lpstr>TCP Window Size</vt:lpstr>
      <vt:lpstr>Insufficient TCP window size</vt:lpstr>
      <vt:lpstr>Performance Problems</vt:lpstr>
      <vt:lpstr>Slide 28</vt:lpstr>
      <vt:lpstr>First, everything looks good</vt:lpstr>
      <vt:lpstr>Then something goes wrong...</vt:lpstr>
      <vt:lpstr>Retransmission</vt:lpstr>
      <vt:lpstr>Slide 32</vt:lpstr>
      <vt:lpstr>TCP Retransmissions</vt:lpstr>
      <vt:lpstr>Slide 34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TCP Analysis - First Steps</dc:title>
  <dc:creator>Jasper Bongertz</dc:creator>
  <cp:keywords>sharkfest,wireshark</cp:keywords>
  <cp:lastModifiedBy>Jasper</cp:lastModifiedBy>
  <cp:revision>57</cp:revision>
  <dcterms:modified xsi:type="dcterms:W3CDTF">2023-02-24T17:08:37Z</dcterms:modified>
</cp:coreProperties>
</file>