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howSpecialPlsOnTitleSld="0" saveSubsetFonts="1" autoCompressPictures="0">
  <p:sldMasterIdLst>
    <p:sldMasterId id="2147483654" r:id="rId1"/>
    <p:sldMasterId id="2147483655" r:id="rId2"/>
  </p:sldMasterIdLst>
  <p:notesMasterIdLst>
    <p:notesMasterId r:id="rId3"/>
  </p:notesMasterIdLst>
  <p:handoutMasterIdLst>
    <p:handoutMasterId r:id="rId4"/>
  </p:handoutMasterIdLst>
  <p:sldIdLst>
    <p:sldId id="256" r:id="rId5"/>
    <p:sldId id="287" r:id="rId6"/>
    <p:sldId id="271" r:id="rId7"/>
    <p:sldId id="272" r:id="rId8"/>
    <p:sldId id="273" r:id="rId9"/>
    <p:sldId id="275" r:id="rId10"/>
    <p:sldId id="274" r:id="rId11"/>
    <p:sldId id="288" r:id="rId12"/>
    <p:sldId id="289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</p:sldIdLst>
  <p:sldSz cx="9144000" cy="6858000" type="screen4x3"/>
  <p:notesSz cx="6858000" cy="9144000"/>
  <p:custDataLst>
    <p:tags r:id="rId24"/>
  </p:custDataLst>
  <p:defaultTextStyle>
    <a:defPPr marR="0" algn="l" rtl="0">
      <a:lnSpc>
        <a:spcPct val="100000"/>
      </a:lnSpc>
      <a:spcBef>
        <a:spcPct val="0"/>
      </a:spcBef>
      <a:spcAft>
        <a:spcPct val="0"/>
      </a:spcAft>
    </a:defPPr>
    <a:lvl1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ct val="0"/>
      </a:spcBef>
      <a:spcAft>
        <a:spcPct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32" autoAdjust="0"/>
    <p:restoredTop sz="94728" autoAdjust="0"/>
  </p:normalViewPr>
  <p:slideViewPr>
    <p:cSldViewPr snapToGrid="0">
      <p:cViewPr>
        <p:scale>
          <a:sx n="75" d="100"/>
          <a:sy n="75" d="100"/>
        </p:scale>
        <p:origin x="-10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6.xml" /><Relationship Id="rId11" Type="http://schemas.openxmlformats.org/officeDocument/2006/relationships/slide" Target="slides/slide7.xml" /><Relationship Id="rId12" Type="http://schemas.openxmlformats.org/officeDocument/2006/relationships/slide" Target="slides/slide8.xml" /><Relationship Id="rId13" Type="http://schemas.openxmlformats.org/officeDocument/2006/relationships/slide" Target="slides/slide9.xml" /><Relationship Id="rId14" Type="http://schemas.openxmlformats.org/officeDocument/2006/relationships/slide" Target="slides/slide10.xml" /><Relationship Id="rId15" Type="http://schemas.openxmlformats.org/officeDocument/2006/relationships/slide" Target="slides/slide11.xml" /><Relationship Id="rId16" Type="http://schemas.openxmlformats.org/officeDocument/2006/relationships/slide" Target="slides/slide12.xml" /><Relationship Id="rId17" Type="http://schemas.openxmlformats.org/officeDocument/2006/relationships/slide" Target="slides/slide13.xml" /><Relationship Id="rId18" Type="http://schemas.openxmlformats.org/officeDocument/2006/relationships/slide" Target="slides/slide14.xml" /><Relationship Id="rId19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6.xml" /><Relationship Id="rId21" Type="http://schemas.openxmlformats.org/officeDocument/2006/relationships/slide" Target="slides/slide17.xml" /><Relationship Id="rId22" Type="http://schemas.openxmlformats.org/officeDocument/2006/relationships/slide" Target="slides/slide18.xml" /><Relationship Id="rId23" Type="http://schemas.openxmlformats.org/officeDocument/2006/relationships/slide" Target="slides/slide19.xml" /><Relationship Id="rId24" Type="http://schemas.openxmlformats.org/officeDocument/2006/relationships/tags" Target="tags/tag1.xml" /><Relationship Id="rId25" Type="http://schemas.openxmlformats.org/officeDocument/2006/relationships/presProps" Target="presProps.xml" /><Relationship Id="rId26" Type="http://schemas.openxmlformats.org/officeDocument/2006/relationships/viewProps" Target="viewProps.xml" /><Relationship Id="rId27" Type="http://schemas.openxmlformats.org/officeDocument/2006/relationships/theme" Target="theme/theme1.xml" /><Relationship Id="rId28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slide" Target="slides/slide3.xml" /><Relationship Id="rId8" Type="http://schemas.openxmlformats.org/officeDocument/2006/relationships/slide" Target="slides/slide4.xml" /><Relationship Id="rId9" Type="http://schemas.openxmlformats.org/officeDocument/2006/relationships/slide" Target="slides/slide5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1160B-34D7-4316-9ACD-87C3936E861A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The OldcommguyTM – All Rights Reserved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4AD-233F-4141-AB3C-978E674A6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2792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4457186"/>
      </p:ext>
    </p:extLst>
  </p:cSld>
  <p:clrMap bg1="lt1" tx1="dk1" bg2="dk2" tx2="lt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7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462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4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FE816192-F7A1-4330-BF40-25EB863C28D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9275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 indent="0" algn="l">
              <a:buSzTx/>
              <a:defRPr sz="5400">
                <a:solidFill>
                  <a:schemeClr val="bg1"/>
                </a:solidFill>
              </a:defRPr>
            </a:lvl1pPr>
            <a:lvl2pPr indent="304800" algn="ctr">
              <a:buSzTx/>
              <a:defRPr sz="4800"/>
            </a:lvl2pPr>
            <a:lvl3pPr indent="304800" algn="ctr">
              <a:buSzTx/>
              <a:defRPr sz="4800"/>
            </a:lvl3pPr>
            <a:lvl4pPr indent="304800" algn="ctr">
              <a:buSzTx/>
              <a:defRPr sz="4800"/>
            </a:lvl4pPr>
            <a:lvl5pPr indent="304800" algn="ctr">
              <a:buSzTx/>
              <a:defRPr sz="4800"/>
            </a:lvl5pPr>
            <a:lvl6pPr indent="304800" algn="ctr">
              <a:buSzTx/>
              <a:defRPr sz="4800"/>
            </a:lvl6pPr>
            <a:lvl7pPr indent="304800" algn="ctr">
              <a:buSzTx/>
              <a:defRPr sz="4800"/>
            </a:lvl7pPr>
            <a:lvl8pPr indent="304800" algn="ctr">
              <a:buSzTx/>
              <a:defRPr sz="4800"/>
            </a:lvl8pPr>
            <a:lvl9pPr indent="304800" algn="ctr">
              <a:buSzTx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l">
              <a:spcBef>
                <a:spcPct val="0"/>
              </a:spcBef>
              <a:buClr>
                <a:schemeClr val="dk2"/>
              </a:buClr>
              <a:buNone/>
              <a:defRPr sz="2800">
                <a:solidFill>
                  <a:schemeClr val="bg1"/>
                </a:solidFill>
              </a:defRPr>
            </a:lvl1pPr>
            <a:lvl2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2pPr>
            <a:lvl3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3pPr>
            <a:lvl4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4pPr>
            <a:lvl5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5pPr>
            <a:lvl6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6pPr>
            <a:lvl7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7pPr>
            <a:lvl8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8pPr>
            <a:lvl9pPr marL="0" indent="190500" algn="ctr">
              <a:spcBef>
                <a:spcPct val="0"/>
              </a:spcBef>
              <a:buClr>
                <a:schemeClr val="dk2"/>
              </a:buClr>
              <a:buSzTx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8897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6324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8539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1718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5667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3265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4430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2948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4500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06276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21084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slideLayout" Target="../slideLayouts/slideLayout11.xml" /><Relationship Id="rId11" Type="http://schemas.openxmlformats.org/officeDocument/2006/relationships/slideLayout" Target="../slideLayouts/slideLayout12.xml" /><Relationship Id="rId12" Type="http://schemas.openxmlformats.org/officeDocument/2006/relationships/image" Target="../media/image2.jpeg" /><Relationship Id="rId13" Type="http://schemas.openxmlformats.org/officeDocument/2006/relationships/theme" Target="../theme/theme2.xml" /><Relationship Id="rId2" Type="http://schemas.openxmlformats.org/officeDocument/2006/relationships/slideLayout" Target="../slideLayouts/slideLayout3.xml" /><Relationship Id="rId3" Type="http://schemas.openxmlformats.org/officeDocument/2006/relationships/slideLayout" Target="../slideLayouts/slideLayout4.xml" /><Relationship Id="rId4" Type="http://schemas.openxmlformats.org/officeDocument/2006/relationships/slideLayout" Target="../slideLayouts/slideLayout5.xml" /><Relationship Id="rId5" Type="http://schemas.openxmlformats.org/officeDocument/2006/relationships/slideLayout" Target="../slideLayouts/slideLayout6.xml" /><Relationship Id="rId6" Type="http://schemas.openxmlformats.org/officeDocument/2006/relationships/slideLayout" Target="../slideLayouts/slideLayout7.xml" /><Relationship Id="rId7" Type="http://schemas.openxmlformats.org/officeDocument/2006/relationships/slideLayout" Target="../slideLayouts/slideLayout8.xml" /><Relationship Id="rId8" Type="http://schemas.openxmlformats.org/officeDocument/2006/relationships/slideLayout" Target="../slideLayouts/slideLayout9.xml" /><Relationship Id="rId9" Type="http://schemas.openxmlformats.org/officeDocument/2006/relationships/slideLayout" Target="../slideLayouts/slideLayout1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023"/>
            <a:ext cx="9131300" cy="6848475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transition/>
  <p:timing/>
  <p:hf sldNum="0" hdr="0" dt="0"/>
  <p:txStyles>
    <p:title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ct val="0"/>
        </a:spcBef>
        <a:spcAft>
          <a:spcPct val="0"/>
        </a:spcAft>
      </a:defPPr>
      <a:lvl1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ct val="0"/>
        </a:spcBef>
        <a:spcAft>
          <a:spcPct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000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09394-C8B9-409D-89C8-84AF044DD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5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ransition/>
  <p:timing/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3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4.jpeg" /><Relationship Id="rId3" Type="http://schemas.openxmlformats.org/officeDocument/2006/relationships/image" Target="../media/image15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Relationship Id="rId3" Type="http://schemas.openxmlformats.org/officeDocument/2006/relationships/image" Target="../media/image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5.jpeg" /><Relationship Id="rId3" Type="http://schemas.openxmlformats.org/officeDocument/2006/relationships/image" Target="../media/image6.jpeg" /><Relationship Id="rId4" Type="http://schemas.openxmlformats.org/officeDocument/2006/relationships/image" Target="../media/image7.jpeg" /><Relationship Id="rId5" Type="http://schemas.openxmlformats.org/officeDocument/2006/relationships/image" Target="../media/image8.jpeg" /><Relationship Id="rId6" Type="http://schemas.openxmlformats.org/officeDocument/2006/relationships/image" Target="../media/image9.jpeg" /><Relationship Id="rId7" Type="http://schemas.openxmlformats.org/officeDocument/2006/relationships/image" Target="../media/image10.jpeg" /><Relationship Id="rId8" Type="http://schemas.openxmlformats.org/officeDocument/2006/relationships/image" Target="../media/image11.jpeg" /><Relationship Id="rId9" Type="http://schemas.openxmlformats.org/officeDocument/2006/relationships/image" Target="../media/image12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1600" y="2111123"/>
            <a:ext cx="8953500" cy="1025777"/>
          </a:xfrm>
        </p:spPr>
        <p:txBody>
          <a:bodyPr/>
          <a:lstStyle/>
          <a:p>
            <a:pPr algn="ctr"/>
            <a:r>
              <a:rPr lang="en-US" sz="4400" smtClean="0"/>
              <a:t>The Anatomy of a Cyber Attack</a:t>
            </a:r>
            <a:endParaRPr lang="en-US" sz="4400"/>
          </a:p>
        </p:txBody>
      </p:sp>
    </p:spTree>
  </p:cSld>
  <p:clrMapOvr>
    <a:masterClrMapping/>
  </p:clrMapOvr>
  <p:transition spd="slow">
    <p:cut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239000" cy="6858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Data for Personal attack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467600" cy="5257800"/>
          </a:xfrm>
        </p:spPr>
        <p:txBody>
          <a:bodyPr>
            <a:normAutofit/>
          </a:bodyPr>
          <a:lstStyle/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429250" y="6492875"/>
            <a:ext cx="37147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914400" y="990600"/>
            <a:ext cx="7467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The Eight piece puzzle for personal ID thief</a:t>
            </a:r>
          </a:p>
          <a:p>
            <a:pPr lvl="1"/>
            <a:r>
              <a:rPr lang="en-US" smtClean="0"/>
              <a:t>Full Name</a:t>
            </a:r>
          </a:p>
          <a:p>
            <a:pPr lvl="2"/>
            <a:r>
              <a:rPr lang="en-US" smtClean="0"/>
              <a:t>Including Spouse full info</a:t>
            </a:r>
          </a:p>
          <a:p>
            <a:pPr lvl="1"/>
            <a:r>
              <a:rPr lang="en-US" smtClean="0"/>
              <a:t>Address</a:t>
            </a:r>
          </a:p>
          <a:p>
            <a:pPr lvl="2"/>
            <a:r>
              <a:rPr lang="en-US" smtClean="0"/>
              <a:t>Current</a:t>
            </a:r>
          </a:p>
          <a:p>
            <a:pPr lvl="2"/>
            <a:r>
              <a:rPr lang="en-US" smtClean="0"/>
              <a:t>Last known</a:t>
            </a:r>
          </a:p>
          <a:p>
            <a:pPr lvl="1"/>
            <a:r>
              <a:rPr lang="en-US" smtClean="0"/>
              <a:t>Dependents and ages</a:t>
            </a:r>
          </a:p>
          <a:p>
            <a:pPr lvl="2"/>
            <a:r>
              <a:rPr lang="en-US" smtClean="0"/>
              <a:t>Birth dates</a:t>
            </a:r>
          </a:p>
          <a:p>
            <a:pPr lvl="1"/>
            <a:r>
              <a:rPr lang="en-US" smtClean="0"/>
              <a:t>Phone Numbers</a:t>
            </a:r>
          </a:p>
          <a:p>
            <a:pPr lvl="1"/>
            <a:r>
              <a:rPr lang="en-US" smtClean="0"/>
              <a:t>Education</a:t>
            </a:r>
          </a:p>
          <a:p>
            <a:pPr lvl="2"/>
            <a:r>
              <a:rPr lang="en-US" smtClean="0"/>
              <a:t>High School</a:t>
            </a:r>
          </a:p>
          <a:p>
            <a:pPr lvl="2"/>
            <a:r>
              <a:rPr lang="en-US" smtClean="0"/>
              <a:t>College</a:t>
            </a:r>
          </a:p>
          <a:p>
            <a:pPr lvl="2"/>
            <a:r>
              <a:rPr lang="en-US" smtClean="0"/>
              <a:t>Trade</a:t>
            </a:r>
          </a:p>
          <a:p>
            <a:pPr lvl="1"/>
            <a:r>
              <a:rPr lang="en-US" smtClean="0"/>
              <a:t>E-mail – already hacked</a:t>
            </a:r>
          </a:p>
          <a:p>
            <a:pPr lvl="1"/>
            <a:r>
              <a:rPr lang="en-US" smtClean="0"/>
              <a:t>Current employee</a:t>
            </a:r>
          </a:p>
          <a:p>
            <a:r>
              <a:rPr lang="en-US" smtClean="0"/>
              <a:t>Any of theses – </a:t>
            </a:r>
          </a:p>
          <a:p>
            <a:pPr lvl="1"/>
            <a:r>
              <a:rPr lang="en-US" smtClean="0"/>
              <a:t>Social security – Drivers license – DOB and place – Hobbies – Family info </a:t>
            </a:r>
          </a:p>
          <a:p>
            <a:pPr lvl="1"/>
            <a:endParaRPr lang="en-US" sz="2200" b="1" u="sng" smtClean="0"/>
          </a:p>
          <a:p>
            <a:pPr marL="457200" lvl="1" indent="0">
              <a:buNone/>
            </a:pPr>
            <a:r>
              <a:rPr lang="en-US" sz="2200" b="1" u="sng" smtClean="0"/>
              <a:t>* the average CV/resume contains all of these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4508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7239000" cy="7620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Data and info source tools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467600" cy="5486400"/>
          </a:xfrm>
        </p:spPr>
        <p:txBody>
          <a:bodyPr>
            <a:normAutofit fontScale="85000" lnSpcReduction="10000"/>
          </a:bodyPr>
          <a:lstStyle/>
          <a:p>
            <a:r>
              <a:rPr lang="en-US" smtClean="0"/>
              <a:t>Why not attack the server and clients</a:t>
            </a:r>
          </a:p>
          <a:p>
            <a:r>
              <a:rPr lang="en-US" smtClean="0"/>
              <a:t>Tools for Inside and outside exploits/data</a:t>
            </a:r>
          </a:p>
          <a:p>
            <a:pPr lvl="1"/>
            <a:r>
              <a:rPr lang="en-US" err="1" smtClean="0"/>
              <a:t>Nmap – Top line scanner and exploit viewer</a:t>
            </a:r>
          </a:p>
          <a:p>
            <a:pPr lvl="1"/>
            <a:r>
              <a:rPr lang="en-US" smtClean="0"/>
              <a:t>Nessus – Access Scanner</a:t>
            </a:r>
          </a:p>
          <a:p>
            <a:pPr lvl="1"/>
            <a:r>
              <a:rPr lang="en-US" err="1" smtClean="0"/>
              <a:t>Nikto 2 – Web Scanner</a:t>
            </a:r>
          </a:p>
          <a:p>
            <a:pPr lvl="2"/>
            <a:r>
              <a:rPr lang="en-US" smtClean="0"/>
              <a:t>Scripts as well as most applications</a:t>
            </a:r>
          </a:p>
          <a:p>
            <a:pPr lvl="1"/>
            <a:r>
              <a:rPr lang="en-US" smtClean="0"/>
              <a:t>Armitage – Metasploit tool – good and bad</a:t>
            </a:r>
          </a:p>
          <a:p>
            <a:pPr lvl="1"/>
            <a:r>
              <a:rPr lang="en-US" err="1" smtClean="0"/>
              <a:t>Hashcat – Password digger</a:t>
            </a:r>
          </a:p>
          <a:p>
            <a:pPr lvl="1"/>
            <a:r>
              <a:rPr lang="en-US" err="1" smtClean="0"/>
              <a:t>WiFite – Wireless configuration tester</a:t>
            </a:r>
          </a:p>
          <a:p>
            <a:pPr lvl="1"/>
            <a:r>
              <a:rPr lang="en-US" smtClean="0"/>
              <a:t>Wireshark – packet capture and analyzer</a:t>
            </a:r>
          </a:p>
          <a:p>
            <a:pPr lvl="2"/>
            <a:r>
              <a:rPr lang="en-US" smtClean="0"/>
              <a:t>T-Shark – automated</a:t>
            </a:r>
          </a:p>
          <a:p>
            <a:pPr lvl="3"/>
            <a:r>
              <a:rPr lang="en-US" smtClean="0"/>
              <a:t>With SNORT</a:t>
            </a:r>
          </a:p>
          <a:p>
            <a:pPr lvl="1"/>
            <a:r>
              <a:rPr lang="en-US" smtClean="0"/>
              <a:t>SET – Social Engineering Toolset</a:t>
            </a:r>
          </a:p>
          <a:p>
            <a:pPr lvl="2"/>
            <a:r>
              <a:rPr lang="en-US" smtClean="0"/>
              <a:t>Easy to use Human attack tool kit</a:t>
            </a:r>
          </a:p>
          <a:p>
            <a:pPr lvl="1"/>
            <a:r>
              <a:rPr lang="en-US" smtClean="0"/>
              <a:t>MANY MORE – focused to general</a:t>
            </a:r>
          </a:p>
          <a:p>
            <a:pPr lvl="2"/>
            <a:r>
              <a:rPr lang="en-US" smtClean="0"/>
              <a:t>OWASP, pMap, WIFI password dump, iSafe Keylogger,  AFF…etc</a:t>
            </a:r>
          </a:p>
          <a:p>
            <a:pPr lvl="2"/>
            <a:r>
              <a:rPr lang="en-US" smtClean="0"/>
              <a:t>Estimate over 1000 different tools for any OS</a:t>
            </a:r>
          </a:p>
          <a:p>
            <a:pPr lvl="2"/>
            <a:r>
              <a:rPr lang="en-US" smtClean="0"/>
              <a:t>More to exploit Internet places – Facebook, Linkedin…..etc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429250" y="6492875"/>
            <a:ext cx="37147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22331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6096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Attack data and access sources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467600" cy="5257800"/>
          </a:xfrm>
        </p:spPr>
        <p:txBody>
          <a:bodyPr>
            <a:normAutofit/>
          </a:bodyPr>
          <a:lstStyle/>
          <a:p>
            <a:endParaRPr lang="en-US" smtClean="0"/>
          </a:p>
          <a:p>
            <a:pPr lvl="1"/>
            <a:r>
              <a:rPr lang="en-US" smtClean="0"/>
              <a:t> -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276850" y="6492875"/>
            <a:ext cx="38671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914400" y="990600"/>
            <a:ext cx="7467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Old Media attacks</a:t>
            </a:r>
          </a:p>
          <a:p>
            <a:pPr lvl="1"/>
            <a:r>
              <a:rPr lang="en-US" smtClean="0"/>
              <a:t>Café wifi</a:t>
            </a:r>
          </a:p>
          <a:p>
            <a:pPr lvl="1"/>
            <a:r>
              <a:rPr lang="en-US" smtClean="0"/>
              <a:t>School networks</a:t>
            </a:r>
          </a:p>
          <a:p>
            <a:pPr lvl="1"/>
            <a:r>
              <a:rPr lang="en-US" smtClean="0"/>
              <a:t>Guest networks at corporations</a:t>
            </a:r>
          </a:p>
          <a:p>
            <a:pPr lvl="1"/>
            <a:r>
              <a:rPr lang="en-US" smtClean="0"/>
              <a:t>Airplane and airport wifi</a:t>
            </a:r>
          </a:p>
          <a:p>
            <a:r>
              <a:rPr lang="en-US" smtClean="0"/>
              <a:t>New targets</a:t>
            </a:r>
          </a:p>
          <a:p>
            <a:pPr lvl="1"/>
            <a:r>
              <a:rPr lang="en-US" smtClean="0"/>
              <a:t>3 and 4 G networks</a:t>
            </a:r>
          </a:p>
          <a:p>
            <a:pPr lvl="1"/>
            <a:r>
              <a:rPr lang="en-US" smtClean="0"/>
              <a:t>Public WLANs</a:t>
            </a:r>
          </a:p>
          <a:p>
            <a:pPr lvl="1"/>
            <a:r>
              <a:rPr lang="en-US" smtClean="0"/>
              <a:t>Corporate tunnels</a:t>
            </a:r>
          </a:p>
          <a:p>
            <a:pPr lvl="1"/>
            <a:r>
              <a:rPr lang="en-US" smtClean="0"/>
              <a:t>The cloud</a:t>
            </a:r>
          </a:p>
          <a:p>
            <a:pPr lvl="1"/>
            <a:r>
              <a:rPr lang="en-US" smtClean="0"/>
              <a:t>WiFi everywhere</a:t>
            </a:r>
          </a:p>
          <a:p>
            <a:pPr lvl="1"/>
            <a:r>
              <a:rPr lang="en-US" smtClean="0"/>
              <a:t>Cell phone and tablet platforms</a:t>
            </a:r>
          </a:p>
          <a:p>
            <a:pPr lvl="1"/>
            <a:r>
              <a:rPr lang="en-US" smtClean="0"/>
              <a:t>WLAN’s </a:t>
            </a:r>
          </a:p>
          <a:p>
            <a:pPr lvl="1"/>
            <a:r>
              <a:rPr lang="en-US" smtClean="0"/>
              <a:t>Physical attacks - Botting - </a:t>
            </a:r>
            <a:r>
              <a:rPr lang="en-US" err="1"/>
              <a:t>K</a:t>
            </a:r>
            <a:r>
              <a:rPr lang="en-US" err="1" smtClean="0"/>
              <a:t>eyloggers  - BIOS - Firmware</a:t>
            </a:r>
          </a:p>
          <a:p>
            <a:r>
              <a:rPr lang="en-US" smtClean="0"/>
              <a:t>BACKDOOR – Intel and Apples access</a:t>
            </a:r>
          </a:p>
          <a:p>
            <a:r>
              <a:rPr lang="en-US" smtClean="0"/>
              <a:t>Stupidity!</a:t>
            </a:r>
          </a:p>
          <a:p>
            <a:r>
              <a:rPr lang="en-US" smtClean="0"/>
              <a:t>DO NOT RULE OUT – PHYSICAL ACCESS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2749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922"/>
            <a:ext cx="7239000" cy="7620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Trickery everywhere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8077200" cy="57912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mtClean="0"/>
          </a:p>
          <a:p>
            <a:pPr marL="457200" lvl="1" indent="0">
              <a:buNone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213350" y="6492875"/>
            <a:ext cx="39306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914400" y="838200"/>
            <a:ext cx="7848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Malicious Websites</a:t>
            </a:r>
          </a:p>
          <a:p>
            <a:pPr lvl="1"/>
            <a:r>
              <a:rPr lang="en-US"/>
              <a:t>G</a:t>
            </a:r>
            <a:r>
              <a:rPr lang="en-US" smtClean="0"/>
              <a:t>row at an annual rate of 110 to 125%</a:t>
            </a:r>
          </a:p>
          <a:p>
            <a:pPr lvl="1"/>
            <a:r>
              <a:rPr lang="en-US" smtClean="0"/>
              <a:t>Up </a:t>
            </a:r>
            <a:r>
              <a:rPr lang="en-US"/>
              <a:t>to 70% of legitimate sites have some sort of malware or redirects on them</a:t>
            </a:r>
          </a:p>
          <a:p>
            <a:pPr lvl="1"/>
            <a:r>
              <a:rPr lang="en-US"/>
              <a:t>50+% of top 100 sites have some sore of malicious activity</a:t>
            </a:r>
          </a:p>
          <a:p>
            <a:pPr lvl="1"/>
            <a:r>
              <a:rPr lang="en-US"/>
              <a:t>In 2010 </a:t>
            </a:r>
            <a:r>
              <a:rPr lang="en-US" smtClean="0"/>
              <a:t>the </a:t>
            </a:r>
            <a:r>
              <a:rPr lang="en-US"/>
              <a:t>site - pc-optimizer.com was #1 for code </a:t>
            </a:r>
            <a:r>
              <a:rPr lang="en-US" smtClean="0"/>
              <a:t>thief</a:t>
            </a:r>
          </a:p>
          <a:p>
            <a:pPr lvl="2"/>
            <a:r>
              <a:rPr lang="en-US" smtClean="0"/>
              <a:t>Any free fix your PC is dangerous</a:t>
            </a:r>
            <a:endParaRPr lang="en-US"/>
          </a:p>
          <a:p>
            <a:r>
              <a:rPr lang="en-US"/>
              <a:t>USA has over 28% bot netted computers</a:t>
            </a:r>
          </a:p>
          <a:p>
            <a:pPr lvl="1"/>
            <a:r>
              <a:rPr lang="en-US"/>
              <a:t>South Korea is second</a:t>
            </a:r>
          </a:p>
          <a:p>
            <a:r>
              <a:rPr lang="en-US"/>
              <a:t>Aladel.net house over 56,000 current </a:t>
            </a:r>
            <a:r>
              <a:rPr lang="en-US" smtClean="0"/>
              <a:t>threats</a:t>
            </a:r>
          </a:p>
          <a:p>
            <a:pPr lvl="1"/>
            <a:r>
              <a:rPr lang="en-US" smtClean="0"/>
              <a:t>Record is 227,000 trojans</a:t>
            </a:r>
            <a:endParaRPr lang="en-US"/>
          </a:p>
          <a:p>
            <a:r>
              <a:rPr lang="en-US"/>
              <a:t>Many compromised sites use a google name format</a:t>
            </a:r>
          </a:p>
          <a:p>
            <a:pPr lvl="1"/>
            <a:r>
              <a:rPr lang="en-US"/>
              <a:t>i.e. goooogleadsence.biz</a:t>
            </a:r>
          </a:p>
          <a:p>
            <a:pPr lvl="1"/>
            <a:r>
              <a:rPr lang="en-US"/>
              <a:t>58 of the sites listed among Alexa's top 25,000 most popular websites are delivering drive-by downloads of malicious code, potentially affecting millions of users each day.</a:t>
            </a:r>
          </a:p>
          <a:p>
            <a:pPr lvl="1"/>
            <a:r>
              <a:rPr lang="en-US"/>
              <a:t>Alexa top-ranked domains served malicious content 23 (or 79 percent) of the days in February," the report says." That means this problem is not isolated and occurs on a continuous, regular basis."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4061812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75"/>
            <a:ext cx="7239000" cy="7620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Problems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467600" cy="5257800"/>
          </a:xfrm>
        </p:spPr>
        <p:txBody>
          <a:bodyPr>
            <a:normAutofit/>
          </a:bodyPr>
          <a:lstStyle/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832350" y="6492875"/>
            <a:ext cx="43116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914400" y="990600"/>
            <a:ext cx="7467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Four Top Trends in cyber world</a:t>
            </a:r>
          </a:p>
          <a:p>
            <a:pPr lvl="1"/>
            <a:r>
              <a:rPr lang="en-US" smtClean="0"/>
              <a:t>Increase in Business Networks complexity</a:t>
            </a:r>
          </a:p>
          <a:p>
            <a:pPr lvl="2"/>
            <a:r>
              <a:rPr lang="en-US" smtClean="0"/>
              <a:t>Bigger networks</a:t>
            </a:r>
          </a:p>
          <a:p>
            <a:pPr lvl="2"/>
            <a:r>
              <a:rPr lang="en-US" smtClean="0"/>
              <a:t>Lack of visualization to recognize attacks and ploys</a:t>
            </a:r>
          </a:p>
          <a:p>
            <a:pPr lvl="2"/>
            <a:r>
              <a:rPr lang="en-US" smtClean="0"/>
              <a:t>Less trained network employees</a:t>
            </a:r>
          </a:p>
          <a:p>
            <a:pPr lvl="1"/>
            <a:r>
              <a:rPr lang="en-US" smtClean="0"/>
              <a:t>Increasing criminal Motivation</a:t>
            </a:r>
          </a:p>
          <a:p>
            <a:pPr lvl="2"/>
            <a:r>
              <a:rPr lang="en-US" smtClean="0"/>
              <a:t>More money on the net</a:t>
            </a:r>
          </a:p>
          <a:p>
            <a:pPr lvl="1"/>
            <a:r>
              <a:rPr lang="en-US" smtClean="0"/>
              <a:t>Increasing commoditization of weapon focused software</a:t>
            </a:r>
          </a:p>
          <a:p>
            <a:pPr lvl="2"/>
            <a:r>
              <a:rPr lang="en-US" smtClean="0"/>
              <a:t>Hack for pay</a:t>
            </a:r>
          </a:p>
          <a:p>
            <a:pPr lvl="2"/>
            <a:r>
              <a:rPr lang="en-US" smtClean="0"/>
              <a:t>Tools to hack for pay</a:t>
            </a:r>
          </a:p>
          <a:p>
            <a:pPr lvl="2"/>
            <a:r>
              <a:rPr lang="en-US" smtClean="0"/>
              <a:t>Including specialized attack methods and support</a:t>
            </a:r>
          </a:p>
          <a:p>
            <a:pPr lvl="1"/>
            <a:r>
              <a:rPr lang="en-US" smtClean="0"/>
              <a:t>Lack of user knowledge</a:t>
            </a:r>
          </a:p>
          <a:p>
            <a:pPr lvl="2"/>
            <a:r>
              <a:rPr lang="en-US" smtClean="0"/>
              <a:t>More users</a:t>
            </a:r>
          </a:p>
          <a:p>
            <a:pPr lvl="2"/>
            <a:r>
              <a:rPr lang="en-US" smtClean="0"/>
              <a:t>More access methods</a:t>
            </a:r>
          </a:p>
          <a:p>
            <a:pPr lvl="2"/>
            <a:r>
              <a:rPr lang="en-US" smtClean="0"/>
              <a:t>No training</a:t>
            </a:r>
          </a:p>
          <a:p>
            <a:pPr lvl="1"/>
            <a:r>
              <a:rPr lang="en-US" smtClean="0"/>
              <a:t>IPv6 or more accurately the push to transition from IP Before</a:t>
            </a:r>
          </a:p>
          <a:p>
            <a:pPr marL="457200" lvl="1" indent="0">
              <a:buNone/>
            </a:pPr>
            <a:endParaRPr lang="en-US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24304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75"/>
            <a:ext cx="8458200" cy="683525"/>
          </a:xfrm>
        </p:spPr>
        <p:txBody>
          <a:bodyPr/>
          <a:lstStyle/>
          <a:p>
            <a:r>
              <a:rPr lang="en-US" sz="2800" smtClean="0">
                <a:latin typeface="Copperplate Gothic Bold" panose="020e0705020206020404" pitchFamily="34" charset="0"/>
              </a:rPr>
              <a:t>Cyber Warfare – Enemies and targets</a:t>
            </a:r>
            <a:endParaRPr lang="en-US" sz="28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467600" cy="5257800"/>
          </a:xfrm>
        </p:spPr>
        <p:txBody>
          <a:bodyPr>
            <a:normAutofit/>
          </a:bodyPr>
          <a:lstStyle/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162550" y="6492875"/>
            <a:ext cx="39814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914400" y="685800"/>
            <a:ext cx="74676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Top enemies – Espionage – Attacks - Communications</a:t>
            </a:r>
          </a:p>
          <a:p>
            <a:pPr lvl="1"/>
            <a:r>
              <a:rPr lang="en-US" smtClean="0"/>
              <a:t>China, Iran, North Korea</a:t>
            </a:r>
          </a:p>
          <a:p>
            <a:pPr lvl="2"/>
            <a:r>
              <a:rPr lang="en-US" smtClean="0"/>
              <a:t> country sponsored and organized terrorism</a:t>
            </a:r>
          </a:p>
          <a:p>
            <a:pPr lvl="1"/>
            <a:r>
              <a:rPr lang="en-US" smtClean="0"/>
              <a:t>Islamic terrorists and others </a:t>
            </a:r>
          </a:p>
          <a:p>
            <a:pPr lvl="2"/>
            <a:r>
              <a:rPr lang="en-US" smtClean="0"/>
              <a:t>Recruitment</a:t>
            </a:r>
          </a:p>
          <a:p>
            <a:pPr lvl="2"/>
            <a:r>
              <a:rPr lang="en-US" smtClean="0"/>
              <a:t>Training</a:t>
            </a:r>
          </a:p>
          <a:p>
            <a:pPr lvl="2"/>
            <a:r>
              <a:rPr lang="en-US" smtClean="0"/>
              <a:t>Coordination of attacks</a:t>
            </a:r>
          </a:p>
          <a:p>
            <a:pPr lvl="1"/>
            <a:r>
              <a:rPr lang="en-US" smtClean="0"/>
              <a:t>Thrill seekers and for hire threats</a:t>
            </a:r>
          </a:p>
          <a:p>
            <a:pPr lvl="1"/>
            <a:r>
              <a:rPr lang="en-US" smtClean="0"/>
              <a:t>Political sympathizers for radical causes</a:t>
            </a:r>
          </a:p>
          <a:p>
            <a:pPr lvl="2"/>
            <a:r>
              <a:rPr lang="en-US" smtClean="0"/>
              <a:t>Recruitment</a:t>
            </a:r>
          </a:p>
          <a:p>
            <a:pPr lvl="2"/>
            <a:r>
              <a:rPr lang="en-US" smtClean="0"/>
              <a:t>Training</a:t>
            </a:r>
          </a:p>
          <a:p>
            <a:pPr lvl="2"/>
            <a:r>
              <a:rPr lang="en-US" smtClean="0"/>
              <a:t>Message marketing</a:t>
            </a:r>
          </a:p>
          <a:p>
            <a:r>
              <a:rPr lang="en-US" smtClean="0"/>
              <a:t>Targets</a:t>
            </a:r>
          </a:p>
          <a:p>
            <a:pPr lvl="1"/>
            <a:r>
              <a:rPr lang="en-US" smtClean="0"/>
              <a:t>Nuclear plants</a:t>
            </a:r>
          </a:p>
          <a:p>
            <a:pPr lvl="2"/>
            <a:r>
              <a:rPr lang="en-US" smtClean="0"/>
              <a:t>Any automated production including Gas, oil…etc</a:t>
            </a:r>
          </a:p>
          <a:p>
            <a:pPr lvl="2"/>
            <a:r>
              <a:rPr lang="en-US" smtClean="0"/>
              <a:t>SCADA is a hot target – Low tech and isolation has been its best protection</a:t>
            </a:r>
          </a:p>
          <a:p>
            <a:pPr lvl="1"/>
            <a:r>
              <a:rPr lang="en-US" smtClean="0"/>
              <a:t>Military</a:t>
            </a:r>
          </a:p>
          <a:p>
            <a:pPr lvl="1"/>
            <a:r>
              <a:rPr lang="en-US" smtClean="0"/>
              <a:t>Monetary system</a:t>
            </a:r>
          </a:p>
          <a:p>
            <a:pPr lvl="1"/>
            <a:r>
              <a:rPr lang="en-US" smtClean="0"/>
              <a:t>Citizen communications platform</a:t>
            </a:r>
          </a:p>
          <a:p>
            <a:pPr lvl="2"/>
            <a:r>
              <a:rPr lang="en-US" smtClean="0"/>
              <a:t>Internet</a:t>
            </a:r>
          </a:p>
          <a:p>
            <a:pPr lvl="2"/>
            <a:r>
              <a:rPr lang="en-US" smtClean="0"/>
              <a:t>Cell</a:t>
            </a:r>
          </a:p>
          <a:p>
            <a:pPr lvl="2"/>
            <a:r>
              <a:rPr lang="en-US" smtClean="0"/>
              <a:t>Emergency services</a:t>
            </a:r>
          </a:p>
          <a:p>
            <a:pPr lvl="1"/>
            <a:endParaRPr lang="en-US" smtClean="0"/>
          </a:p>
          <a:p>
            <a:pPr marL="457200" lvl="1" indent="0">
              <a:buNone/>
            </a:pPr>
            <a:endParaRPr lang="en-US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74065"/>
      </p:ext>
    </p:extLst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239000" cy="7620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Types of Cyber - attacks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4676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Types of Warfare attacks</a:t>
            </a:r>
          </a:p>
          <a:p>
            <a:pPr lvl="1"/>
            <a:r>
              <a:rPr lang="en-US" smtClean="0"/>
              <a:t>Combination of any and all</a:t>
            </a:r>
          </a:p>
          <a:p>
            <a:pPr lvl="2"/>
            <a:r>
              <a:rPr lang="en-US" smtClean="0"/>
              <a:t>Cyber and Physical</a:t>
            </a:r>
          </a:p>
          <a:p>
            <a:pPr lvl="1"/>
            <a:r>
              <a:rPr lang="en-US" smtClean="0"/>
              <a:t>Nuclear</a:t>
            </a:r>
          </a:p>
          <a:p>
            <a:pPr lvl="1"/>
            <a:r>
              <a:rPr lang="en-US" smtClean="0"/>
              <a:t>Military Command and control</a:t>
            </a:r>
          </a:p>
          <a:p>
            <a:pPr lvl="2"/>
            <a:r>
              <a:rPr lang="en-US" smtClean="0"/>
              <a:t>Turn our weapons on us</a:t>
            </a:r>
          </a:p>
          <a:p>
            <a:pPr lvl="1"/>
            <a:r>
              <a:rPr lang="en-US" smtClean="0"/>
              <a:t>Confusion</a:t>
            </a:r>
          </a:p>
          <a:p>
            <a:pPr lvl="1"/>
            <a:r>
              <a:rPr lang="en-US" smtClean="0"/>
              <a:t>Social attacks</a:t>
            </a:r>
          </a:p>
          <a:p>
            <a:pPr lvl="1"/>
            <a:r>
              <a:rPr lang="en-US" smtClean="0"/>
              <a:t>Monetary</a:t>
            </a:r>
          </a:p>
          <a:p>
            <a:pPr lvl="2"/>
            <a:r>
              <a:rPr lang="en-US" smtClean="0"/>
              <a:t>Stock markets</a:t>
            </a:r>
          </a:p>
          <a:p>
            <a:pPr lvl="2"/>
            <a:r>
              <a:rPr lang="en-US" smtClean="0"/>
              <a:t>Brokers</a:t>
            </a:r>
          </a:p>
          <a:p>
            <a:pPr lvl="2"/>
            <a:r>
              <a:rPr lang="en-US" smtClean="0"/>
              <a:t>Federal Reserve</a:t>
            </a:r>
          </a:p>
          <a:p>
            <a:pPr lvl="2"/>
            <a:r>
              <a:rPr lang="en-US" smtClean="0"/>
              <a:t>Banks</a:t>
            </a:r>
          </a:p>
          <a:p>
            <a:pPr lvl="1"/>
            <a:r>
              <a:rPr lang="en-US" smtClean="0"/>
              <a:t>Probe attacks for potential all out warfare</a:t>
            </a:r>
          </a:p>
          <a:p>
            <a:pPr lvl="2"/>
            <a:r>
              <a:rPr lang="en-US" smtClean="0"/>
              <a:t>One day they shut down everything</a:t>
            </a:r>
          </a:p>
          <a:p>
            <a:pPr lvl="2"/>
            <a:r>
              <a:rPr lang="en-US" smtClean="0"/>
              <a:t>No money, no food production, no oil, no natural gas, no power</a:t>
            </a:r>
          </a:p>
          <a:p>
            <a:pPr lvl="2"/>
            <a:r>
              <a:rPr lang="en-US" smtClean="0"/>
              <a:t>NO COMMUNICATIONS – TV, Radio, phones, cell, satellite</a:t>
            </a:r>
          </a:p>
          <a:p>
            <a:pPr lvl="3"/>
            <a:r>
              <a:rPr lang="en-US" smtClean="0"/>
              <a:t>We have no back up communications</a:t>
            </a:r>
          </a:p>
          <a:p>
            <a:pPr lvl="3"/>
            <a:r>
              <a:rPr lang="en-US" smtClean="0"/>
              <a:t>No POTS – Ham radio MAY be the only long range communications platform</a:t>
            </a:r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467350" y="6492875"/>
            <a:ext cx="36766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06315"/>
      </p:ext>
    </p:extLst>
  </p:cSld>
  <p:clrMapOvr>
    <a:masterClrMapping/>
  </p:clrMapOvr>
  <p:transition/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2390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smtClean="0">
                <a:latin typeface="Copperplate Gothic Bold" panose="020e0705020206020404" pitchFamily="34" charset="0"/>
              </a:rPr>
              <a:t>Review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467600" cy="5257800"/>
          </a:xfrm>
        </p:spPr>
        <p:txBody>
          <a:bodyPr>
            <a:normAutofit/>
          </a:bodyPr>
          <a:lstStyle/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314950" y="6492875"/>
            <a:ext cx="38290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914400" y="457200"/>
            <a:ext cx="7848600" cy="6083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The Anatomy of an attack</a:t>
            </a:r>
          </a:p>
          <a:p>
            <a:pPr lvl="1"/>
            <a:r>
              <a:rPr lang="en-US" smtClean="0"/>
              <a:t>Rational and reason for an attack</a:t>
            </a:r>
          </a:p>
          <a:p>
            <a:pPr lvl="2"/>
            <a:r>
              <a:rPr lang="en-US" smtClean="0"/>
              <a:t>Just $</a:t>
            </a:r>
          </a:p>
          <a:p>
            <a:pPr lvl="2"/>
            <a:r>
              <a:rPr lang="en-US" smtClean="0"/>
              <a:t>Revenge…etc</a:t>
            </a:r>
          </a:p>
          <a:p>
            <a:pPr lvl="1"/>
            <a:r>
              <a:rPr lang="en-US" smtClean="0"/>
              <a:t>Lots of data gathering leads to information leads to Intelligence about target or targets</a:t>
            </a:r>
          </a:p>
          <a:p>
            <a:pPr lvl="2"/>
            <a:r>
              <a:rPr lang="en-US" smtClean="0"/>
              <a:t>To gain focus</a:t>
            </a:r>
          </a:p>
          <a:p>
            <a:pPr lvl="1"/>
            <a:r>
              <a:rPr lang="en-US" smtClean="0"/>
              <a:t>Small probing attacks</a:t>
            </a:r>
          </a:p>
          <a:p>
            <a:pPr lvl="2"/>
            <a:r>
              <a:rPr lang="en-US" smtClean="0"/>
              <a:t>Vulnerability check</a:t>
            </a:r>
          </a:p>
          <a:p>
            <a:pPr lvl="3"/>
            <a:r>
              <a:rPr lang="en-US" smtClean="0"/>
              <a:t>Network, Servers, Applications, Users</a:t>
            </a:r>
          </a:p>
          <a:p>
            <a:pPr lvl="1"/>
            <a:r>
              <a:rPr lang="en-US" smtClean="0"/>
              <a:t>Final Plan</a:t>
            </a:r>
          </a:p>
          <a:p>
            <a:pPr lvl="2"/>
            <a:r>
              <a:rPr lang="en-US" smtClean="0"/>
              <a:t>Target</a:t>
            </a:r>
          </a:p>
          <a:p>
            <a:pPr lvl="2"/>
            <a:r>
              <a:rPr lang="en-US" smtClean="0"/>
              <a:t>Method</a:t>
            </a:r>
          </a:p>
          <a:p>
            <a:pPr lvl="2"/>
            <a:r>
              <a:rPr lang="en-US" smtClean="0"/>
              <a:t>Outside influences</a:t>
            </a:r>
          </a:p>
          <a:p>
            <a:pPr lvl="1"/>
            <a:r>
              <a:rPr lang="en-US" smtClean="0"/>
              <a:t>The Attack</a:t>
            </a:r>
          </a:p>
          <a:p>
            <a:pPr lvl="2"/>
            <a:r>
              <a:rPr lang="en-US" smtClean="0"/>
              <a:t>Small nibble</a:t>
            </a:r>
          </a:p>
          <a:p>
            <a:pPr lvl="2"/>
            <a:r>
              <a:rPr lang="en-US" smtClean="0"/>
              <a:t>Persistent threat</a:t>
            </a:r>
          </a:p>
          <a:p>
            <a:pPr lvl="2"/>
            <a:r>
              <a:rPr lang="en-US" smtClean="0"/>
              <a:t>All out Cyber Attack</a:t>
            </a:r>
          </a:p>
          <a:p>
            <a:pPr lvl="2"/>
            <a:r>
              <a:rPr lang="en-US" smtClean="0"/>
              <a:t>Cyber and Physical</a:t>
            </a:r>
          </a:p>
          <a:p>
            <a:pPr lvl="1"/>
            <a:r>
              <a:rPr lang="en-US" smtClean="0"/>
              <a:t>The retreat plan</a:t>
            </a:r>
          </a:p>
          <a:p>
            <a:pPr lvl="2"/>
            <a:r>
              <a:rPr lang="en-US" smtClean="0"/>
              <a:t>All out with no trail or diversion trail</a:t>
            </a:r>
          </a:p>
          <a:p>
            <a:pPr lvl="2"/>
            <a:r>
              <a:rPr lang="en-US" smtClean="0"/>
              <a:t>Back door or other malware let behind</a:t>
            </a:r>
          </a:p>
          <a:p>
            <a:pPr lvl="2"/>
            <a:r>
              <a:rPr lang="en-US" smtClean="0"/>
              <a:t>Knowledge of weaknesses</a:t>
            </a:r>
          </a:p>
          <a:p>
            <a:pPr lvl="1"/>
            <a:r>
              <a:rPr lang="en-US" smtClean="0"/>
              <a:t>The future attack  plan or drain of information, money or access to a deeper attack</a:t>
            </a:r>
          </a:p>
          <a:p>
            <a:pPr lvl="2"/>
            <a:endParaRPr lang="en-US" smtClean="0"/>
          </a:p>
          <a:p>
            <a:pPr lvl="2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5016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239000" cy="7620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Issues for you to solve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467600" cy="5257800"/>
          </a:xfrm>
        </p:spPr>
        <p:txBody>
          <a:bodyPr>
            <a:normAutofit/>
          </a:bodyPr>
          <a:lstStyle/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276850" y="6492875"/>
            <a:ext cx="38671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914400" y="990600"/>
            <a:ext cx="74676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Ignorance of technology vulnerability</a:t>
            </a:r>
          </a:p>
          <a:p>
            <a:r>
              <a:rPr lang="en-US" smtClean="0"/>
              <a:t>Chaos and confusion – Mob mentality</a:t>
            </a:r>
          </a:p>
          <a:p>
            <a:r>
              <a:rPr lang="en-US" smtClean="0"/>
              <a:t>Hunger for more technology</a:t>
            </a:r>
          </a:p>
          <a:p>
            <a:pPr lvl="1"/>
            <a:r>
              <a:rPr lang="en-US" smtClean="0"/>
              <a:t>Google Glasses</a:t>
            </a:r>
          </a:p>
          <a:p>
            <a:pPr lvl="1"/>
            <a:r>
              <a:rPr lang="en-US" smtClean="0"/>
              <a:t>Wrist tool</a:t>
            </a:r>
          </a:p>
          <a:p>
            <a:pPr lvl="1"/>
            <a:r>
              <a:rPr lang="en-US" smtClean="0"/>
              <a:t>Automobile computers…etc</a:t>
            </a:r>
          </a:p>
          <a:p>
            <a:pPr lvl="1"/>
            <a:r>
              <a:rPr lang="en-US" smtClean="0"/>
              <a:t>The more we have, the more we rely on it, the more vulnerable we become!</a:t>
            </a:r>
          </a:p>
          <a:p>
            <a:r>
              <a:rPr lang="en-US" smtClean="0"/>
              <a:t>We want to trust the technology but cannot</a:t>
            </a:r>
          </a:p>
          <a:p>
            <a:pPr lvl="1"/>
            <a:r>
              <a:rPr lang="en-US" smtClean="0"/>
              <a:t>CANNOT trust any site, access or person</a:t>
            </a:r>
          </a:p>
          <a:p>
            <a:pPr lvl="1"/>
            <a:r>
              <a:rPr lang="en-US" smtClean="0"/>
              <a:t>We act on emotion not thought</a:t>
            </a:r>
          </a:p>
          <a:p>
            <a:pPr lvl="1"/>
            <a:r>
              <a:rPr lang="en-US" smtClean="0"/>
              <a:t>We cannot see the danger</a:t>
            </a:r>
          </a:p>
          <a:p>
            <a:pPr lvl="1"/>
            <a:r>
              <a:rPr lang="en-US" smtClean="0"/>
              <a:t>Anti Virus protection is about 35% effective unless updated daily and then only 75%</a:t>
            </a:r>
          </a:p>
          <a:p>
            <a:r>
              <a:rPr lang="en-US" smtClean="0"/>
              <a:t>We are arrogant about what we want to do</a:t>
            </a:r>
          </a:p>
          <a:p>
            <a:r>
              <a:rPr lang="en-US" smtClean="0"/>
              <a:t>No or little compliance by businesses</a:t>
            </a:r>
          </a:p>
          <a:p>
            <a:pPr lvl="1"/>
            <a:r>
              <a:rPr lang="en-US" smtClean="0"/>
              <a:t>Target…et. al.</a:t>
            </a:r>
          </a:p>
          <a:p>
            <a:r>
              <a:rPr lang="en-US" smtClean="0"/>
              <a:t>We seem not to learn from the past</a:t>
            </a:r>
          </a:p>
          <a:p>
            <a:r>
              <a:rPr lang="en-US" smtClean="0"/>
              <a:t>IPv6 – the future or not?</a:t>
            </a:r>
          </a:p>
          <a:p>
            <a:endParaRPr lang="en-US" smtClean="0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776288"/>
      </p:ext>
    </p:extLst>
  </p:cSld>
  <p:clrMapOvr>
    <a:masterClrMapping/>
  </p:clrMapOvr>
  <p:transition/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97" y="152400"/>
            <a:ext cx="7239000" cy="762000"/>
          </a:xfrm>
        </p:spPr>
        <p:txBody>
          <a:bodyPr>
            <a:normAutofit/>
          </a:bodyPr>
          <a:lstStyle/>
          <a:p>
            <a:pPr algn="ctr"/>
            <a:r>
              <a:rPr lang="en-US" sz="3200" smtClean="0">
                <a:latin typeface="Copperplate Gothic Bold" panose="020e0705020206020404" pitchFamily="34" charset="0"/>
              </a:rPr>
              <a:t>The End or is it?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3199" y="990600"/>
            <a:ext cx="3352801" cy="206874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3761282"/>
            <a:ext cx="8470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smtClean="0"/>
              <a:t>There is no real end in sight, as long as there are cyber criminals, warriors and attacks!</a:t>
            </a:r>
          </a:p>
          <a:p>
            <a:pPr algn="ctr"/>
            <a:r>
              <a:rPr lang="en-US" b="1" i="1" smtClean="0"/>
              <a:t>The future will be 100% CYBER WARFARE in all of its forms!</a:t>
            </a:r>
            <a:endParaRPr lang="en-US" b="1" i="1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1" t="4248" r="7256" b="0"/>
          <a:stretch>
            <a:fillRect/>
          </a:stretch>
        </p:blipFill>
        <p:spPr>
          <a:xfrm>
            <a:off x="1143000" y="4648200"/>
            <a:ext cx="2133600" cy="190925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35819" y="5048827"/>
            <a:ext cx="243207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Smile!</a:t>
            </a:r>
            <a:endParaRPr lang="en-US" sz="6600" b="1" cap="none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5224297" y="6492875"/>
            <a:ext cx="3919703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8606" y="3296046"/>
            <a:ext cx="772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smtClean="0">
                <a:latin typeface="Copperplate Gothic Bold" panose="020e0705020206020404" pitchFamily="34" charset="0"/>
              </a:rPr>
              <a:t>The reality is that we will be attacked – Not IF but When!</a:t>
            </a:r>
            <a:endParaRPr lang="en-US" sz="180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0642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04005" y="1660642"/>
            <a:ext cx="7340600" cy="4325937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4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The preparation for</a:t>
            </a:r>
            <a:br>
              <a:rPr lang="en-US" sz="4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</a:br>
            <a:r>
              <a:rPr lang="en-US" sz="480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A</a:t>
            </a:r>
            <a:br>
              <a:rPr lang="en-US" sz="4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</a:br>
            <a:r>
              <a:rPr lang="en-US" sz="4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Cyber-Attack</a:t>
            </a:r>
            <a:br>
              <a:rPr lang="en-US" sz="40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</a:b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From </a:t>
            </a:r>
            <a:b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</a:b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Data gathering </a:t>
            </a:r>
            <a:b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</a:b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to </a:t>
            </a:r>
            <a:b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</a:br>
            <a: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implementation</a:t>
            </a:r>
            <a:br>
              <a:rPr lang="en-US" sz="2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</a:br>
            <a:r>
              <a:rPr lang="en-US" sz="1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By:</a:t>
            </a:r>
            <a:br>
              <a:rPr lang="en-US" sz="1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</a:br>
            <a:r>
              <a:rPr lang="en-US" sz="1800" smtClean="0">
                <a:solidFill>
                  <a:schemeClr val="accent2">
                    <a:lumMod val="75000"/>
                  </a:schemeClr>
                </a:solidFill>
                <a:latin typeface="Copperplate Gothic Bold" panose="020e0705020206020404" pitchFamily="34" charset="0"/>
              </a:rPr>
              <a:t>The Oldcommguy</a:t>
            </a:r>
            <a:r>
              <a:rPr lang="en-US" sz="1400" b="0" baseline="30000" smtClean="0">
                <a:solidFill>
                  <a:schemeClr val="accent2">
                    <a:lumMod val="75000"/>
                  </a:schemeClr>
                </a:solidFill>
                <a:effectLst/>
                <a:latin typeface="Copperplate Gothic Bold" panose="020e0705020206020404" pitchFamily="34" charset="0"/>
              </a:rPr>
              <a:t>®</a:t>
            </a:r>
            <a:endParaRPr lang="en-US" sz="1400" b="0" baseline="30000">
              <a:solidFill>
                <a:schemeClr val="accent2">
                  <a:lumMod val="75000"/>
                </a:schemeClr>
              </a:solidFill>
              <a:effectLst/>
              <a:latin typeface="Copperplate Gothic Bold" panose="020e07050202060204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1" y="201702"/>
            <a:ext cx="7696200" cy="1398498"/>
          </a:xfrm>
        </p:spPr>
        <p:txBody>
          <a:bodyPr>
            <a:noAutofit/>
          </a:bodyPr>
          <a:lstStyle/>
          <a:p>
            <a:pPr algn="ctr"/>
            <a:r>
              <a:rPr lang="en-US" sz="3200" smtClean="0">
                <a:latin typeface="Arial Black" panose="020b0a04020102020204" pitchFamily="34" charset="0"/>
              </a:rPr>
              <a:t>The Anatomy of a Cyber-Attack</a:t>
            </a:r>
          </a:p>
          <a:p>
            <a:pPr algn="ctr"/>
            <a:r>
              <a:rPr lang="en-US" sz="3200" smtClean="0">
                <a:latin typeface="Arial Black" panose="020b0a04020102020204" pitchFamily="34" charset="0"/>
              </a:rPr>
              <a:t>CYBER WARFARE</a:t>
            </a:r>
            <a:endParaRPr lang="en-US" sz="3200">
              <a:latin typeface="Arial Black" panose="020b0a04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5" r="9775"/>
          <a:stretch>
            <a:fillRect/>
          </a:stretch>
        </p:blipFill>
        <p:spPr>
          <a:xfrm>
            <a:off x="228600" y="990600"/>
            <a:ext cx="875405" cy="56660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935640913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400800" cy="6858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The Cyber World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0" y="990600"/>
            <a:ext cx="8509000" cy="5257800"/>
          </a:xfrm>
        </p:spPr>
        <p:txBody>
          <a:bodyPr>
            <a:normAutofit fontScale="92500"/>
          </a:bodyPr>
          <a:lstStyle/>
          <a:p>
            <a:r>
              <a:rPr lang="en-US" sz="3600" smtClean="0"/>
              <a:t>Areas of concern</a:t>
            </a:r>
          </a:p>
          <a:p>
            <a:pPr lvl="1"/>
            <a:r>
              <a:rPr lang="en-US" sz="4000" smtClean="0"/>
              <a:t>Cyber Espionage</a:t>
            </a:r>
          </a:p>
          <a:p>
            <a:pPr lvl="1"/>
            <a:r>
              <a:rPr lang="en-US" sz="4000" smtClean="0"/>
              <a:t>Cyber Warfare</a:t>
            </a:r>
          </a:p>
          <a:p>
            <a:pPr lvl="1"/>
            <a:r>
              <a:rPr lang="en-US" sz="4000" smtClean="0"/>
              <a:t>Cyber Crime</a:t>
            </a:r>
          </a:p>
          <a:p>
            <a:pPr lvl="1"/>
            <a:r>
              <a:rPr lang="en-US" sz="4000" smtClean="0"/>
              <a:t>Cyber Terrorism</a:t>
            </a:r>
          </a:p>
          <a:p>
            <a:r>
              <a:rPr lang="en-US" sz="3600" smtClean="0"/>
              <a:t>Goals</a:t>
            </a:r>
          </a:p>
          <a:p>
            <a:pPr lvl="1"/>
            <a:r>
              <a:rPr lang="en-US" sz="4000" smtClean="0"/>
              <a:t>Cyber Knowledge</a:t>
            </a:r>
          </a:p>
          <a:p>
            <a:pPr lvl="1"/>
            <a:r>
              <a:rPr lang="en-US" sz="4000" smtClean="0"/>
              <a:t>Cyber Protection</a:t>
            </a:r>
          </a:p>
          <a:p>
            <a:pPr lvl="1"/>
            <a:r>
              <a:rPr lang="en-US" sz="4000" smtClean="0"/>
              <a:t>Recognition and Mitigation of attacks</a:t>
            </a:r>
          </a:p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972050" y="6492875"/>
            <a:ext cx="41719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0803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239000" cy="762000"/>
          </a:xfrm>
        </p:spPr>
        <p:txBody>
          <a:bodyPr>
            <a:normAutofit/>
          </a:bodyPr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Targets and Motives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7467600" cy="5372100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Corporate</a:t>
            </a:r>
          </a:p>
          <a:p>
            <a:pPr lvl="1"/>
            <a:r>
              <a:rPr lang="en-US" smtClean="0"/>
              <a:t>Types - DOS – SYN – ICMP – Port – DNS – </a:t>
            </a:r>
          </a:p>
          <a:p>
            <a:pPr lvl="2"/>
            <a:r>
              <a:rPr lang="en-US" smtClean="0"/>
              <a:t>Trojans #1 attack and access method – over 79%</a:t>
            </a:r>
          </a:p>
          <a:p>
            <a:pPr lvl="1"/>
            <a:r>
              <a:rPr lang="en-US" smtClean="0"/>
              <a:t>Thief –</a:t>
            </a:r>
          </a:p>
          <a:p>
            <a:pPr lvl="2"/>
            <a:r>
              <a:rPr lang="en-US" smtClean="0"/>
              <a:t>Personnel info</a:t>
            </a:r>
          </a:p>
          <a:p>
            <a:pPr lvl="2"/>
            <a:r>
              <a:rPr lang="en-US" smtClean="0"/>
              <a:t>Corporate info</a:t>
            </a:r>
          </a:p>
          <a:p>
            <a:pPr lvl="1"/>
            <a:r>
              <a:rPr lang="en-US" smtClean="0"/>
              <a:t>Defacement</a:t>
            </a:r>
          </a:p>
          <a:p>
            <a:pPr lvl="1"/>
            <a:r>
              <a:rPr lang="en-US" smtClean="0"/>
              <a:t>Takeover/control</a:t>
            </a:r>
          </a:p>
          <a:p>
            <a:pPr lvl="1"/>
            <a:r>
              <a:rPr lang="en-US" smtClean="0"/>
              <a:t>Financial (directly)</a:t>
            </a:r>
          </a:p>
          <a:p>
            <a:pPr lvl="1"/>
            <a:r>
              <a:rPr lang="en-US" smtClean="0"/>
              <a:t>Extortion</a:t>
            </a:r>
          </a:p>
          <a:p>
            <a:pPr lvl="1"/>
            <a:r>
              <a:rPr lang="en-US" smtClean="0"/>
              <a:t>Revenge</a:t>
            </a:r>
          </a:p>
          <a:p>
            <a:pPr lvl="1"/>
            <a:r>
              <a:rPr lang="en-US" smtClean="0"/>
              <a:t>Corporate or personnel image and reputation</a:t>
            </a:r>
            <a:endParaRPr lang="en-US"/>
          </a:p>
          <a:p>
            <a:r>
              <a:rPr lang="en-US" smtClean="0"/>
              <a:t>Individual/Personal – Yours and Family - entire Life</a:t>
            </a:r>
          </a:p>
          <a:p>
            <a:pPr lvl="1"/>
            <a:r>
              <a:rPr lang="en-US" smtClean="0"/>
              <a:t>.............</a:t>
            </a:r>
          </a:p>
          <a:p>
            <a:r>
              <a:rPr lang="en-US" smtClean="0"/>
              <a:t>Governmental/Military</a:t>
            </a:r>
          </a:p>
          <a:p>
            <a:pPr lvl="1"/>
            <a:r>
              <a:rPr lang="en-US" smtClean="0"/>
              <a:t>Secrets</a:t>
            </a:r>
          </a:p>
          <a:p>
            <a:pPr lvl="1"/>
            <a:r>
              <a:rPr lang="en-US" smtClean="0"/>
              <a:t>Weapon Control</a:t>
            </a:r>
            <a:endParaRPr lang="en-US"/>
          </a:p>
          <a:p>
            <a:r>
              <a:rPr lang="en-US" smtClean="0"/>
              <a:t>Political, Religious……</a:t>
            </a:r>
          </a:p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260850" y="6492875"/>
            <a:ext cx="48831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63548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239000" cy="7620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Goals of Cyber - attacks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66800"/>
            <a:ext cx="7315200" cy="5257800"/>
          </a:xfrm>
        </p:spPr>
        <p:txBody>
          <a:bodyPr>
            <a:normAutofit/>
          </a:bodyPr>
          <a:lstStyle/>
          <a:p>
            <a:r>
              <a:rPr lang="en-US" smtClean="0"/>
              <a:t>Money</a:t>
            </a:r>
          </a:p>
          <a:p>
            <a:r>
              <a:rPr lang="en-US" smtClean="0"/>
              <a:t>Power</a:t>
            </a:r>
          </a:p>
          <a:p>
            <a:r>
              <a:rPr lang="en-US" smtClean="0"/>
              <a:t>Control</a:t>
            </a:r>
          </a:p>
          <a:p>
            <a:r>
              <a:rPr lang="en-US" smtClean="0"/>
              <a:t>Publicity</a:t>
            </a:r>
          </a:p>
          <a:p>
            <a:r>
              <a:rPr lang="en-US" smtClean="0"/>
              <a:t>Revenge</a:t>
            </a:r>
          </a:p>
          <a:p>
            <a:r>
              <a:rPr lang="en-US" smtClean="0"/>
              <a:t>Crackers</a:t>
            </a:r>
          </a:p>
          <a:p>
            <a:r>
              <a:rPr lang="en-US" smtClean="0"/>
              <a:t>Learning</a:t>
            </a:r>
          </a:p>
          <a:p>
            <a:r>
              <a:rPr lang="en-US" smtClean="0"/>
              <a:t>Future protection/Penetration testing</a:t>
            </a:r>
          </a:p>
          <a:p>
            <a:r>
              <a:rPr lang="en-US" smtClean="0"/>
              <a:t>Or Just to do it!</a:t>
            </a:r>
          </a:p>
          <a:p>
            <a:endParaRPr lang="en-US" smtClean="0"/>
          </a:p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467350" y="6492875"/>
            <a:ext cx="36766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8389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239000" cy="7620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Data and data sources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500" y="1092200"/>
            <a:ext cx="7467600" cy="5257800"/>
          </a:xfrm>
        </p:spPr>
        <p:txBody>
          <a:bodyPr>
            <a:normAutofit/>
          </a:bodyPr>
          <a:lstStyle/>
          <a:p>
            <a:endParaRPr lang="en-US" smtClean="0"/>
          </a:p>
          <a:p>
            <a:pPr lvl="1"/>
            <a:r>
              <a:rPr lang="en-US" smtClean="0"/>
              <a:t>, 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454650" y="6492875"/>
            <a:ext cx="3689350" cy="365125"/>
          </a:xfrm>
        </p:spPr>
        <p:txBody>
          <a:bodyPr/>
          <a:lstStyle/>
          <a:p>
            <a:r>
              <a:rPr lang="en-US" smtClean="0"/>
              <a:t>The Oldcommguy </a:t>
            </a:r>
            <a:r>
              <a:rPr lang="en-US" sz="800" smtClean="0"/>
              <a:t>TM</a:t>
            </a:r>
            <a:r>
              <a:rPr lang="en-US" smtClean="0"/>
              <a:t> – All Rights Reserved 2014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914400" y="990600"/>
            <a:ext cx="7467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Intelligence</a:t>
            </a:r>
          </a:p>
          <a:p>
            <a:r>
              <a:rPr lang="en-US" smtClean="0"/>
              <a:t>Intelligence is lots of data –small pieces add up</a:t>
            </a:r>
          </a:p>
          <a:p>
            <a:pPr lvl="1"/>
            <a:r>
              <a:rPr lang="en-US" smtClean="0"/>
              <a:t>Male/female</a:t>
            </a:r>
          </a:p>
          <a:p>
            <a:pPr lvl="1"/>
            <a:r>
              <a:rPr lang="en-US" smtClean="0"/>
              <a:t>Initials to real name</a:t>
            </a:r>
          </a:p>
          <a:p>
            <a:pPr lvl="1"/>
            <a:r>
              <a:rPr lang="en-US" smtClean="0"/>
              <a:t>Address</a:t>
            </a:r>
          </a:p>
          <a:p>
            <a:pPr lvl="1"/>
            <a:r>
              <a:rPr lang="en-US" smtClean="0"/>
              <a:t>Residence</a:t>
            </a:r>
          </a:p>
          <a:p>
            <a:pPr lvl="1"/>
            <a:r>
              <a:rPr lang="en-US" smtClean="0"/>
              <a:t>Work history</a:t>
            </a:r>
          </a:p>
          <a:p>
            <a:pPr lvl="1"/>
            <a:r>
              <a:rPr lang="en-US" smtClean="0"/>
              <a:t>Type of system used</a:t>
            </a:r>
          </a:p>
          <a:p>
            <a:pPr lvl="1"/>
            <a:r>
              <a:rPr lang="en-US" smtClean="0"/>
              <a:t>Weaknesses</a:t>
            </a:r>
          </a:p>
          <a:p>
            <a:r>
              <a:rPr lang="en-US" smtClean="0"/>
              <a:t>Where do you get data</a:t>
            </a:r>
          </a:p>
          <a:p>
            <a:pPr lvl="1"/>
            <a:r>
              <a:rPr lang="en-US" smtClean="0"/>
              <a:t>Social networks</a:t>
            </a:r>
          </a:p>
          <a:p>
            <a:pPr lvl="1"/>
            <a:r>
              <a:rPr lang="en-US" smtClean="0"/>
              <a:t>Stolen items –RFID’s, laptops, wallets, papers(trash)</a:t>
            </a:r>
          </a:p>
          <a:p>
            <a:pPr lvl="1"/>
            <a:r>
              <a:rPr lang="en-US" smtClean="0"/>
              <a:t>Shoulder surfing – looking over someone's back</a:t>
            </a:r>
          </a:p>
          <a:p>
            <a:pPr lvl="1"/>
            <a:r>
              <a:rPr lang="en-US" smtClean="0"/>
              <a:t>Phishing</a:t>
            </a:r>
          </a:p>
          <a:p>
            <a:pPr lvl="1"/>
            <a:r>
              <a:rPr lang="en-US" smtClean="0"/>
              <a:t>Personally from employee or target person, internal mole</a:t>
            </a:r>
          </a:p>
        </p:txBody>
      </p:sp>
    </p:spTree>
    <p:extLst>
      <p:ext uri="{BB962C8B-B14F-4D97-AF65-F5344CB8AC3E}">
        <p14:creationId xmlns:p14="http://schemas.microsoft.com/office/powerpoint/2010/main" val="3206915732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153400" cy="762000"/>
          </a:xfrm>
        </p:spPr>
        <p:txBody>
          <a:bodyPr/>
          <a:lstStyle/>
          <a:p>
            <a:r>
              <a:rPr lang="en-US" sz="3200" smtClean="0">
                <a:latin typeface="Copperplate Gothic Bold" panose="020e0705020206020404" pitchFamily="34" charset="0"/>
              </a:rPr>
              <a:t>What is needed for a cyber attack</a:t>
            </a:r>
            <a:endParaRPr lang="en-US" sz="3200">
              <a:latin typeface="Copperplate Gothic Bold" panose="020e07050202060204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467600" cy="5257800"/>
          </a:xfrm>
        </p:spPr>
        <p:txBody>
          <a:bodyPr>
            <a:normAutofit/>
          </a:bodyPr>
          <a:lstStyle/>
          <a:p>
            <a:endParaRPr lang="en-US" smtClean="0"/>
          </a:p>
          <a:p>
            <a:pPr lvl="1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5099050" y="6492875"/>
            <a:ext cx="4044950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sp>
        <p:nvSpPr>
          <p:cNvPr id="5" name="Content Placeholder 2"/>
          <p:cNvSpPr txBox="1"/>
          <p:nvPr/>
        </p:nvSpPr>
        <p:spPr>
          <a:xfrm>
            <a:off x="914400" y="990600"/>
            <a:ext cx="7467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˃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Goal – Reason for attack – end desire</a:t>
            </a:r>
          </a:p>
          <a:p>
            <a:r>
              <a:rPr lang="en-US" smtClean="0"/>
              <a:t>Intelligence</a:t>
            </a:r>
          </a:p>
          <a:p>
            <a:pPr lvl="1"/>
            <a:r>
              <a:rPr lang="en-US" smtClean="0"/>
              <a:t>Lots of data</a:t>
            </a:r>
          </a:p>
          <a:p>
            <a:pPr lvl="1"/>
            <a:r>
              <a:rPr lang="en-US" smtClean="0"/>
              <a:t>Information</a:t>
            </a:r>
          </a:p>
          <a:p>
            <a:r>
              <a:rPr lang="en-US" smtClean="0"/>
              <a:t>Five steps in an attack</a:t>
            </a:r>
          </a:p>
          <a:p>
            <a:pPr lvl="1"/>
            <a:r>
              <a:rPr lang="en-US" smtClean="0"/>
              <a:t>Reconnaissance</a:t>
            </a:r>
          </a:p>
          <a:p>
            <a:pPr lvl="1"/>
            <a:r>
              <a:rPr lang="en-US" smtClean="0"/>
              <a:t>Probing</a:t>
            </a:r>
          </a:p>
          <a:p>
            <a:pPr lvl="1"/>
            <a:r>
              <a:rPr lang="en-US" smtClean="0"/>
              <a:t>Actual attack</a:t>
            </a:r>
          </a:p>
          <a:p>
            <a:pPr lvl="1"/>
            <a:r>
              <a:rPr lang="en-US" smtClean="0"/>
              <a:t>Maintaining presence</a:t>
            </a:r>
          </a:p>
          <a:p>
            <a:pPr lvl="2"/>
            <a:r>
              <a:rPr lang="en-US" smtClean="0"/>
              <a:t>To continue original attack desired effect</a:t>
            </a:r>
          </a:p>
          <a:p>
            <a:pPr lvl="2"/>
            <a:r>
              <a:rPr lang="en-US" smtClean="0"/>
              <a:t>To allow for future attacks  </a:t>
            </a:r>
          </a:p>
          <a:p>
            <a:pPr lvl="3"/>
            <a:r>
              <a:rPr lang="en-US" smtClean="0"/>
              <a:t>continued surveillance</a:t>
            </a:r>
          </a:p>
          <a:p>
            <a:pPr lvl="3"/>
            <a:r>
              <a:rPr lang="en-US" smtClean="0"/>
              <a:t>Light footing</a:t>
            </a:r>
          </a:p>
          <a:p>
            <a:pPr lvl="1"/>
            <a:r>
              <a:rPr lang="en-US" smtClean="0"/>
              <a:t>Covering attack track</a:t>
            </a:r>
          </a:p>
          <a:p>
            <a:pPr lvl="2"/>
            <a:r>
              <a:rPr lang="en-US" smtClean="0"/>
              <a:t>How it was done</a:t>
            </a:r>
          </a:p>
          <a:p>
            <a:pPr lvl="2"/>
            <a:r>
              <a:rPr lang="en-US" smtClean="0"/>
              <a:t>Access point</a:t>
            </a:r>
          </a:p>
          <a:p>
            <a:pPr lvl="2"/>
            <a:r>
              <a:rPr lang="en-US" smtClean="0"/>
              <a:t>Residual for future or continued access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068671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Information – many sources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40275" y="6492875"/>
            <a:ext cx="4403725" cy="365125"/>
          </a:xfrm>
        </p:spPr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pic>
        <p:nvPicPr>
          <p:cNvPr id="5" name="Picture 2" descr="http://4.bp.blogspot.com/-hteHPVYwtVQ/U1nT3ccGeoI/AAAAAAAACCA/ye4Pki84IZI/s1600/P4130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70" r="23490"/>
          <a:stretch>
            <a:fillRect/>
          </a:stretch>
        </p:blipFill>
        <p:spPr bwMode="auto">
          <a:xfrm>
            <a:off x="6362700" y="1492694"/>
            <a:ext cx="2381743" cy="1987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cache3.asset-cache.net/gc/111727654-vintage-photo-of-small-boy-mother-and-family-gettyimages.jpg?v=1&amp;c=IWSAsset&amp;k=2&amp;d=n7dhcm%2B4HxrNspX7KrlX784CesdQc01iMKwSgbETHG8%3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6" r="26897"/>
          <a:stretch>
            <a:fillRect/>
          </a:stretch>
        </p:blipFill>
        <p:spPr bwMode="auto">
          <a:xfrm>
            <a:off x="431800" y="1492694"/>
            <a:ext cx="1803400" cy="218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foreclosuredeals.com/images/family-in-front-of-sold-propert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73" t="10265" r="3922" b="6118"/>
          <a:stretch>
            <a:fillRect/>
          </a:stretch>
        </p:blipFill>
        <p:spPr bwMode="auto">
          <a:xfrm>
            <a:off x="2628900" y="1428751"/>
            <a:ext cx="3175000" cy="242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2413" y="4055769"/>
            <a:ext cx="2643187" cy="803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89700" y="3688556"/>
            <a:ext cx="24003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8400" y="4144963"/>
            <a:ext cx="20955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1988" y="5216525"/>
            <a:ext cx="21050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43275" y="5132046"/>
            <a:ext cx="25717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559130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006475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/>
              <a:t>Hooking the bones together!</a:t>
            </a:r>
            <a:br>
              <a:rPr lang="en-US" smtClean="0"/>
            </a:br>
            <a:r>
              <a:rPr lang="en-US" sz="4000" smtClean="0"/>
              <a:t>Small easily found data!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9400"/>
            <a:ext cx="7886700" cy="4627563"/>
          </a:xfrm>
        </p:spPr>
        <p:txBody>
          <a:bodyPr>
            <a:normAutofit/>
          </a:bodyPr>
          <a:lstStyle/>
          <a:p>
            <a:r>
              <a:rPr lang="en-US" smtClean="0"/>
              <a:t>Small things hook big part together</a:t>
            </a:r>
          </a:p>
          <a:p>
            <a:pPr lvl="1"/>
            <a:r>
              <a:rPr lang="en-US" smtClean="0"/>
              <a:t>Ligaments for human bones</a:t>
            </a:r>
          </a:p>
          <a:p>
            <a:pPr lvl="1"/>
            <a:r>
              <a:rPr lang="en-US" smtClean="0"/>
              <a:t>Data for the cyber anatomy of the target</a:t>
            </a:r>
          </a:p>
          <a:p>
            <a:r>
              <a:rPr lang="en-US" smtClean="0"/>
              <a:t>Little items lead to big information</a:t>
            </a:r>
          </a:p>
          <a:p>
            <a:pPr lvl="1"/>
            <a:r>
              <a:rPr lang="en-US" smtClean="0"/>
              <a:t>A family member</a:t>
            </a:r>
          </a:p>
          <a:p>
            <a:pPr lvl="1"/>
            <a:r>
              <a:rPr lang="en-US" smtClean="0"/>
              <a:t>A phone number</a:t>
            </a:r>
          </a:p>
          <a:p>
            <a:pPr lvl="1"/>
            <a:r>
              <a:rPr lang="en-US" smtClean="0"/>
              <a:t>A license plate</a:t>
            </a:r>
          </a:p>
          <a:p>
            <a:pPr lvl="1"/>
            <a:r>
              <a:rPr lang="en-US" smtClean="0"/>
              <a:t>House street, number</a:t>
            </a:r>
          </a:p>
          <a:p>
            <a:pPr lvl="1"/>
            <a:r>
              <a:rPr lang="en-US" smtClean="0"/>
              <a:t>Travel info</a:t>
            </a:r>
          </a:p>
          <a:p>
            <a:pPr lvl="1"/>
            <a:r>
              <a:rPr lang="en-US" smtClean="0"/>
              <a:t>Pet info, friends info….etc</a:t>
            </a:r>
          </a:p>
          <a:p>
            <a:pPr lvl="1"/>
            <a:r>
              <a:rPr lang="en-US" smtClean="0"/>
              <a:t>More small pieces of info – best place to eat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Oldcommguy TM – All Rights Reserved 2014</a:t>
            </a:r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0" r="0"/>
          <a:stretch>
            <a:fillRect/>
          </a:stretch>
        </p:blipFill>
        <p:spPr bwMode="auto">
          <a:xfrm>
            <a:off x="6931094" y="1549400"/>
            <a:ext cx="2074426" cy="47561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</p:pic>
      <p:cxnSp>
        <p:nvCxnSpPr>
          <p:cNvPr id="7" name="Straight Arrow Connector 6"/>
          <p:cNvCxnSpPr/>
          <p:nvPr/>
        </p:nvCxnSpPr>
        <p:spPr>
          <a:xfrm>
            <a:off x="3695700" y="3784600"/>
            <a:ext cx="3771900" cy="1117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530600" y="4203700"/>
            <a:ext cx="4025900" cy="1663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635500" y="2413000"/>
            <a:ext cx="2832100" cy="330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921000" y="3927475"/>
            <a:ext cx="4546600" cy="145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378200" y="1879600"/>
            <a:ext cx="4330700" cy="2667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165600" y="2794000"/>
            <a:ext cx="3708400" cy="210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13182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287</Paragraphs>
  <Slides>19</Slides>
  <Notes>3</Notes>
  <TotalTime>4177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20">
      <vt:lpstr>simple-light</vt:lpstr>
      <vt:lpstr>The Anatomy of a Cyber Attack</vt:lpstr>
      <vt:lpstr>The preparation forACyber-AttackFrom Data gathering to implementationBy:The Oldcommguy®</vt:lpstr>
      <vt:lpstr>The Cyber World</vt:lpstr>
      <vt:lpstr>Targets and Motives</vt:lpstr>
      <vt:lpstr>Goals of Cyber - attacks</vt:lpstr>
      <vt:lpstr>Data and data sources</vt:lpstr>
      <vt:lpstr>What is needed for a cyber attack</vt:lpstr>
      <vt:lpstr>Information – many sources</vt:lpstr>
      <vt:lpstr>Hooking the bones together!Small easily found data!</vt:lpstr>
      <vt:lpstr>Data for Personal attack</vt:lpstr>
      <vt:lpstr>Data and info source tools</vt:lpstr>
      <vt:lpstr>Attack data and access sources</vt:lpstr>
      <vt:lpstr>Trickery everywhere</vt:lpstr>
      <vt:lpstr>Problems</vt:lpstr>
      <vt:lpstr>Cyber Warfare – Enemies and targets</vt:lpstr>
      <vt:lpstr>Types of Cyber - attacks</vt:lpstr>
      <vt:lpstr>Review</vt:lpstr>
      <vt:lpstr>Issues for you to solve</vt:lpstr>
      <vt:lpstr>The End or is it?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laura_000</dc:creator>
  <cp:lastModifiedBy>Tim O'Neill</cp:lastModifiedBy>
  <cp:revision>13</cp:revision>
  <dcterms:modified xsi:type="dcterms:W3CDTF">2023-02-24T17:10:33Z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_AdHocReviewCycleID">
    <vt:i4>264468196</vt:i4>
  </property>
  <property fmtid="{D5CDD505-2E9C-101B-9397-08002B2CF9AE}" pid="3" name="_AuthorEmail">
    <vt:lpwstr>oldcommguy@bellsouth.net</vt:lpwstr>
  </property>
  <property fmtid="{D5CDD505-2E9C-101B-9397-08002B2CF9AE}" pid="4" name="_AuthorEmailDisplayName">
    <vt:lpwstr>TimO</vt:lpwstr>
  </property>
  <property fmtid="{D5CDD505-2E9C-101B-9397-08002B2CF9AE}" pid="5" name="_EmailSubject">
    <vt:lpwstr>Need Your Sharkfest Slides and/or Videos!!</vt:lpwstr>
  </property>
  <property fmtid="{D5CDD505-2E9C-101B-9397-08002B2CF9AE}" pid="6" name="_NewReviewCycle">
    <vt:lpwstr/>
  </property>
</Properties>
</file>