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bin" ContentType="application/vnd.ms-office.activeX"/>
  <Default Extension="vml" ContentType="application/vnd.openxmlformats-officedocument.vmlDrawing"/>
  <Override PartName="/docProps/app.xml" ContentType="application/vnd.openxmlformats-officedocument.extended-properties+xml"/>
  <Override PartName="/docProps/core.xml" ContentType="application/vnd.openxmlformats-package.core-properties+xml"/>
  <Override PartName="/ppt/activeX/activeX1.xml" ContentType="application/vnd.ms-office.activeX+xml"/>
  <Override PartName="/ppt/activeX/activeX2.xml" ContentType="application/vnd.ms-office.activeX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6.12.1.0-->
<p:presentation xmlns:r="http://schemas.openxmlformats.org/officeDocument/2006/relationships" xmlns:a="http://schemas.openxmlformats.org/drawingml/2006/main" xmlns:p="http://schemas.openxmlformats.org/presentationml/2006/main" showSpecialPlsOnTitleSld="0" saveSubsetFonts="1" autoCompressPictures="0">
  <p:sldMasterIdLst>
    <p:sldMasterId id="2147483654" r:id="rId1"/>
    <p:sldMasterId id="2147483655" r:id="rId2"/>
  </p:sldMasterIdLst>
  <p:notesMasterIdLst>
    <p:notesMasterId r:id="rId3"/>
  </p:notesMasterIdLst>
  <p:sldIdLst>
    <p:sldId id="256" r:id="rId4"/>
    <p:sldId id="257" r:id="rId5"/>
    <p:sldId id="259" r:id="rId6"/>
    <p:sldId id="288" r:id="rId7"/>
    <p:sldId id="258" r:id="rId8"/>
    <p:sldId id="260" r:id="rId9"/>
    <p:sldId id="261" r:id="rId10"/>
    <p:sldId id="267" r:id="rId11"/>
    <p:sldId id="268" r:id="rId12"/>
    <p:sldId id="269" r:id="rId13"/>
    <p:sldId id="270" r:id="rId14"/>
    <p:sldId id="271" r:id="rId15"/>
    <p:sldId id="285" r:id="rId16"/>
    <p:sldId id="272" r:id="rId17"/>
    <p:sldId id="273" r:id="rId18"/>
    <p:sldId id="274" r:id="rId19"/>
    <p:sldId id="303" r:id="rId20"/>
    <p:sldId id="275" r:id="rId21"/>
    <p:sldId id="276" r:id="rId22"/>
    <p:sldId id="277" r:id="rId23"/>
    <p:sldId id="292" r:id="rId24"/>
    <p:sldId id="293" r:id="rId25"/>
    <p:sldId id="294" r:id="rId26"/>
    <p:sldId id="295" r:id="rId27"/>
    <p:sldId id="278" r:id="rId28"/>
    <p:sldId id="279" r:id="rId29"/>
    <p:sldId id="280" r:id="rId30"/>
    <p:sldId id="281" r:id="rId31"/>
    <p:sldId id="282" r:id="rId32"/>
    <p:sldId id="297" r:id="rId33"/>
    <p:sldId id="286" r:id="rId34"/>
    <p:sldId id="283" r:id="rId35"/>
    <p:sldId id="299" r:id="rId36"/>
    <p:sldId id="300" r:id="rId37"/>
    <p:sldId id="304" r:id="rId38"/>
    <p:sldId id="301" r:id="rId39"/>
    <p:sldId id="298" r:id="rId40"/>
    <p:sldId id="284" r:id="rId41"/>
    <p:sldId id="287" r:id="rId42"/>
    <p:sldId id="291" r:id="rId43"/>
    <p:sldId id="302" r:id="rId44"/>
    <p:sldId id="289" r:id="rId45"/>
  </p:sldIdLst>
  <p:sldSz cx="9144000" cy="6858000" type="screen4x3"/>
  <p:notesSz cx="6858000" cy="9144000"/>
  <p:custDataLst>
    <p:tags r:id="rId46"/>
  </p:custDataLst>
  <p:defaultTextStyle>
    <a:defPPr marR="0" algn="l" rtl="0">
      <a:lnSpc>
        <a:spcPct val="100000"/>
      </a:lnSpc>
      <a:spcBef>
        <a:spcPct val="0"/>
      </a:spcBef>
      <a:spcAft>
        <a:spcPct val="0"/>
      </a:spcAft>
    </a:defPPr>
    <a:lvl1pPr marR="0" algn="l" rtl="0">
      <a:lnSpc>
        <a:spcPct val="100000"/>
      </a:lnSpc>
      <a:spcBef>
        <a:spcPct val="0"/>
      </a:spcBef>
      <a:spcAft>
        <a:spcPct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ct val="0"/>
      </a:spcBef>
      <a:spcAft>
        <a:spcPct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ct val="0"/>
      </a:spcBef>
      <a:spcAft>
        <a:spcPct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ct val="0"/>
      </a:spcBef>
      <a:spcAft>
        <a:spcPct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ct val="0"/>
      </a:spcBef>
      <a:spcAft>
        <a:spcPct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ct val="0"/>
      </a:spcBef>
      <a:spcAft>
        <a:spcPct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ct val="0"/>
      </a:spcBef>
      <a:spcAft>
        <a:spcPct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ct val="0"/>
      </a:spcBef>
      <a:spcAft>
        <a:spcPct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ct val="0"/>
      </a:spcBef>
      <a:spcAft>
        <a:spcPct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FD3D"/>
    <a:srgbClr val="3324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84007" autoAdjust="0"/>
  </p:normalViewPr>
  <p:slideViewPr>
    <p:cSldViewPr snapToGrid="0">
      <p:cViewPr varScale="1">
        <p:scale>
          <a:sx n="122" d="100"/>
          <a:sy n="122" d="100"/>
        </p:scale>
        <p:origin x="1560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0" d="100"/>
          <a:sy n="0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7.xml" /><Relationship Id="rId31" Type="http://schemas.openxmlformats.org/officeDocument/2006/relationships/slide" Target="slides/slide28.xml" /><Relationship Id="rId32" Type="http://schemas.openxmlformats.org/officeDocument/2006/relationships/slide" Target="slides/slide29.xml" /><Relationship Id="rId33" Type="http://schemas.openxmlformats.org/officeDocument/2006/relationships/slide" Target="slides/slide30.xml" /><Relationship Id="rId34" Type="http://schemas.openxmlformats.org/officeDocument/2006/relationships/slide" Target="slides/slide31.xml" /><Relationship Id="rId35" Type="http://schemas.openxmlformats.org/officeDocument/2006/relationships/slide" Target="slides/slide32.xml" /><Relationship Id="rId36" Type="http://schemas.openxmlformats.org/officeDocument/2006/relationships/slide" Target="slides/slide33.xml" /><Relationship Id="rId37" Type="http://schemas.openxmlformats.org/officeDocument/2006/relationships/slide" Target="slides/slide34.xml" /><Relationship Id="rId38" Type="http://schemas.openxmlformats.org/officeDocument/2006/relationships/slide" Target="slides/slide35.xml" /><Relationship Id="rId39" Type="http://schemas.openxmlformats.org/officeDocument/2006/relationships/slide" Target="slides/slide36.xml" /><Relationship Id="rId4" Type="http://schemas.openxmlformats.org/officeDocument/2006/relationships/slide" Target="slides/slide1.xml" /><Relationship Id="rId40" Type="http://schemas.openxmlformats.org/officeDocument/2006/relationships/slide" Target="slides/slide37.xml" /><Relationship Id="rId41" Type="http://schemas.openxmlformats.org/officeDocument/2006/relationships/slide" Target="slides/slide38.xml" /><Relationship Id="rId42" Type="http://schemas.openxmlformats.org/officeDocument/2006/relationships/slide" Target="slides/slide39.xml" /><Relationship Id="rId43" Type="http://schemas.openxmlformats.org/officeDocument/2006/relationships/slide" Target="slides/slide40.xml" /><Relationship Id="rId44" Type="http://schemas.openxmlformats.org/officeDocument/2006/relationships/slide" Target="slides/slide41.xml" /><Relationship Id="rId45" Type="http://schemas.openxmlformats.org/officeDocument/2006/relationships/slide" Target="slides/slide42.xml" /><Relationship Id="rId46" Type="http://schemas.openxmlformats.org/officeDocument/2006/relationships/tags" Target="tags/tag1.xml" /><Relationship Id="rId47" Type="http://schemas.openxmlformats.org/officeDocument/2006/relationships/presProps" Target="presProps.xml" /><Relationship Id="rId48" Type="http://schemas.openxmlformats.org/officeDocument/2006/relationships/viewProps" Target="viewProps.xml" /><Relationship Id="rId49" Type="http://schemas.openxmlformats.org/officeDocument/2006/relationships/theme" Target="theme/theme1.xml" /><Relationship Id="rId5" Type="http://schemas.openxmlformats.org/officeDocument/2006/relationships/slide" Target="slides/slide2.xml" /><Relationship Id="rId50" Type="http://schemas.openxmlformats.org/officeDocument/2006/relationships/tableStyles" Target="tableStyles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activeX/_rels/activeX1.xml.rels>&#65279;<?xml version="1.0" encoding="utf-8" standalone="yes"?><Relationships xmlns="http://schemas.openxmlformats.org/package/2006/relationships"><Relationship Id="rId1" Type="http://schemas.microsoft.com/office/2006/relationships/activeXControlBinary" Target="activeX1.bin" /></Relationships>
</file>

<file path=ppt/activeX/_rels/activeX2.xml.rels>&#65279;<?xml version="1.0" encoding="utf-8" standalone="yes"?><Relationships xmlns="http://schemas.openxmlformats.org/package/2006/relationships"><Relationship Id="rId1" Type="http://schemas.microsoft.com/office/2006/relationships/activeXControlBinary" Target="activeX2.bin" /></Relationships>
</file>

<file path=ppt/activeX/activeX1.xml><?xml version="1.0" encoding="utf-8"?>
<ax:ocx xmlns:r="http://schemas.openxmlformats.org/officeDocument/2006/relationships" xmlns:ax="http://schemas.microsoft.com/office/2006/activeX" ax:classid="{d27cdb6e-ae6d-11cf-96b8-444553540000}" r:id="rId1" ax:persistence="persistStorage"/>
</file>

<file path=ppt/activeX/activeX2.xml><?xml version="1.0" encoding="utf-8"?>
<ax:ocx xmlns:r="http://schemas.openxmlformats.org/officeDocument/2006/relationships" xmlns:ax="http://schemas.microsoft.com/office/2006/activeX" ax:classid="{d27cdb6e-ae6d-11cf-96b8-444553540000}" r:id="rId1" ax:persistence="persistStorage"/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oleObject" Target="file:///C:\Users\acekc\Desktop\capture%20results.xlsx" TargetMode="External" /></Relationships>
</file>

<file path=ppt/charts/_rels/chart2.xml.rels>&#65279;<?xml version="1.0" encoding="utf-8" standalone="yes"?><Relationships xmlns="http://schemas.openxmlformats.org/package/2006/relationships"><Relationship Id="rId1" Type="http://schemas.openxmlformats.org/officeDocument/2006/relationships/oleObject" Target="file:///C:\Users\acekc\Desktop\capture%20results.xlsx" TargetMode="External" /></Relationships>
</file>

<file path=ppt/charts/_rels/chart3.xml.rels>&#65279;<?xml version="1.0" encoding="utf-8" standalone="yes"?><Relationships xmlns="http://schemas.openxmlformats.org/package/2006/relationships"><Relationship Id="rId1" Type="http://schemas.openxmlformats.org/officeDocument/2006/relationships/oleObject" Target="file:///C:\Users\acekc\Desktop\capture%20results.xlsx" TargetMode="External" /></Relationships>
</file>

<file path=ppt/charts/_rels/chart4.xml.rels>&#65279;<?xml version="1.0" encoding="utf-8" standalone="yes"?><Relationships xmlns="http://schemas.openxmlformats.org/package/2006/relationships"><Relationship Id="rId1" Type="http://schemas.openxmlformats.org/officeDocument/2006/relationships/oleObject" Target="file:///C:\Users\acekc\Desktop\capture%20results.xlsx" TargetMode="External" /></Relationships>
</file>

<file path=ppt/charts/_rels/chart5.xml.rels>&#65279;<?xml version="1.0" encoding="utf-8" standalone="yes"?><Relationships xmlns="http://schemas.openxmlformats.org/package/2006/relationships"><Relationship Id="rId1" Type="http://schemas.openxmlformats.org/officeDocument/2006/relationships/oleObject" Target="file:///C:\Users\acekc\Desktop\capture%20results.xlsx" TargetMode="External" /></Relationships>
</file>

<file path=ppt/charts/_rels/chart6.xml.rels>&#65279;<?xml version="1.0" encoding="utf-8" standalone="yes"?><Relationships xmlns="http://schemas.openxmlformats.org/package/2006/relationships"><Relationship Id="rId1" Type="http://schemas.openxmlformats.org/officeDocument/2006/relationships/oleObject" Target="file:///C:\Users\acekc\Desktop\capture%20results.xlsx" TargetMode="External" /></Relationships>
</file>

<file path=ppt/charts/_rels/chart7.xml.rels>&#65279;<?xml version="1.0" encoding="utf-8" standalone="yes"?><Relationships xmlns="http://schemas.openxmlformats.org/package/2006/relationships"><Relationship Id="rId1" Type="http://schemas.openxmlformats.org/officeDocument/2006/relationships/oleObject" Target="file:///C:\Users\acekc\Desktop\capture%20results.xlsx" TargetMode="External" /><Relationship Id="rId2" Type="http://schemas.microsoft.com/office/2011/relationships/chartColorStyle" Target="colors1.xml" /><Relationship Id="rId3" Type="http://schemas.microsoft.com/office/2011/relationships/chartStyle" Target="style1.xml" /></Relationships>
</file>

<file path=ppt/charts/chart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Wireshark Windows 7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numRef>
              <c:f>Sheet1!$B$1:$G$1</c:f>
              <c:numCache>
                <c:formatCode>General</c:formatCode>
                <c:ptCount val="6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  <c:pt idx="4">
                  <c:v>1024</c:v>
                </c:pt>
                <c:pt idx="5">
                  <c:v>1500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0.15</c:v>
                </c:pt>
                <c:pt idx="1">
                  <c:v>0.35</c:v>
                </c:pt>
                <c:pt idx="2">
                  <c:v>0.5</c:v>
                </c:pt>
                <c:pt idx="3">
                  <c:v>1.1</c:v>
                </c:pt>
                <c:pt idx="4">
                  <c:v>1.7</c:v>
                </c:pt>
                <c:pt idx="5">
                  <c:v>2.2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Dumpcap Windows 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Sheet1!$B$1:$G$1</c:f>
              <c:numCache>
                <c:formatCode>General</c:formatCode>
                <c:ptCount val="6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  <c:pt idx="4">
                  <c:v>1024</c:v>
                </c:pt>
                <c:pt idx="5">
                  <c:v>1500</c:v>
                </c:pt>
              </c:numCache>
            </c:numRef>
          </c:cat>
          <c:val>
            <c:numRef>
              <c:f>Sheet1!$B$3:$G$3</c:f>
              <c:numCache>
                <c:formatCode>General</c:formatCode>
                <c:ptCount val="6"/>
                <c:pt idx="0">
                  <c:v>0.4</c:v>
                </c:pt>
                <c:pt idx="1">
                  <c:v>0.65</c:v>
                </c:pt>
                <c:pt idx="2">
                  <c:v>1.2</c:v>
                </c:pt>
                <c:pt idx="3">
                  <c:v>1.9</c:v>
                </c:pt>
                <c:pt idx="4">
                  <c:v>2.75</c:v>
                </c:pt>
                <c:pt idx="5">
                  <c:v>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292609216"/>
        <c:axId val="292605688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Sheet1!$A$4</c15:sqref>
                        </c15:formulaRef>
                      </c:ext>
                    </c:extLst>
                    <c:strCache>
                      <c:ptCount val="1"/>
                      <c:pt idx="0">
                        <c:v>Dumpcap Linux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Sheet1!$B$1:$G$1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64</c:v>
                      </c:pt>
                      <c:pt idx="1">
                        <c:v>128</c:v>
                      </c:pt>
                      <c:pt idx="2">
                        <c:v>256</c:v>
                      </c:pt>
                      <c:pt idx="3">
                        <c:v>512</c:v>
                      </c:pt>
                      <c:pt idx="4">
                        <c:v>1024</c:v>
                      </c:pt>
                      <c:pt idx="5">
                        <c:v>1500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Sheet1!$B$4:$G$4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0.4</c:v>
                      </c:pt>
                      <c:pt idx="1">
                        <c:v>0.7</c:v>
                      </c:pt>
                      <c:pt idx="2">
                        <c:v>1.3</c:v>
                      </c:pt>
                      <c:pt idx="3">
                        <c:v>2.0499999999999998</c:v>
                      </c:pt>
                      <c:pt idx="4">
                        <c:v>3.3</c:v>
                      </c:pt>
                      <c:pt idx="5">
                        <c:v>4.8499999999999996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Sheet1!$A$5</c15:sqref>
                        </c15:formulaRef>
                      </c:ext>
                    </c:extLst>
                    <c:strCache>
                      <c:ptCount val="1"/>
                      <c:pt idx="0">
                        <c:v>TCPDump Linux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Sheet1!$B$1:$G$1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64</c:v>
                      </c:pt>
                      <c:pt idx="1">
                        <c:v>128</c:v>
                      </c:pt>
                      <c:pt idx="2">
                        <c:v>256</c:v>
                      </c:pt>
                      <c:pt idx="3">
                        <c:v>512</c:v>
                      </c:pt>
                      <c:pt idx="4">
                        <c:v>1024</c:v>
                      </c:pt>
                      <c:pt idx="5">
                        <c:v>1500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Sheet1!$B$5:$G$5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0.7</c:v>
                      </c:pt>
                      <c:pt idx="1">
                        <c:v>1.05</c:v>
                      </c:pt>
                      <c:pt idx="2">
                        <c:v>1.7</c:v>
                      </c:pt>
                      <c:pt idx="3">
                        <c:v>2.75</c:v>
                      </c:pt>
                      <c:pt idx="4">
                        <c:v>4.3499999999999996</c:v>
                      </c:pt>
                      <c:pt idx="5">
                        <c:v>5.85</c:v>
                      </c:pt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Sheet1!$A$6</c15:sqref>
                        </c15:formulaRef>
                      </c:ext>
                    </c:extLst>
                    <c:strCache>
                      <c:ptCount val="1"/>
                      <c:pt idx="0">
                        <c:v>Solarcap Thunderbolt RAM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Sheet1!$B$1:$G$1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64</c:v>
                      </c:pt>
                      <c:pt idx="1">
                        <c:v>128</c:v>
                      </c:pt>
                      <c:pt idx="2">
                        <c:v>256</c:v>
                      </c:pt>
                      <c:pt idx="3">
                        <c:v>512</c:v>
                      </c:pt>
                      <c:pt idx="4">
                        <c:v>1024</c:v>
                      </c:pt>
                      <c:pt idx="5">
                        <c:v>1500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Sheet1!$B$6:$G$6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</c:v>
                      </c:pt>
                      <c:pt idx="1">
                        <c:v>1</c:v>
                      </c:pt>
                      <c:pt idx="2">
                        <c:v>5.8</c:v>
                      </c:pt>
                      <c:pt idx="3">
                        <c:v>6.7</c:v>
                      </c:pt>
                      <c:pt idx="4">
                        <c:v>7.1</c:v>
                      </c:pt>
                      <c:pt idx="5">
                        <c:v>7.3</c:v>
                      </c:pt>
                    </c:numCache>
                  </c:numRef>
                </c:val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Sheet1!$A$7</c15:sqref>
                        </c15:formulaRef>
                      </c:ext>
                    </c:extLst>
                    <c:strCache>
                      <c:ptCount val="1"/>
                      <c:pt idx="0">
                        <c:v>Solarcap Linux SSD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Sheet1!$B$1:$G$1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64</c:v>
                      </c:pt>
                      <c:pt idx="1">
                        <c:v>128</c:v>
                      </c:pt>
                      <c:pt idx="2">
                        <c:v>256</c:v>
                      </c:pt>
                      <c:pt idx="3">
                        <c:v>512</c:v>
                      </c:pt>
                      <c:pt idx="4">
                        <c:v>1024</c:v>
                      </c:pt>
                      <c:pt idx="5">
                        <c:v>1500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Sheet1!$B$7:$G$7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1.4</c:v>
                      </c:pt>
                      <c:pt idx="1">
                        <c:v>2.7</c:v>
                      </c:pt>
                      <c:pt idx="2">
                        <c:v>4.5999999999999996</c:v>
                      </c:pt>
                      <c:pt idx="3">
                        <c:v>5.35</c:v>
                      </c:pt>
                      <c:pt idx="4">
                        <c:v>6.5</c:v>
                      </c:pt>
                      <c:pt idx="5">
                        <c:v>7.2</c:v>
                      </c:pt>
                    </c:numCache>
                  </c:numRef>
                </c:val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Sheet1!$A$8</c15:sqref>
                        </c15:formulaRef>
                      </c:ext>
                    </c:extLst>
                    <c:strCache>
                      <c:ptCount val="1"/>
                      <c:pt idx="0">
                        <c:v>Solarcap Linux RAM</c:v>
                      </c:pt>
                    </c:strCache>
                  </c:strRef>
                </c:tx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Sheet1!$B$1:$G$1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64</c:v>
                      </c:pt>
                      <c:pt idx="1">
                        <c:v>128</c:v>
                      </c:pt>
                      <c:pt idx="2">
                        <c:v>256</c:v>
                      </c:pt>
                      <c:pt idx="3">
                        <c:v>512</c:v>
                      </c:pt>
                      <c:pt idx="4">
                        <c:v>1024</c:v>
                      </c:pt>
                      <c:pt idx="5">
                        <c:v>1500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Sheet1!$B$8:$G$8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4</c:v>
                      </c:pt>
                      <c:pt idx="1">
                        <c:v>8</c:v>
                      </c:pt>
                      <c:pt idx="2">
                        <c:v>10</c:v>
                      </c:pt>
                      <c:pt idx="3">
                        <c:v>10</c:v>
                      </c:pt>
                      <c:pt idx="4">
                        <c:v>10</c:v>
                      </c:pt>
                      <c:pt idx="5">
                        <c:v>10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292609216"/>
        <c:scaling>
          <c:orientation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Packet Size (bytes)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p>
            <a:pPr>
              <a:defRPr/>
            </a:pPr>
            <a:endParaRPr lang="en-US"/>
          </a:p>
        </c:txPr>
        <c:crossAx val="292605688"/>
        <c:crosses val="autoZero"/>
        <c:auto val="0"/>
        <c:lblAlgn val="ctr"/>
        <c:lblOffset/>
        <c:noMultiLvlLbl val="0"/>
      </c:catAx>
      <c:valAx>
        <c:axId val="292605688"/>
        <c:scaling>
          <c:orientation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Gb/s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vert="horz"/>
          <a:p>
            <a:pPr>
              <a:defRPr/>
            </a:pPr>
            <a:endParaRPr lang="en-US"/>
          </a:p>
        </c:txPr>
        <c:crossAx val="292609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p>
      <a:pPr>
        <a:defRPr sz="1600" baseline="0" smtId="4294967295"/>
      </a:pPr>
      <a:endParaRPr lang="en-US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clustered"/>
        <c:varyColors val="0"/>
        <c:ser>
          <c:idx val="1"/>
          <c:order val="1"/>
          <c:tx>
            <c:strRef>
              <c:f>Sheet1!$A$3</c:f>
              <c:strCache>
                <c:ptCount val="1"/>
                <c:pt idx="0">
                  <c:v>Dumpcap Windows 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Sheet1!$B$1:$G$1</c:f>
              <c:numCache>
                <c:formatCode>General</c:formatCode>
                <c:ptCount val="6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  <c:pt idx="4">
                  <c:v>1024</c:v>
                </c:pt>
                <c:pt idx="5">
                  <c:v>1500</c:v>
                </c:pt>
              </c:numCache>
            </c:numRef>
          </c:cat>
          <c:val>
            <c:numRef>
              <c:f>Sheet1!$B$3:$G$3</c:f>
              <c:numCache>
                <c:formatCode>General</c:formatCode>
                <c:ptCount val="6"/>
                <c:pt idx="0">
                  <c:v>0.4</c:v>
                </c:pt>
                <c:pt idx="1">
                  <c:v>0.65</c:v>
                </c:pt>
                <c:pt idx="2">
                  <c:v>1.2</c:v>
                </c:pt>
                <c:pt idx="3">
                  <c:v>1.9</c:v>
                </c:pt>
                <c:pt idx="4">
                  <c:v>2.75</c:v>
                </c:pt>
                <c:pt idx="5">
                  <c:v>3.9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Dumpcap Linux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Sheet1!$B$1:$G$1</c:f>
              <c:numCache>
                <c:formatCode>General</c:formatCode>
                <c:ptCount val="6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  <c:pt idx="4">
                  <c:v>1024</c:v>
                </c:pt>
                <c:pt idx="5">
                  <c:v>1500</c:v>
                </c:pt>
              </c:numCache>
            </c:numRef>
          </c:cat>
          <c:val>
            <c:numRef>
              <c:f>Sheet1!$B$4:$G$4</c:f>
              <c:numCache>
                <c:formatCode>General</c:formatCode>
                <c:ptCount val="6"/>
                <c:pt idx="0">
                  <c:v>0.4</c:v>
                </c:pt>
                <c:pt idx="1">
                  <c:v>0.7</c:v>
                </c:pt>
                <c:pt idx="2">
                  <c:v>1.3</c:v>
                </c:pt>
                <c:pt idx="3">
                  <c:v>2.05</c:v>
                </c:pt>
                <c:pt idx="4">
                  <c:v>3.3</c:v>
                </c:pt>
                <c:pt idx="5">
                  <c:v>4.85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TCPDump Linux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Sheet1!$B$1:$G$1</c:f>
              <c:numCache>
                <c:formatCode>General</c:formatCode>
                <c:ptCount val="6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  <c:pt idx="4">
                  <c:v>1024</c:v>
                </c:pt>
                <c:pt idx="5">
                  <c:v>1500</c:v>
                </c:pt>
              </c:numCache>
            </c:numRef>
          </c:cat>
          <c:val>
            <c:numRef>
              <c:f>Sheet1!$B$5:$G$5</c:f>
              <c:numCache>
                <c:formatCode>General</c:formatCode>
                <c:ptCount val="6"/>
                <c:pt idx="0">
                  <c:v>0.7</c:v>
                </c:pt>
                <c:pt idx="1">
                  <c:v>1.05</c:v>
                </c:pt>
                <c:pt idx="2">
                  <c:v>1.7</c:v>
                </c:pt>
                <c:pt idx="3">
                  <c:v>2.75</c:v>
                </c:pt>
                <c:pt idx="4">
                  <c:v>4.35</c:v>
                </c:pt>
                <c:pt idx="5">
                  <c:v>5.85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292606472"/>
        <c:axId val="22641660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Wireshark Windows 7</c:v>
                      </c:pt>
                    </c:strCache>
                  </c:strRef>
                </c:tx>
                <c:spPr>
                  <a:solidFill>
                    <a:srgbClr val="7030A0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Sheet1!$B$1:$G$1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64</c:v>
                      </c:pt>
                      <c:pt idx="1">
                        <c:v>128</c:v>
                      </c:pt>
                      <c:pt idx="2">
                        <c:v>256</c:v>
                      </c:pt>
                      <c:pt idx="3">
                        <c:v>512</c:v>
                      </c:pt>
                      <c:pt idx="4">
                        <c:v>1024</c:v>
                      </c:pt>
                      <c:pt idx="5">
                        <c:v>1500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Sheet1!$B$2:$G$2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0.15</c:v>
                      </c:pt>
                      <c:pt idx="1">
                        <c:v>0.35</c:v>
                      </c:pt>
                      <c:pt idx="2">
                        <c:v>0.5</c:v>
                      </c:pt>
                      <c:pt idx="3">
                        <c:v>1.1000000000000001</c:v>
                      </c:pt>
                      <c:pt idx="4">
                        <c:v>1.7</c:v>
                      </c:pt>
                      <c:pt idx="5">
                        <c:v>2.2000000000000002</c:v>
                      </c:pt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Sheet1!$A$6</c15:sqref>
                        </c15:formulaRef>
                      </c:ext>
                    </c:extLst>
                    <c:strCache>
                      <c:ptCount val="1"/>
                      <c:pt idx="0">
                        <c:v>Solarcap Thunderbolt RAM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Sheet1!$B$1:$G$1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64</c:v>
                      </c:pt>
                      <c:pt idx="1">
                        <c:v>128</c:v>
                      </c:pt>
                      <c:pt idx="2">
                        <c:v>256</c:v>
                      </c:pt>
                      <c:pt idx="3">
                        <c:v>512</c:v>
                      </c:pt>
                      <c:pt idx="4">
                        <c:v>1024</c:v>
                      </c:pt>
                      <c:pt idx="5">
                        <c:v>1500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Sheet1!$B$6:$G$6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</c:v>
                      </c:pt>
                      <c:pt idx="1">
                        <c:v>1</c:v>
                      </c:pt>
                      <c:pt idx="2">
                        <c:v>5.8</c:v>
                      </c:pt>
                      <c:pt idx="3">
                        <c:v>6.7</c:v>
                      </c:pt>
                      <c:pt idx="4">
                        <c:v>7.1</c:v>
                      </c:pt>
                      <c:pt idx="5">
                        <c:v>7.3</c:v>
                      </c:pt>
                    </c:numCache>
                  </c:numRef>
                </c:val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Sheet1!$A$7</c15:sqref>
                        </c15:formulaRef>
                      </c:ext>
                    </c:extLst>
                    <c:strCache>
                      <c:ptCount val="1"/>
                      <c:pt idx="0">
                        <c:v>Solarcap Linux SSD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Sheet1!$B$1:$G$1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64</c:v>
                      </c:pt>
                      <c:pt idx="1">
                        <c:v>128</c:v>
                      </c:pt>
                      <c:pt idx="2">
                        <c:v>256</c:v>
                      </c:pt>
                      <c:pt idx="3">
                        <c:v>512</c:v>
                      </c:pt>
                      <c:pt idx="4">
                        <c:v>1024</c:v>
                      </c:pt>
                      <c:pt idx="5">
                        <c:v>1500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Sheet1!$B$7:$G$7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1.4</c:v>
                      </c:pt>
                      <c:pt idx="1">
                        <c:v>2.7</c:v>
                      </c:pt>
                      <c:pt idx="2">
                        <c:v>4.5999999999999996</c:v>
                      </c:pt>
                      <c:pt idx="3">
                        <c:v>5.35</c:v>
                      </c:pt>
                      <c:pt idx="4">
                        <c:v>6.5</c:v>
                      </c:pt>
                      <c:pt idx="5">
                        <c:v>7.2</c:v>
                      </c:pt>
                    </c:numCache>
                  </c:numRef>
                </c:val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Sheet1!$A$8</c15:sqref>
                        </c15:formulaRef>
                      </c:ext>
                    </c:extLst>
                    <c:strCache>
                      <c:ptCount val="1"/>
                      <c:pt idx="0">
                        <c:v>Solarcap Linux RAM</c:v>
                      </c:pt>
                    </c:strCache>
                  </c:strRef>
                </c:tx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Sheet1!$B$1:$G$1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64</c:v>
                      </c:pt>
                      <c:pt idx="1">
                        <c:v>128</c:v>
                      </c:pt>
                      <c:pt idx="2">
                        <c:v>256</c:v>
                      </c:pt>
                      <c:pt idx="3">
                        <c:v>512</c:v>
                      </c:pt>
                      <c:pt idx="4">
                        <c:v>1024</c:v>
                      </c:pt>
                      <c:pt idx="5">
                        <c:v>1500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Sheet1!$B$8:$G$8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4</c:v>
                      </c:pt>
                      <c:pt idx="1">
                        <c:v>8</c:v>
                      </c:pt>
                      <c:pt idx="2">
                        <c:v>10</c:v>
                      </c:pt>
                      <c:pt idx="3">
                        <c:v>10</c:v>
                      </c:pt>
                      <c:pt idx="4">
                        <c:v>10</c:v>
                      </c:pt>
                      <c:pt idx="5">
                        <c:v>10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292606472"/>
        <c:scaling>
          <c:orientation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Packet Size (bytes)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p>
            <a:pPr>
              <a:defRPr/>
            </a:pPr>
            <a:endParaRPr lang="en-US"/>
          </a:p>
        </c:txPr>
        <c:crossAx val="226416608"/>
        <c:crosses val="autoZero"/>
        <c:auto val="0"/>
        <c:lblAlgn val="ctr"/>
        <c:lblOffset/>
        <c:noMultiLvlLbl val="0"/>
      </c:catAx>
      <c:valAx>
        <c:axId val="226416608"/>
        <c:scaling>
          <c:orientation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Gb/s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vert="horz"/>
          <a:p>
            <a:pPr>
              <a:defRPr/>
            </a:pPr>
            <a:endParaRPr lang="en-US"/>
          </a:p>
        </c:txPr>
        <c:crossAx val="292606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p>
      <a:pPr>
        <a:defRPr sz="1600" baseline="0" smtId="4294967295"/>
      </a:pPr>
      <a:endParaRPr lang="en-US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clustered"/>
        <c:varyColors val="0"/>
        <c:ser>
          <c:idx val="3"/>
          <c:order val="3"/>
          <c:tx>
            <c:strRef>
              <c:f>Sheet1!$A$5</c:f>
              <c:strCache>
                <c:ptCount val="1"/>
                <c:pt idx="0">
                  <c:v>TCPDump Linux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Sheet1!$B$1:$G$1</c:f>
              <c:numCache>
                <c:formatCode>General</c:formatCode>
                <c:ptCount val="6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  <c:pt idx="4">
                  <c:v>1024</c:v>
                </c:pt>
                <c:pt idx="5">
                  <c:v>1500</c:v>
                </c:pt>
              </c:numCache>
            </c:numRef>
          </c:cat>
          <c:val>
            <c:numRef>
              <c:f>Sheet1!$B$5:$G$5</c:f>
              <c:numCache>
                <c:formatCode>General</c:formatCode>
                <c:ptCount val="6"/>
                <c:pt idx="0">
                  <c:v>0.7</c:v>
                </c:pt>
                <c:pt idx="1">
                  <c:v>1.05</c:v>
                </c:pt>
                <c:pt idx="2">
                  <c:v>1.7</c:v>
                </c:pt>
                <c:pt idx="3">
                  <c:v>2.75</c:v>
                </c:pt>
                <c:pt idx="4">
                  <c:v>4.35</c:v>
                </c:pt>
                <c:pt idx="5">
                  <c:v>5.85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Solarcap Linux SSD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Sheet1!$B$1:$G$1</c:f>
              <c:numCache>
                <c:formatCode>General</c:formatCode>
                <c:ptCount val="6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  <c:pt idx="4">
                  <c:v>1024</c:v>
                </c:pt>
                <c:pt idx="5">
                  <c:v>1500</c:v>
                </c:pt>
              </c:numCache>
            </c:numRef>
          </c:cat>
          <c:val>
            <c:numRef>
              <c:f>Sheet1!$B$7:$G$7</c:f>
              <c:numCache>
                <c:formatCode>General</c:formatCode>
                <c:ptCount val="6"/>
                <c:pt idx="0">
                  <c:v>1.4</c:v>
                </c:pt>
                <c:pt idx="1">
                  <c:v>2.7</c:v>
                </c:pt>
                <c:pt idx="2">
                  <c:v>4.6</c:v>
                </c:pt>
                <c:pt idx="3">
                  <c:v>5.35</c:v>
                </c:pt>
                <c:pt idx="4">
                  <c:v>6.5</c:v>
                </c:pt>
                <c:pt idx="5">
                  <c:v>7.2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Solarcap Linux RAM</c:v>
                </c:pt>
              </c:strCache>
            </c:strRef>
          </c:tx>
          <c:invertIfNegative val="0"/>
          <c:cat>
            <c:numRef>
              <c:f>Sheet1!$B$1:$G$1</c:f>
              <c:numCache>
                <c:formatCode>General</c:formatCode>
                <c:ptCount val="6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  <c:pt idx="4">
                  <c:v>1024</c:v>
                </c:pt>
                <c:pt idx="5">
                  <c:v>1500</c:v>
                </c:pt>
              </c:numCache>
            </c:numRef>
          </c:cat>
          <c:val>
            <c:numRef>
              <c:f>Sheet1!$B$8:$G$8</c:f>
              <c:numCache>
                <c:formatCode>General</c:formatCode>
                <c:ptCount val="6"/>
                <c:pt idx="0">
                  <c:v>4</c:v>
                </c:pt>
                <c:pt idx="1">
                  <c:v>8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226413472"/>
        <c:axId val="22641817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Wireshark Windows 7</c:v>
                      </c:pt>
                    </c:strCache>
                  </c:strRef>
                </c:tx>
                <c:spPr>
                  <a:solidFill>
                    <a:srgbClr val="7030A0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Sheet1!$B$1:$G$1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64</c:v>
                      </c:pt>
                      <c:pt idx="1">
                        <c:v>128</c:v>
                      </c:pt>
                      <c:pt idx="2">
                        <c:v>256</c:v>
                      </c:pt>
                      <c:pt idx="3">
                        <c:v>512</c:v>
                      </c:pt>
                      <c:pt idx="4">
                        <c:v>1024</c:v>
                      </c:pt>
                      <c:pt idx="5">
                        <c:v>1500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Sheet1!$B$2:$G$2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0.15</c:v>
                      </c:pt>
                      <c:pt idx="1">
                        <c:v>0.35</c:v>
                      </c:pt>
                      <c:pt idx="2">
                        <c:v>0.5</c:v>
                      </c:pt>
                      <c:pt idx="3">
                        <c:v>1.1000000000000001</c:v>
                      </c:pt>
                      <c:pt idx="4">
                        <c:v>1.7</c:v>
                      </c:pt>
                      <c:pt idx="5">
                        <c:v>2.2000000000000002</c:v>
                      </c:pt>
                    </c:numCache>
                  </c:numRef>
                </c:val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</c15:sqref>
                        </c15:formulaRef>
                      </c:ext>
                    </c:extLst>
                    <c:strCache>
                      <c:ptCount val="1"/>
                      <c:pt idx="0">
                        <c:v>Dumpcap Windows 7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Sheet1!$B$1:$G$1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64</c:v>
                      </c:pt>
                      <c:pt idx="1">
                        <c:v>128</c:v>
                      </c:pt>
                      <c:pt idx="2">
                        <c:v>256</c:v>
                      </c:pt>
                      <c:pt idx="3">
                        <c:v>512</c:v>
                      </c:pt>
                      <c:pt idx="4">
                        <c:v>1024</c:v>
                      </c:pt>
                      <c:pt idx="5">
                        <c:v>1500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Sheet1!$B$3:$G$3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0.4</c:v>
                      </c:pt>
                      <c:pt idx="1">
                        <c:v>0.65</c:v>
                      </c:pt>
                      <c:pt idx="2">
                        <c:v>1.2</c:v>
                      </c:pt>
                      <c:pt idx="3">
                        <c:v>1.9</c:v>
                      </c:pt>
                      <c:pt idx="4">
                        <c:v>2.75</c:v>
                      </c:pt>
                      <c:pt idx="5">
                        <c:v>3.9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Sheet1!$A$4</c15:sqref>
                        </c15:formulaRef>
                      </c:ext>
                    </c:extLst>
                    <c:strCache>
                      <c:ptCount val="1"/>
                      <c:pt idx="0">
                        <c:v>Dumpcap Linux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Sheet1!$B$1:$G$1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64</c:v>
                      </c:pt>
                      <c:pt idx="1">
                        <c:v>128</c:v>
                      </c:pt>
                      <c:pt idx="2">
                        <c:v>256</c:v>
                      </c:pt>
                      <c:pt idx="3">
                        <c:v>512</c:v>
                      </c:pt>
                      <c:pt idx="4">
                        <c:v>1024</c:v>
                      </c:pt>
                      <c:pt idx="5">
                        <c:v>1500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Sheet1!$B$4:$G$4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0.4</c:v>
                      </c:pt>
                      <c:pt idx="1">
                        <c:v>0.7</c:v>
                      </c:pt>
                      <c:pt idx="2">
                        <c:v>1.3</c:v>
                      </c:pt>
                      <c:pt idx="3">
                        <c:v>2.0499999999999998</c:v>
                      </c:pt>
                      <c:pt idx="4">
                        <c:v>3.3</c:v>
                      </c:pt>
                      <c:pt idx="5">
                        <c:v>4.8499999999999996</c:v>
                      </c:pt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Sheet1!$A$6</c15:sqref>
                        </c15:formulaRef>
                      </c:ext>
                    </c:extLst>
                    <c:strCache>
                      <c:ptCount val="1"/>
                      <c:pt idx="0">
                        <c:v>Solarcap Thunderbolt RAM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Sheet1!$B$1:$G$1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64</c:v>
                      </c:pt>
                      <c:pt idx="1">
                        <c:v>128</c:v>
                      </c:pt>
                      <c:pt idx="2">
                        <c:v>256</c:v>
                      </c:pt>
                      <c:pt idx="3">
                        <c:v>512</c:v>
                      </c:pt>
                      <c:pt idx="4">
                        <c:v>1024</c:v>
                      </c:pt>
                      <c:pt idx="5">
                        <c:v>1500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Sheet1!$B$6:$G$6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</c:v>
                      </c:pt>
                      <c:pt idx="1">
                        <c:v>1</c:v>
                      </c:pt>
                      <c:pt idx="2">
                        <c:v>5.8</c:v>
                      </c:pt>
                      <c:pt idx="3">
                        <c:v>6.7</c:v>
                      </c:pt>
                      <c:pt idx="4">
                        <c:v>7.1</c:v>
                      </c:pt>
                      <c:pt idx="5">
                        <c:v>7.3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226413472"/>
        <c:scaling>
          <c:orientation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Packet Size (bytes)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p>
            <a:pPr>
              <a:defRPr/>
            </a:pPr>
            <a:endParaRPr lang="en-US"/>
          </a:p>
        </c:txPr>
        <c:crossAx val="226418176"/>
        <c:crosses val="autoZero"/>
        <c:auto val="0"/>
        <c:lblAlgn val="ctr"/>
        <c:lblOffset/>
        <c:noMultiLvlLbl val="0"/>
      </c:catAx>
      <c:valAx>
        <c:axId val="226418176"/>
        <c:scaling>
          <c:orientation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Gb/s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vert="horz"/>
          <a:p>
            <a:pPr>
              <a:defRPr/>
            </a:pPr>
            <a:endParaRPr lang="en-US"/>
          </a:p>
        </c:txPr>
        <c:crossAx val="226413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p>
      <a:pPr>
        <a:defRPr sz="1600" baseline="0" smtId="4294967295"/>
      </a:pPr>
      <a:endParaRPr lang="en-US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clustered"/>
        <c:varyColors val="0"/>
        <c:ser>
          <c:idx val="3"/>
          <c:order val="3"/>
          <c:tx>
            <c:strRef>
              <c:f>Sheet1!$A$5</c:f>
              <c:strCache>
                <c:ptCount val="1"/>
                <c:pt idx="0">
                  <c:v>TCPDump Linux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Sheet1!$B$1:$G$1</c:f>
              <c:numCache>
                <c:formatCode>General</c:formatCode>
                <c:ptCount val="6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  <c:pt idx="4">
                  <c:v>1024</c:v>
                </c:pt>
                <c:pt idx="5">
                  <c:v>1500</c:v>
                </c:pt>
              </c:numCache>
            </c:numRef>
          </c:cat>
          <c:val>
            <c:numRef>
              <c:f>Sheet1!$B$5:$G$5</c:f>
              <c:numCache>
                <c:formatCode>General</c:formatCode>
                <c:ptCount val="6"/>
                <c:pt idx="0">
                  <c:v>0.7</c:v>
                </c:pt>
                <c:pt idx="1">
                  <c:v>1.05</c:v>
                </c:pt>
                <c:pt idx="2">
                  <c:v>1.7</c:v>
                </c:pt>
                <c:pt idx="3">
                  <c:v>2.75</c:v>
                </c:pt>
                <c:pt idx="4">
                  <c:v>4.35</c:v>
                </c:pt>
                <c:pt idx="5">
                  <c:v>5.85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Solarcap Linux SSD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Sheet1!$B$1:$G$1</c:f>
              <c:numCache>
                <c:formatCode>General</c:formatCode>
                <c:ptCount val="6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  <c:pt idx="4">
                  <c:v>1024</c:v>
                </c:pt>
                <c:pt idx="5">
                  <c:v>1500</c:v>
                </c:pt>
              </c:numCache>
            </c:numRef>
          </c:cat>
          <c:val>
            <c:numRef>
              <c:f>Sheet1!$B$7:$G$7</c:f>
              <c:numCache>
                <c:formatCode>General</c:formatCode>
                <c:ptCount val="6"/>
                <c:pt idx="0">
                  <c:v>1.4</c:v>
                </c:pt>
                <c:pt idx="1">
                  <c:v>2.7</c:v>
                </c:pt>
                <c:pt idx="2">
                  <c:v>4.6</c:v>
                </c:pt>
                <c:pt idx="3">
                  <c:v>5.35</c:v>
                </c:pt>
                <c:pt idx="4">
                  <c:v>6.5</c:v>
                </c:pt>
                <c:pt idx="5">
                  <c:v>7.2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Solarcap Linux RAM</c:v>
                </c:pt>
              </c:strCache>
            </c:strRef>
          </c:tx>
          <c:invertIfNegative val="0"/>
          <c:cat>
            <c:numRef>
              <c:f>Sheet1!$B$1:$G$1</c:f>
              <c:numCache>
                <c:formatCode>General</c:formatCode>
                <c:ptCount val="6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  <c:pt idx="4">
                  <c:v>1024</c:v>
                </c:pt>
                <c:pt idx="5">
                  <c:v>1500</c:v>
                </c:pt>
              </c:numCache>
            </c:numRef>
          </c:cat>
          <c:val>
            <c:numRef>
              <c:f>Sheet1!$B$8:$G$8</c:f>
              <c:numCache>
                <c:formatCode>General</c:formatCode>
                <c:ptCount val="6"/>
                <c:pt idx="0">
                  <c:v>4</c:v>
                </c:pt>
                <c:pt idx="1">
                  <c:v>8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381985160"/>
        <c:axId val="39317636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Wireshark Windows 7</c:v>
                      </c:pt>
                    </c:strCache>
                  </c:strRef>
                </c:tx>
                <c:spPr>
                  <a:solidFill>
                    <a:srgbClr val="7030A0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Sheet1!$B$1:$G$1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64</c:v>
                      </c:pt>
                      <c:pt idx="1">
                        <c:v>128</c:v>
                      </c:pt>
                      <c:pt idx="2">
                        <c:v>256</c:v>
                      </c:pt>
                      <c:pt idx="3">
                        <c:v>512</c:v>
                      </c:pt>
                      <c:pt idx="4">
                        <c:v>1024</c:v>
                      </c:pt>
                      <c:pt idx="5">
                        <c:v>1500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Sheet1!$B$2:$G$2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0.15</c:v>
                      </c:pt>
                      <c:pt idx="1">
                        <c:v>0.35</c:v>
                      </c:pt>
                      <c:pt idx="2">
                        <c:v>0.5</c:v>
                      </c:pt>
                      <c:pt idx="3">
                        <c:v>1.1000000000000001</c:v>
                      </c:pt>
                      <c:pt idx="4">
                        <c:v>1.7</c:v>
                      </c:pt>
                      <c:pt idx="5">
                        <c:v>2.2000000000000002</c:v>
                      </c:pt>
                    </c:numCache>
                  </c:numRef>
                </c:val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</c15:sqref>
                        </c15:formulaRef>
                      </c:ext>
                    </c:extLst>
                    <c:strCache>
                      <c:ptCount val="1"/>
                      <c:pt idx="0">
                        <c:v>Dumpcap Windows 7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Sheet1!$B$1:$G$1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64</c:v>
                      </c:pt>
                      <c:pt idx="1">
                        <c:v>128</c:v>
                      </c:pt>
                      <c:pt idx="2">
                        <c:v>256</c:v>
                      </c:pt>
                      <c:pt idx="3">
                        <c:v>512</c:v>
                      </c:pt>
                      <c:pt idx="4">
                        <c:v>1024</c:v>
                      </c:pt>
                      <c:pt idx="5">
                        <c:v>1500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Sheet1!$B$3:$G$3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0.4</c:v>
                      </c:pt>
                      <c:pt idx="1">
                        <c:v>0.65</c:v>
                      </c:pt>
                      <c:pt idx="2">
                        <c:v>1.2</c:v>
                      </c:pt>
                      <c:pt idx="3">
                        <c:v>1.9</c:v>
                      </c:pt>
                      <c:pt idx="4">
                        <c:v>2.75</c:v>
                      </c:pt>
                      <c:pt idx="5">
                        <c:v>3.9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Sheet1!$A$4</c15:sqref>
                        </c15:formulaRef>
                      </c:ext>
                    </c:extLst>
                    <c:strCache>
                      <c:ptCount val="1"/>
                      <c:pt idx="0">
                        <c:v>Dumpcap Linux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Sheet1!$B$1:$G$1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64</c:v>
                      </c:pt>
                      <c:pt idx="1">
                        <c:v>128</c:v>
                      </c:pt>
                      <c:pt idx="2">
                        <c:v>256</c:v>
                      </c:pt>
                      <c:pt idx="3">
                        <c:v>512</c:v>
                      </c:pt>
                      <c:pt idx="4">
                        <c:v>1024</c:v>
                      </c:pt>
                      <c:pt idx="5">
                        <c:v>1500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Sheet1!$B$4:$G$4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0.4</c:v>
                      </c:pt>
                      <c:pt idx="1">
                        <c:v>0.7</c:v>
                      </c:pt>
                      <c:pt idx="2">
                        <c:v>1.3</c:v>
                      </c:pt>
                      <c:pt idx="3">
                        <c:v>2.0499999999999998</c:v>
                      </c:pt>
                      <c:pt idx="4">
                        <c:v>3.3</c:v>
                      </c:pt>
                      <c:pt idx="5">
                        <c:v>4.8499999999999996</c:v>
                      </c:pt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Sheet1!$A$6</c15:sqref>
                        </c15:formulaRef>
                      </c:ext>
                    </c:extLst>
                    <c:strCache>
                      <c:ptCount val="1"/>
                      <c:pt idx="0">
                        <c:v>Solarcap Thunderbolt RAM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Sheet1!$B$1:$G$1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64</c:v>
                      </c:pt>
                      <c:pt idx="1">
                        <c:v>128</c:v>
                      </c:pt>
                      <c:pt idx="2">
                        <c:v>256</c:v>
                      </c:pt>
                      <c:pt idx="3">
                        <c:v>512</c:v>
                      </c:pt>
                      <c:pt idx="4">
                        <c:v>1024</c:v>
                      </c:pt>
                      <c:pt idx="5">
                        <c:v>1500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Sheet1!$B$6:$G$6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</c:v>
                      </c:pt>
                      <c:pt idx="1">
                        <c:v>1</c:v>
                      </c:pt>
                      <c:pt idx="2">
                        <c:v>5.8</c:v>
                      </c:pt>
                      <c:pt idx="3">
                        <c:v>6.7</c:v>
                      </c:pt>
                      <c:pt idx="4">
                        <c:v>7.1</c:v>
                      </c:pt>
                      <c:pt idx="5">
                        <c:v>7.3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381985160"/>
        <c:scaling>
          <c:orientation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Packet Size (bytes)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p>
            <a:pPr>
              <a:defRPr/>
            </a:pPr>
            <a:endParaRPr lang="en-US"/>
          </a:p>
        </c:txPr>
        <c:crossAx val="393176360"/>
        <c:crosses val="autoZero"/>
        <c:auto val="0"/>
        <c:lblAlgn val="ctr"/>
        <c:lblOffset/>
        <c:noMultiLvlLbl val="0"/>
      </c:catAx>
      <c:valAx>
        <c:axId val="393176360"/>
        <c:scaling>
          <c:orientation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Gb/s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vert="horz"/>
          <a:p>
            <a:pPr>
              <a:defRPr/>
            </a:pPr>
            <a:endParaRPr lang="en-US"/>
          </a:p>
        </c:txPr>
        <c:crossAx val="381985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p>
      <a:pPr>
        <a:defRPr sz="1600" baseline="0" smtId="4294967295"/>
      </a:pPr>
      <a:endParaRPr lang="en-US"/>
    </a:p>
  </c:txPr>
  <c:externalData r:id="rId1">
    <c:autoUpdate val="0"/>
  </c:externalData>
</c:chartSpace>
</file>

<file path=ppt/charts/chart5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clustered"/>
        <c:varyColors val="0"/>
        <c:ser>
          <c:idx val="4"/>
          <c:order val="4"/>
          <c:tx>
            <c:strRef>
              <c:f>Sheet1!$A$6</c:f>
              <c:strCache>
                <c:ptCount val="1"/>
                <c:pt idx="0">
                  <c:v>Solarcap Thunderbolt RAM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Sheet1!$B$1:$G$1</c:f>
              <c:numCache>
                <c:formatCode>General</c:formatCode>
                <c:ptCount val="6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  <c:pt idx="4">
                  <c:v>1024</c:v>
                </c:pt>
                <c:pt idx="5">
                  <c:v>1500</c:v>
                </c:pt>
              </c:numCache>
            </c:numRef>
          </c:cat>
          <c:val>
            <c:numRef>
              <c:f>Sheet1!$B$6:$G$6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5.8</c:v>
                </c:pt>
                <c:pt idx="3">
                  <c:v>6.7</c:v>
                </c:pt>
                <c:pt idx="4">
                  <c:v>7.1</c:v>
                </c:pt>
                <c:pt idx="5">
                  <c:v>7.3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Solarcap Linux RAM</c:v>
                </c:pt>
              </c:strCache>
            </c:strRef>
          </c:tx>
          <c:invertIfNegative val="0"/>
          <c:cat>
            <c:numRef>
              <c:f>Sheet1!$B$1:$G$1</c:f>
              <c:numCache>
                <c:formatCode>General</c:formatCode>
                <c:ptCount val="6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  <c:pt idx="4">
                  <c:v>1024</c:v>
                </c:pt>
                <c:pt idx="5">
                  <c:v>1500</c:v>
                </c:pt>
              </c:numCache>
            </c:numRef>
          </c:cat>
          <c:val>
            <c:numRef>
              <c:f>Sheet1!$B$8:$G$8</c:f>
              <c:numCache>
                <c:formatCode>General</c:formatCode>
                <c:ptCount val="6"/>
                <c:pt idx="0">
                  <c:v>4</c:v>
                </c:pt>
                <c:pt idx="1">
                  <c:v>8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297428400"/>
        <c:axId val="29124548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Wireshark Windows 7</c:v>
                      </c:pt>
                    </c:strCache>
                  </c:strRef>
                </c:tx>
                <c:spPr>
                  <a:solidFill>
                    <a:srgbClr val="7030A0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Sheet1!$B$1:$G$1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64</c:v>
                      </c:pt>
                      <c:pt idx="1">
                        <c:v>128</c:v>
                      </c:pt>
                      <c:pt idx="2">
                        <c:v>256</c:v>
                      </c:pt>
                      <c:pt idx="3">
                        <c:v>512</c:v>
                      </c:pt>
                      <c:pt idx="4">
                        <c:v>1024</c:v>
                      </c:pt>
                      <c:pt idx="5">
                        <c:v>1500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Sheet1!$B$2:$G$2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0.15</c:v>
                      </c:pt>
                      <c:pt idx="1">
                        <c:v>0.35</c:v>
                      </c:pt>
                      <c:pt idx="2">
                        <c:v>0.5</c:v>
                      </c:pt>
                      <c:pt idx="3">
                        <c:v>1.1000000000000001</c:v>
                      </c:pt>
                      <c:pt idx="4">
                        <c:v>1.7</c:v>
                      </c:pt>
                      <c:pt idx="5">
                        <c:v>2.2000000000000002</c:v>
                      </c:pt>
                    </c:numCache>
                  </c:numRef>
                </c:val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</c15:sqref>
                        </c15:formulaRef>
                      </c:ext>
                    </c:extLst>
                    <c:strCache>
                      <c:ptCount val="1"/>
                      <c:pt idx="0">
                        <c:v>Dumpcap Windows 7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Sheet1!$B$1:$G$1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64</c:v>
                      </c:pt>
                      <c:pt idx="1">
                        <c:v>128</c:v>
                      </c:pt>
                      <c:pt idx="2">
                        <c:v>256</c:v>
                      </c:pt>
                      <c:pt idx="3">
                        <c:v>512</c:v>
                      </c:pt>
                      <c:pt idx="4">
                        <c:v>1024</c:v>
                      </c:pt>
                      <c:pt idx="5">
                        <c:v>1500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Sheet1!$B$3:$G$3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0.4</c:v>
                      </c:pt>
                      <c:pt idx="1">
                        <c:v>0.65</c:v>
                      </c:pt>
                      <c:pt idx="2">
                        <c:v>1.2</c:v>
                      </c:pt>
                      <c:pt idx="3">
                        <c:v>1.9</c:v>
                      </c:pt>
                      <c:pt idx="4">
                        <c:v>2.75</c:v>
                      </c:pt>
                      <c:pt idx="5">
                        <c:v>3.9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Sheet1!$A$4</c15:sqref>
                        </c15:formulaRef>
                      </c:ext>
                    </c:extLst>
                    <c:strCache>
                      <c:ptCount val="1"/>
                      <c:pt idx="0">
                        <c:v>Dumpcap Linux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Sheet1!$B$1:$G$1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64</c:v>
                      </c:pt>
                      <c:pt idx="1">
                        <c:v>128</c:v>
                      </c:pt>
                      <c:pt idx="2">
                        <c:v>256</c:v>
                      </c:pt>
                      <c:pt idx="3">
                        <c:v>512</c:v>
                      </c:pt>
                      <c:pt idx="4">
                        <c:v>1024</c:v>
                      </c:pt>
                      <c:pt idx="5">
                        <c:v>1500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Sheet1!$B$4:$G$4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0.4</c:v>
                      </c:pt>
                      <c:pt idx="1">
                        <c:v>0.7</c:v>
                      </c:pt>
                      <c:pt idx="2">
                        <c:v>1.3</c:v>
                      </c:pt>
                      <c:pt idx="3">
                        <c:v>2.0499999999999998</c:v>
                      </c:pt>
                      <c:pt idx="4">
                        <c:v>3.3</c:v>
                      </c:pt>
                      <c:pt idx="5">
                        <c:v>4.8499999999999996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Sheet1!$A$5</c15:sqref>
                        </c15:formulaRef>
                      </c:ext>
                    </c:extLst>
                    <c:strCache>
                      <c:ptCount val="1"/>
                      <c:pt idx="0">
                        <c:v>TCPDump Linux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Sheet1!$B$1:$G$1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64</c:v>
                      </c:pt>
                      <c:pt idx="1">
                        <c:v>128</c:v>
                      </c:pt>
                      <c:pt idx="2">
                        <c:v>256</c:v>
                      </c:pt>
                      <c:pt idx="3">
                        <c:v>512</c:v>
                      </c:pt>
                      <c:pt idx="4">
                        <c:v>1024</c:v>
                      </c:pt>
                      <c:pt idx="5">
                        <c:v>1500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Sheet1!$B$5:$G$5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0.7</c:v>
                      </c:pt>
                      <c:pt idx="1">
                        <c:v>1.05</c:v>
                      </c:pt>
                      <c:pt idx="2">
                        <c:v>1.7</c:v>
                      </c:pt>
                      <c:pt idx="3">
                        <c:v>2.75</c:v>
                      </c:pt>
                      <c:pt idx="4">
                        <c:v>4.3499999999999996</c:v>
                      </c:pt>
                      <c:pt idx="5">
                        <c:v>5.85</c:v>
                      </c:pt>
                    </c:numCache>
                  </c:numRef>
                </c:val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Sheet1!$A$7</c15:sqref>
                        </c15:formulaRef>
                      </c:ext>
                    </c:extLst>
                    <c:strCache>
                      <c:ptCount val="1"/>
                      <c:pt idx="0">
                        <c:v>Solarcap Linux SSD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Sheet1!$B$1:$G$1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64</c:v>
                      </c:pt>
                      <c:pt idx="1">
                        <c:v>128</c:v>
                      </c:pt>
                      <c:pt idx="2">
                        <c:v>256</c:v>
                      </c:pt>
                      <c:pt idx="3">
                        <c:v>512</c:v>
                      </c:pt>
                      <c:pt idx="4">
                        <c:v>1024</c:v>
                      </c:pt>
                      <c:pt idx="5">
                        <c:v>1500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Sheet1!$B$7:$G$7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1.4</c:v>
                      </c:pt>
                      <c:pt idx="1">
                        <c:v>2.7</c:v>
                      </c:pt>
                      <c:pt idx="2">
                        <c:v>4.5999999999999996</c:v>
                      </c:pt>
                      <c:pt idx="3">
                        <c:v>5.35</c:v>
                      </c:pt>
                      <c:pt idx="4">
                        <c:v>6.5</c:v>
                      </c:pt>
                      <c:pt idx="5">
                        <c:v>7.2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297428400"/>
        <c:scaling>
          <c:orientation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Packet Size (bytes)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p>
            <a:pPr>
              <a:defRPr/>
            </a:pPr>
            <a:endParaRPr lang="en-US"/>
          </a:p>
        </c:txPr>
        <c:crossAx val="291245480"/>
        <c:crosses val="autoZero"/>
        <c:auto val="0"/>
        <c:lblAlgn val="ctr"/>
        <c:lblOffset/>
        <c:noMultiLvlLbl val="0"/>
      </c:catAx>
      <c:valAx>
        <c:axId val="291245480"/>
        <c:scaling>
          <c:orientation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Gb/s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vert="horz"/>
          <a:p>
            <a:pPr>
              <a:defRPr/>
            </a:pPr>
            <a:endParaRPr lang="en-US"/>
          </a:p>
        </c:txPr>
        <c:crossAx val="297428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p>
      <a:pPr>
        <a:defRPr sz="1600" baseline="0" smtId="4294967295"/>
      </a:pPr>
      <a:endParaRPr lang="en-US"/>
    </a:p>
  </c:txPr>
  <c:externalData r:id="rId1">
    <c:autoUpdate val="0"/>
  </c:externalData>
</c:chartSpace>
</file>

<file path=ppt/charts/chart6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Wireshark Windows 7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numRef>
              <c:f>Sheet1!$B$1:$G$1</c:f>
              <c:numCache>
                <c:formatCode>General</c:formatCode>
                <c:ptCount val="6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  <c:pt idx="4">
                  <c:v>1024</c:v>
                </c:pt>
                <c:pt idx="5">
                  <c:v>1500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0.15</c:v>
                </c:pt>
                <c:pt idx="1">
                  <c:v>0.35</c:v>
                </c:pt>
                <c:pt idx="2">
                  <c:v>0.5</c:v>
                </c:pt>
                <c:pt idx="3">
                  <c:v>1.1</c:v>
                </c:pt>
                <c:pt idx="4">
                  <c:v>1.7</c:v>
                </c:pt>
                <c:pt idx="5">
                  <c:v>2.2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Dumpcap Windows 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Sheet1!$B$1:$G$1</c:f>
              <c:numCache>
                <c:formatCode>General</c:formatCode>
                <c:ptCount val="6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  <c:pt idx="4">
                  <c:v>1024</c:v>
                </c:pt>
                <c:pt idx="5">
                  <c:v>1500</c:v>
                </c:pt>
              </c:numCache>
            </c:numRef>
          </c:cat>
          <c:val>
            <c:numRef>
              <c:f>Sheet1!$B$3:$G$3</c:f>
              <c:numCache>
                <c:formatCode>General</c:formatCode>
                <c:ptCount val="6"/>
                <c:pt idx="0">
                  <c:v>0.4</c:v>
                </c:pt>
                <c:pt idx="1">
                  <c:v>0.65</c:v>
                </c:pt>
                <c:pt idx="2">
                  <c:v>1.2</c:v>
                </c:pt>
                <c:pt idx="3">
                  <c:v>1.9</c:v>
                </c:pt>
                <c:pt idx="4">
                  <c:v>2.75</c:v>
                </c:pt>
                <c:pt idx="5">
                  <c:v>3.9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Dumpcap Linux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Sheet1!$B$1:$G$1</c:f>
              <c:numCache>
                <c:formatCode>General</c:formatCode>
                <c:ptCount val="6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  <c:pt idx="4">
                  <c:v>1024</c:v>
                </c:pt>
                <c:pt idx="5">
                  <c:v>1500</c:v>
                </c:pt>
              </c:numCache>
            </c:numRef>
          </c:cat>
          <c:val>
            <c:numRef>
              <c:f>Sheet1!$B$4:$G$4</c:f>
              <c:numCache>
                <c:formatCode>General</c:formatCode>
                <c:ptCount val="6"/>
                <c:pt idx="0">
                  <c:v>0.4</c:v>
                </c:pt>
                <c:pt idx="1">
                  <c:v>0.7</c:v>
                </c:pt>
                <c:pt idx="2">
                  <c:v>1.3</c:v>
                </c:pt>
                <c:pt idx="3">
                  <c:v>2.05</c:v>
                </c:pt>
                <c:pt idx="4">
                  <c:v>3.3</c:v>
                </c:pt>
                <c:pt idx="5">
                  <c:v>4.85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TCPDump Linux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Sheet1!$B$1:$G$1</c:f>
              <c:numCache>
                <c:formatCode>General</c:formatCode>
                <c:ptCount val="6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  <c:pt idx="4">
                  <c:v>1024</c:v>
                </c:pt>
                <c:pt idx="5">
                  <c:v>1500</c:v>
                </c:pt>
              </c:numCache>
            </c:numRef>
          </c:cat>
          <c:val>
            <c:numRef>
              <c:f>Sheet1!$B$5:$G$5</c:f>
              <c:numCache>
                <c:formatCode>General</c:formatCode>
                <c:ptCount val="6"/>
                <c:pt idx="0">
                  <c:v>0.7</c:v>
                </c:pt>
                <c:pt idx="1">
                  <c:v>1.05</c:v>
                </c:pt>
                <c:pt idx="2">
                  <c:v>1.7</c:v>
                </c:pt>
                <c:pt idx="3">
                  <c:v>2.75</c:v>
                </c:pt>
                <c:pt idx="4">
                  <c:v>4.35</c:v>
                </c:pt>
                <c:pt idx="5">
                  <c:v>5.85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Solarcap Thunderbolt RAM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Sheet1!$B$1:$G$1</c:f>
              <c:numCache>
                <c:formatCode>General</c:formatCode>
                <c:ptCount val="6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  <c:pt idx="4">
                  <c:v>1024</c:v>
                </c:pt>
                <c:pt idx="5">
                  <c:v>1500</c:v>
                </c:pt>
              </c:numCache>
            </c:numRef>
          </c:cat>
          <c:val>
            <c:numRef>
              <c:f>Sheet1!$B$6:$G$6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5.8</c:v>
                </c:pt>
                <c:pt idx="3">
                  <c:v>6.7</c:v>
                </c:pt>
                <c:pt idx="4">
                  <c:v>7.1</c:v>
                </c:pt>
                <c:pt idx="5">
                  <c:v>7.3</c:v>
                </c:pt>
              </c:numCache>
            </c:numRef>
          </c:val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Solarcap Linux SSD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Sheet1!$B$1:$G$1</c:f>
              <c:numCache>
                <c:formatCode>General</c:formatCode>
                <c:ptCount val="6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  <c:pt idx="4">
                  <c:v>1024</c:v>
                </c:pt>
                <c:pt idx="5">
                  <c:v>1500</c:v>
                </c:pt>
              </c:numCache>
            </c:numRef>
          </c:cat>
          <c:val>
            <c:numRef>
              <c:f>Sheet1!$B$7:$G$7</c:f>
              <c:numCache>
                <c:formatCode>General</c:formatCode>
                <c:ptCount val="6"/>
                <c:pt idx="0">
                  <c:v>1.4</c:v>
                </c:pt>
                <c:pt idx="1">
                  <c:v>2.7</c:v>
                </c:pt>
                <c:pt idx="2">
                  <c:v>4.6</c:v>
                </c:pt>
                <c:pt idx="3">
                  <c:v>5.35</c:v>
                </c:pt>
                <c:pt idx="4">
                  <c:v>6.5</c:v>
                </c:pt>
                <c:pt idx="5">
                  <c:v>7.2</c:v>
                </c:pt>
              </c:numCache>
            </c:numRef>
          </c:val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Solarcap Linux RAM</c:v>
                </c:pt>
              </c:strCache>
            </c:strRef>
          </c:tx>
          <c:invertIfNegative val="0"/>
          <c:cat>
            <c:numRef>
              <c:f>Sheet1!$B$1:$G$1</c:f>
              <c:numCache>
                <c:formatCode>General</c:formatCode>
                <c:ptCount val="6"/>
                <c:pt idx="0">
                  <c:v>64</c:v>
                </c:pt>
                <c:pt idx="1">
                  <c:v>128</c:v>
                </c:pt>
                <c:pt idx="2">
                  <c:v>256</c:v>
                </c:pt>
                <c:pt idx="3">
                  <c:v>512</c:v>
                </c:pt>
                <c:pt idx="4">
                  <c:v>1024</c:v>
                </c:pt>
                <c:pt idx="5">
                  <c:v>1500</c:v>
                </c:pt>
              </c:numCache>
            </c:numRef>
          </c:cat>
          <c:val>
            <c:numRef>
              <c:f>Sheet1!$B$8:$G$8</c:f>
              <c:numCache>
                <c:formatCode>General</c:formatCode>
                <c:ptCount val="6"/>
                <c:pt idx="0">
                  <c:v>4</c:v>
                </c:pt>
                <c:pt idx="1">
                  <c:v>8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386254824"/>
        <c:axId val="386256000"/>
      </c:barChart>
      <c:catAx>
        <c:axId val="386254824"/>
        <c:scaling>
          <c:orientation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Packet Size (bytes)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p>
            <a:pPr>
              <a:defRPr/>
            </a:pPr>
            <a:endParaRPr lang="en-US"/>
          </a:p>
        </c:txPr>
        <c:crossAx val="386256000"/>
        <c:crosses val="autoZero"/>
        <c:auto val="0"/>
        <c:lblAlgn val="ctr"/>
        <c:lblOffset/>
        <c:noMultiLvlLbl val="0"/>
      </c:catAx>
      <c:valAx>
        <c:axId val="386256000"/>
        <c:scaling>
          <c:orientation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Gb/s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vert="horz"/>
          <a:p>
            <a:pPr>
              <a:defRPr/>
            </a:pPr>
            <a:endParaRPr lang="en-US"/>
          </a:p>
        </c:txPr>
        <c:crossAx val="386254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p>
      <a:pPr>
        <a:defRPr sz="1400" baseline="0" smtId="4294967295"/>
      </a:pPr>
      <a:endParaRPr lang="en-US"/>
    </a:p>
  </c:txPr>
  <c:externalData r:id="rId1">
    <c:autoUpdate val="0"/>
  </c:externalData>
</c:chartSpace>
</file>

<file path=ppt/charts/chart7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64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Wireshark Windows 7</c:v>
                </c:pt>
                <c:pt idx="1">
                  <c:v>Dumpcap Windows 7</c:v>
                </c:pt>
                <c:pt idx="2">
                  <c:v>Dumpcap Linux</c:v>
                </c:pt>
                <c:pt idx="3">
                  <c:v>TCPDump Linux</c:v>
                </c:pt>
                <c:pt idx="4">
                  <c:v>Solarcap Thunderbolt RAM</c:v>
                </c:pt>
                <c:pt idx="5">
                  <c:v>Solarcap Linux SSD</c:v>
                </c:pt>
                <c:pt idx="6">
                  <c:v>Solarcap Linux RAM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0.15</c:v>
                </c:pt>
                <c:pt idx="1">
                  <c:v>0.4</c:v>
                </c:pt>
                <c:pt idx="2">
                  <c:v>0.4</c:v>
                </c:pt>
                <c:pt idx="3">
                  <c:v>0.7</c:v>
                </c:pt>
                <c:pt idx="4">
                  <c:v>1</c:v>
                </c:pt>
                <c:pt idx="5">
                  <c:v>1.4</c:v>
                </c:pt>
                <c:pt idx="6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128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Wireshark Windows 7</c:v>
                </c:pt>
                <c:pt idx="1">
                  <c:v>Dumpcap Windows 7</c:v>
                </c:pt>
                <c:pt idx="2">
                  <c:v>Dumpcap Linux</c:v>
                </c:pt>
                <c:pt idx="3">
                  <c:v>TCPDump Linux</c:v>
                </c:pt>
                <c:pt idx="4">
                  <c:v>Solarcap Thunderbolt RAM</c:v>
                </c:pt>
                <c:pt idx="5">
                  <c:v>Solarcap Linux SSD</c:v>
                </c:pt>
                <c:pt idx="6">
                  <c:v>Solarcap Linux RAM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0.35</c:v>
                </c:pt>
                <c:pt idx="1">
                  <c:v>0.65</c:v>
                </c:pt>
                <c:pt idx="2">
                  <c:v>0.7</c:v>
                </c:pt>
                <c:pt idx="3">
                  <c:v>1.05</c:v>
                </c:pt>
                <c:pt idx="4">
                  <c:v>1</c:v>
                </c:pt>
                <c:pt idx="5">
                  <c:v>2.7</c:v>
                </c:pt>
                <c:pt idx="6">
                  <c:v>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256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Wireshark Windows 7</c:v>
                </c:pt>
                <c:pt idx="1">
                  <c:v>Dumpcap Windows 7</c:v>
                </c:pt>
                <c:pt idx="2">
                  <c:v>Dumpcap Linux</c:v>
                </c:pt>
                <c:pt idx="3">
                  <c:v>TCPDump Linux</c:v>
                </c:pt>
                <c:pt idx="4">
                  <c:v>Solarcap Thunderbolt RAM</c:v>
                </c:pt>
                <c:pt idx="5">
                  <c:v>Solarcap Linux SSD</c:v>
                </c:pt>
                <c:pt idx="6">
                  <c:v>Solarcap Linux RAM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0.5</c:v>
                </c:pt>
                <c:pt idx="1">
                  <c:v>1.2</c:v>
                </c:pt>
                <c:pt idx="2">
                  <c:v>1.3</c:v>
                </c:pt>
                <c:pt idx="3">
                  <c:v>1.7</c:v>
                </c:pt>
                <c:pt idx="4">
                  <c:v>5.8</c:v>
                </c:pt>
                <c:pt idx="5">
                  <c:v>4.6</c:v>
                </c:pt>
                <c:pt idx="6">
                  <c:v>10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512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Wireshark Windows 7</c:v>
                </c:pt>
                <c:pt idx="1">
                  <c:v>Dumpcap Windows 7</c:v>
                </c:pt>
                <c:pt idx="2">
                  <c:v>Dumpcap Linux</c:v>
                </c:pt>
                <c:pt idx="3">
                  <c:v>TCPDump Linux</c:v>
                </c:pt>
                <c:pt idx="4">
                  <c:v>Solarcap Thunderbolt RAM</c:v>
                </c:pt>
                <c:pt idx="5">
                  <c:v>Solarcap Linux SSD</c:v>
                </c:pt>
                <c:pt idx="6">
                  <c:v>Solarcap Linux RAM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1.1</c:v>
                </c:pt>
                <c:pt idx="1">
                  <c:v>1.9</c:v>
                </c:pt>
                <c:pt idx="2">
                  <c:v>2.05</c:v>
                </c:pt>
                <c:pt idx="3">
                  <c:v>2.75</c:v>
                </c:pt>
                <c:pt idx="4">
                  <c:v>6.7</c:v>
                </c:pt>
                <c:pt idx="5">
                  <c:v>5.35</c:v>
                </c:pt>
                <c:pt idx="6">
                  <c:v>10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1024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Wireshark Windows 7</c:v>
                </c:pt>
                <c:pt idx="1">
                  <c:v>Dumpcap Windows 7</c:v>
                </c:pt>
                <c:pt idx="2">
                  <c:v>Dumpcap Linux</c:v>
                </c:pt>
                <c:pt idx="3">
                  <c:v>TCPDump Linux</c:v>
                </c:pt>
                <c:pt idx="4">
                  <c:v>Solarcap Thunderbolt RAM</c:v>
                </c:pt>
                <c:pt idx="5">
                  <c:v>Solarcap Linux SSD</c:v>
                </c:pt>
                <c:pt idx="6">
                  <c:v>Solarcap Linux RAM</c:v>
                </c:pt>
              </c:strCache>
            </c:strRef>
          </c:cat>
          <c:val>
            <c:numRef>
              <c:f>Sheet1!$F$2:$F$8</c:f>
              <c:numCache>
                <c:formatCode>General</c:formatCode>
                <c:ptCount val="7"/>
                <c:pt idx="0">
                  <c:v>1.7</c:v>
                </c:pt>
                <c:pt idx="1">
                  <c:v>2.75</c:v>
                </c:pt>
                <c:pt idx="2">
                  <c:v>3.3</c:v>
                </c:pt>
                <c:pt idx="3">
                  <c:v>4.35</c:v>
                </c:pt>
                <c:pt idx="4">
                  <c:v>7.1</c:v>
                </c:pt>
                <c:pt idx="5">
                  <c:v>6.5</c:v>
                </c:pt>
                <c:pt idx="6">
                  <c:v>10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1500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Wireshark Windows 7</c:v>
                </c:pt>
                <c:pt idx="1">
                  <c:v>Dumpcap Windows 7</c:v>
                </c:pt>
                <c:pt idx="2">
                  <c:v>Dumpcap Linux</c:v>
                </c:pt>
                <c:pt idx="3">
                  <c:v>TCPDump Linux</c:v>
                </c:pt>
                <c:pt idx="4">
                  <c:v>Solarcap Thunderbolt RAM</c:v>
                </c:pt>
                <c:pt idx="5">
                  <c:v>Solarcap Linux SSD</c:v>
                </c:pt>
                <c:pt idx="6">
                  <c:v>Solarcap Linux RAM</c:v>
                </c:pt>
              </c:strCache>
            </c:strRef>
          </c:cat>
          <c:val>
            <c:numRef>
              <c:f>Sheet1!$G$2:$G$8</c:f>
              <c:numCache>
                <c:formatCode>General</c:formatCode>
                <c:ptCount val="7"/>
                <c:pt idx="0">
                  <c:v>2.2</c:v>
                </c:pt>
                <c:pt idx="1">
                  <c:v>3.9</c:v>
                </c:pt>
                <c:pt idx="2">
                  <c:v>4.85</c:v>
                </c:pt>
                <c:pt idx="3">
                  <c:v>5.85</c:v>
                </c:pt>
                <c:pt idx="4">
                  <c:v>7.3</c:v>
                </c:pt>
                <c:pt idx="5">
                  <c:v>7.2</c:v>
                </c:pt>
                <c:pt idx="6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386260312"/>
        <c:axId val="386259920"/>
      </c:barChart>
      <c:catAx>
        <c:axId val="386260312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4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6259920"/>
        <c:crosses val="autoZero"/>
        <c:auto val="0"/>
        <c:lblAlgn val="ctr"/>
        <c:lblOffset/>
        <c:noMultiLvlLbl val="0"/>
      </c:catAx>
      <c:valAx>
        <c:axId val="386259920"/>
        <c:scaling>
          <c:orientation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Gb/s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p>
              <a:pPr>
                <a:defRPr sz="1400" b="0" i="0" u="none" strike="noStrike" kern="1200" baseline="0" smtId="4294967295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400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6260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4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p>
      <a:pPr>
        <a:defRPr sz="1400" baseline="0" smtId="4294967295"/>
      </a:pPr>
      <a:endParaRPr lang="en-US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.jpeg" /></Relationships>
</file>

<file path=ppt/drawings/_rels/vmlDrawing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.jpeg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rect l="0" t="0" r="0" b="0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45718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2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_rels/notesSlide3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2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rect l="0" t="0" r="0" b="0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24624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24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24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242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242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242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242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b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94242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b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297070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972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349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rect l="0" t="0" r="0" b="0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5260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4743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015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3768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4509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025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6689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986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1261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783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87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590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smtClean="0"/>
          </a:p>
        </p:txBody>
      </p:sp>
    </p:spTree>
    <p:extLst>
      <p:ext uri="{BB962C8B-B14F-4D97-AF65-F5344CB8AC3E}">
        <p14:creationId xmlns:p14="http://schemas.microsoft.com/office/powerpoint/2010/main" val="13440419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13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131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234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510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35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24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24236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0" y="1023"/>
            <a:ext cx="9131300" cy="6848475"/>
          </a:xfrm>
          <a:prstGeom prst="rect">
            <a:avLst/>
          </a:prstGeom>
        </p:spPr>
      </p:pic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 indent="0" algn="l">
              <a:buSzTx/>
              <a:defRPr sz="5400">
                <a:solidFill>
                  <a:schemeClr val="bg1"/>
                </a:solidFill>
              </a:defRPr>
            </a:lvl1pPr>
            <a:lvl2pPr indent="304800" algn="ctr">
              <a:buSzTx/>
              <a:defRPr sz="4800"/>
            </a:lvl2pPr>
            <a:lvl3pPr indent="304800" algn="ctr">
              <a:buSzTx/>
              <a:defRPr sz="4800"/>
            </a:lvl3pPr>
            <a:lvl4pPr indent="304800" algn="ctr">
              <a:buSzTx/>
              <a:defRPr sz="4800"/>
            </a:lvl4pPr>
            <a:lvl5pPr indent="304800" algn="ctr">
              <a:buSzTx/>
              <a:defRPr sz="4800"/>
            </a:lvl5pPr>
            <a:lvl6pPr indent="304800" algn="ctr">
              <a:buSzTx/>
              <a:defRPr sz="4800"/>
            </a:lvl6pPr>
            <a:lvl7pPr indent="304800" algn="ctr">
              <a:buSzTx/>
              <a:defRPr sz="4800"/>
            </a:lvl7pPr>
            <a:lvl8pPr indent="304800" algn="ctr">
              <a:buSzTx/>
              <a:defRPr sz="4800"/>
            </a:lvl8pPr>
            <a:lvl9pPr indent="304800" algn="ctr">
              <a:buSzTx/>
              <a:defRPr sz="48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algn="l">
              <a:spcBef>
                <a:spcPct val="0"/>
              </a:spcBef>
              <a:buClr>
                <a:schemeClr val="dk2"/>
              </a:buClr>
              <a:buNone/>
              <a:defRPr sz="2800">
                <a:solidFill>
                  <a:schemeClr val="bg1"/>
                </a:solidFill>
              </a:defRPr>
            </a:lvl1pPr>
            <a:lvl2pPr marL="0" indent="190500" algn="ctr">
              <a:spcBef>
                <a:spcPct val="0"/>
              </a:spcBef>
              <a:buClr>
                <a:schemeClr val="dk2"/>
              </a:buClr>
              <a:buSzTx/>
              <a:buNone/>
              <a:defRPr sz="3000">
                <a:solidFill>
                  <a:schemeClr val="dk2"/>
                </a:solidFill>
              </a:defRPr>
            </a:lvl2pPr>
            <a:lvl3pPr marL="0" indent="190500" algn="ctr">
              <a:spcBef>
                <a:spcPct val="0"/>
              </a:spcBef>
              <a:buClr>
                <a:schemeClr val="dk2"/>
              </a:buClr>
              <a:buSzTx/>
              <a:buNone/>
              <a:defRPr sz="3000">
                <a:solidFill>
                  <a:schemeClr val="dk2"/>
                </a:solidFill>
              </a:defRPr>
            </a:lvl3pPr>
            <a:lvl4pPr marL="0" indent="190500" algn="ctr">
              <a:spcBef>
                <a:spcPct val="0"/>
              </a:spcBef>
              <a:buClr>
                <a:schemeClr val="dk2"/>
              </a:buClr>
              <a:buSzTx/>
              <a:buNone/>
              <a:defRPr sz="3000">
                <a:solidFill>
                  <a:schemeClr val="dk2"/>
                </a:solidFill>
              </a:defRPr>
            </a:lvl4pPr>
            <a:lvl5pPr marL="0" indent="190500" algn="ctr">
              <a:spcBef>
                <a:spcPct val="0"/>
              </a:spcBef>
              <a:buClr>
                <a:schemeClr val="dk2"/>
              </a:buClr>
              <a:buSzTx/>
              <a:buNone/>
              <a:defRPr sz="3000">
                <a:solidFill>
                  <a:schemeClr val="dk2"/>
                </a:solidFill>
              </a:defRPr>
            </a:lvl5pPr>
            <a:lvl6pPr marL="0" indent="190500" algn="ctr">
              <a:spcBef>
                <a:spcPct val="0"/>
              </a:spcBef>
              <a:buClr>
                <a:schemeClr val="dk2"/>
              </a:buClr>
              <a:buSzTx/>
              <a:buNone/>
              <a:defRPr sz="3000">
                <a:solidFill>
                  <a:schemeClr val="dk2"/>
                </a:solidFill>
              </a:defRPr>
            </a:lvl6pPr>
            <a:lvl7pPr marL="0" indent="190500" algn="ctr">
              <a:spcBef>
                <a:spcPct val="0"/>
              </a:spcBef>
              <a:buClr>
                <a:schemeClr val="dk2"/>
              </a:buClr>
              <a:buSzTx/>
              <a:buNone/>
              <a:defRPr sz="3000">
                <a:solidFill>
                  <a:schemeClr val="dk2"/>
                </a:solidFill>
              </a:defRPr>
            </a:lvl7pPr>
            <a:lvl8pPr marL="0" indent="190500" algn="ctr">
              <a:spcBef>
                <a:spcPct val="0"/>
              </a:spcBef>
              <a:buClr>
                <a:schemeClr val="dk2"/>
              </a:buClr>
              <a:buSzTx/>
              <a:buNone/>
              <a:defRPr sz="3000">
                <a:solidFill>
                  <a:schemeClr val="dk2"/>
                </a:solidFill>
              </a:defRPr>
            </a:lvl8pPr>
            <a:lvl9pPr marL="0" indent="190500" algn="ctr">
              <a:spcBef>
                <a:spcPct val="0"/>
              </a:spcBef>
              <a:buClr>
                <a:schemeClr val="dk2"/>
              </a:buClr>
              <a:buSzTx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221084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88971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26324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85397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17180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93899"/>
            <a:ext cx="7886700" cy="4183063"/>
          </a:xfrm>
        </p:spPr>
        <p:txBody>
          <a:bodyPr/>
          <a:lstStyle>
            <a:lvl2pPr marL="685800" indent="-228600">
              <a:buFont typeface="Arial" panose="020b0604020202020204" pitchFamily="34" charset="0"/>
              <a:buChar char="˗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66738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132659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44309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929487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145009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062767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image" Target="../media/image1.jpeg" /><Relationship Id="rId4" Type="http://schemas.openxmlformats.org/officeDocument/2006/relationships/theme" Target="../theme/theme1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10" Type="http://schemas.openxmlformats.org/officeDocument/2006/relationships/slideLayout" Target="../slideLayouts/slideLayout12.xml" /><Relationship Id="rId11" Type="http://schemas.openxmlformats.org/officeDocument/2006/relationships/slideLayout" Target="../slideLayouts/slideLayout13.xml" /><Relationship Id="rId12" Type="http://schemas.openxmlformats.org/officeDocument/2006/relationships/image" Target="../media/image2.jpeg" /><Relationship Id="rId13" Type="http://schemas.openxmlformats.org/officeDocument/2006/relationships/theme" Target="../theme/theme2.xml" /><Relationship Id="rId2" Type="http://schemas.openxmlformats.org/officeDocument/2006/relationships/slideLayout" Target="../slideLayouts/slideLayout4.xml" /><Relationship Id="rId3" Type="http://schemas.openxmlformats.org/officeDocument/2006/relationships/slideLayout" Target="../slideLayouts/slideLayout5.xml" /><Relationship Id="rId4" Type="http://schemas.openxmlformats.org/officeDocument/2006/relationships/slideLayout" Target="../slideLayouts/slideLayout6.xml" /><Relationship Id="rId5" Type="http://schemas.openxmlformats.org/officeDocument/2006/relationships/slideLayout" Target="../slideLayouts/slideLayout7.xml" /><Relationship Id="rId6" Type="http://schemas.openxmlformats.org/officeDocument/2006/relationships/slideLayout" Target="../slideLayouts/slideLayout8.xml" /><Relationship Id="rId7" Type="http://schemas.openxmlformats.org/officeDocument/2006/relationships/slideLayout" Target="../slideLayouts/slideLayout9.xml" /><Relationship Id="rId8" Type="http://schemas.openxmlformats.org/officeDocument/2006/relationships/slideLayout" Target="../slideLayouts/slideLayout10.xml" /><Relationship Id="rId9" Type="http://schemas.openxmlformats.org/officeDocument/2006/relationships/slideLayout" Target="../slideLayouts/slideLayout1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23"/>
            <a:ext cx="9131300" cy="6848475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transition/>
  <p:timing/>
  <p:hf sldNum="0" hdr="0" dt="0"/>
  <p:txStyles>
    <p:titleStyle>
      <a:defPPr marR="0" algn="l" rtl="0">
        <a:lnSpc>
          <a:spcPct val="100000"/>
        </a:lnSpc>
        <a:spcBef>
          <a:spcPct val="0"/>
        </a:spcBef>
        <a:spcAft>
          <a:spcPct val="0"/>
        </a:spcAft>
      </a:defPPr>
      <a:lvl1pPr marR="0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ct val="0"/>
        </a:spcBef>
        <a:spcAft>
          <a:spcPct val="0"/>
        </a:spcAft>
      </a:defPPr>
      <a:lvl1pPr marR="0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ct val="0"/>
        </a:spcBef>
        <a:spcAft>
          <a:spcPct val="0"/>
        </a:spcAft>
      </a:defPPr>
      <a:lvl1pPr marR="0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3999" cy="1664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000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09394-C8B9-409D-89C8-84AF044DD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50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ransition/>
  <p:timing/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0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1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2.xml" /><Relationship Id="rId3" Type="http://schemas.openxmlformats.org/officeDocument/2006/relationships/control" Target="../activeX/activeX1.xml" /><Relationship Id="rId4" Type="http://schemas.openxmlformats.org/officeDocument/2006/relationships/image" Target="../media/image7.jpeg" /><Relationship Id="rId5" Type="http://schemas.openxmlformats.org/officeDocument/2006/relationships/vmlDrawing" Target="../drawings/vmlDrawing1.v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3.xml" /><Relationship Id="rId3" Type="http://schemas.openxmlformats.org/officeDocument/2006/relationships/control" Target="../activeX/activeX2.xml" /><Relationship Id="rId4" Type="http://schemas.openxmlformats.org/officeDocument/2006/relationships/image" Target="../media/image7.jpeg" /><Relationship Id="rId5" Type="http://schemas.openxmlformats.org/officeDocument/2006/relationships/vmlDrawing" Target="../drawings/vmlDrawing2.v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8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5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6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7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8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9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4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20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21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22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23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24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25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26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27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9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28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3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29.x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30.x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chart" Target="../charts/chart1.xm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chart" Target="../charts/chart2.xml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chart" Target="../charts/chart3.xml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chart" Target="../charts/chart4.xml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chart" Target="../charts/chart5.xml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chart" Target="../charts/chart6.xml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chart" Target="../charts/chart7.xml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4.xml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hyperlink" Target="http://www.intel.com/" TargetMode="External" /><Relationship Id="rId3" Type="http://schemas.openxmlformats.org/officeDocument/2006/relationships/hyperlink" Target="http://www.ntop.org/" TargetMode="External" /><Relationship Id="rId4" Type="http://schemas.openxmlformats.org/officeDocument/2006/relationships/hyperlink" Target="http://www.solarflare.com/" TargetMode="External" /><Relationship Id="rId5" Type="http://schemas.openxmlformats.org/officeDocument/2006/relationships/hyperlink" Target="http://www.tcpdump.org/" TargetMode="External" /><Relationship Id="rId6" Type="http://schemas.openxmlformats.org/officeDocument/2006/relationships/hyperlink" Target="http://www.wireshark.org/" TargetMode="External" /><Relationship Id="rId7" Type="http://schemas.openxmlformats.org/officeDocument/2006/relationships/hyperlink" Target="http://www.macsales.com/" TargetMode="External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31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5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7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8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9.xm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</a:xfrm>
      </p:grpSpPr>
      <p:sp>
        <p:nvSpPr>
          <p:cNvPr id="2" name="Rectangle 1"/>
          <p:cNvSpPr/>
          <p:nvPr/>
        </p:nvSpPr>
        <p:spPr>
          <a:xfrm>
            <a:off x="0" y="2400300"/>
            <a:ext cx="9144000" cy="2781300"/>
          </a:xfrm>
          <a:prstGeom prst="rect">
            <a:avLst/>
          </a:prstGeom>
          <a:solidFill>
            <a:schemeClr val="accent3">
              <a:lumMod val="50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644523"/>
            <a:ext cx="7772400" cy="1546500"/>
          </a:xfrm>
        </p:spPr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I3: Maximizing 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Packet Capture Performance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4320137"/>
            <a:ext cx="7772400" cy="1046400"/>
          </a:xfrm>
        </p:spPr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Andrew Brown</a:t>
            </a: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ut/>
  </p:transition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Software considerations </a:t>
            </a:r>
            <a:r>
              <a:rPr lang="en-US" smtClean="0"/>
              <a:t>– Windows </a:t>
            </a:r>
            <a:r>
              <a:rPr lang="en-US" sz="2400" i="1" smtClean="0">
                <a:solidFill>
                  <a:schemeClr val="accent2">
                    <a:lumMod val="75000"/>
                  </a:schemeClr>
                </a:solidFill>
              </a:rPr>
              <a:t>(continued)</a:t>
            </a:r>
            <a:endParaRPr lang="en-US" sz="2400" i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Windows dumpcap buffer tuning</a:t>
            </a:r>
          </a:p>
          <a:p>
            <a:pPr lvl="1"/>
            <a:r>
              <a:rPr lang="en-US" smtClean="0"/>
              <a:t>Large </a:t>
            </a:r>
            <a:r>
              <a:rPr lang="en-US"/>
              <a:t>buffers are generally </a:t>
            </a:r>
            <a:r>
              <a:rPr lang="en-US" smtClean="0"/>
              <a:t>good, but…</a:t>
            </a:r>
            <a:endParaRPr lang="en-US"/>
          </a:p>
          <a:p>
            <a:pPr lvl="1"/>
            <a:r>
              <a:rPr lang="en-US" smtClean="0"/>
              <a:t>Increased </a:t>
            </a:r>
            <a:r>
              <a:rPr lang="en-US"/>
              <a:t>bandwidth has a tipping point</a:t>
            </a:r>
          </a:p>
          <a:p>
            <a:pPr lvl="2"/>
            <a:r>
              <a:rPr lang="en-US" smtClean="0"/>
              <a:t>Write </a:t>
            </a:r>
            <a:r>
              <a:rPr lang="en-US"/>
              <a:t>to disk slows significantly</a:t>
            </a:r>
          </a:p>
          <a:p>
            <a:pPr lvl="2"/>
            <a:r>
              <a:rPr lang="en-US" smtClean="0"/>
              <a:t>Larger </a:t>
            </a:r>
            <a:r>
              <a:rPr lang="en-US"/>
              <a:t>buffers make it </a:t>
            </a:r>
            <a:r>
              <a:rPr lang="en-US" smtClean="0"/>
              <a:t>worse</a:t>
            </a:r>
          </a:p>
          <a:p>
            <a:pPr lvl="2"/>
            <a:r>
              <a:rPr lang="en-US" smtClean="0"/>
              <a:t>Made buffer selection for testing difficult</a:t>
            </a:r>
          </a:p>
          <a:p>
            <a:pPr lvl="2"/>
            <a:r>
              <a:rPr lang="en-US" smtClean="0"/>
              <a:t>Best option seemed to be 50MB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182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Software considerations </a:t>
            </a:r>
            <a:r>
              <a:rPr lang="en-US" smtClean="0"/>
              <a:t>– Windows </a:t>
            </a:r>
            <a:r>
              <a:rPr lang="en-US" sz="2400" i="1" smtClean="0">
                <a:solidFill>
                  <a:schemeClr val="accent2">
                    <a:lumMod val="75000"/>
                  </a:schemeClr>
                </a:solidFill>
              </a:rPr>
              <a:t>(continued)</a:t>
            </a:r>
            <a:endParaRPr lang="en-US" sz="2400" i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 Dumpcap “slow count” example</a:t>
            </a:r>
          </a:p>
          <a:p>
            <a:pPr lvl="1"/>
            <a:r>
              <a:rPr lang="en-US" smtClean="0"/>
              <a:t>Sending </a:t>
            </a:r>
            <a:r>
              <a:rPr lang="en-US"/>
              <a:t>844,600 packets @ .4Gb</a:t>
            </a:r>
          </a:p>
          <a:p>
            <a:pPr lvl="1"/>
            <a:r>
              <a:rPr lang="en-US" smtClean="0"/>
              <a:t>Packets </a:t>
            </a:r>
            <a:r>
              <a:rPr lang="en-US"/>
              <a:t>take 1.48 seconds to send</a:t>
            </a:r>
          </a:p>
          <a:p>
            <a:pPr lvl="1"/>
            <a:r>
              <a:rPr lang="en-US" smtClean="0"/>
              <a:t>20MB </a:t>
            </a:r>
            <a:r>
              <a:rPr lang="en-US"/>
              <a:t>buffer takes ~2.5 seconds to write</a:t>
            </a:r>
          </a:p>
          <a:p>
            <a:pPr lvl="1"/>
            <a:r>
              <a:rPr lang="en-US" smtClean="0"/>
              <a:t>512MB </a:t>
            </a:r>
            <a:r>
              <a:rPr lang="en-US"/>
              <a:t>buffer takes ~46 seconds to write</a:t>
            </a:r>
          </a:p>
          <a:p>
            <a:pPr lvl="1"/>
            <a:r>
              <a:rPr lang="en-US" smtClean="0"/>
              <a:t>Neither setting captured </a:t>
            </a:r>
            <a:r>
              <a:rPr lang="en-US"/>
              <a:t>all packets</a:t>
            </a:r>
          </a:p>
          <a:p>
            <a:pPr lvl="1"/>
            <a:r>
              <a:rPr lang="en-US" smtClean="0"/>
              <a:t>Not cosmetic (break out and file is truncated)</a:t>
            </a:r>
            <a:endParaRPr lang="en-US"/>
          </a:p>
          <a:p>
            <a:pPr lvl="1"/>
            <a:r>
              <a:rPr lang="en-US" smtClean="0"/>
              <a:t>Issue </a:t>
            </a:r>
            <a:r>
              <a:rPr lang="en-US"/>
              <a:t>disappears at lower </a:t>
            </a:r>
            <a:r>
              <a:rPr lang="en-US" smtClean="0"/>
              <a:t>bandwidth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4208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Software considerations </a:t>
            </a:r>
            <a:r>
              <a:rPr lang="en-US" smtClean="0"/>
              <a:t>– Windows </a:t>
            </a:r>
            <a:r>
              <a:rPr lang="en-US" sz="2400" i="1" smtClean="0">
                <a:solidFill>
                  <a:schemeClr val="accent2">
                    <a:lumMod val="75000"/>
                  </a:schemeClr>
                </a:solidFill>
              </a:rPr>
              <a:t>(continued)</a:t>
            </a:r>
            <a:endParaRPr lang="en-US" sz="2400" i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Video </a:t>
            </a:r>
            <a:r>
              <a:rPr lang="en-US"/>
              <a:t>of </a:t>
            </a:r>
            <a:r>
              <a:rPr lang="en-US" smtClean="0"/>
              <a:t>normal count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8" name="ShockwaveFlash1" r:id="rId3" imgW="23225760000" imgH="23225760000"/>
        </mc:Choice>
        <mc:Fallback>
          <p:control name="ShockwaveFlash1" r:id="rId3" imgW="1828800" imgH="1828800">
            <p:pic>
              <p:nvPicPr>
                <p:cNvPr id="0" name="ShockwaveFlash1"/>
                <p:cNvPicPr>
                  <a:picLocks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408113" y="2520950"/>
                  <a:ext cx="6327775" cy="3467100"/>
                </a:xfrm>
                <a:prstGeom prst="rect"/>
                <a:noFill/>
                <a:ln/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380348137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Software considerations </a:t>
            </a:r>
            <a:r>
              <a:rPr lang="en-US" smtClean="0"/>
              <a:t>– Windows </a:t>
            </a:r>
            <a:r>
              <a:rPr lang="en-US" sz="2400" i="1" smtClean="0">
                <a:solidFill>
                  <a:schemeClr val="accent2">
                    <a:lumMod val="75000"/>
                  </a:schemeClr>
                </a:solidFill>
              </a:rPr>
              <a:t>(continued)</a:t>
            </a:r>
            <a:endParaRPr lang="en-US" sz="2400" i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Video </a:t>
            </a:r>
            <a:r>
              <a:rPr lang="en-US"/>
              <a:t>of </a:t>
            </a:r>
            <a:r>
              <a:rPr lang="en-US" smtClean="0"/>
              <a:t>“slow count”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9" name="ShockwaveFlash1" r:id="rId3" imgW="23225760000" imgH="23225760000"/>
        </mc:Choice>
        <mc:Fallback>
          <p:control name="ShockwaveFlash1" r:id="rId3" imgW="1828800" imgH="1828800">
            <p:pic>
              <p:nvPicPr>
                <p:cNvPr id="0" name="ShockwaveFlash1"/>
                <p:cNvPicPr>
                  <a:picLocks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408113" y="2524125"/>
                  <a:ext cx="6327775" cy="3465513"/>
                </a:xfrm>
                <a:prstGeom prst="rect"/>
                <a:noFill/>
                <a:ln/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874091438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Software considerations </a:t>
            </a:r>
            <a:r>
              <a:rPr lang="en-US" smtClean="0"/>
              <a:t>– Windows </a:t>
            </a:r>
            <a:r>
              <a:rPr lang="en-US" sz="2400" i="1" smtClean="0">
                <a:solidFill>
                  <a:schemeClr val="accent2">
                    <a:lumMod val="75000"/>
                  </a:schemeClr>
                </a:solidFill>
              </a:rPr>
              <a:t>(continued)</a:t>
            </a:r>
            <a:endParaRPr lang="en-US" sz="2400" i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93899"/>
            <a:ext cx="4699644" cy="4183063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Disable protocols on </a:t>
            </a:r>
            <a:r>
              <a:rPr lang="en-US" smtClean="0"/>
              <a:t>interface (TAP/SPAN)</a:t>
            </a:r>
            <a:endParaRPr lang="en-US">
              <a:solidFill>
                <a:schemeClr val="accent2">
                  <a:lumMod val="50000"/>
                </a:schemeClr>
              </a:solidFill>
            </a:endParaRPr>
          </a:p>
          <a:p>
            <a:pPr lvl="1"/>
            <a:r>
              <a:rPr lang="en-US"/>
              <a:t>Pure TAP/SPAN capture</a:t>
            </a:r>
          </a:p>
          <a:p>
            <a:pPr lvl="1"/>
            <a:r>
              <a:rPr lang="en-US" smtClean="0"/>
              <a:t>Only </a:t>
            </a:r>
            <a:r>
              <a:rPr lang="en-US"/>
              <a:t>for TAP/SPAN </a:t>
            </a:r>
          </a:p>
          <a:p>
            <a:pPr lvl="1"/>
            <a:r>
              <a:rPr lang="en-US" smtClean="0"/>
              <a:t>Prevents </a:t>
            </a:r>
            <a:r>
              <a:rPr lang="en-US"/>
              <a:t>OS from attempting to interpret packets</a:t>
            </a:r>
          </a:p>
          <a:p>
            <a:pPr lvl="1"/>
            <a:r>
              <a:rPr lang="en-US" smtClean="0"/>
              <a:t>Tested </a:t>
            </a:r>
            <a:r>
              <a:rPr lang="en-US"/>
              <a:t>performance </a:t>
            </a:r>
            <a:r>
              <a:rPr lang="en-US" smtClean="0"/>
              <a:t>with destination MAC set to </a:t>
            </a:r>
            <a:br>
              <a:rPr lang="en-US" smtClean="0"/>
            </a:br>
            <a:r>
              <a:rPr lang="en-US" smtClean="0"/>
              <a:t>broadcast </a:t>
            </a:r>
            <a:r>
              <a:rPr lang="en-US"/>
              <a:t>address</a:t>
            </a:r>
          </a:p>
          <a:p>
            <a:pPr lvl="1"/>
            <a:r>
              <a:rPr lang="en-US" smtClean="0"/>
              <a:t>Result</a:t>
            </a:r>
            <a:r>
              <a:rPr lang="en-US"/>
              <a:t>: </a:t>
            </a:r>
            <a:r>
              <a:rPr lang="en-US" smtClean="0"/>
              <a:t>Captured 100% with protocols disabled,</a:t>
            </a:r>
            <a:br>
              <a:rPr lang="en-US" smtClean="0"/>
            </a:br>
            <a:r>
              <a:rPr lang="en-US" smtClean="0"/>
              <a:t>only 40% when enabled</a:t>
            </a:r>
            <a:endParaRPr lang="en-US"/>
          </a:p>
          <a:p>
            <a:pPr lvl="1"/>
            <a:r>
              <a:rPr lang="en-US" smtClean="0"/>
              <a:t>Eliminate </a:t>
            </a:r>
            <a:r>
              <a:rPr lang="en-US"/>
              <a:t>performance impact </a:t>
            </a:r>
            <a:r>
              <a:rPr lang="en-US" smtClean="0"/>
              <a:t>immediately after </a:t>
            </a:r>
            <a:r>
              <a:rPr lang="en-US"/>
              <a:t>link </a:t>
            </a:r>
            <a:r>
              <a:rPr lang="en-US" smtClean="0"/>
              <a:t>up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294" y="1761463"/>
            <a:ext cx="3591426" cy="451548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42975" y="3331923"/>
            <a:ext cx="162840" cy="13402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0137" y="2868460"/>
            <a:ext cx="22797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Uncheck everything below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0514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Software considerations </a:t>
            </a:r>
            <a:r>
              <a:rPr lang="en-US" smtClean="0"/>
              <a:t>– Linux</a:t>
            </a:r>
            <a:endParaRPr lang="en-US" sz="2400" i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Quit unnecessary programs</a:t>
            </a:r>
          </a:p>
          <a:p>
            <a:r>
              <a:rPr lang="en-US" smtClean="0"/>
              <a:t>Use </a:t>
            </a:r>
            <a:r>
              <a:rPr lang="en-US" err="1"/>
              <a:t>tcpdump with 512MB buffer</a:t>
            </a:r>
          </a:p>
          <a:p>
            <a:r>
              <a:rPr lang="en-US" smtClean="0"/>
              <a:t>Ensure </a:t>
            </a:r>
            <a:r>
              <a:rPr lang="en-US" err="1"/>
              <a:t>libpcap &gt;= 1.0.0 (tcpdump -h)</a:t>
            </a:r>
          </a:p>
          <a:p>
            <a:r>
              <a:rPr lang="en-US" smtClean="0"/>
              <a:t>Watch value of -s flag</a:t>
            </a:r>
            <a:endParaRPr lang="en-US"/>
          </a:p>
          <a:p>
            <a:r>
              <a:rPr lang="en-US" smtClean="0"/>
              <a:t>No </a:t>
            </a:r>
            <a:r>
              <a:rPr lang="en-US"/>
              <a:t>option to disable protocols like Windows</a:t>
            </a:r>
          </a:p>
          <a:p>
            <a:r>
              <a:rPr lang="en-US" smtClean="0"/>
              <a:t>Static (or no) </a:t>
            </a:r>
            <a:r>
              <a:rPr lang="en-US"/>
              <a:t>IP for dedicated capture interface</a:t>
            </a:r>
          </a:p>
          <a:p>
            <a:r>
              <a:rPr lang="en-US" smtClean="0"/>
              <a:t>Use </a:t>
            </a:r>
            <a:r>
              <a:rPr lang="en-US"/>
              <a:t>XFS with RAID and coordinate stripe sizes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782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Software considerations </a:t>
            </a:r>
            <a:r>
              <a:rPr lang="en-US" smtClean="0"/>
              <a:t>– Linux </a:t>
            </a:r>
            <a:r>
              <a:rPr lang="en-US" sz="2400" i="1" smtClean="0">
                <a:solidFill>
                  <a:schemeClr val="accent2">
                    <a:lumMod val="75000"/>
                  </a:schemeClr>
                </a:solidFill>
              </a:rPr>
              <a:t>(continued)</a:t>
            </a:r>
            <a:endParaRPr lang="en-US" sz="2400" i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Access to development resources? </a:t>
            </a:r>
            <a:r>
              <a:rPr lang="en-US"/>
              <a:t>Look at PF_RING</a:t>
            </a:r>
          </a:p>
          <a:p>
            <a:pPr lvl="1"/>
            <a:r>
              <a:rPr lang="en-US" smtClean="0"/>
              <a:t>Module/NIC </a:t>
            </a:r>
            <a:r>
              <a:rPr lang="en-US"/>
              <a:t>driver combination</a:t>
            </a:r>
          </a:p>
          <a:p>
            <a:pPr lvl="1"/>
            <a:r>
              <a:rPr lang="en-US" smtClean="0"/>
              <a:t>Improves </a:t>
            </a:r>
            <a:r>
              <a:rPr lang="en-US"/>
              <a:t>capture performance</a:t>
            </a:r>
          </a:p>
          <a:p>
            <a:pPr lvl="1"/>
            <a:r>
              <a:rPr lang="en-US" smtClean="0"/>
              <a:t>Included </a:t>
            </a:r>
            <a:r>
              <a:rPr lang="en-US" err="1"/>
              <a:t>tcpdump wasn’t better than stock</a:t>
            </a:r>
          </a:p>
          <a:p>
            <a:pPr lvl="1"/>
            <a:r>
              <a:rPr lang="en-US" smtClean="0"/>
              <a:t>We </a:t>
            </a:r>
            <a:r>
              <a:rPr lang="en-US"/>
              <a:t>use </a:t>
            </a:r>
            <a:r>
              <a:rPr lang="en-US" smtClean="0"/>
              <a:t>the API and </a:t>
            </a:r>
            <a:r>
              <a:rPr lang="en-US"/>
              <a:t>it works </a:t>
            </a:r>
          </a:p>
          <a:p>
            <a:pPr lvl="1"/>
            <a:r>
              <a:rPr lang="en-US" smtClean="0"/>
              <a:t>Different </a:t>
            </a:r>
            <a:r>
              <a:rPr lang="en-US"/>
              <a:t>performance tiers </a:t>
            </a:r>
            <a:r>
              <a:rPr lang="en-US" smtClean="0"/>
              <a:t>some are free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568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Software considerations </a:t>
            </a:r>
            <a:r>
              <a:rPr lang="en-US" smtClean="0"/>
              <a:t>– Linux </a:t>
            </a:r>
            <a:r>
              <a:rPr lang="en-US" sz="2400" i="1" smtClean="0">
                <a:solidFill>
                  <a:schemeClr val="accent2">
                    <a:lumMod val="75000"/>
                  </a:schemeClr>
                </a:solidFill>
              </a:rPr>
              <a:t>(continued)</a:t>
            </a:r>
            <a:endParaRPr lang="en-US" sz="2400" i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PF_RING</a:t>
            </a:r>
            <a:endParaRPr lang="en-US"/>
          </a:p>
          <a:p>
            <a:pPr lvl="1"/>
            <a:r>
              <a:rPr lang="en-US" smtClean="0"/>
              <a:t>Kernel module/NIC </a:t>
            </a:r>
            <a:r>
              <a:rPr lang="en-US"/>
              <a:t>driver combination</a:t>
            </a:r>
          </a:p>
          <a:p>
            <a:pPr lvl="1"/>
            <a:r>
              <a:rPr lang="en-US" smtClean="0"/>
              <a:t>Improves </a:t>
            </a:r>
            <a:r>
              <a:rPr lang="en-US"/>
              <a:t>capture </a:t>
            </a:r>
            <a:r>
              <a:rPr lang="en-US" smtClean="0"/>
              <a:t>performance via various methods</a:t>
            </a:r>
            <a:endParaRPr lang="en-US"/>
          </a:p>
          <a:p>
            <a:pPr lvl="1"/>
            <a:r>
              <a:rPr lang="en-US" smtClean="0"/>
              <a:t>Included </a:t>
            </a:r>
            <a:r>
              <a:rPr lang="en-US" err="1"/>
              <a:t>tcpdump wasn’t better than stock</a:t>
            </a:r>
          </a:p>
          <a:p>
            <a:pPr lvl="1"/>
            <a:r>
              <a:rPr lang="en-US" smtClean="0"/>
              <a:t>We </a:t>
            </a:r>
            <a:r>
              <a:rPr lang="en-US"/>
              <a:t>use </a:t>
            </a:r>
            <a:r>
              <a:rPr lang="en-US" smtClean="0"/>
              <a:t>the API and </a:t>
            </a:r>
            <a:r>
              <a:rPr lang="en-US"/>
              <a:t>it works </a:t>
            </a:r>
          </a:p>
          <a:p>
            <a:pPr lvl="1"/>
            <a:r>
              <a:rPr lang="en-US" smtClean="0"/>
              <a:t>Different </a:t>
            </a:r>
            <a:r>
              <a:rPr lang="en-US"/>
              <a:t>performance tiers </a:t>
            </a:r>
            <a:r>
              <a:rPr lang="en-US" smtClean="0"/>
              <a:t>some are free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5190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Hardware considerations -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1Gb line rate traffic generates 123-133MB in one second</a:t>
            </a:r>
          </a:p>
          <a:p>
            <a:r>
              <a:rPr lang="en-US" smtClean="0"/>
              <a:t>WD </a:t>
            </a:r>
            <a:r>
              <a:rPr lang="en-US"/>
              <a:t>Black 7.2K RPM: 171MB/s</a:t>
            </a:r>
          </a:p>
          <a:p>
            <a:r>
              <a:rPr lang="en-US" smtClean="0"/>
              <a:t>WD </a:t>
            </a:r>
            <a:r>
              <a:rPr lang="en-US"/>
              <a:t>Raptor 10K RPM: </a:t>
            </a:r>
            <a:r>
              <a:rPr lang="en-US" smtClean="0"/>
              <a:t>200MB/s</a:t>
            </a:r>
          </a:p>
          <a:p>
            <a:r>
              <a:rPr lang="en-US" smtClean="0"/>
              <a:t>If 10Gb is 10X 1Gb… (do the math)</a:t>
            </a:r>
            <a:endParaRPr lang="en-US"/>
          </a:p>
          <a:p>
            <a:r>
              <a:rPr lang="en-US" smtClean="0"/>
              <a:t>SSD</a:t>
            </a:r>
            <a:r>
              <a:rPr lang="en-US"/>
              <a:t>: ~500MB/s</a:t>
            </a:r>
          </a:p>
          <a:p>
            <a:r>
              <a:rPr lang="en-US" smtClean="0"/>
              <a:t>RAM </a:t>
            </a:r>
            <a:r>
              <a:rPr lang="en-US"/>
              <a:t>disk is another </a:t>
            </a:r>
            <a:r>
              <a:rPr lang="en-US" smtClean="0"/>
              <a:t>option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476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Hardware considerations - CPU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Three considerations</a:t>
            </a:r>
          </a:p>
          <a:p>
            <a:pPr lvl="1"/>
            <a:r>
              <a:rPr lang="en-US" smtClean="0"/>
              <a:t>Number of cores</a:t>
            </a:r>
          </a:p>
          <a:p>
            <a:pPr lvl="1"/>
            <a:r>
              <a:rPr lang="en-US" smtClean="0"/>
              <a:t>Clock speed</a:t>
            </a:r>
          </a:p>
          <a:p>
            <a:pPr lvl="1"/>
            <a:r>
              <a:rPr lang="en-US" smtClean="0"/>
              <a:t>Performance per clock</a:t>
            </a:r>
          </a:p>
          <a:p>
            <a:r>
              <a:rPr lang="en-US" smtClean="0"/>
              <a:t>Clock speed * PPC = Per-core performance</a:t>
            </a:r>
          </a:p>
          <a:p>
            <a:r>
              <a:rPr lang="en-US" smtClean="0"/>
              <a:t>Multicore </a:t>
            </a:r>
            <a:r>
              <a:rPr lang="en-US"/>
              <a:t>is </a:t>
            </a:r>
            <a:r>
              <a:rPr lang="en-US" smtClean="0"/>
              <a:t>good ...</a:t>
            </a:r>
            <a:endParaRPr lang="en-US"/>
          </a:p>
          <a:p>
            <a:r>
              <a:rPr lang="en-US" smtClean="0"/>
              <a:t>… but </a:t>
            </a:r>
            <a:r>
              <a:rPr lang="en-US"/>
              <a:t>per-core performance is </a:t>
            </a:r>
            <a:r>
              <a:rPr lang="en-US" smtClean="0"/>
              <a:t>better than many cores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111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Why do captures drop packets, how can you tell?</a:t>
            </a:r>
          </a:p>
          <a:p>
            <a:r>
              <a:rPr lang="en-US" smtClean="0"/>
              <a:t>Software considerations</a:t>
            </a:r>
          </a:p>
          <a:p>
            <a:r>
              <a:rPr lang="en-US" smtClean="0"/>
              <a:t>Hardware considerations</a:t>
            </a:r>
          </a:p>
          <a:p>
            <a:r>
              <a:rPr lang="en-US" smtClean="0"/>
              <a:t>Potential hardware improvements</a:t>
            </a:r>
          </a:p>
          <a:p>
            <a:r>
              <a:rPr lang="en-US" smtClean="0"/>
              <a:t>Test configurations/parameters</a:t>
            </a:r>
          </a:p>
          <a:p>
            <a:r>
              <a:rPr lang="en-US" smtClean="0"/>
              <a:t>Performance results</a:t>
            </a:r>
          </a:p>
          <a:p>
            <a:endParaRPr lang="en-US" smtClean="0"/>
          </a:p>
          <a:p>
            <a:endParaRPr lang="en-US" smtClean="0"/>
          </a:p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</p:spTree>
  </p:cSld>
  <p:clrMapOvr>
    <a:masterClrMapping/>
  </p:clrMapOvr>
  <p:transition spd="slow">
    <p:cut/>
  </p:transition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Hardware considerations - NIC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/>
              <a:t> </a:t>
            </a:r>
            <a:r>
              <a:rPr lang="en-US" smtClean="0"/>
              <a:t>Intel (regular NIC)</a:t>
            </a:r>
            <a:endParaRPr lang="en-US"/>
          </a:p>
          <a:p>
            <a:pPr lvl="1"/>
            <a:r>
              <a:rPr lang="en-US" smtClean="0"/>
              <a:t>Drivers </a:t>
            </a:r>
            <a:r>
              <a:rPr lang="en-US"/>
              <a:t>more actively maintained</a:t>
            </a:r>
          </a:p>
          <a:p>
            <a:pPr lvl="1"/>
            <a:r>
              <a:rPr lang="en-US" smtClean="0"/>
              <a:t>Best </a:t>
            </a:r>
            <a:r>
              <a:rPr lang="en-US"/>
              <a:t>PF_RING </a:t>
            </a:r>
            <a:r>
              <a:rPr lang="en-US" smtClean="0"/>
              <a:t>support</a:t>
            </a:r>
          </a:p>
          <a:p>
            <a:pPr lvl="1"/>
            <a:r>
              <a:rPr lang="en-US" smtClean="0"/>
              <a:t>10G NIC doesn’t help with 1G capture (1G and 10G NICs had the same max bandwidth at or below 1G)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Avoid USB NICs</a:t>
            </a:r>
          </a:p>
          <a:p>
            <a:pPr lvl="1"/>
            <a:r>
              <a:rPr lang="en-US"/>
              <a:t>USB 2.0 is too slow (480Mb/s)</a:t>
            </a:r>
          </a:p>
          <a:p>
            <a:pPr lvl="1"/>
            <a:r>
              <a:rPr lang="en-US"/>
              <a:t>USB 3.0 didn’t perform well</a:t>
            </a:r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7443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Benchmark methodology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Tested limits of capture configurations at 1G and 10G</a:t>
            </a:r>
          </a:p>
          <a:p>
            <a:pPr lvl="1"/>
            <a:r>
              <a:rPr lang="en-US" smtClean="0"/>
              <a:t>For </a:t>
            </a:r>
            <a:r>
              <a:rPr lang="en-US"/>
              <a:t>each </a:t>
            </a:r>
            <a:r>
              <a:rPr lang="en-US" smtClean="0"/>
              <a:t>configuration, </a:t>
            </a:r>
            <a:r>
              <a:rPr lang="en-US"/>
              <a:t>increase </a:t>
            </a:r>
            <a:r>
              <a:rPr lang="en-US" smtClean="0"/>
              <a:t>bandwidth </a:t>
            </a:r>
            <a:r>
              <a:rPr lang="en-US"/>
              <a:t>until it fails</a:t>
            </a:r>
          </a:p>
          <a:p>
            <a:pPr lvl="1"/>
            <a:r>
              <a:rPr lang="en-US" smtClean="0"/>
              <a:t>Failure </a:t>
            </a:r>
            <a:r>
              <a:rPr lang="en-US"/>
              <a:t>is defined as not capturing all </a:t>
            </a:r>
            <a:r>
              <a:rPr lang="en-US" smtClean="0"/>
              <a:t>packets</a:t>
            </a:r>
          </a:p>
          <a:p>
            <a:pPr lvl="1"/>
            <a:r>
              <a:rPr lang="en-US" smtClean="0"/>
              <a:t>Highest performing solutions formed basis for recommendations</a:t>
            </a:r>
            <a:endParaRPr lang="en-US"/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1559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Obvious question: Traffic </a:t>
            </a:r>
            <a:r>
              <a:rPr lang="en-US" smtClean="0"/>
              <a:t>profile?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If </a:t>
            </a:r>
            <a:r>
              <a:rPr lang="en-US"/>
              <a:t>not testing for a specific use case, what is the appropriate </a:t>
            </a:r>
            <a:r>
              <a:rPr lang="en-US" smtClean="0"/>
              <a:t>traffic with which to test?</a:t>
            </a:r>
          </a:p>
          <a:p>
            <a:pPr lvl="1"/>
            <a:r>
              <a:rPr lang="en-US" smtClean="0"/>
              <a:t>What </a:t>
            </a:r>
            <a:r>
              <a:rPr lang="en-US"/>
              <a:t>mix of TCP/UDP?</a:t>
            </a:r>
          </a:p>
          <a:p>
            <a:pPr lvl="1"/>
            <a:r>
              <a:rPr lang="en-US" smtClean="0"/>
              <a:t>What </a:t>
            </a:r>
            <a:r>
              <a:rPr lang="en-US"/>
              <a:t>duration, frequency, severity of bursts?</a:t>
            </a:r>
          </a:p>
          <a:p>
            <a:pPr lvl="1"/>
            <a:r>
              <a:rPr lang="en-US" smtClean="0"/>
              <a:t>What </a:t>
            </a:r>
            <a:r>
              <a:rPr lang="en-US"/>
              <a:t>mix of small/large packets</a:t>
            </a:r>
            <a:r>
              <a:rPr lang="en-US" smtClean="0"/>
              <a:t>?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9754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8274050" cy="1325563"/>
          </a:xfrm>
        </p:spPr>
        <p:txBody>
          <a:bodyPr>
            <a:normAutofit fontScale="90000"/>
          </a:bodyPr>
          <a:lstStyle/>
          <a:p>
            <a:r>
              <a:rPr lang="en-US" smtClean="0"/>
              <a:t>(My) Answer</a:t>
            </a:r>
            <a:r>
              <a:rPr lang="en-US"/>
              <a:t>: Many copies of a single packet with tests at various packet </a:t>
            </a:r>
            <a:r>
              <a:rPr lang="en-US" smtClean="0"/>
              <a:t>sizes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Takes Receive Side Scaling </a:t>
            </a:r>
            <a:r>
              <a:rPr lang="en-US"/>
              <a:t>out of the picture</a:t>
            </a:r>
          </a:p>
          <a:p>
            <a:r>
              <a:rPr lang="en-US" smtClean="0"/>
              <a:t>Removes </a:t>
            </a:r>
            <a:r>
              <a:rPr lang="en-US"/>
              <a:t>buffering from the equation</a:t>
            </a:r>
          </a:p>
          <a:p>
            <a:r>
              <a:rPr lang="en-US" smtClean="0"/>
              <a:t>Tends </a:t>
            </a:r>
            <a:r>
              <a:rPr lang="en-US"/>
              <a:t>to be pessimistic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5555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 configuration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Unicast UDP packet used for (almost) all tests</a:t>
            </a:r>
          </a:p>
          <a:p>
            <a:r>
              <a:rPr lang="en-US" smtClean="0"/>
              <a:t>Packet </a:t>
            </a:r>
            <a:r>
              <a:rPr lang="en-US"/>
              <a:t>sizes of 64, 128, 256, 512, 1024, 1500 </a:t>
            </a:r>
            <a:r>
              <a:rPr lang="en-US" smtClean="0"/>
              <a:t>bytes</a:t>
            </a:r>
            <a:endParaRPr lang="en-US"/>
          </a:p>
          <a:p>
            <a:pPr lvl="1"/>
            <a:r>
              <a:rPr lang="en-US" smtClean="0"/>
              <a:t>Additional </a:t>
            </a:r>
            <a:r>
              <a:rPr lang="en-US"/>
              <a:t>CPU overhead for every packet</a:t>
            </a:r>
          </a:p>
          <a:p>
            <a:pPr lvl="1"/>
            <a:r>
              <a:rPr lang="en-US" smtClean="0"/>
              <a:t>One </a:t>
            </a:r>
            <a:r>
              <a:rPr lang="en-US"/>
              <a:t>second at 1Gb is ~82K 1500 byte packets</a:t>
            </a:r>
          </a:p>
          <a:p>
            <a:pPr lvl="1"/>
            <a:r>
              <a:rPr lang="en-US" smtClean="0"/>
              <a:t>One </a:t>
            </a:r>
            <a:r>
              <a:rPr lang="en-US"/>
              <a:t>second at 1Gb is ~1.49M 64 byte packets</a:t>
            </a:r>
          </a:p>
          <a:p>
            <a:r>
              <a:rPr lang="en-US" smtClean="0"/>
              <a:t>Number </a:t>
            </a:r>
            <a:r>
              <a:rPr lang="en-US"/>
              <a:t>of packets tailored to generate a </a:t>
            </a:r>
            <a:r>
              <a:rPr lang="en-US" smtClean="0"/>
              <a:t>~1.5GB </a:t>
            </a:r>
            <a:r>
              <a:rPr lang="en-US"/>
              <a:t>capture file</a:t>
            </a:r>
          </a:p>
          <a:p>
            <a:r>
              <a:rPr lang="en-US" smtClean="0"/>
              <a:t>Careful </a:t>
            </a:r>
            <a:r>
              <a:rPr lang="en-US"/>
              <a:t>to eliminate disk as a </a:t>
            </a:r>
            <a:r>
              <a:rPr lang="en-US" smtClean="0"/>
              <a:t>bottleneck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7155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Improving performance</a:t>
            </a:r>
            <a:br>
              <a:rPr lang="en-US" smtClean="0"/>
            </a:br>
            <a:r>
              <a:rPr lang="en-US" smtClean="0"/>
              <a:t>The ideal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Ideal capture laptop</a:t>
            </a:r>
          </a:p>
          <a:p>
            <a:pPr lvl="1"/>
            <a:r>
              <a:rPr lang="en-US" smtClean="0"/>
              <a:t>Fast </a:t>
            </a:r>
            <a:r>
              <a:rPr lang="en-US"/>
              <a:t>CPU</a:t>
            </a:r>
          </a:p>
          <a:p>
            <a:pPr lvl="1"/>
            <a:r>
              <a:rPr lang="en-US" smtClean="0"/>
              <a:t>Fast </a:t>
            </a:r>
            <a:r>
              <a:rPr lang="en-US"/>
              <a:t>storage (SSD RAID)</a:t>
            </a:r>
          </a:p>
          <a:p>
            <a:pPr lvl="1"/>
            <a:r>
              <a:rPr lang="en-US" smtClean="0"/>
              <a:t>Dedicated </a:t>
            </a:r>
            <a:r>
              <a:rPr lang="en-US"/>
              <a:t>Intel NIC</a:t>
            </a:r>
          </a:p>
          <a:p>
            <a:pPr lvl="1"/>
            <a:r>
              <a:rPr lang="en-US" smtClean="0"/>
              <a:t>10G </a:t>
            </a:r>
            <a:r>
              <a:rPr lang="en-US"/>
              <a:t>capability</a:t>
            </a:r>
          </a:p>
          <a:p>
            <a:r>
              <a:rPr lang="en-US" smtClean="0"/>
              <a:t>Perfect </a:t>
            </a:r>
            <a:r>
              <a:rPr lang="en-US"/>
              <a:t>except for one </a:t>
            </a:r>
            <a:r>
              <a:rPr lang="en-US" smtClean="0"/>
              <a:t>issue</a:t>
            </a:r>
            <a:endParaRPr lang="en-US"/>
          </a:p>
          <a:p>
            <a:pPr marL="0" indent="0">
              <a:buNone/>
            </a:pPr>
            <a:r>
              <a:rPr lang="en-US"/>
              <a:t>	</a:t>
            </a:r>
            <a:r>
              <a:rPr lang="en-US" smtClean="0"/>
              <a:t>…it doesn’t exist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0023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Improving performance Thunderbolt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err="1"/>
              <a:t>PCIe via a </a:t>
            </a:r>
            <a:r>
              <a:rPr lang="en-US" smtClean="0"/>
              <a:t>cable (developed by Intel)</a:t>
            </a:r>
            <a:endParaRPr lang="en-US"/>
          </a:p>
          <a:p>
            <a:r>
              <a:rPr lang="en-US" smtClean="0"/>
              <a:t>Allows </a:t>
            </a:r>
            <a:r>
              <a:rPr lang="en-US"/>
              <a:t>use of desktop cards on a laptop</a:t>
            </a:r>
          </a:p>
          <a:p>
            <a:r>
              <a:rPr lang="en-US" smtClean="0"/>
              <a:t>Expensive</a:t>
            </a:r>
            <a:endParaRPr lang="en-US"/>
          </a:p>
          <a:p>
            <a:r>
              <a:rPr lang="en-US" smtClean="0"/>
              <a:t>Not </a:t>
            </a:r>
            <a:r>
              <a:rPr lang="en-US"/>
              <a:t>very </a:t>
            </a:r>
            <a:r>
              <a:rPr lang="en-US" smtClean="0"/>
              <a:t>widespread (mostly Apple computers)</a:t>
            </a:r>
          </a:p>
          <a:p>
            <a:r>
              <a:rPr lang="en-US" smtClean="0"/>
              <a:t>Other laptop limitations are still a problem</a:t>
            </a:r>
            <a:endParaRPr lang="en-US"/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2449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Improving performance </a:t>
            </a:r>
            <a:br>
              <a:rPr lang="en-US" smtClean="0"/>
            </a:br>
            <a:r>
              <a:rPr lang="en-US" smtClean="0"/>
              <a:t>Laptop alternative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What level of performance is possible from (relatively) portable commodity hardware?</a:t>
            </a:r>
          </a:p>
          <a:p>
            <a:r>
              <a:rPr lang="en-US" smtClean="0"/>
              <a:t>Packet </a:t>
            </a:r>
            <a:r>
              <a:rPr lang="en-US"/>
              <a:t>toaster</a:t>
            </a:r>
          </a:p>
          <a:p>
            <a:pPr lvl="1"/>
            <a:r>
              <a:rPr lang="en-US" smtClean="0"/>
              <a:t>Used </a:t>
            </a:r>
            <a:r>
              <a:rPr lang="en-US"/>
              <a:t>for all capture testing</a:t>
            </a:r>
          </a:p>
          <a:p>
            <a:pPr lvl="1"/>
            <a:r>
              <a:rPr lang="en-US" smtClean="0"/>
              <a:t>Intel </a:t>
            </a:r>
            <a:r>
              <a:rPr lang="en-US"/>
              <a:t>i5 4570 desktop CPU (</a:t>
            </a:r>
            <a:r>
              <a:rPr lang="en-US" smtClean="0"/>
              <a:t>3.6GHz quad-core)</a:t>
            </a:r>
            <a:endParaRPr lang="en-US"/>
          </a:p>
          <a:p>
            <a:pPr lvl="1"/>
            <a:r>
              <a:rPr lang="en-US" smtClean="0"/>
              <a:t>Up </a:t>
            </a:r>
            <a:r>
              <a:rPr lang="en-US"/>
              <a:t>to 16GB RAM for RAM disk</a:t>
            </a:r>
          </a:p>
          <a:p>
            <a:pPr lvl="1"/>
            <a:r>
              <a:rPr lang="en-US" smtClean="0"/>
              <a:t>Up </a:t>
            </a:r>
            <a:r>
              <a:rPr lang="en-US"/>
              <a:t>to 4 SSD in RAID 0</a:t>
            </a:r>
          </a:p>
          <a:p>
            <a:pPr lvl="1"/>
            <a:r>
              <a:rPr lang="en-US" smtClean="0"/>
              <a:t>Cost </a:t>
            </a:r>
            <a:r>
              <a:rPr lang="en-US"/>
              <a:t>~$800 with 8GB RAM, 2 </a:t>
            </a:r>
            <a:r>
              <a:rPr lang="en-US" smtClean="0"/>
              <a:t>SSDs</a:t>
            </a:r>
          </a:p>
          <a:p>
            <a:r>
              <a:rPr lang="en-US" smtClean="0"/>
              <a:t>Concept: Run without monitor, manage via laptop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5918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Packet Toaster port </a:t>
            </a:r>
            <a:r>
              <a:rPr lang="en-US" smtClean="0"/>
              <a:t>layout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Intel 1G </a:t>
            </a:r>
            <a:r>
              <a:rPr lang="en-US" smtClean="0"/>
              <a:t>NIC  </a:t>
            </a:r>
            <a:endParaRPr lang="en-US"/>
          </a:p>
          <a:p>
            <a:r>
              <a:rPr lang="en-US" smtClean="0"/>
              <a:t>Additional </a:t>
            </a:r>
            <a:r>
              <a:rPr lang="en-US"/>
              <a:t>1G NIC for management (SSH/RDP)</a:t>
            </a:r>
          </a:p>
          <a:p>
            <a:r>
              <a:rPr lang="en-US" smtClean="0"/>
              <a:t>802.11n </a:t>
            </a:r>
            <a:r>
              <a:rPr lang="en-US"/>
              <a:t>for capture (Linux) or management</a:t>
            </a:r>
          </a:p>
          <a:p>
            <a:r>
              <a:rPr lang="en-US" err="1" smtClean="0"/>
              <a:t>PCIe </a:t>
            </a:r>
            <a:r>
              <a:rPr lang="en-US"/>
              <a:t>slot for 10G</a:t>
            </a:r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488" y="3989253"/>
            <a:ext cx="6322225" cy="243828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39494" y="2138141"/>
            <a:ext cx="169102" cy="169101"/>
          </a:xfrm>
          <a:prstGeom prst="rect">
            <a:avLst/>
          </a:prstGeom>
          <a:solidFill>
            <a:srgbClr val="23FD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31354" y="2647533"/>
            <a:ext cx="169102" cy="169101"/>
          </a:xfrm>
          <a:prstGeom prst="rect">
            <a:avLst/>
          </a:prstGeom>
          <a:solidFill>
            <a:srgbClr val="23FD3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320836" y="3149528"/>
            <a:ext cx="169102" cy="1691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30826" y="3668546"/>
            <a:ext cx="169102" cy="169101"/>
          </a:xfrm>
          <a:prstGeom prst="rect">
            <a:avLst/>
          </a:prstGeom>
          <a:solidFill>
            <a:srgbClr val="3324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29410"/>
      </p:ext>
    </p:extLst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 smtClean="0"/>
              <a:t>Solarflare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Low-latency NIC with stack </a:t>
            </a:r>
            <a:r>
              <a:rPr lang="en-US" smtClean="0"/>
              <a:t>bypass</a:t>
            </a:r>
          </a:p>
          <a:p>
            <a:r>
              <a:rPr lang="en-US" smtClean="0"/>
              <a:t>Why </a:t>
            </a:r>
            <a:r>
              <a:rPr lang="en-US"/>
              <a:t>include it?</a:t>
            </a:r>
          </a:p>
          <a:p>
            <a:pPr lvl="1"/>
            <a:r>
              <a:rPr lang="en-US" smtClean="0"/>
              <a:t>Price competitive with other commodity 10G NICs</a:t>
            </a:r>
            <a:endParaRPr lang="en-US"/>
          </a:p>
          <a:p>
            <a:pPr lvl="1"/>
            <a:r>
              <a:rPr lang="en-US" smtClean="0"/>
              <a:t>Works as a regular NIC under Linux, Windows, Mac etc.</a:t>
            </a:r>
            <a:endParaRPr lang="en-US"/>
          </a:p>
          <a:p>
            <a:pPr lvl="1"/>
            <a:r>
              <a:rPr lang="en-US" smtClean="0"/>
              <a:t>Works </a:t>
            </a:r>
            <a:r>
              <a:rPr lang="en-US"/>
              <a:t>at 1G </a:t>
            </a:r>
            <a:r>
              <a:rPr lang="en-US" smtClean="0"/>
              <a:t>also</a:t>
            </a:r>
          </a:p>
          <a:p>
            <a:pPr lvl="1"/>
            <a:r>
              <a:rPr lang="en-US" err="1"/>
              <a:t>SolarCapture app for high-performance Linux </a:t>
            </a:r>
            <a:r>
              <a:rPr lang="en-US" smtClean="0"/>
              <a:t>capture</a:t>
            </a:r>
            <a:endParaRPr lang="en-US"/>
          </a:p>
          <a:p>
            <a:r>
              <a:rPr lang="en-US"/>
              <a:t>Hardware/software capture </a:t>
            </a:r>
            <a:r>
              <a:rPr lang="en-US" smtClean="0"/>
              <a:t>solution</a:t>
            </a:r>
          </a:p>
          <a:p>
            <a:r>
              <a:rPr lang="en-US" smtClean="0"/>
              <a:t>Tested </a:t>
            </a:r>
            <a:r>
              <a:rPr lang="en-US"/>
              <a:t>with Packet Toaster and MacBook </a:t>
            </a:r>
            <a:r>
              <a:rPr lang="en-US" smtClean="0"/>
              <a:t>Pro </a:t>
            </a:r>
            <a:br>
              <a:rPr lang="en-US" smtClean="0"/>
            </a:br>
            <a:r>
              <a:rPr lang="en-US" smtClean="0"/>
              <a:t>(via Thunderbolt)</a:t>
            </a:r>
            <a:endParaRPr lang="en-US"/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975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drop?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Failure to capture a packet that is part of the traffic in which you’re </a:t>
            </a:r>
            <a:r>
              <a:rPr lang="en-US" smtClean="0"/>
              <a:t>interested</a:t>
            </a:r>
          </a:p>
          <a:p>
            <a:r>
              <a:rPr lang="en-US" smtClean="0"/>
              <a:t>Dropped </a:t>
            </a:r>
            <a:r>
              <a:rPr lang="en-US"/>
              <a:t>packets tend to be the most </a:t>
            </a:r>
            <a:r>
              <a:rPr lang="en-US" smtClean="0"/>
              <a:t>important</a:t>
            </a:r>
          </a:p>
          <a:p>
            <a:r>
              <a:rPr lang="en-US" smtClean="0"/>
              <a:t>Capture </a:t>
            </a:r>
            <a:r>
              <a:rPr lang="en-US"/>
              <a:t>filter will not necessarily </a:t>
            </a:r>
            <a:r>
              <a:rPr lang="en-US" smtClean="0"/>
              <a:t>help</a:t>
            </a:r>
          </a:p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1278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difference a week makes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At the time of testing, SolarCapture was a free download</a:t>
            </a:r>
          </a:p>
          <a:p>
            <a:r>
              <a:rPr lang="en-US" smtClean="0"/>
              <a:t>Less than a week ago, Solarflare changed licensing tiers; free SolarCapture is no longer available</a:t>
            </a:r>
          </a:p>
          <a:p>
            <a:r>
              <a:rPr lang="en-US" smtClean="0"/>
              <a:t>Pricing is reasonable (in my opinion) but…</a:t>
            </a:r>
          </a:p>
          <a:p>
            <a:pPr lvl="1"/>
            <a:r>
              <a:rPr lang="en-US" smtClean="0"/>
              <a:t>…reasonable is relative</a:t>
            </a:r>
          </a:p>
          <a:p>
            <a:pPr lvl="1"/>
            <a:r>
              <a:rPr lang="en-US" smtClean="0"/>
              <a:t>…this breaks my original concept of free software</a:t>
            </a:r>
          </a:p>
          <a:p>
            <a:r>
              <a:rPr lang="en-US" smtClean="0"/>
              <a:t>Debated removing results but couldn’t (impacted other results and no time to re-test)</a:t>
            </a:r>
          </a:p>
          <a:p>
            <a:endParaRPr lang="en-US" smtClean="0"/>
          </a:p>
          <a:p>
            <a:endParaRPr lang="en-US" smtClean="0"/>
          </a:p>
          <a:p>
            <a:endParaRPr lang="en-US"/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5968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Performance Results Configurations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Wireshark under Windows 7 (SSD)</a:t>
            </a:r>
          </a:p>
          <a:p>
            <a:r>
              <a:rPr lang="en-US" err="1" smtClean="0"/>
              <a:t>Dumpcap under Windows 7 (SSD)</a:t>
            </a:r>
          </a:p>
          <a:p>
            <a:r>
              <a:rPr lang="en-US" err="1" smtClean="0"/>
              <a:t>Dumpcap under Linux (SSD)</a:t>
            </a:r>
          </a:p>
          <a:p>
            <a:r>
              <a:rPr lang="en-US" err="1" smtClean="0"/>
              <a:t>TCPDump under Linux (SSD)</a:t>
            </a:r>
          </a:p>
          <a:p>
            <a:r>
              <a:rPr lang="en-US" err="1" smtClean="0"/>
              <a:t>SolarCapture under Linux on MacBook Pro</a:t>
            </a:r>
            <a:br>
              <a:rPr lang="en-US" err="1" smtClean="0"/>
            </a:br>
            <a:r>
              <a:rPr lang="en-US" err="1" smtClean="0"/>
              <a:t>via Thunderbolt (RAM)</a:t>
            </a:r>
          </a:p>
          <a:p>
            <a:r>
              <a:rPr lang="en-US" err="1" smtClean="0"/>
              <a:t>SolarCapture under Linux (SSD)</a:t>
            </a:r>
          </a:p>
          <a:p>
            <a:r>
              <a:rPr lang="en-US" err="1" smtClean="0"/>
              <a:t>SolarCapture under Linux (RAM)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058855"/>
      </p:ext>
    </p:extLst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Performance Results</a:t>
            </a:r>
            <a:br>
              <a:rPr lang="en-US" smtClean="0"/>
            </a:br>
            <a:r>
              <a:rPr lang="en-US" smtClean="0"/>
              <a:t>Wireshark vs. Dumpcap (Win 7)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1779483"/>
              </p:ext>
            </p:extLst>
          </p:nvPr>
        </p:nvGraphicFramePr>
        <p:xfrm>
          <a:off x="628650" y="1993900"/>
          <a:ext cx="7886700" cy="4183063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  <p:extLst>
      <p:ext uri="{BB962C8B-B14F-4D97-AF65-F5344CB8AC3E}">
        <p14:creationId xmlns:p14="http://schemas.microsoft.com/office/powerpoint/2010/main" val="1419460724"/>
      </p:ext>
    </p:extLst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Performance Results</a:t>
            </a:r>
            <a:br>
              <a:rPr lang="en-US" smtClean="0"/>
            </a:br>
            <a:r>
              <a:rPr lang="en-US" sz="2700" err="1" smtClean="0"/>
              <a:t>Dumpcap (Win7) - Dumpcap (Linux) – TCPDump (Linux)</a:t>
            </a:r>
            <a:endParaRPr lang="en-US" sz="27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7779150"/>
              </p:ext>
            </p:extLst>
          </p:nvPr>
        </p:nvGraphicFramePr>
        <p:xfrm>
          <a:off x="628650" y="1993900"/>
          <a:ext cx="7886700" cy="4183063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  <p:extLst>
      <p:ext uri="{BB962C8B-B14F-4D97-AF65-F5344CB8AC3E}">
        <p14:creationId xmlns:p14="http://schemas.microsoft.com/office/powerpoint/2010/main" val="4124353676"/>
      </p:ext>
    </p:extLst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Performance Results</a:t>
            </a:r>
            <a:br>
              <a:rPr lang="en-US" smtClean="0"/>
            </a:br>
            <a:r>
              <a:rPr lang="en-US" sz="2700" err="1" smtClean="0"/>
              <a:t>Dumpcap (Win7) - Dumpcap (Linux) – TCPDump (Linux)</a:t>
            </a:r>
            <a:endParaRPr lang="en-US" sz="27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0391258"/>
              </p:ext>
            </p:extLst>
          </p:nvPr>
        </p:nvGraphicFramePr>
        <p:xfrm>
          <a:off x="628650" y="1993900"/>
          <a:ext cx="7886700" cy="4183063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  <p:extLst>
      <p:ext uri="{BB962C8B-B14F-4D97-AF65-F5344CB8AC3E}">
        <p14:creationId xmlns:p14="http://schemas.microsoft.com/office/powerpoint/2010/main" val="1893756263"/>
      </p:ext>
    </p:extLst>
  </p:cSld>
  <p:clrMapOvr>
    <a:masterClrMapping/>
  </p:clrMapOvr>
  <p:transition/>
  <p:timing/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Performance Results</a:t>
            </a:r>
            <a:br>
              <a:rPr lang="en-US" smtClean="0"/>
            </a:br>
            <a:r>
              <a:rPr lang="en-US" sz="2700" err="1" smtClean="0"/>
              <a:t>TCPDump (Linux) – SolarCapture (SSD) – SolarCapture (RAM)</a:t>
            </a:r>
            <a:endParaRPr lang="en-US" sz="27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993900"/>
          <a:ext cx="7886700" cy="4183063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  <p:extLst>
      <p:ext uri="{BB962C8B-B14F-4D97-AF65-F5344CB8AC3E}">
        <p14:creationId xmlns:p14="http://schemas.microsoft.com/office/powerpoint/2010/main" val="3156478253"/>
      </p:ext>
    </p:extLst>
  </p:cSld>
  <p:clrMapOvr>
    <a:masterClrMapping/>
  </p:clrMapOvr>
  <p:transition/>
  <p:timing/>
</p:sld>
</file>

<file path=ppt/slides/slide3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Performance Results</a:t>
            </a:r>
            <a:br>
              <a:rPr lang="en-US" smtClean="0"/>
            </a:br>
            <a:r>
              <a:rPr lang="en-US" sz="2700" err="1" smtClean="0"/>
              <a:t>Dumpcap (Win7) - Dumpcap (Linux) – TCPDump (Linux)</a:t>
            </a:r>
            <a:endParaRPr lang="en-US" sz="27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8756309"/>
              </p:ext>
            </p:extLst>
          </p:nvPr>
        </p:nvGraphicFramePr>
        <p:xfrm>
          <a:off x="628650" y="1993900"/>
          <a:ext cx="7886700" cy="4183063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  <p:extLst>
      <p:ext uri="{BB962C8B-B14F-4D97-AF65-F5344CB8AC3E}">
        <p14:creationId xmlns:p14="http://schemas.microsoft.com/office/powerpoint/2010/main" val="1365607798"/>
      </p:ext>
    </p:extLst>
  </p:cSld>
  <p:clrMapOvr>
    <a:masterClrMapping/>
  </p:clrMapOvr>
  <p:transition/>
  <p:timing/>
</p:sld>
</file>

<file path=ppt/slides/slide3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Performance Results</a:t>
            </a:r>
            <a:br>
              <a:rPr lang="en-US" smtClean="0"/>
            </a:br>
            <a:r>
              <a:rPr lang="en-US" smtClean="0"/>
              <a:t>By Packet Size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0583565"/>
              </p:ext>
            </p:extLst>
          </p:nvPr>
        </p:nvGraphicFramePr>
        <p:xfrm>
          <a:off x="628650" y="1993900"/>
          <a:ext cx="7886700" cy="4183063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  <p:extLst>
      <p:ext uri="{BB962C8B-B14F-4D97-AF65-F5344CB8AC3E}">
        <p14:creationId xmlns:p14="http://schemas.microsoft.com/office/powerpoint/2010/main" val="1022580867"/>
      </p:ext>
    </p:extLst>
  </p:cSld>
  <p:clrMapOvr>
    <a:masterClrMapping/>
  </p:clrMapOvr>
  <p:transition/>
  <p:timing/>
</p:sld>
</file>

<file path=ppt/slides/slide3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Performance R</a:t>
            </a:r>
            <a:r>
              <a:rPr lang="en-US" smtClean="0"/>
              <a:t>esults</a:t>
            </a:r>
            <a:br>
              <a:rPr lang="en-US" smtClean="0"/>
            </a:br>
            <a:r>
              <a:rPr lang="en-US" smtClean="0"/>
              <a:t>By Configuration</a:t>
            </a:r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0866066"/>
              </p:ext>
            </p:extLst>
          </p:nvPr>
        </p:nvGraphicFramePr>
        <p:xfrm>
          <a:off x="628650" y="1993900"/>
          <a:ext cx="7886700" cy="4183063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</p:spTree>
    <p:extLst>
      <p:ext uri="{BB962C8B-B14F-4D97-AF65-F5344CB8AC3E}">
        <p14:creationId xmlns:p14="http://schemas.microsoft.com/office/powerpoint/2010/main" val="2982479743"/>
      </p:ext>
    </p:extLst>
  </p:cSld>
  <p:clrMapOvr>
    <a:masterClrMapping/>
  </p:clrMapOvr>
  <p:transition/>
  <p:timing/>
</p:sld>
</file>

<file path=ppt/slides/slide3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Acknowledgements</a:t>
            </a:r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BATS Global Markets</a:t>
            </a:r>
          </a:p>
          <a:p>
            <a:r>
              <a:rPr lang="en-US" smtClean="0"/>
              <a:t>Guy Harris</a:t>
            </a:r>
          </a:p>
          <a:p>
            <a:pPr lvl="1"/>
            <a:r>
              <a:rPr lang="en-US" smtClean="0"/>
              <a:t>Core developer: libpcap, tcpdump and Wireshark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25573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do drops occur?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Applications don’t know that their data is being </a:t>
            </a:r>
            <a:r>
              <a:rPr lang="en-US" smtClean="0"/>
              <a:t>captured</a:t>
            </a:r>
          </a:p>
          <a:p>
            <a:r>
              <a:rPr lang="en-US" smtClean="0"/>
              <a:t>Result</a:t>
            </a:r>
            <a:r>
              <a:rPr lang="en-US"/>
              <a:t>: Only one chance to capture a packet</a:t>
            </a:r>
          </a:p>
          <a:p>
            <a:r>
              <a:rPr lang="en-US" smtClean="0"/>
              <a:t>What can go wrong? </a:t>
            </a:r>
            <a:br>
              <a:rPr lang="en-US" smtClean="0"/>
            </a:br>
            <a:r>
              <a:rPr lang="en-US" smtClean="0"/>
              <a:t>Let’s look at the life of a packet</a:t>
            </a:r>
          </a:p>
          <a:p>
            <a:pPr lvl="1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931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Appendix - Links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Links</a:t>
            </a:r>
          </a:p>
          <a:p>
            <a:pPr lvl="1"/>
            <a:r>
              <a:rPr lang="en-US" smtClean="0">
                <a:hlinkClick r:id="rId2"/>
              </a:rPr>
              <a:t>http://www.intel.com</a:t>
            </a:r>
            <a:r>
              <a:rPr lang="en-US" smtClean="0"/>
              <a:t> (Intel NICs)</a:t>
            </a:r>
          </a:p>
          <a:p>
            <a:pPr lvl="1"/>
            <a:r>
              <a:rPr lang="en-US" smtClean="0">
                <a:hlinkClick r:id="rId3"/>
              </a:rPr>
              <a:t>http://www.ntop.org</a:t>
            </a:r>
            <a:r>
              <a:rPr lang="en-US" smtClean="0"/>
              <a:t>  (PF_RING)</a:t>
            </a:r>
          </a:p>
          <a:p>
            <a:pPr lvl="1"/>
            <a:r>
              <a:rPr lang="en-US" smtClean="0">
                <a:hlinkClick r:id="rId4"/>
              </a:rPr>
              <a:t>http://www.solarflare.com</a:t>
            </a:r>
            <a:r>
              <a:rPr lang="en-US" smtClean="0"/>
              <a:t> (SolarCapture)</a:t>
            </a:r>
          </a:p>
          <a:p>
            <a:pPr lvl="1"/>
            <a:r>
              <a:rPr lang="en-US" smtClean="0">
                <a:hlinkClick r:id="rId5"/>
              </a:rPr>
              <a:t>http://www.tcpdump.org</a:t>
            </a:r>
            <a:r>
              <a:rPr lang="en-US" smtClean="0"/>
              <a:t> (TCPdump/Libpcap)</a:t>
            </a:r>
          </a:p>
          <a:p>
            <a:pPr lvl="1"/>
            <a:r>
              <a:rPr lang="en-US" smtClean="0">
                <a:hlinkClick r:id="rId6"/>
              </a:rPr>
              <a:t>http://www.wireshark.org</a:t>
            </a:r>
            <a:r>
              <a:rPr lang="en-US" smtClean="0"/>
              <a:t> (Wireshark/Dumpcap)</a:t>
            </a:r>
          </a:p>
          <a:p>
            <a:pPr lvl="1"/>
            <a:r>
              <a:rPr lang="en-US" smtClean="0">
                <a:hlinkClick r:id="rId7"/>
              </a:rPr>
              <a:t>http://www.macsales.com</a:t>
            </a:r>
            <a:r>
              <a:rPr lang="en-US" smtClean="0"/>
              <a:t> (Thunderbolt enclosure)</a:t>
            </a:r>
          </a:p>
          <a:p>
            <a:pPr lvl="1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711101"/>
      </p:ext>
    </p:extLst>
  </p:cSld>
  <p:clrMapOvr>
    <a:masterClrMapping/>
  </p:clrMapOvr>
  <p:transition/>
  <p:timing/>
</p:sld>
</file>

<file path=ppt/slides/slide4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Appendix – Packet Toaster Specs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CPU: Intel i5 4570 (3.6GHz quad-core)</a:t>
            </a:r>
          </a:p>
          <a:p>
            <a:r>
              <a:rPr lang="en-US" smtClean="0"/>
              <a:t>Motherboard: Gigabye Z87N-WIFI</a:t>
            </a:r>
          </a:p>
          <a:p>
            <a:r>
              <a:rPr lang="en-US" smtClean="0"/>
              <a:t>RAM: 8GB DDR3</a:t>
            </a:r>
          </a:p>
          <a:p>
            <a:r>
              <a:rPr lang="en-US" smtClean="0"/>
              <a:t>Storage</a:t>
            </a:r>
          </a:p>
          <a:p>
            <a:pPr lvl="1"/>
            <a:r>
              <a:rPr lang="en-US" smtClean="0"/>
              <a:t>Samsung 840 Evo (Operating System)</a:t>
            </a:r>
          </a:p>
          <a:p>
            <a:pPr lvl="1"/>
            <a:r>
              <a:rPr lang="en-US" smtClean="0"/>
              <a:t>2 x Sandisk Extreme in RAID 0 (Capture destination)</a:t>
            </a:r>
          </a:p>
          <a:p>
            <a:pPr lvl="1"/>
            <a:endParaRPr lang="en-US" smtClean="0"/>
          </a:p>
          <a:p>
            <a:endParaRPr lang="en-US" smtClean="0"/>
          </a:p>
          <a:p>
            <a:pPr lvl="1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77072"/>
      </p:ext>
    </p:extLst>
  </p:cSld>
  <p:clrMapOvr>
    <a:masterClrMapping/>
  </p:clrMapOvr>
  <p:transition/>
  <p:timing/>
</p:sld>
</file>

<file path=ppt/slides/slide4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Questions</a:t>
            </a:r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547442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Internal packet flow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Path of a packet from NIC to application (Linux)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57" y="2746280"/>
            <a:ext cx="7483885" cy="3460122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cxnSp>
        <p:nvCxnSpPr>
          <p:cNvPr id="19" name="Straight Arrow Connector 18"/>
          <p:cNvCxnSpPr/>
          <p:nvPr/>
        </p:nvCxnSpPr>
        <p:spPr>
          <a:xfrm flipV="1">
            <a:off x="3161211" y="3622766"/>
            <a:ext cx="8709" cy="45720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795553" y="3561806"/>
            <a:ext cx="8709" cy="4572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6335484" y="3568337"/>
            <a:ext cx="0" cy="4572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01486" y="4336869"/>
            <a:ext cx="2673531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rgbClr val="7030A0"/>
                </a:solidFill>
              </a:rPr>
              <a:t>Switch output queue drops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rgbClr val="0070C0"/>
                </a:solidFill>
              </a:rPr>
              <a:t>Interface drops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rgbClr val="00B050"/>
                </a:solidFill>
              </a:rPr>
              <a:t>Kernel drops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1420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Identifying drops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Software </a:t>
            </a:r>
            <a:r>
              <a:rPr lang="en-US"/>
              <a:t>reports </a:t>
            </a:r>
            <a:r>
              <a:rPr lang="en-US" smtClean="0"/>
              <a:t>drops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L4 </a:t>
            </a:r>
            <a:r>
              <a:rPr lang="en-US"/>
              <a:t>indicators (TCP ACKed lost segment</a:t>
            </a:r>
            <a:r>
              <a:rPr lang="en-US" smtClean="0"/>
              <a:t>)</a:t>
            </a:r>
          </a:p>
          <a:p>
            <a:r>
              <a:rPr lang="en-US" smtClean="0"/>
              <a:t>L7 </a:t>
            </a:r>
            <a:r>
              <a:rPr lang="en-US"/>
              <a:t>indicators (app-level sequence numbers revealed by dissector)</a:t>
            </a:r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611" y="2580399"/>
            <a:ext cx="4848902" cy="138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030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smtClean="0"/>
              <a:t>When is (and isn’t) it necessary to take steps to maximize capture performance?  </a:t>
            </a:r>
            <a:endParaRPr 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 typically necessary when capturing traffic of </a:t>
            </a:r>
            <a:br>
              <a:rPr lang="en-US" smtClean="0"/>
            </a:br>
            <a:r>
              <a:rPr lang="en-US" smtClean="0"/>
              <a:t>&lt;= 1G end device</a:t>
            </a:r>
          </a:p>
          <a:p>
            <a:r>
              <a:rPr lang="en-US" smtClean="0"/>
              <a:t>More commonly necessary when capturing uplink traffic from a TAP or SPAN port</a:t>
            </a:r>
          </a:p>
          <a:p>
            <a:r>
              <a:rPr lang="en-US" smtClean="0"/>
              <a:t>Some sort of action is almost always necessary at 10G</a:t>
            </a:r>
          </a:p>
          <a:p>
            <a:r>
              <a:rPr lang="en-US" smtClean="0"/>
              <a:t>Methods described aren’t always necessary</a:t>
            </a:r>
          </a:p>
          <a:p>
            <a:r>
              <a:rPr lang="en-US" smtClean="0"/>
              <a:t>Methods focus on free solutions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1022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Software considerations - </a:t>
            </a:r>
            <a:r>
              <a:rPr lang="en-US" smtClean="0"/>
              <a:t>Windows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Quit </a:t>
            </a:r>
            <a:r>
              <a:rPr lang="en-US"/>
              <a:t>unnecessary programs</a:t>
            </a:r>
          </a:p>
          <a:p>
            <a:r>
              <a:rPr lang="en-US" smtClean="0"/>
              <a:t>Avoid </a:t>
            </a:r>
            <a:r>
              <a:rPr lang="en-US" err="1"/>
              <a:t>Wireshark for capturing</a:t>
            </a:r>
          </a:p>
          <a:p>
            <a:pPr lvl="1"/>
            <a:r>
              <a:rPr lang="en-US" smtClean="0"/>
              <a:t>Saves </a:t>
            </a:r>
            <a:r>
              <a:rPr lang="en-US"/>
              <a:t>to </a:t>
            </a:r>
            <a:r>
              <a:rPr lang="en-US" smtClean="0"/>
              <a:t>TEMP</a:t>
            </a:r>
            <a:endParaRPr lang="en-US"/>
          </a:p>
          <a:p>
            <a:pPr lvl="1"/>
            <a:r>
              <a:rPr lang="en-US" smtClean="0"/>
              <a:t>Additional processing for packet statistics</a:t>
            </a:r>
          </a:p>
          <a:p>
            <a:pPr lvl="2"/>
            <a:r>
              <a:rPr lang="en-US" smtClean="0"/>
              <a:t>Uses CPU</a:t>
            </a:r>
          </a:p>
          <a:p>
            <a:pPr lvl="2"/>
            <a:r>
              <a:rPr lang="en-US" smtClean="0"/>
              <a:t>Uses memory over time, can lead to out of memory errors</a:t>
            </a:r>
            <a:r>
              <a:rPr lang="en-US"/>
              <a:t>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321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Software considerations </a:t>
            </a:r>
            <a:r>
              <a:rPr lang="en-US" smtClean="0"/>
              <a:t>– Windows </a:t>
            </a:r>
            <a:r>
              <a:rPr lang="en-US" sz="2400" i="1" smtClean="0">
                <a:solidFill>
                  <a:schemeClr val="accent2">
                    <a:lumMod val="75000"/>
                  </a:schemeClr>
                </a:solidFill>
              </a:rPr>
              <a:t>(continued)</a:t>
            </a:r>
            <a:endParaRPr lang="en-US" sz="2400" i="1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Alternative? Dumpcap</a:t>
            </a:r>
          </a:p>
          <a:p>
            <a:pPr lvl="1"/>
            <a:r>
              <a:rPr lang="en-US" smtClean="0"/>
              <a:t>Command-line </a:t>
            </a:r>
            <a:r>
              <a:rPr lang="en-US"/>
              <a:t>utility</a:t>
            </a:r>
          </a:p>
          <a:p>
            <a:pPr lvl="1"/>
            <a:r>
              <a:rPr lang="en-US" smtClean="0"/>
              <a:t>Called </a:t>
            </a:r>
            <a:r>
              <a:rPr lang="en-US"/>
              <a:t>by </a:t>
            </a:r>
            <a:r>
              <a:rPr lang="en-US" err="1" smtClean="0"/>
              <a:t>Wireshark/Tshark for capture</a:t>
            </a:r>
            <a:endParaRPr lang="en-US"/>
          </a:p>
          <a:p>
            <a:pPr lvl="1"/>
            <a:r>
              <a:rPr lang="en-US" smtClean="0"/>
              <a:t>Provides </a:t>
            </a:r>
            <a:r>
              <a:rPr lang="en-US"/>
              <a:t>greater control</a:t>
            </a:r>
          </a:p>
          <a:p>
            <a:pPr lvl="1"/>
            <a:r>
              <a:rPr lang="en-US" err="1" smtClean="0"/>
              <a:t>Dumpcapui </a:t>
            </a:r>
            <a:r>
              <a:rPr lang="en-US"/>
              <a:t>for CLIphobic</a:t>
            </a:r>
          </a:p>
          <a:p>
            <a:pPr lvl="1"/>
            <a:r>
              <a:rPr lang="en-US" smtClean="0"/>
              <a:t>“At the limits” example</a:t>
            </a:r>
          </a:p>
          <a:p>
            <a:pPr lvl="2"/>
            <a:r>
              <a:rPr lang="en-US" err="1" smtClean="0"/>
              <a:t>Dumpcap captured 100% of packets sent</a:t>
            </a:r>
          </a:p>
          <a:p>
            <a:pPr lvl="2"/>
            <a:r>
              <a:rPr lang="en-US" smtClean="0"/>
              <a:t>Wireshark captured 68% of packets sent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Sharkfest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0054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  <p:tag name="ISPRING_RESOURCE_PATHS_HASH" val="64684ee99a87c5bd9f8bd233490548e9633c668"/>
</p:tagLst>
</file>

<file path=ppt/theme/theme1.xml><?xml version="1.0" encoding="utf-8"?>
<a:theme xmlns:r="http://schemas.openxmlformats.org/officeDocument/2006/relationships"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265</Paragraphs>
  <Slides>42</Slides>
  <Notes>31</Notes>
  <TotalTime>4602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baseType="lpstr" size="43">
      <vt:lpstr>simple-light</vt:lpstr>
      <vt:lpstr>I3: Maximizing Packet Capture Performance</vt:lpstr>
      <vt:lpstr>Agenda</vt:lpstr>
      <vt:lpstr>What is a drop?</vt:lpstr>
      <vt:lpstr>Why do drops occur?</vt:lpstr>
      <vt:lpstr>Internal packet flow</vt:lpstr>
      <vt:lpstr>Identifying drops</vt:lpstr>
      <vt:lpstr>When is (and isn’t) it necessary to take steps to maximize capture performance?  </vt:lpstr>
      <vt:lpstr>Software considerations - Windows</vt:lpstr>
      <vt:lpstr>Software considerations – Windows (continued)</vt:lpstr>
      <vt:lpstr>Software considerations – Windows (continued)</vt:lpstr>
      <vt:lpstr>Software considerations – Windows (continued)</vt:lpstr>
      <vt:lpstr>Software considerations – Windows (continued)</vt:lpstr>
      <vt:lpstr>Software considerations – Windows (continued)</vt:lpstr>
      <vt:lpstr>Software considerations – Windows (continued)</vt:lpstr>
      <vt:lpstr>Software considerations – Linux</vt:lpstr>
      <vt:lpstr>Software considerations – Linux (continued)</vt:lpstr>
      <vt:lpstr>Software considerations – Linux (continued)</vt:lpstr>
      <vt:lpstr>Hardware considerations - Storage</vt:lpstr>
      <vt:lpstr>Hardware considerations - CPU</vt:lpstr>
      <vt:lpstr>Hardware considerations - NIC</vt:lpstr>
      <vt:lpstr>Benchmark methodology</vt:lpstr>
      <vt:lpstr>Obvious question: Traffic profile?</vt:lpstr>
      <vt:lpstr>(My) Answer: Many copies of a single packet with tests at various packet sizes</vt:lpstr>
      <vt:lpstr>Test configuration</vt:lpstr>
      <vt:lpstr>Improving performanceThe ideal</vt:lpstr>
      <vt:lpstr>Improving performance Thunderbolt</vt:lpstr>
      <vt:lpstr>Improving performance Laptop alternative</vt:lpstr>
      <vt:lpstr>Packet Toaster port layout</vt:lpstr>
      <vt:lpstr>Solarflare</vt:lpstr>
      <vt:lpstr>The difference a week makes</vt:lpstr>
      <vt:lpstr>Performance Results Configurations</vt:lpstr>
      <vt:lpstr>Performance ResultsWireshark vs. Dumpcap (Win 7)</vt:lpstr>
      <vt:lpstr>Performance ResultsDumpcap (Win7) - Dumpcap (Linux) – TCPDump (Linux)</vt:lpstr>
      <vt:lpstr>Performance ResultsDumpcap (Win7) - Dumpcap (Linux) – TCPDump (Linux)</vt:lpstr>
      <vt:lpstr>Performance ResultsTCPDump (Linux) – SolarCapture (SSD) – SolarCapture (RAM)</vt:lpstr>
      <vt:lpstr>Performance ResultsDumpcap (Win7) - Dumpcap (Linux) – TCPDump (Linux)</vt:lpstr>
      <vt:lpstr>Performance ResultsBy Packet Size</vt:lpstr>
      <vt:lpstr>Performance ResultsBy Configuration</vt:lpstr>
      <vt:lpstr>Acknowledgements</vt:lpstr>
      <vt:lpstr>Appendix - Links</vt:lpstr>
      <vt:lpstr>Appendix – Packet Toaster Specs</vt:lpstr>
      <vt:lpstr>Questions</vt:lpstr>
    </vt:vector>
  </TitlesOfParts>
  <LinksUpToDate>0</LinksUpToDate>
  <SharedDoc>0</SharedDoc>
  <HyperlinksChanged>0</HyperlinksChanged>
  <Application>Aspose.Slides for .NET</Application>
  <AppVersion>16.1201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PowerPoint Presentation</dc:title>
  <dc:creator>laura_000</dc:creator>
  <cp:lastModifiedBy>acekc</cp:lastModifiedBy>
  <cp:revision>185</cp:revision>
  <dcterms:modified xsi:type="dcterms:W3CDTF">2023-02-24T17:08:49Z</dcterms:modified>
</cp:coreProperties>
</file>