
<file path=[Content_Types].xml><?xml version="1.0" encoding="utf-8"?>
<Types xmlns="http://schemas.openxmlformats.org/package/2006/content-types">
  <Default Extension="rels" ContentType="application/vnd.openxmlformats-package.relationships+xml"/>
  <Default Extension="jpeg" ContentType="image/jpeg"/>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6.12.1.0-->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Lst>
  <p:sldSz cx="13004800" cy="9753600"/>
  <p:notesSz cx="6858000" cy="9144000"/>
  <p:custDataLst>
    <p:tags r:id="rId72"/>
  </p:custDataLst>
  <p:defaultTextStyle>
    <a:lvl1pPr algn="ctr" defTabSz="584200">
      <a:defRPr sz="4200">
        <a:latin typeface="+mj-lt"/>
        <a:ea typeface="+mj-ea"/>
        <a:cs typeface="+mj-cs"/>
        <a:sym typeface="Gill Sans"/>
      </a:defRPr>
    </a:lvl1pPr>
    <a:lvl2pPr indent="228600" algn="ctr" defTabSz="584200">
      <a:defRPr sz="4200">
        <a:latin typeface="+mj-lt"/>
        <a:ea typeface="+mj-ea"/>
        <a:cs typeface="+mj-cs"/>
        <a:sym typeface="Gill Sans"/>
      </a:defRPr>
    </a:lvl2pPr>
    <a:lvl3pPr indent="457200" algn="ctr" defTabSz="584200">
      <a:defRPr sz="4200">
        <a:latin typeface="+mj-lt"/>
        <a:ea typeface="+mj-ea"/>
        <a:cs typeface="+mj-cs"/>
        <a:sym typeface="Gill Sans"/>
      </a:defRPr>
    </a:lvl3pPr>
    <a:lvl4pPr indent="685800" algn="ctr" defTabSz="584200">
      <a:defRPr sz="4200">
        <a:latin typeface="+mj-lt"/>
        <a:ea typeface="+mj-ea"/>
        <a:cs typeface="+mj-cs"/>
        <a:sym typeface="Gill Sans"/>
      </a:defRPr>
    </a:lvl4pPr>
    <a:lvl5pPr indent="914400" algn="ctr" defTabSz="584200">
      <a:defRPr sz="4200">
        <a:latin typeface="+mj-lt"/>
        <a:ea typeface="+mj-ea"/>
        <a:cs typeface="+mj-cs"/>
        <a:sym typeface="Gill Sans"/>
      </a:defRPr>
    </a:lvl5pPr>
    <a:lvl6pPr indent="1143000" algn="ctr" defTabSz="584200">
      <a:defRPr sz="4200">
        <a:latin typeface="+mj-lt"/>
        <a:ea typeface="+mj-ea"/>
        <a:cs typeface="+mj-cs"/>
        <a:sym typeface="Gill Sans"/>
      </a:defRPr>
    </a:lvl6pPr>
    <a:lvl7pPr indent="1371600" algn="ctr" defTabSz="584200">
      <a:defRPr sz="4200">
        <a:latin typeface="+mj-lt"/>
        <a:ea typeface="+mj-ea"/>
        <a:cs typeface="+mj-cs"/>
        <a:sym typeface="Gill Sans"/>
      </a:defRPr>
    </a:lvl7pPr>
    <a:lvl8pPr indent="1600200" algn="ctr" defTabSz="584200">
      <a:defRPr sz="4200">
        <a:latin typeface="+mj-lt"/>
        <a:ea typeface="+mj-ea"/>
        <a:cs typeface="+mj-cs"/>
        <a:sym typeface="Gill Sans"/>
      </a:defRPr>
    </a:lvl8pPr>
    <a:lvl9pPr indent="1828800" algn="ctr" defTabSz="584200">
      <a:defRPr sz="4200">
        <a:latin typeface="+mj-lt"/>
        <a:ea typeface="+mj-ea"/>
        <a:cs typeface="+mj-cs"/>
        <a:sym typeface="Gill San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r="http://schemas.openxmlformats.org/officeDocument/2006/relationships" xmlns:a="http://schemas.openxmlformats.org/drawingml/2006/main" def="{5940675A-B579-460E-94D1-54222C63F5DA}"/>
</file>

<file path=ppt/viewProps.xml><?xml version="1.0" encoding="utf-8"?>
<p:viewPr xmlns:a="http://schemas.openxmlformats.org/drawingml/2006/main" xmlns:r="http://schemas.openxmlformats.org/officeDocument/2006/relationships" xmlns:p="http://schemas.openxmlformats.org/presentationml/2006/main">
  <p:slideViewPr>
    <p:cSldViewPr>
      <p:cViewPr>
        <p:scale>
          <a:sx n="0" d="100"/>
          <a:sy n="0" d="100"/>
        </p:scale>
        <p:origin x="0" y="0"/>
      </p:cViewPr>
    </p:cSldViewPr>
  </p:slideViewPr>
  <p:notesViewPr>
    <p:cSldViewPr>
      <p:cViewPr>
        <p:scale>
          <a:sx n="0" d="100"/>
          <a:sy n="0"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tags" Target="tags/tag1.xml" /><Relationship Id="rId73" Type="http://schemas.openxmlformats.org/officeDocument/2006/relationships/presProps" Target="presProps.xml" /><Relationship Id="rId74" Type="http://schemas.openxmlformats.org/officeDocument/2006/relationships/viewProps" Target="viewProps.xml" /><Relationship Id="rId75" Type="http://schemas.openxmlformats.org/officeDocument/2006/relationships/theme" Target="theme/theme1.xml" /><Relationship Id="rId76" Type="http://schemas.openxmlformats.org/officeDocument/2006/relationships/tableStyles" Target="tableStyles.xml" /><Relationship Id="rId8" Type="http://schemas.openxmlformats.org/officeDocument/2006/relationships/slide" Target="slides/slide6.xml" /><Relationship Id="rId9" Type="http://schemas.openxmlformats.org/officeDocument/2006/relationships/slide" Target="slides/slide7.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xfrm>
      </p:grpSpPr>
      <p:sp>
        <p:nvSpPr>
          <p:cNvPr id="12" name="Shape 12"/>
          <p:cNvSpPr/>
          <p:nvPr>
            <p:ph type="sldImg"/>
          </p:nvPr>
        </p:nvSpPr>
        <p:spPr>
          <a:xfrm>
            <a:off x="1143000" y="685800"/>
            <a:ext cx="4572000" cy="3429000"/>
          </a:xfrm>
          <a:prstGeom prst="rect">
            <a:avLst/>
          </a:prstGeom>
        </p:spPr>
      </p:sp>
      <p:sp>
        <p:nvSpPr>
          <p:cNvPr id="13" name="Shape 13"/>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defRPr sz="2200">
        <a:latin typeface="Lucida Grande"/>
        <a:ea typeface="Lucida Grande"/>
        <a:cs typeface="Lucida Grande"/>
        <a:sym typeface="Lucida Grande"/>
      </a:defRPr>
    </a:lvl1pPr>
    <a:lvl2pPr indent="228600" defTabSz="457200">
      <a:defRPr sz="2200">
        <a:latin typeface="Lucida Grande"/>
        <a:ea typeface="Lucida Grande"/>
        <a:cs typeface="Lucida Grande"/>
        <a:sym typeface="Lucida Grande"/>
      </a:defRPr>
    </a:lvl2pPr>
    <a:lvl3pPr indent="457200" defTabSz="457200">
      <a:defRPr sz="2200">
        <a:latin typeface="Lucida Grande"/>
        <a:ea typeface="Lucida Grande"/>
        <a:cs typeface="Lucida Grande"/>
        <a:sym typeface="Lucida Grande"/>
      </a:defRPr>
    </a:lvl3pPr>
    <a:lvl4pPr indent="685800" defTabSz="457200">
      <a:defRPr sz="2200">
        <a:latin typeface="Lucida Grande"/>
        <a:ea typeface="Lucida Grande"/>
        <a:cs typeface="Lucida Grande"/>
        <a:sym typeface="Lucida Grande"/>
      </a:defRPr>
    </a:lvl4pPr>
    <a:lvl5pPr indent="914400" defTabSz="457200">
      <a:defRPr sz="2200">
        <a:latin typeface="Lucida Grande"/>
        <a:ea typeface="Lucida Grande"/>
        <a:cs typeface="Lucida Grande"/>
        <a:sym typeface="Lucida Grande"/>
      </a:defRPr>
    </a:lvl5pPr>
    <a:lvl6pPr indent="1143000" defTabSz="457200">
      <a:defRPr sz="2200">
        <a:latin typeface="Lucida Grande"/>
        <a:ea typeface="Lucida Grande"/>
        <a:cs typeface="Lucida Grande"/>
        <a:sym typeface="Lucida Grande"/>
      </a:defRPr>
    </a:lvl6pPr>
    <a:lvl7pPr indent="1371600" defTabSz="457200">
      <a:defRPr sz="2200">
        <a:latin typeface="Lucida Grande"/>
        <a:ea typeface="Lucida Grande"/>
        <a:cs typeface="Lucida Grande"/>
        <a:sym typeface="Lucida Grande"/>
      </a:defRPr>
    </a:lvl7pPr>
    <a:lvl8pPr indent="1600200" defTabSz="457200">
      <a:defRPr sz="2200">
        <a:latin typeface="Lucida Grande"/>
        <a:ea typeface="Lucida Grande"/>
        <a:cs typeface="Lucida Grande"/>
        <a:sym typeface="Lucida Grande"/>
      </a:defRPr>
    </a:lvl8pPr>
    <a:lvl9pPr indent="1828800" defTabSz="457200">
      <a:defRPr sz="2200">
        <a:latin typeface="Lucida Grande"/>
        <a:ea typeface="Lucida Grande"/>
        <a:cs typeface="Lucida Grande"/>
        <a:sym typeface="Lucida Grande"/>
      </a:defRPr>
    </a:lvl9pPr>
  </p:notesStyle>
</p:notesMaster>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name="Title &amp; Subtitle">
    <p:spTree>
      <p:nvGrpSpPr>
        <p:cNvPr id="1" name=""/>
        <p:cNvGrpSpPr/>
        <p:nvPr/>
      </p:nvGrpSpPr>
      <p:grpSpPr>
        <a:xfrm>
          <a:off x="0" y="0"/>
          <a:ext cx="0" cy="0"/>
        </a:xfrm>
      </p:grpSpPr>
      <p:sp>
        <p:nvSpPr>
          <p:cNvPr id="6" name="Shape 6"/>
          <p:cNvSpPr/>
          <p:nvPr>
            <p:ph type="title"/>
          </p:nvPr>
        </p:nvSpPr>
        <p:spPr>
          <a:xfrm>
            <a:off x="1270000" y="1638300"/>
            <a:ext cx="10464800" cy="3302000"/>
          </a:xfrm>
          <a:prstGeom prst="rect">
            <a:avLst/>
          </a:prstGeom>
          <a:ln>
            <a:miter lim="400000"/>
          </a:ln>
        </p:spPr>
        <p:txBody>
          <a:bodyPr lIns="0" tIns="0" rIns="0" bIns="0" anchor="b"/>
          <a:lstStyle>
            <a:lvl1pPr defTabSz="584200">
              <a:defRPr sz="8400">
                <a:uFillTx/>
              </a:defRPr>
            </a:lvl1pPr>
          </a:lstStyle>
          <a:p>
            <a:pPr lvl="0">
              <a:defRPr sz="1800"/>
            </a:pPr>
            <a:r>
              <a:rPr sz="8400"/>
              <a:t>Title Text</a:t>
            </a:r>
          </a:p>
        </p:txBody>
      </p:sp>
      <p:sp>
        <p:nvSpPr>
          <p:cNvPr id="7" name="Shape 7"/>
          <p:cNvSpPr/>
          <p:nvPr>
            <p:ph type="body" idx="1"/>
          </p:nvPr>
        </p:nvSpPr>
        <p:spPr>
          <a:xfrm>
            <a:off x="1270000" y="5029200"/>
            <a:ext cx="10464800" cy="1130300"/>
          </a:xfrm>
          <a:prstGeom prst="rect">
            <a:avLst/>
          </a:prstGeom>
          <a:ln>
            <a:miter lim="400000"/>
          </a:ln>
        </p:spPr>
        <p:txBody>
          <a:bodyPr lIns="0" tIns="0" rIns="0" bIns="0"/>
          <a:lstStyle>
            <a:lvl1pPr marL="0" indent="0" algn="ctr" defTabSz="584200">
              <a:spcBef>
                <a:spcPct val="0"/>
              </a:spcBef>
              <a:buSzTx/>
              <a:buNone/>
              <a:defRPr sz="3600">
                <a:uFillTx/>
              </a:defRPr>
            </a:lvl1pPr>
            <a:lvl2pPr marL="0" indent="0" algn="ctr" defTabSz="584200">
              <a:spcBef>
                <a:spcPct val="0"/>
              </a:spcBef>
              <a:buSzTx/>
              <a:buNone/>
              <a:defRPr sz="3600">
                <a:uFillTx/>
              </a:defRPr>
            </a:lvl2pPr>
            <a:lvl3pPr marL="0" indent="0" algn="ctr" defTabSz="584200">
              <a:spcBef>
                <a:spcPct val="0"/>
              </a:spcBef>
              <a:buSzTx/>
              <a:buNone/>
              <a:defRPr sz="3600">
                <a:uFillTx/>
              </a:defRPr>
            </a:lvl3pPr>
            <a:lvl4pPr marL="0" indent="0" algn="ctr" defTabSz="584200">
              <a:spcBef>
                <a:spcPct val="0"/>
              </a:spcBef>
              <a:buSzTx/>
              <a:buNone/>
              <a:defRPr sz="3600">
                <a:uFillTx/>
              </a:defRPr>
            </a:lvl4pPr>
            <a:lvl5pPr marL="0" indent="0" algn="ctr" defTabSz="584200">
              <a:spcBef>
                <a:spcPct val="0"/>
              </a:spcBef>
              <a:buSzTx/>
              <a:buNone/>
              <a:defRPr sz="3600">
                <a:uFillTx/>
              </a:defRPr>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name="Default - Title and Content">
    <p:spTree>
      <p:nvGrpSpPr>
        <p:cNvPr id="1" name=""/>
        <p:cNvGrpSpPr/>
        <p:nvPr/>
      </p:nvGrpSpPr>
      <p:grpSpPr>
        <a:xfrm>
          <a:off x="0" y="0"/>
          <a:ext cx="0" cy="0"/>
        </a:xfrm>
      </p:grpSpPr>
      <p:sp>
        <p:nvSpPr>
          <p:cNvPr id="9" name="Shape 9"/>
          <p:cNvSpPr/>
          <p:nvPr>
            <p:ph type="title"/>
          </p:nvPr>
        </p:nvSpPr>
        <p:spPr>
          <a:prstGeom prst="rect">
            <a:avLst/>
          </a:prstGeom>
        </p:spPr>
        <p:txBody>
          <a:bodyPr/>
          <a:lstStyle/>
          <a:p>
            <a:pPr lvl="0">
              <a:defRPr sz="1800">
                <a:uFillTx/>
              </a:defRPr>
            </a:pPr>
            <a:r>
              <a:rPr sz="5800">
                <a:uFill>
                  <a:solidFill>
                    <a:prstClr val="black"/>
                  </a:solidFill>
                </a:uFill>
              </a:rPr>
              <a:t>Title Text</a:t>
            </a:r>
          </a:p>
        </p:txBody>
      </p:sp>
      <p:sp>
        <p:nvSpPr>
          <p:cNvPr id="10" name="Shape 10"/>
          <p:cNvSpPr/>
          <p:nvPr>
            <p:ph type="body" idx="1"/>
          </p:nvPr>
        </p:nvSpPr>
        <p:spPr>
          <a:prstGeom prst="rect">
            <a:avLst/>
          </a:prstGeom>
        </p:spPr>
        <p:txBody>
          <a:bodyPr/>
          <a:lstStyle>
            <a:lvl2pPr marL="621791" indent="-228600">
              <a:spcBef>
                <a:spcPts val="400"/>
              </a:spcBef>
              <a:buFont typeface="Verdana"/>
              <a:buChar char="◦"/>
              <a:defRPr sz="3800"/>
            </a:lvl2pPr>
            <a:lvl3pPr marL="859536" indent="-228600">
              <a:spcBef>
                <a:spcPts val="400"/>
              </a:spcBef>
              <a:buFont typeface="Wingdings 2"/>
              <a:buChar char=""/>
              <a:defRPr sz="3400"/>
            </a:lvl3pPr>
            <a:lvl4pPr marL="1143000" indent="-228600">
              <a:spcBef>
                <a:spcPts val="400"/>
              </a:spcBef>
              <a:buFont typeface="Wingdings 2"/>
              <a:buChar char=""/>
              <a:defRPr sz="2800"/>
            </a:lvl4pPr>
            <a:lvl5pPr marL="1371600" indent="-228600">
              <a:spcBef>
                <a:spcPts val="400"/>
              </a:spcBef>
              <a:buFont typeface="Wingdings 2"/>
              <a:buChar char=""/>
              <a:defRPr sz="2400"/>
            </a:lvl5pPr>
          </a:lstStyle>
          <a:p>
            <a:pPr lvl="0">
              <a:defRPr sz="1800">
                <a:uFillTx/>
              </a:defRPr>
            </a:pPr>
            <a:r>
              <a:rPr sz="4400">
                <a:uFill>
                  <a:solidFill>
                    <a:prstClr val="black"/>
                  </a:solidFill>
                </a:uFill>
              </a:rPr>
              <a:t>Body Level One</a:t>
            </a:r>
          </a:p>
          <a:p>
            <a:pPr lvl="1">
              <a:defRPr sz="1800">
                <a:uFillTx/>
              </a:defRPr>
            </a:pPr>
            <a:r>
              <a:rPr sz="3800">
                <a:uFill>
                  <a:solidFill>
                    <a:prstClr val="black"/>
                  </a:solidFill>
                </a:uFill>
              </a:rPr>
              <a:t>Body Level Two</a:t>
            </a:r>
          </a:p>
          <a:p>
            <a:pPr lvl="2">
              <a:defRPr sz="1800">
                <a:uFillTx/>
              </a:defRPr>
            </a:pPr>
            <a:r>
              <a:rPr sz="3400">
                <a:uFill>
                  <a:solidFill>
                    <a:prstClr val="black"/>
                  </a:solidFill>
                </a:uFill>
              </a:rPr>
              <a:t>Body Level Three</a:t>
            </a:r>
          </a:p>
          <a:p>
            <a:pPr lvl="3">
              <a:defRPr sz="1800">
                <a:uFillTx/>
              </a:defRPr>
            </a:pPr>
            <a:r>
              <a:rPr sz="2800">
                <a:uFill>
                  <a:solidFill>
                    <a:prstClr val="black"/>
                  </a:solidFill>
                </a:uFill>
              </a:rPr>
              <a:t>Body Level Four</a:t>
            </a:r>
          </a:p>
          <a:p>
            <a:pPr lvl="4">
              <a:defRPr sz="1800">
                <a:uFillTx/>
              </a:defRPr>
            </a:pPr>
            <a:r>
              <a:rPr sz="2400">
                <a:uFill>
                  <a:solidFill>
                    <a:prstClr val="black"/>
                  </a:solidFill>
                </a:uFill>
              </a:rPr>
              <a:t>Body Level Five</a:t>
            </a:r>
          </a:p>
        </p:txBody>
      </p:sp>
      <p:sp>
        <p:nvSpPr>
          <p:cNvPr id="11" name="Shape 11"/>
          <p:cNvSpPr/>
          <p:nvPr>
            <p:ph type="sldNum" sz="quarter" idx="2"/>
          </p:nvPr>
        </p:nvSpPr>
        <p:spPr>
          <a:prstGeom prst="rect">
            <a:avLst/>
          </a:prstGeom>
        </p:spPr>
        <p:txBody>
          <a:bodyPr/>
          <a:lstStyle/>
          <a:p>
            <a:pPr lvl="0"/>
            <a:fld id="{86CB4B4D-7CA3-9044-876B-883B54F8677D}" type="slidenum">
              <a:t/>
            </a:fld>
          </a:p>
        </p:txBody>
      </p:sp>
    </p:spTree>
  </p:cSld>
  <p:clrMapOvr>
    <a:masterClrMapping/>
  </p:clrMapOvr>
  <p:transition spd="med"/>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rgbClr val="FFFFFF"/>
        </a:solidFill>
      </p:bgPr>
    </p:bg>
    <p:spTree>
      <p:nvGrpSpPr>
        <p:cNvPr id="1" name=""/>
        <p:cNvGrpSpPr/>
        <p:nvPr/>
      </p:nvGrpSpPr>
      <p:grpSpPr>
        <a:xfrm>
          <a:off x="0" y="0"/>
          <a:ext cx="0" cy="0"/>
        </a:xfrm>
      </p:grpSpPr>
      <p:sp>
        <p:nvSpPr>
          <p:cNvPr id="2" name="Shape 2"/>
          <p:cNvSpPr/>
          <p:nvPr>
            <p:ph type="title"/>
          </p:nvPr>
        </p:nvSpPr>
        <p:spPr>
          <a:xfrm>
            <a:off x="647700" y="390596"/>
            <a:ext cx="11709400" cy="16256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nchor="ctr"/>
          <a:lstStyle/>
          <a:p>
            <a:pPr lvl="0">
              <a:defRPr sz="1800">
                <a:uFillTx/>
              </a:defRPr>
            </a:pPr>
            <a:r>
              <a:rPr sz="5800">
                <a:uFill>
                  <a:solidFill>
                    <a:prstClr val="black"/>
                  </a:solidFill>
                </a:uFill>
              </a:rPr>
              <a:t>Title Text</a:t>
            </a:r>
          </a:p>
        </p:txBody>
      </p:sp>
      <p:sp>
        <p:nvSpPr>
          <p:cNvPr id="3" name="Shape 3"/>
          <p:cNvSpPr/>
          <p:nvPr>
            <p:ph type="body" idx="1"/>
          </p:nvPr>
        </p:nvSpPr>
        <p:spPr>
          <a:xfrm>
            <a:off x="647700" y="2106777"/>
            <a:ext cx="11709400" cy="6436926"/>
          </a:xfrm>
          <a:prstGeom prst="rect">
            <a:avLst/>
          </a:prstGeom>
          <a:ln w="12700">
            <a:round/>
          </a:ln>
          <a:extLst>
            <a:ext uri="{C572A759-6A51-4108-AA02-DFA0A04FC94B}">
              <ma14:wrappingTextBoxFlag xmlns:ma14="http://schemas.microsoft.com/office/mac/drawingml/2011/main" val="1"/>
            </a:ext>
          </a:extLst>
        </p:spPr>
        <p:txBody>
          <a:bodyPr lIns="38100" tIns="38100" rIns="38100" bIns="38100"/>
          <a:lstStyle>
            <a:lvl2pPr marL="621791" indent="-228600">
              <a:spcBef>
                <a:spcPts val="400"/>
              </a:spcBef>
              <a:buFont typeface="Verdana"/>
              <a:buChar char="◦"/>
              <a:defRPr sz="3800"/>
            </a:lvl2pPr>
            <a:lvl3pPr marL="859536" indent="-228600">
              <a:spcBef>
                <a:spcPts val="400"/>
              </a:spcBef>
              <a:buFont typeface="Wingdings 2"/>
              <a:buChar char=""/>
              <a:defRPr sz="3400"/>
            </a:lvl3pPr>
            <a:lvl4pPr marL="1143000" indent="-228600">
              <a:spcBef>
                <a:spcPts val="400"/>
              </a:spcBef>
              <a:buFont typeface="Wingdings 2"/>
              <a:buChar char=""/>
              <a:defRPr sz="2800"/>
            </a:lvl4pPr>
            <a:lvl5pPr marL="1371600" indent="-228600">
              <a:spcBef>
                <a:spcPts val="400"/>
              </a:spcBef>
              <a:buFont typeface="Wingdings 2"/>
              <a:buChar char=""/>
              <a:defRPr sz="2400"/>
            </a:lvl5pPr>
          </a:lstStyle>
          <a:p>
            <a:pPr lvl="0">
              <a:defRPr sz="1800">
                <a:uFillTx/>
              </a:defRPr>
            </a:pPr>
            <a:r>
              <a:rPr sz="4400">
                <a:uFill>
                  <a:solidFill>
                    <a:prstClr val="black"/>
                  </a:solidFill>
                </a:uFill>
              </a:rPr>
              <a:t>Body Level One</a:t>
            </a:r>
          </a:p>
          <a:p>
            <a:pPr lvl="1">
              <a:defRPr sz="1800">
                <a:uFillTx/>
              </a:defRPr>
            </a:pPr>
            <a:r>
              <a:rPr sz="3800">
                <a:uFill>
                  <a:solidFill>
                    <a:prstClr val="black"/>
                  </a:solidFill>
                </a:uFill>
              </a:rPr>
              <a:t>Body Level Two</a:t>
            </a:r>
          </a:p>
          <a:p>
            <a:pPr lvl="2">
              <a:defRPr sz="1800">
                <a:uFillTx/>
              </a:defRPr>
            </a:pPr>
            <a:r>
              <a:rPr sz="3400">
                <a:uFill>
                  <a:solidFill>
                    <a:prstClr val="black"/>
                  </a:solidFill>
                </a:uFill>
              </a:rPr>
              <a:t>Body Level Three</a:t>
            </a:r>
          </a:p>
          <a:p>
            <a:pPr lvl="3">
              <a:defRPr sz="1800">
                <a:uFillTx/>
              </a:defRPr>
            </a:pPr>
            <a:r>
              <a:rPr sz="2800">
                <a:uFill>
                  <a:solidFill>
                    <a:prstClr val="black"/>
                  </a:solidFill>
                </a:uFill>
              </a:rPr>
              <a:t>Body Level Four</a:t>
            </a:r>
          </a:p>
          <a:p>
            <a:pPr lvl="4">
              <a:defRPr sz="1800">
                <a:uFillTx/>
              </a:defRPr>
            </a:pPr>
            <a:r>
              <a:rPr sz="2400">
                <a:uFill>
                  <a:solidFill>
                    <a:prstClr val="black"/>
                  </a:solidFill>
                </a:uFill>
              </a:rPr>
              <a:t>Body Level Five</a:t>
            </a:r>
          </a:p>
        </p:txBody>
      </p:sp>
      <p:sp>
        <p:nvSpPr>
          <p:cNvPr id="4" name="Shape 4"/>
          <p:cNvSpPr/>
          <p:nvPr>
            <p:ph type="sldNum" sz="quarter" idx="2"/>
          </p:nvPr>
        </p:nvSpPr>
        <p:spPr>
          <a:xfrm>
            <a:off x="12156511" y="9088966"/>
            <a:ext cx="286669" cy="292101"/>
          </a:xfrm>
          <a:prstGeom prst="rect">
            <a:avLst/>
          </a:prstGeom>
          <a:ln w="12700">
            <a:round/>
          </a:ln>
        </p:spPr>
        <p:txBody>
          <a:bodyPr wrap="none" lIns="38100" tIns="38100" rIns="38100" bIns="38100" anchor="b">
            <a:spAutoFit/>
          </a:bodyPr>
          <a:lstStyle>
            <a:lvl1pPr algn="r" defTabSz="1295400">
              <a:defRPr sz="1400">
                <a:uFill>
                  <a:solidFill>
                    <a:prstClr val="black"/>
                  </a:solidFill>
                </a:uFill>
                <a:latin typeface="Helvetica"/>
                <a:ea typeface="Helvetica"/>
                <a:cs typeface="Helvetica"/>
                <a:sym typeface="Helvetica"/>
              </a:defRPr>
            </a:lvl1pPr>
          </a:lstStyle>
          <a:p>
            <a:pPr lvl="0"/>
            <a:fld id="{86CB4B4D-7CA3-9044-876B-883B54F8677D}" type="slidenum">
              <a:t/>
            </a:fl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iming/>
  <p:txStyles>
    <p:titleStyle>
      <a:lvl1pPr algn="ctr" defTabSz="1295400">
        <a:defRPr sz="5800">
          <a:uFill>
            <a:solidFill>
              <a:prstClr val="black"/>
            </a:solidFill>
          </a:uFill>
          <a:latin typeface="Helvetica"/>
          <a:ea typeface="Helvetica"/>
          <a:cs typeface="Helvetica"/>
          <a:sym typeface="Helvetica"/>
        </a:defRPr>
      </a:lvl1pPr>
      <a:lvl2pPr indent="228600" algn="ctr" defTabSz="1295400">
        <a:defRPr sz="5800">
          <a:uFill>
            <a:solidFill>
              <a:prstClr val="black"/>
            </a:solidFill>
          </a:uFill>
          <a:latin typeface="Helvetica"/>
          <a:ea typeface="Helvetica"/>
          <a:cs typeface="Helvetica"/>
          <a:sym typeface="Helvetica"/>
        </a:defRPr>
      </a:lvl2pPr>
      <a:lvl3pPr indent="457200" algn="ctr" defTabSz="1295400">
        <a:defRPr sz="5800">
          <a:uFill>
            <a:solidFill>
              <a:prstClr val="black"/>
            </a:solidFill>
          </a:uFill>
          <a:latin typeface="Helvetica"/>
          <a:ea typeface="Helvetica"/>
          <a:cs typeface="Helvetica"/>
          <a:sym typeface="Helvetica"/>
        </a:defRPr>
      </a:lvl3pPr>
      <a:lvl4pPr indent="685800" algn="ctr" defTabSz="1295400">
        <a:defRPr sz="5800">
          <a:uFill>
            <a:solidFill>
              <a:prstClr val="black"/>
            </a:solidFill>
          </a:uFill>
          <a:latin typeface="Helvetica"/>
          <a:ea typeface="Helvetica"/>
          <a:cs typeface="Helvetica"/>
          <a:sym typeface="Helvetica"/>
        </a:defRPr>
      </a:lvl4pPr>
      <a:lvl5pPr indent="914400" algn="ctr" defTabSz="1295400">
        <a:defRPr sz="5800">
          <a:uFill>
            <a:solidFill>
              <a:prstClr val="black"/>
            </a:solidFill>
          </a:uFill>
          <a:latin typeface="Helvetica"/>
          <a:ea typeface="Helvetica"/>
          <a:cs typeface="Helvetica"/>
          <a:sym typeface="Helvetica"/>
        </a:defRPr>
      </a:lvl5pPr>
      <a:lvl6pPr indent="1143000" algn="ctr" defTabSz="1295400">
        <a:defRPr sz="5800">
          <a:uFill>
            <a:solidFill>
              <a:prstClr val="black"/>
            </a:solidFill>
          </a:uFill>
          <a:latin typeface="Helvetica"/>
          <a:ea typeface="Helvetica"/>
          <a:cs typeface="Helvetica"/>
          <a:sym typeface="Helvetica"/>
        </a:defRPr>
      </a:lvl6pPr>
      <a:lvl7pPr indent="1371600" algn="ctr" defTabSz="1295400">
        <a:defRPr sz="5800">
          <a:uFill>
            <a:solidFill>
              <a:prstClr val="black"/>
            </a:solidFill>
          </a:uFill>
          <a:latin typeface="Helvetica"/>
          <a:ea typeface="Helvetica"/>
          <a:cs typeface="Helvetica"/>
          <a:sym typeface="Helvetica"/>
        </a:defRPr>
      </a:lvl7pPr>
      <a:lvl8pPr indent="1600200" algn="ctr" defTabSz="1295400">
        <a:defRPr sz="5800">
          <a:uFill>
            <a:solidFill>
              <a:prstClr val="black"/>
            </a:solidFill>
          </a:uFill>
          <a:latin typeface="Helvetica"/>
          <a:ea typeface="Helvetica"/>
          <a:cs typeface="Helvetica"/>
          <a:sym typeface="Helvetica"/>
        </a:defRPr>
      </a:lvl8pPr>
      <a:lvl9pPr indent="1828800" algn="ctr" defTabSz="1295400">
        <a:defRPr sz="5800">
          <a:uFill>
            <a:solidFill>
              <a:prstClr val="black"/>
            </a:solidFill>
          </a:uFill>
          <a:latin typeface="Helvetica"/>
          <a:ea typeface="Helvetica"/>
          <a:cs typeface="Helvetica"/>
          <a:sym typeface="Helvetica"/>
        </a:defRPr>
      </a:lvl9pPr>
    </p:titleStyle>
    <p:bodyStyle>
      <a:lvl1pPr marL="365759" indent="-256031" defTabSz="1295400">
        <a:spcBef>
          <a:spcPts val="600"/>
        </a:spcBef>
        <a:buSzPct val="68000"/>
        <a:buChar char="•"/>
        <a:defRPr sz="4400">
          <a:uFill>
            <a:solidFill>
              <a:prstClr val="black"/>
            </a:solidFill>
          </a:uFill>
          <a:latin typeface="Helvetica"/>
          <a:ea typeface="Helvetica"/>
          <a:cs typeface="Helvetica"/>
          <a:sym typeface="Helvetica"/>
        </a:defRPr>
      </a:lvl1pPr>
      <a:lvl2pPr marL="657886" indent="-264694" defTabSz="1295400">
        <a:spcBef>
          <a:spcPts val="600"/>
        </a:spcBef>
        <a:buSzTx/>
        <a:buChar char="•"/>
        <a:defRPr sz="4400">
          <a:uFill>
            <a:solidFill>
              <a:prstClr val="black"/>
            </a:solidFill>
          </a:uFill>
          <a:latin typeface="Helvetica"/>
          <a:ea typeface="Helvetica"/>
          <a:cs typeface="Helvetica"/>
          <a:sym typeface="Helvetica"/>
        </a:defRPr>
      </a:lvl2pPr>
      <a:lvl3pPr marL="926771" indent="-295835" defTabSz="1295400">
        <a:spcBef>
          <a:spcPts val="600"/>
        </a:spcBef>
        <a:buSzTx/>
        <a:buChar char="•"/>
        <a:defRPr sz="4400">
          <a:uFill>
            <a:solidFill>
              <a:prstClr val="black"/>
            </a:solidFill>
          </a:uFill>
          <a:latin typeface="Helvetica"/>
          <a:ea typeface="Helvetica"/>
          <a:cs typeface="Helvetica"/>
          <a:sym typeface="Helvetica"/>
        </a:defRPr>
      </a:lvl3pPr>
      <a:lvl4pPr marL="1273628" indent="-359228" defTabSz="1295400">
        <a:spcBef>
          <a:spcPts val="600"/>
        </a:spcBef>
        <a:buSzTx/>
        <a:buChar char="•"/>
        <a:defRPr sz="4400">
          <a:uFill>
            <a:solidFill>
              <a:prstClr val="black"/>
            </a:solidFill>
          </a:uFill>
          <a:latin typeface="Helvetica"/>
          <a:ea typeface="Helvetica"/>
          <a:cs typeface="Helvetica"/>
          <a:sym typeface="Helvetica"/>
        </a:defRPr>
      </a:lvl4pPr>
      <a:lvl5pPr marL="1562100" indent="-419100" defTabSz="1295400">
        <a:spcBef>
          <a:spcPts val="600"/>
        </a:spcBef>
        <a:buSzTx/>
        <a:buChar char="•"/>
        <a:defRPr sz="4400">
          <a:uFill>
            <a:solidFill>
              <a:prstClr val="black"/>
            </a:solidFill>
          </a:uFill>
          <a:latin typeface="Helvetica"/>
          <a:ea typeface="Helvetica"/>
          <a:cs typeface="Helvetica"/>
          <a:sym typeface="Helvetica"/>
        </a:defRPr>
      </a:lvl5pPr>
      <a:lvl6pPr marL="3498850" indent="-1047750" defTabSz="1295400">
        <a:spcBef>
          <a:spcPts val="600"/>
        </a:spcBef>
        <a:buSzPct val="171000"/>
        <a:buChar char="•"/>
        <a:defRPr sz="4400">
          <a:uFill>
            <a:solidFill>
              <a:prstClr val="black"/>
            </a:solidFill>
          </a:uFill>
          <a:latin typeface="Helvetica"/>
          <a:ea typeface="Helvetica"/>
          <a:cs typeface="Helvetica"/>
          <a:sym typeface="Helvetica"/>
        </a:defRPr>
      </a:lvl6pPr>
      <a:lvl7pPr marL="3854450" indent="-1047750" defTabSz="1295400">
        <a:spcBef>
          <a:spcPts val="600"/>
        </a:spcBef>
        <a:buSzPct val="171000"/>
        <a:buChar char="•"/>
        <a:defRPr sz="4400">
          <a:uFill>
            <a:solidFill>
              <a:prstClr val="black"/>
            </a:solidFill>
          </a:uFill>
          <a:latin typeface="Helvetica"/>
          <a:ea typeface="Helvetica"/>
          <a:cs typeface="Helvetica"/>
          <a:sym typeface="Helvetica"/>
        </a:defRPr>
      </a:lvl7pPr>
      <a:lvl8pPr marL="4210050" indent="-1047750" defTabSz="1295400">
        <a:spcBef>
          <a:spcPts val="600"/>
        </a:spcBef>
        <a:buSzPct val="171000"/>
        <a:buChar char="•"/>
        <a:defRPr sz="4400">
          <a:uFill>
            <a:solidFill>
              <a:prstClr val="black"/>
            </a:solidFill>
          </a:uFill>
          <a:latin typeface="Helvetica"/>
          <a:ea typeface="Helvetica"/>
          <a:cs typeface="Helvetica"/>
          <a:sym typeface="Helvetica"/>
        </a:defRPr>
      </a:lvl8pPr>
      <a:lvl9pPr marL="4565650" indent="-1047750" defTabSz="1295400">
        <a:spcBef>
          <a:spcPts val="600"/>
        </a:spcBef>
        <a:buSzPct val="171000"/>
        <a:buChar char="•"/>
        <a:defRPr sz="4400">
          <a:uFill>
            <a:solidFill>
              <a:prstClr val="black"/>
            </a:solidFill>
          </a:uFill>
          <a:latin typeface="Helvetica"/>
          <a:ea typeface="Helvetica"/>
          <a:cs typeface="Helvetica"/>
          <a:sym typeface="Helvetica"/>
        </a:defRPr>
      </a:lvl9pPr>
    </p:bodyStyle>
    <p:otherStyle>
      <a:lvl1pPr algn="r" defTabSz="1295400">
        <a:defRPr sz="1400">
          <a:solidFill>
            <a:schemeClr val="tx1"/>
          </a:solidFill>
          <a:uFill>
            <a:solidFill>
              <a:prstClr val="black"/>
            </a:solidFill>
          </a:uFill>
          <a:latin typeface="+mn-lt"/>
          <a:ea typeface="+mn-ea"/>
          <a:cs typeface="+mn-cs"/>
          <a:sym typeface="Helvetica"/>
        </a:defRPr>
      </a:lvl1pPr>
      <a:lvl2pPr indent="228600" algn="r" defTabSz="1295400">
        <a:defRPr sz="1400">
          <a:solidFill>
            <a:schemeClr val="tx1"/>
          </a:solidFill>
          <a:uFill>
            <a:solidFill>
              <a:prstClr val="black"/>
            </a:solidFill>
          </a:uFill>
          <a:latin typeface="+mn-lt"/>
          <a:ea typeface="+mn-ea"/>
          <a:cs typeface="+mn-cs"/>
          <a:sym typeface="Helvetica"/>
        </a:defRPr>
      </a:lvl2pPr>
      <a:lvl3pPr indent="457200" algn="r" defTabSz="1295400">
        <a:defRPr sz="1400">
          <a:solidFill>
            <a:schemeClr val="tx1"/>
          </a:solidFill>
          <a:uFill>
            <a:solidFill>
              <a:prstClr val="black"/>
            </a:solidFill>
          </a:uFill>
          <a:latin typeface="+mn-lt"/>
          <a:ea typeface="+mn-ea"/>
          <a:cs typeface="+mn-cs"/>
          <a:sym typeface="Helvetica"/>
        </a:defRPr>
      </a:lvl3pPr>
      <a:lvl4pPr indent="685800" algn="r" defTabSz="1295400">
        <a:defRPr sz="1400">
          <a:solidFill>
            <a:schemeClr val="tx1"/>
          </a:solidFill>
          <a:uFill>
            <a:solidFill>
              <a:prstClr val="black"/>
            </a:solidFill>
          </a:uFill>
          <a:latin typeface="+mn-lt"/>
          <a:ea typeface="+mn-ea"/>
          <a:cs typeface="+mn-cs"/>
          <a:sym typeface="Helvetica"/>
        </a:defRPr>
      </a:lvl4pPr>
      <a:lvl5pPr indent="914400" algn="r" defTabSz="1295400">
        <a:defRPr sz="1400">
          <a:solidFill>
            <a:schemeClr val="tx1"/>
          </a:solidFill>
          <a:uFill>
            <a:solidFill>
              <a:prstClr val="black"/>
            </a:solidFill>
          </a:uFill>
          <a:latin typeface="+mn-lt"/>
          <a:ea typeface="+mn-ea"/>
          <a:cs typeface="+mn-cs"/>
          <a:sym typeface="Helvetica"/>
        </a:defRPr>
      </a:lvl5pPr>
      <a:lvl6pPr indent="1143000" algn="r" defTabSz="1295400">
        <a:defRPr sz="1400">
          <a:solidFill>
            <a:schemeClr val="tx1"/>
          </a:solidFill>
          <a:uFill>
            <a:solidFill>
              <a:prstClr val="black"/>
            </a:solidFill>
          </a:uFill>
          <a:latin typeface="+mn-lt"/>
          <a:ea typeface="+mn-ea"/>
          <a:cs typeface="+mn-cs"/>
          <a:sym typeface="Helvetica"/>
        </a:defRPr>
      </a:lvl6pPr>
      <a:lvl7pPr indent="1371600" algn="r" defTabSz="1295400">
        <a:defRPr sz="1400">
          <a:solidFill>
            <a:schemeClr val="tx1"/>
          </a:solidFill>
          <a:uFill>
            <a:solidFill>
              <a:prstClr val="black"/>
            </a:solidFill>
          </a:uFill>
          <a:latin typeface="+mn-lt"/>
          <a:ea typeface="+mn-ea"/>
          <a:cs typeface="+mn-cs"/>
          <a:sym typeface="Helvetica"/>
        </a:defRPr>
      </a:lvl7pPr>
      <a:lvl8pPr indent="1600200" algn="r" defTabSz="1295400">
        <a:defRPr sz="1400">
          <a:solidFill>
            <a:schemeClr val="tx1"/>
          </a:solidFill>
          <a:uFill>
            <a:solidFill>
              <a:prstClr val="black"/>
            </a:solidFill>
          </a:uFill>
          <a:latin typeface="+mn-lt"/>
          <a:ea typeface="+mn-ea"/>
          <a:cs typeface="+mn-cs"/>
          <a:sym typeface="Helvetica"/>
        </a:defRPr>
      </a:lvl8pPr>
      <a:lvl9pPr indent="1828800" algn="r" defTabSz="1295400">
        <a:defRPr sz="1400">
          <a:solidFill>
            <a:schemeClr val="tx1"/>
          </a:solidFill>
          <a:uFill>
            <a:solidFill>
              <a:prstClr val="black"/>
            </a:solidFill>
          </a:uFill>
          <a:latin typeface="+mn-lt"/>
          <a:ea typeface="+mn-ea"/>
          <a:cs typeface="+mn-cs"/>
          <a:sym typeface="Helvetica"/>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jpeg" /><Relationship Id="rId3" Type="http://schemas.openxmlformats.org/officeDocument/2006/relationships/image" Target="../media/image2.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jpeg" /><Relationship Id="rId3" Type="http://schemas.openxmlformats.org/officeDocument/2006/relationships/image" Target="../media/image2.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jpeg" /><Relationship Id="rId3" Type="http://schemas.openxmlformats.org/officeDocument/2006/relationships/image" Target="../media/image2.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jpeg" /><Relationship Id="rId3" Type="http://schemas.openxmlformats.org/officeDocument/2006/relationships/image" Target="../media/image2.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jpeg" /><Relationship Id="rId3"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jpeg" /><Relationship Id="rId3" Type="http://schemas.openxmlformats.org/officeDocument/2006/relationships/image" Target="../media/image11.jpeg" /><Relationship Id="rId4" Type="http://schemas.openxmlformats.org/officeDocument/2006/relationships/image" Target="../media/image2.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2.jpeg" /><Relationship Id="rId3" Type="http://schemas.openxmlformats.org/officeDocument/2006/relationships/image" Target="../media/image2.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3.jpeg" /><Relationship Id="rId3" Type="http://schemas.openxmlformats.org/officeDocument/2006/relationships/image" Target="../media/image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4.jpeg" /><Relationship Id="rId3" Type="http://schemas.openxmlformats.org/officeDocument/2006/relationships/image" Target="../media/image2.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5.jpeg" /><Relationship Id="rId3" Type="http://schemas.openxmlformats.org/officeDocument/2006/relationships/image" Target="../media/image2.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6.jpeg" /><Relationship Id="rId3" Type="http://schemas.openxmlformats.org/officeDocument/2006/relationships/image" Target="../media/image2.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7.jpeg" /><Relationship Id="rId3" Type="http://schemas.openxmlformats.org/officeDocument/2006/relationships/image" Target="../media/image2.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8.jpeg" /><Relationship Id="rId3" Type="http://schemas.openxmlformats.org/officeDocument/2006/relationships/image" Target="../media/image19.jpeg" /><Relationship Id="rId4" Type="http://schemas.openxmlformats.org/officeDocument/2006/relationships/image" Target="../media/image2.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0.jpeg" /><Relationship Id="rId3" Type="http://schemas.openxmlformats.org/officeDocument/2006/relationships/image" Target="../media/image21.jpeg" /><Relationship Id="rId4" Type="http://schemas.openxmlformats.org/officeDocument/2006/relationships/image" Target="../media/image2.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jpeg" /><Relationship Id="rId3" Type="http://schemas.openxmlformats.org/officeDocument/2006/relationships/image" Target="../media/image2.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2.jpeg" /><Relationship Id="rId3" Type="http://schemas.openxmlformats.org/officeDocument/2006/relationships/image" Target="../media/image21.jpeg" /><Relationship Id="rId4" Type="http://schemas.openxmlformats.org/officeDocument/2006/relationships/image" Target="../media/image2.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3.jpeg" /><Relationship Id="rId3" Type="http://schemas.openxmlformats.org/officeDocument/2006/relationships/image" Target="../media/image2.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4.jpeg" /><Relationship Id="rId3" Type="http://schemas.openxmlformats.org/officeDocument/2006/relationships/image" Target="../media/image2.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5.jpeg" /><Relationship Id="rId3" Type="http://schemas.openxmlformats.org/officeDocument/2006/relationships/image" Target="../media/image2.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6.jpeg" /><Relationship Id="rId3" Type="http://schemas.openxmlformats.org/officeDocument/2006/relationships/image" Target="../media/image2.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7.jpeg" /><Relationship Id="rId3" Type="http://schemas.openxmlformats.org/officeDocument/2006/relationships/image" Target="../media/image2.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8.jpeg" /><Relationship Id="rId3" Type="http://schemas.openxmlformats.org/officeDocument/2006/relationships/image" Target="../media/image2.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9.jpeg" /><Relationship Id="rId3" Type="http://schemas.openxmlformats.org/officeDocument/2006/relationships/image" Target="../media/image2.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0.jpeg" /><Relationship Id="rId3" Type="http://schemas.openxmlformats.org/officeDocument/2006/relationships/image" Target="../media/image2.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1.jpeg" /><Relationship Id="rId3" Type="http://schemas.openxmlformats.org/officeDocument/2006/relationships/image" Target="../media/image2.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2.jpeg" /><Relationship Id="rId3" Type="http://schemas.openxmlformats.org/officeDocument/2006/relationships/image" Target="../media/image2.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3.jpeg" /><Relationship Id="rId3" Type="http://schemas.openxmlformats.org/officeDocument/2006/relationships/image" Target="../media/image3.jpeg" /><Relationship Id="rId4" Type="http://schemas.openxmlformats.org/officeDocument/2006/relationships/image" Target="../media/image2.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jpeg" /><Relationship Id="rId3" Type="http://schemas.openxmlformats.org/officeDocument/2006/relationships/image" Target="../media/image2.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jpeg" /><Relationship Id="rId3" Type="http://schemas.openxmlformats.org/officeDocument/2006/relationships/image" Target="../media/image2.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15" name="Shape 15"/>
          <p:cNvSpPr/>
          <p:nvPr>
            <p:ph type="title"/>
          </p:nvPr>
        </p:nvSpPr>
        <p:spPr>
          <a:prstGeom prst="rect">
            <a:avLst/>
          </a:prstGeom>
        </p:spPr>
        <p:txBody>
          <a:bodyPr/>
          <a:lstStyle>
            <a:lvl1pPr algn="l" defTabSz="914400">
              <a:defRPr sz="6800">
                <a:solidFill>
                  <a:srgbClr val="FFFFFF"/>
                </a:solidFill>
                <a:latin typeface="Arial"/>
                <a:ea typeface="Arial"/>
                <a:cs typeface="Arial"/>
                <a:sym typeface="Arial"/>
              </a:defRPr>
            </a:lvl1pPr>
          </a:lstStyle>
          <a:p>
            <a:pPr lvl="0">
              <a:defRPr sz="1800">
                <a:solidFill>
                  <a:srgbClr val="000000"/>
                </a:solidFill>
              </a:defRPr>
            </a:pPr>
            <a:r>
              <a:rPr sz="6800">
                <a:solidFill>
                  <a:srgbClr val="FFFFFF"/>
                </a:solidFill>
              </a:rPr>
              <a:t>Monitoring Mobile Network Traffic (3G/LTE)</a:t>
            </a:r>
          </a:p>
        </p:txBody>
      </p:sp>
      <p:sp>
        <p:nvSpPr>
          <p:cNvPr id="16" name="Shape 16"/>
          <p:cNvSpPr/>
          <p:nvPr>
            <p:ph type="body" idx="1"/>
          </p:nvPr>
        </p:nvSpPr>
        <p:spPr>
          <a:xfrm>
            <a:off x="1270000" y="5029200"/>
            <a:ext cx="10464800" cy="1527473"/>
          </a:xfrm>
          <a:prstGeom prst="rect">
            <a:avLst/>
          </a:prstGeom>
        </p:spPr>
        <p:txBody>
          <a:bodyPr/>
          <a:lstStyle/>
          <a:p>
            <a:pPr lvl="0" algn="l">
              <a:defRPr sz="1800"/>
            </a:pPr>
            <a:endParaRPr sz="3600">
              <a:solidFill>
                <a:srgbClr val="FFFFFF"/>
              </a:solidFill>
            </a:endParaRPr>
          </a:p>
          <a:p>
            <a:pPr lvl="0" algn="l">
              <a:defRPr sz="1800"/>
            </a:pPr>
            <a:r>
              <a:rPr sz="3600">
                <a:solidFill>
                  <a:srgbClr val="FFFFFF"/>
                </a:solidFill>
              </a:rPr>
              <a:t>Luca Deri &lt;deri@ntop.org&gt;</a:t>
            </a:r>
          </a:p>
        </p:txBody>
      </p:sp>
    </p:spTree>
  </p:cSld>
  <p:clrMapOvr>
    <a:masterClrMapping/>
  </p:clrMapOvr>
  <p:transition spd="med"/>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67" name="Shape 67"/>
          <p:cNvSpPr/>
          <p:nvPr>
            <p:ph type="title"/>
          </p:nvPr>
        </p:nvSpPr>
        <p:spPr>
          <a:prstGeom prst="rect">
            <a:avLst/>
          </a:prstGeom>
        </p:spPr>
        <p:txBody>
          <a:bodyPr/>
          <a:lstStyle>
            <a:lvl1pPr>
              <a:defRPr sz="5700"/>
            </a:lvl1pPr>
          </a:lstStyle>
          <a:p>
            <a:pPr lvl="0">
              <a:defRPr sz="1800">
                <a:uFillTx/>
              </a:defRPr>
            </a:pPr>
            <a:r>
              <a:rPr sz="5700">
                <a:uFill>
                  <a:solidFill>
                    <a:prstClr val="black"/>
                  </a:solidFill>
                </a:uFill>
              </a:rPr>
              <a:t>GPRS Core Network Nodes [2/2]</a:t>
            </a:r>
          </a:p>
        </p:txBody>
      </p:sp>
      <p:sp>
        <p:nvSpPr>
          <p:cNvPr id="68" name="Shape 68"/>
          <p:cNvSpPr/>
          <p:nvPr>
            <p:ph type="body" idx="1"/>
          </p:nvPr>
        </p:nvSpPr>
        <p:spPr>
          <a:prstGeom prst="rect">
            <a:avLst/>
          </a:prstGeom>
        </p:spPr>
        <p:txBody>
          <a:bodyPr/>
          <a:lstStyle/>
          <a:p>
            <a:pPr marL="0" lvl="0" indent="0">
              <a:buSzTx/>
              <a:buNone/>
              <a:defRPr sz="1800">
                <a:uFillTx/>
              </a:defRPr>
            </a:pPr>
            <a:r>
              <a:rPr sz="4400">
                <a:uFill>
                  <a:solidFill>
                    <a:prstClr val="black"/>
                  </a:solidFill>
                </a:uFill>
              </a:rPr>
              <a:t>GGSN (Gateway GPRS Support Node) is a node responsible for:</a:t>
            </a:r>
          </a:p>
          <a:p>
            <a:pPr lvl="1">
              <a:defRPr sz="1800">
                <a:uFillTx/>
              </a:defRPr>
            </a:pPr>
            <a:r>
              <a:rPr sz="3800">
                <a:uFill>
                  <a:solidFill>
                    <a:prstClr val="black"/>
                  </a:solidFill>
                </a:uFill>
              </a:rPr>
              <a:t>Inter-networking between the GPRS network and external network such as the Internet.</a:t>
            </a:r>
          </a:p>
          <a:p>
            <a:pPr lvl="1">
              <a:defRPr sz="1800">
                <a:uFillTx/>
              </a:defRPr>
            </a:pPr>
            <a:r>
              <a:rPr sz="3800">
                <a:uFill>
                  <a:solidFill>
                    <a:prstClr val="black"/>
                  </a:solidFill>
                </a:uFill>
              </a:rPr>
              <a:t>Gateway towards external networks (e.g. the Internet) identified by an APN (Access Point Name).</a:t>
            </a:r>
          </a:p>
          <a:p>
            <a:pPr lvl="1">
              <a:defRPr sz="1800">
                <a:uFillTx/>
              </a:defRPr>
            </a:pPr>
            <a:r>
              <a:rPr sz="3800">
                <a:uFill>
                  <a:solidFill>
                    <a:prstClr val="black"/>
                  </a:solidFill>
                </a:uFill>
              </a:rPr>
              <a:t>IP assignment to mobile terminals.</a:t>
            </a:r>
          </a:p>
          <a:p>
            <a:pPr lvl="1">
              <a:defRPr sz="1800">
                <a:uFillTx/>
              </a:defRPr>
            </a:pPr>
            <a:r>
              <a:rPr sz="3800">
                <a:uFill>
                  <a:solidFill>
                    <a:prstClr val="black"/>
                  </a:solidFill>
                </a:uFill>
              </a:rPr>
              <a:t>Billing and support for lawful interception.</a:t>
            </a:r>
          </a:p>
        </p:txBody>
      </p:sp>
      <p:sp>
        <p:nvSpPr>
          <p:cNvPr id="69" name="Shape 69"/>
          <p:cNvSpPr/>
          <p:nvPr>
            <p:ph type="sldNum" sz="quarter" idx="2"/>
          </p:nvPr>
        </p:nvSpPr>
        <p:spPr>
          <a:xfrm>
            <a:off x="12156511" y="9088966"/>
            <a:ext cx="286669"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10</a:t>
            </a:fld>
          </a:p>
        </p:txBody>
      </p:sp>
    </p:spTree>
  </p:cSld>
  <p:clrMapOvr>
    <a:masterClrMapping/>
  </p:clrMapOvr>
  <p:transition spd="med"/>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blipFill rotWithShape="1">
          <a:blip r:embed="rId2"/>
          <a:stretch>
            <a:fillRect/>
          </a:stretch>
        </a:blipFill>
      </p:bgPr>
    </p:bg>
    <p:spTree>
      <p:nvGrpSpPr>
        <p:cNvPr id="1" name=""/>
        <p:cNvGrpSpPr/>
        <p:nvPr/>
      </p:nvGrpSpPr>
      <p:grpSpPr>
        <a:xfrm>
          <a:off x="0" y="0"/>
          <a:ext cx="0" cy="0"/>
        </a:xfrm>
      </p:grpSpPr>
      <p:sp>
        <p:nvSpPr>
          <p:cNvPr id="71" name="Shape 71"/>
          <p:cNvSpPr/>
          <p:nvPr>
            <p:ph type="title"/>
          </p:nvPr>
        </p:nvSpPr>
        <p:spPr>
          <a:prstGeom prst="rect">
            <a:avLst/>
          </a:prstGeom>
        </p:spPr>
        <p:txBody>
          <a:bodyPr/>
          <a:lstStyle>
            <a:lvl1pPr>
              <a:defRPr sz="5700"/>
            </a:lvl1pPr>
          </a:lstStyle>
          <a:p>
            <a:pPr lvl="0">
              <a:defRPr sz="1800">
                <a:uFillTx/>
              </a:defRPr>
            </a:pPr>
            <a:r>
              <a:rPr sz="5700">
                <a:uFill>
                  <a:solidFill>
                    <a:prstClr val="black"/>
                  </a:solidFill>
                </a:uFill>
              </a:rPr>
              <a:t>Additional Network Nodes</a:t>
            </a:r>
          </a:p>
        </p:txBody>
      </p:sp>
      <p:sp>
        <p:nvSpPr>
          <p:cNvPr id="72" name="Shape 72"/>
          <p:cNvSpPr/>
          <p:nvPr>
            <p:ph type="body" idx="1"/>
          </p:nvPr>
        </p:nvSpPr>
        <p:spPr>
          <a:prstGeom prst="rect">
            <a:avLst/>
          </a:prstGeom>
        </p:spPr>
        <p:txBody>
          <a:bodyPr/>
          <a:lstStyle/>
          <a:p>
            <a:pPr lvl="0">
              <a:defRPr sz="1800">
                <a:uFillTx/>
              </a:defRPr>
            </a:pPr>
            <a:r>
              <a:rPr sz="4400">
                <a:uFill>
                  <a:solidFill>
                    <a:prstClr val="black"/>
                  </a:solidFill>
                </a:uFill>
              </a:rPr>
              <a:t>iDNS (internal Domain Name Server)</a:t>
            </a:r>
            <a:br>
              <a:rPr sz="4400">
                <a:uFill>
                  <a:solidFill>
                    <a:prstClr val="black"/>
                  </a:solidFill>
                </a:uFill>
              </a:rPr>
            </a:br>
            <a:r>
              <a:rPr sz="4400">
                <a:uFill>
                  <a:solidFill>
                    <a:prstClr val="black"/>
                  </a:solidFill>
                </a:uFill>
              </a:rPr>
              <a:t>DNS server used to resolve APN an GGSN addresses to mobile terminals.</a:t>
            </a:r>
          </a:p>
          <a:p>
            <a:pPr lvl="0">
              <a:defRPr sz="1800">
                <a:uFillTx/>
              </a:defRPr>
            </a:pPr>
            <a:r>
              <a:rPr sz="4400">
                <a:uFill>
                  <a:solidFill>
                    <a:prstClr val="black"/>
                  </a:solidFill>
                </a:uFill>
              </a:rPr>
              <a:t>HLR (Home Location Register)</a:t>
            </a:r>
            <a:br>
              <a:rPr sz="4400">
                <a:uFill>
                  <a:solidFill>
                    <a:prstClr val="black"/>
                  </a:solidFill>
                </a:uFill>
              </a:rPr>
            </a:br>
            <a:r>
              <a:rPr sz="4400">
                <a:uFill>
                  <a:solidFill>
                    <a:prstClr val="black"/>
                  </a:solidFill>
                </a:uFill>
              </a:rPr>
              <a:t>Database containing the subscriber profiles.</a:t>
            </a:r>
          </a:p>
          <a:p>
            <a:pPr lvl="0">
              <a:defRPr sz="1800">
                <a:uFillTx/>
              </a:defRPr>
            </a:pPr>
            <a:r>
              <a:rPr sz="4400">
                <a:uFill>
                  <a:solidFill>
                    <a:prstClr val="black"/>
                  </a:solidFill>
                </a:uFill>
              </a:rPr>
              <a:t>Policy Manager</a:t>
            </a:r>
            <a:br>
              <a:rPr sz="4400">
                <a:uFill>
                  <a:solidFill>
                    <a:prstClr val="black"/>
                  </a:solidFill>
                </a:uFill>
              </a:rPr>
            </a:br>
            <a:r>
              <a:rPr sz="4400">
                <a:uFill>
                  <a:solidFill>
                    <a:prstClr val="black"/>
                  </a:solidFill>
                </a:uFill>
              </a:rPr>
              <a:t>Control platform able to interact with network devices in order to implement access control, per-user QoS, user charging and billing.</a:t>
            </a:r>
          </a:p>
        </p:txBody>
      </p:sp>
      <p:sp>
        <p:nvSpPr>
          <p:cNvPr id="73" name="Shape 73"/>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11</a:t>
            </a:fld>
          </a:p>
        </p:txBody>
      </p:sp>
    </p:spTree>
  </p:cSld>
  <p:clrMapOvr>
    <a:masterClrMapping/>
  </p:clrMapOvr>
  <p:transition spd="med"/>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75" name="Shape 75"/>
          <p:cNvSpPr/>
          <p:nvPr>
            <p:ph type="title"/>
          </p:nvPr>
        </p:nvSpPr>
        <p:spPr>
          <a:prstGeom prst="rect">
            <a:avLst/>
          </a:prstGeom>
        </p:spPr>
        <p:txBody>
          <a:bodyPr/>
          <a:lstStyle/>
          <a:p>
            <a:pPr lvl="0">
              <a:defRPr sz="1800">
                <a:uFillTx/>
              </a:defRPr>
            </a:pPr>
            <a:r>
              <a:rPr sz="5800">
                <a:uFill>
                  <a:solidFill>
                    <a:prstClr val="black"/>
                  </a:solidFill>
                </a:uFill>
              </a:rPr>
              <a:t>Core Network Interfaces</a:t>
            </a:r>
          </a:p>
        </p:txBody>
      </p:sp>
      <p:sp>
        <p:nvSpPr>
          <p:cNvPr id="76" name="Shape 76"/>
          <p:cNvSpPr/>
          <p:nvPr>
            <p:ph type="body" idx="1"/>
          </p:nvPr>
        </p:nvSpPr>
        <p:spPr>
          <a:prstGeom prst="rect">
            <a:avLst/>
          </a:prstGeom>
        </p:spPr>
        <p:txBody>
          <a:bodyPr/>
          <a:lstStyle/>
          <a:p>
            <a:pPr lvl="0">
              <a:defRPr sz="1800">
                <a:uFillTx/>
              </a:defRPr>
            </a:pPr>
            <a:r>
              <a:rPr sz="4400">
                <a:uFill>
                  <a:solidFill>
                    <a:prstClr val="black"/>
                  </a:solidFill>
                </a:uFill>
              </a:rPr>
              <a:t>SGSN-to-GGSN (Gn) Interface</a:t>
            </a:r>
            <a:br>
              <a:rPr sz="4400">
                <a:uFill>
                  <a:solidFill>
                    <a:prstClr val="black"/>
                  </a:solidFill>
                </a:uFill>
              </a:rPr>
            </a:br>
            <a:r>
              <a:rPr sz="4400">
                <a:uFill>
                  <a:solidFill>
                    <a:prstClr val="black"/>
                  </a:solidFill>
                </a:uFill>
              </a:rPr>
              <a:t>IP-based network interface between the SGSN and the GGSN. In 4G networks this interface is called S11.</a:t>
            </a:r>
          </a:p>
          <a:p>
            <a:pPr lvl="0">
              <a:defRPr sz="1800">
                <a:uFillTx/>
              </a:defRPr>
            </a:pPr>
            <a:r>
              <a:rPr sz="4400">
                <a:uFill>
                  <a:solidFill>
                    <a:prstClr val="black"/>
                  </a:solidFill>
                </a:uFill>
              </a:rPr>
              <a:t>GGSN-to-PDN (Gi) Interface</a:t>
            </a:r>
            <a:br>
              <a:rPr sz="4400">
                <a:uFill>
                  <a:solidFill>
                    <a:prstClr val="black"/>
                  </a:solidFill>
                </a:uFill>
              </a:rPr>
            </a:br>
            <a:r>
              <a:rPr sz="4400">
                <a:uFill>
                  <a:solidFill>
                    <a:prstClr val="black"/>
                  </a:solidFill>
                </a:uFill>
              </a:rPr>
              <a:t>IP-based network interface between the GGSN and a public data network (PDN) such as the Internet.  In 4G networks this interface is called S5.</a:t>
            </a:r>
          </a:p>
        </p:txBody>
      </p:sp>
      <p:sp>
        <p:nvSpPr>
          <p:cNvPr id="77" name="Shape 77"/>
          <p:cNvSpPr/>
          <p:nvPr>
            <p:ph type="sldNum" sz="quarter" idx="2"/>
          </p:nvPr>
        </p:nvSpPr>
        <p:spPr>
          <a:xfrm>
            <a:off x="12169620" y="9088966"/>
            <a:ext cx="273560"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12</a:t>
            </a:fld>
          </a:p>
        </p:txBody>
      </p:sp>
    </p:spTree>
  </p:cSld>
  <p:clrMapOvr>
    <a:masterClrMapping/>
  </p:clrMapOvr>
  <p:transition spd="med"/>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79" name="Shape 79"/>
          <p:cNvSpPr/>
          <p:nvPr>
            <p:ph type="title"/>
          </p:nvPr>
        </p:nvSpPr>
        <p:spPr>
          <a:prstGeom prst="rect">
            <a:avLst/>
          </a:prstGeom>
        </p:spPr>
        <p:txBody>
          <a:bodyPr/>
          <a:lstStyle>
            <a:lvl1pPr>
              <a:defRPr sz="4900"/>
            </a:lvl1pPr>
          </a:lstStyle>
          <a:p>
            <a:pPr lvl="0">
              <a:defRPr sz="1800">
                <a:uFillTx/>
              </a:defRPr>
            </a:pPr>
            <a:r>
              <a:rPr sz="4900">
                <a:uFill>
                  <a:solidFill>
                    <a:prstClr val="black"/>
                  </a:solidFill>
                </a:uFill>
              </a:rPr>
              <a:t>Traffic Routing in GPRS Networks [1/2]</a:t>
            </a:r>
          </a:p>
        </p:txBody>
      </p:sp>
      <p:sp>
        <p:nvSpPr>
          <p:cNvPr id="80" name="Shape 80"/>
          <p:cNvSpPr/>
          <p:nvPr>
            <p:ph type="body" idx="1"/>
          </p:nvPr>
        </p:nvSpPr>
        <p:spPr>
          <a:prstGeom prst="rect">
            <a:avLst/>
          </a:prstGeom>
        </p:spPr>
        <p:txBody>
          <a:bodyPr/>
          <a:lstStyle/>
          <a:p>
            <a:pPr marL="325027" lvl="0" indent="-215299">
              <a:defRPr sz="1800">
                <a:uFillTx/>
              </a:defRPr>
            </a:pPr>
            <a:r>
              <a:rPr sz="3700">
                <a:uFill>
                  <a:solidFill>
                    <a:prstClr val="black"/>
                  </a:solidFill>
                </a:uFill>
              </a:rPr>
              <a:t>From the Internet, the GGSN is a router to an IP subnetwork:  when incoming (from the Internet) traffic is received, it checks if the mobile address is active, and if so, it forwards the traffic to the SGSN gateway serving the mobile terminal.</a:t>
            </a:r>
          </a:p>
          <a:p>
            <a:pPr marL="325027" lvl="0" indent="-215299">
              <a:defRPr sz="1800">
                <a:uFillTx/>
              </a:defRPr>
            </a:pPr>
            <a:r>
              <a:rPr sz="3700">
                <a:uFill>
                  <a:solidFill>
                    <a:prstClr val="black"/>
                  </a:solidFill>
                </a:uFill>
              </a:rPr>
              <a:t>When egress traffic (to the Internet) is received from the GPRS code, it routes it to the correct external network.</a:t>
            </a:r>
          </a:p>
        </p:txBody>
      </p:sp>
      <p:sp>
        <p:nvSpPr>
          <p:cNvPr id="81" name="Shape 8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13</a:t>
            </a:fld>
          </a:p>
        </p:txBody>
      </p:sp>
      <p:pic>
        <p:nvPicPr>
          <p:cNvPr id="82" name="pasted-image.png"/>
          <p:cNvPicPr/>
          <p:nvPr/>
        </p:nvPicPr>
        <p:blipFill>
          <a:blip r:embed="rId2">
            <a:extLst/>
          </a:blip>
          <a:stretch>
            <a:fillRect/>
          </a:stretch>
        </p:blipFill>
        <p:spPr>
          <a:xfrm>
            <a:off x="2984416" y="6381750"/>
            <a:ext cx="7035968" cy="2253478"/>
          </a:xfrm>
          <a:prstGeom prst="rect">
            <a:avLst/>
          </a:prstGeom>
          <a:ln w="12700">
            <a:miter lim="400000"/>
          </a:ln>
        </p:spPr>
      </p:pic>
    </p:spTree>
  </p:cSld>
  <p:clrMapOvr>
    <a:masterClrMapping/>
  </p:clrMapOvr>
  <p:transition spd="med"/>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84" name="Shape 84"/>
          <p:cNvSpPr/>
          <p:nvPr>
            <p:ph type="title"/>
          </p:nvPr>
        </p:nvSpPr>
        <p:spPr>
          <a:prstGeom prst="rect">
            <a:avLst/>
          </a:prstGeom>
        </p:spPr>
        <p:txBody>
          <a:bodyPr/>
          <a:lstStyle>
            <a:lvl1pPr>
              <a:defRPr sz="4900"/>
            </a:lvl1pPr>
          </a:lstStyle>
          <a:p>
            <a:pPr lvl="0">
              <a:defRPr sz="1800">
                <a:uFillTx/>
              </a:defRPr>
            </a:pPr>
            <a:r>
              <a:rPr sz="4900">
                <a:uFill>
                  <a:solidFill>
                    <a:prstClr val="black"/>
                  </a:solidFill>
                </a:uFill>
              </a:rPr>
              <a:t>Traffic Routing in GPRS Networks [2/2]</a:t>
            </a:r>
          </a:p>
        </p:txBody>
      </p:sp>
      <p:sp>
        <p:nvSpPr>
          <p:cNvPr id="85" name="Shape 85"/>
          <p:cNvSpPr/>
          <p:nvPr>
            <p:ph type="body" idx="1"/>
          </p:nvPr>
        </p:nvSpPr>
        <p:spPr>
          <a:prstGeom prst="rect">
            <a:avLst/>
          </a:prstGeom>
        </p:spPr>
        <p:txBody>
          <a:bodyPr/>
          <a:lstStyle/>
          <a:p>
            <a:pPr marL="421105" lvl="0" indent="-421105">
              <a:buSzPct val="75000"/>
              <a:defRPr sz="1800">
                <a:uFillTx/>
              </a:defRPr>
            </a:pPr>
            <a:r>
              <a:rPr sz="3600">
                <a:uFill>
                  <a:solidFill>
                    <a:prstClr val="black"/>
                  </a:solidFill>
                </a:uFill>
              </a:rPr>
              <a:t>On the GPRS network, user traffic is sent in tunnels that traverse the network backbone.</a:t>
            </a:r>
          </a:p>
          <a:p>
            <a:pPr marL="421105" lvl="0" indent="-421105">
              <a:buSzPct val="75000"/>
              <a:defRPr sz="1800">
                <a:uFillTx/>
              </a:defRPr>
            </a:pPr>
            <a:r>
              <a:rPr sz="3600">
                <a:uFill>
                  <a:solidFill>
                    <a:prstClr val="black"/>
                  </a:solidFill>
                </a:uFill>
              </a:rPr>
              <a:t>For mobile terminal, it looks as if they are connected via a router (the GGSN) to the Internet.</a:t>
            </a:r>
          </a:p>
          <a:p>
            <a:pPr marL="421105" lvl="0" indent="-421105">
              <a:buSzPct val="75000"/>
              <a:defRPr sz="1800">
                <a:uFillTx/>
              </a:defRPr>
            </a:pPr>
            <a:r>
              <a:rPr sz="3600">
                <a:uFill>
                  <a:solidFill>
                    <a:prstClr val="black"/>
                  </a:solidFill>
                </a:uFill>
              </a:rPr>
              <a:t>Properly handling tunnels, allows mobile users to move inside the mobile network while connected to the Internet with a permanent IP address (i.e. it does not change overtime).</a:t>
            </a:r>
          </a:p>
        </p:txBody>
      </p:sp>
      <p:sp>
        <p:nvSpPr>
          <p:cNvPr id="86" name="Shape 8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14</a:t>
            </a:fld>
          </a:p>
        </p:txBody>
      </p:sp>
      <p:pic>
        <p:nvPicPr>
          <p:cNvPr id="87" name="pasted-image.png"/>
          <p:cNvPicPr/>
          <p:nvPr/>
        </p:nvPicPr>
        <p:blipFill>
          <a:blip r:embed="rId2">
            <a:extLst/>
          </a:blip>
          <a:stretch>
            <a:fillRect/>
          </a:stretch>
        </p:blipFill>
        <p:spPr>
          <a:xfrm>
            <a:off x="3447681" y="6711950"/>
            <a:ext cx="6363438" cy="2147661"/>
          </a:xfrm>
          <a:prstGeom prst="rect">
            <a:avLst/>
          </a:prstGeom>
          <a:ln w="12700">
            <a:miter lim="400000"/>
          </a:ln>
        </p:spPr>
      </p:pic>
    </p:spTree>
  </p:cSld>
  <p:clrMapOvr>
    <a:masterClrMapping/>
  </p:clrMapOvr>
  <p:transition spd="med"/>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blipFill rotWithShape="1">
          <a:blip r:embed="rId2"/>
          <a:stretch>
            <a:fillRect/>
          </a:stretch>
        </a:blipFill>
      </p:bgPr>
    </p:bg>
    <p:spTree>
      <p:nvGrpSpPr>
        <p:cNvPr id="1" name=""/>
        <p:cNvGrpSpPr/>
        <p:nvPr/>
      </p:nvGrpSpPr>
      <p:grpSpPr>
        <a:xfrm>
          <a:off x="0" y="0"/>
          <a:ext cx="0" cy="0"/>
        </a:xfrm>
      </p:grpSpPr>
      <p:sp>
        <p:nvSpPr>
          <p:cNvPr id="89" name="Shape 89"/>
          <p:cNvSpPr/>
          <p:nvPr>
            <p:ph type="title"/>
          </p:nvPr>
        </p:nvSpPr>
        <p:spPr>
          <a:prstGeom prst="rect">
            <a:avLst/>
          </a:prstGeom>
        </p:spPr>
        <p:txBody>
          <a:bodyPr/>
          <a:lstStyle/>
          <a:p>
            <a:pPr lvl="0">
              <a:defRPr sz="1800">
                <a:uFillTx/>
              </a:defRPr>
            </a:pPr>
            <a:r>
              <a:rPr sz="5800">
                <a:uFill>
                  <a:solidFill>
                    <a:prstClr val="black"/>
                  </a:solidFill>
                </a:uFill>
              </a:rPr>
              <a:t>GPRS Tunnelling Protocol [1/2]</a:t>
            </a:r>
          </a:p>
        </p:txBody>
      </p:sp>
      <p:sp>
        <p:nvSpPr>
          <p:cNvPr id="90" name="Shape 90"/>
          <p:cNvSpPr/>
          <p:nvPr>
            <p:ph type="body" idx="1"/>
          </p:nvPr>
        </p:nvSpPr>
        <p:spPr>
          <a:prstGeom prst="rect">
            <a:avLst/>
          </a:prstGeom>
        </p:spPr>
        <p:txBody>
          <a:bodyPr/>
          <a:lstStyle/>
          <a:p>
            <a:pPr marL="348303" lvl="0" indent="-238575">
              <a:defRPr sz="1800">
                <a:uFillTx/>
              </a:defRPr>
            </a:pPr>
            <a:r>
              <a:rPr sz="4100">
                <a:uFill>
                  <a:solidFill>
                    <a:prstClr val="black"/>
                  </a:solidFill>
                </a:uFill>
              </a:rPr>
              <a:t>GTP is the IP-based protocol used inside the core GPRS network.</a:t>
            </a:r>
          </a:p>
          <a:p>
            <a:pPr marL="348303" lvl="0" indent="-238575">
              <a:defRPr sz="1800">
                <a:uFillTx/>
              </a:defRPr>
            </a:pPr>
            <a:r>
              <a:rPr sz="4100">
                <a:uFill>
                  <a:solidFill>
                    <a:prstClr val="black"/>
                  </a:solidFill>
                </a:uFill>
              </a:rPr>
              <a:t>In essence it is a </a:t>
            </a:r>
            <a:r>
              <a:rPr sz="4100" u="sng">
                <a:uFill>
                  <a:solidFill>
                    <a:prstClr val="black"/>
                  </a:solidFill>
                </a:uFill>
              </a:rPr>
              <a:t>tunnelling</a:t>
            </a:r>
            <a:r>
              <a:rPr sz="4100">
                <a:uFill>
                  <a:solidFill>
                    <a:prstClr val="black"/>
                  </a:solidFill>
                </a:uFill>
              </a:rPr>
              <a:t> protocol that allows mobile terminals to move within a GSM/WCDMA network while connected to the Internet.</a:t>
            </a:r>
          </a:p>
          <a:p>
            <a:pPr marL="348303" lvl="0" indent="-238575">
              <a:defRPr sz="1800">
                <a:uFillTx/>
              </a:defRPr>
            </a:pPr>
            <a:r>
              <a:rPr sz="4100">
                <a:uFill>
                  <a:solidFill>
                    <a:prstClr val="black"/>
                  </a:solidFill>
                </a:uFill>
              </a:rPr>
              <a:t>There are two GTP protocol versions (v0 is obsolete):</a:t>
            </a:r>
          </a:p>
          <a:p>
            <a:pPr marL="603744" lvl="1" indent="-210552">
              <a:defRPr sz="1800">
                <a:uFillTx/>
              </a:defRPr>
            </a:pPr>
            <a:r>
              <a:rPr sz="3500">
                <a:uFill>
                  <a:solidFill>
                    <a:prstClr val="black"/>
                  </a:solidFill>
                </a:uFill>
              </a:rPr>
              <a:t>v1: used in 2G/3G/4G networks.</a:t>
            </a:r>
          </a:p>
          <a:p>
            <a:pPr marL="603744" lvl="1" indent="-210552">
              <a:defRPr sz="1800">
                <a:uFillTx/>
              </a:defRPr>
            </a:pPr>
            <a:r>
              <a:rPr sz="3500">
                <a:uFill>
                  <a:solidFill>
                    <a:prstClr val="black"/>
                  </a:solidFill>
                </a:uFill>
              </a:rPr>
              <a:t>v2: used (for signalling) in 4G networks. </a:t>
            </a:r>
          </a:p>
        </p:txBody>
      </p:sp>
      <p:sp>
        <p:nvSpPr>
          <p:cNvPr id="91" name="Shape 91"/>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15</a:t>
            </a:fld>
          </a:p>
        </p:txBody>
      </p:sp>
    </p:spTree>
  </p:cSld>
  <p:clrMapOvr>
    <a:masterClrMapping/>
  </p:clrMapOvr>
  <p:transition spd="med"/>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blipFill rotWithShape="1">
          <a:blip r:embed="rId2"/>
          <a:stretch>
            <a:fillRect/>
          </a:stretch>
        </a:blipFill>
      </p:bgPr>
    </p:bg>
    <p:spTree>
      <p:nvGrpSpPr>
        <p:cNvPr id="1" name=""/>
        <p:cNvGrpSpPr/>
        <p:nvPr/>
      </p:nvGrpSpPr>
      <p:grpSpPr>
        <a:xfrm>
          <a:off x="0" y="0"/>
          <a:ext cx="0" cy="0"/>
        </a:xfrm>
      </p:grpSpPr>
      <p:sp>
        <p:nvSpPr>
          <p:cNvPr id="93" name="Shape 93"/>
          <p:cNvSpPr/>
          <p:nvPr>
            <p:ph type="title"/>
          </p:nvPr>
        </p:nvSpPr>
        <p:spPr>
          <a:prstGeom prst="rect">
            <a:avLst/>
          </a:prstGeom>
        </p:spPr>
        <p:txBody>
          <a:bodyPr/>
          <a:lstStyle/>
          <a:p>
            <a:pPr lvl="0">
              <a:defRPr sz="1800">
                <a:uFillTx/>
              </a:defRPr>
            </a:pPr>
            <a:r>
              <a:rPr sz="5800">
                <a:uFill>
                  <a:solidFill>
                    <a:prstClr val="black"/>
                  </a:solidFill>
                </a:uFill>
              </a:rPr>
              <a:t>GPRS Tunnelling Protocol [2/2]</a:t>
            </a:r>
          </a:p>
        </p:txBody>
      </p:sp>
      <p:sp>
        <p:nvSpPr>
          <p:cNvPr id="94" name="Shape 94"/>
          <p:cNvSpPr/>
          <p:nvPr>
            <p:ph type="body" idx="1"/>
          </p:nvPr>
        </p:nvSpPr>
        <p:spPr>
          <a:prstGeom prst="rect">
            <a:avLst/>
          </a:prstGeom>
        </p:spPr>
        <p:txBody>
          <a:bodyPr/>
          <a:lstStyle/>
          <a:p>
            <a:pPr marL="0" lvl="0" indent="0">
              <a:buSzTx/>
              <a:buNone/>
              <a:defRPr sz="1800">
                <a:uFillTx/>
              </a:defRPr>
            </a:pPr>
            <a:r>
              <a:rPr sz="4000">
                <a:uFill>
                  <a:solidFill>
                    <a:prstClr val="black"/>
                  </a:solidFill>
                </a:uFill>
              </a:rPr>
              <a:t>GTP can be decomposed into:</a:t>
            </a:r>
          </a:p>
          <a:p>
            <a:pPr marL="342484" lvl="0" indent="-232756">
              <a:defRPr sz="1800">
                <a:uFillTx/>
              </a:defRPr>
            </a:pPr>
            <a:r>
              <a:rPr sz="4000">
                <a:uFill>
                  <a:solidFill>
                    <a:prstClr val="black"/>
                  </a:solidFill>
                </a:uFill>
              </a:rPr>
              <a:t>GTP-C used as signalling protocol between the GGSN and SGSN (Gn interface) as it allows to activate/deactivate an user session (PDP Context activation), modify session QoS, update an existing session.</a:t>
            </a:r>
          </a:p>
          <a:p>
            <a:pPr marL="342484" lvl="0" indent="-232756">
              <a:defRPr sz="1800">
                <a:uFillTx/>
              </a:defRPr>
            </a:pPr>
            <a:r>
              <a:rPr sz="4000">
                <a:uFill>
                  <a:solidFill>
                    <a:prstClr val="black"/>
                  </a:solidFill>
                </a:uFill>
              </a:rPr>
              <a:t>GTP-U used to carry user data (e.g. email, Facebook, Whatsapp messages) between the radio access network and the GPRS core network, and within the GPRS core network.</a:t>
            </a:r>
          </a:p>
        </p:txBody>
      </p:sp>
      <p:sp>
        <p:nvSpPr>
          <p:cNvPr id="95" name="Shape 95"/>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16</a:t>
            </a:fld>
          </a:p>
        </p:txBody>
      </p:sp>
    </p:spTree>
  </p:cSld>
  <p:clrMapOvr>
    <a:masterClrMapping/>
  </p:clrMapOvr>
  <p:transition spd="med"/>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97" name="Shape 97"/>
          <p:cNvSpPr/>
          <p:nvPr>
            <p:ph type="title"/>
          </p:nvPr>
        </p:nvSpPr>
        <p:spPr>
          <a:prstGeom prst="rect">
            <a:avLst/>
          </a:prstGeom>
        </p:spPr>
        <p:txBody>
          <a:bodyPr/>
          <a:lstStyle/>
          <a:p>
            <a:pPr lvl="0">
              <a:defRPr sz="1800">
                <a:uFillTx/>
              </a:defRPr>
            </a:pPr>
            <a:r>
              <a:rPr sz="5800">
                <a:uFill>
                  <a:solidFill>
                    <a:prstClr val="black"/>
                  </a:solidFill>
                </a:uFill>
              </a:rPr>
              <a:t>GTP Tunnelling [1/3]</a:t>
            </a:r>
          </a:p>
        </p:txBody>
      </p:sp>
      <p:sp>
        <p:nvSpPr>
          <p:cNvPr id="98" name="Shape 98"/>
          <p:cNvSpPr/>
          <p:nvPr>
            <p:ph type="body" idx="1"/>
          </p:nvPr>
        </p:nvSpPr>
        <p:spPr>
          <a:prstGeom prst="rect">
            <a:avLst/>
          </a:prstGeom>
        </p:spPr>
        <p:txBody>
          <a:bodyPr/>
          <a:lstStyle/>
          <a:p>
            <a:pPr marL="421105" lvl="0" indent="-421105">
              <a:buSzPct val="75000"/>
              <a:defRPr sz="1800">
                <a:uFillTx/>
              </a:defRPr>
            </a:pPr>
            <a:r>
              <a:rPr sz="3600">
                <a:uFill>
                  <a:solidFill>
                    <a:prstClr val="black"/>
                  </a:solidFill>
                </a:uFill>
              </a:rPr>
              <a:t>Every user packet is encapsulated in GTP tunnels (Gn Interface).</a:t>
            </a:r>
          </a:p>
          <a:p>
            <a:pPr marL="421105" lvl="0" indent="-421105">
              <a:buSzPct val="75000"/>
              <a:defRPr sz="1800">
                <a:uFillTx/>
              </a:defRPr>
            </a:pPr>
            <a:r>
              <a:rPr sz="3600">
                <a:uFill>
                  <a:solidFill>
                    <a:prstClr val="black"/>
                  </a:solidFill>
                </a:uFill>
              </a:rPr>
              <a:t>Through the use of GTP tunnels, the mobile subscriber (MS) traffic traverses the GPRS backbone up to the Internet.</a:t>
            </a:r>
          </a:p>
        </p:txBody>
      </p:sp>
      <p:sp>
        <p:nvSpPr>
          <p:cNvPr id="99" name="Shape 9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17</a:t>
            </a:fld>
          </a:p>
        </p:txBody>
      </p:sp>
      <p:pic>
        <p:nvPicPr>
          <p:cNvPr id="100" name="pasted-image.png"/>
          <p:cNvPicPr/>
          <p:nvPr/>
        </p:nvPicPr>
        <p:blipFill>
          <a:blip r:embed="rId2">
            <a:extLst/>
          </a:blip>
          <a:stretch>
            <a:fillRect/>
          </a:stretch>
        </p:blipFill>
        <p:spPr>
          <a:xfrm>
            <a:off x="1873250" y="5035550"/>
            <a:ext cx="9258300" cy="3822700"/>
          </a:xfrm>
          <a:prstGeom prst="rect">
            <a:avLst/>
          </a:prstGeom>
          <a:ln w="12700">
            <a:miter lim="400000"/>
          </a:ln>
        </p:spPr>
      </p:pic>
    </p:spTree>
  </p:cSld>
  <p:clrMapOvr>
    <a:masterClrMapping/>
  </p:clrMapOvr>
  <p:transition spd="med"/>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102" name="Shape 102"/>
          <p:cNvSpPr/>
          <p:nvPr>
            <p:ph type="title"/>
          </p:nvPr>
        </p:nvSpPr>
        <p:spPr>
          <a:prstGeom prst="rect">
            <a:avLst/>
          </a:prstGeom>
        </p:spPr>
        <p:txBody>
          <a:bodyPr/>
          <a:lstStyle/>
          <a:p>
            <a:pPr lvl="0">
              <a:defRPr sz="1800">
                <a:uFillTx/>
              </a:defRPr>
            </a:pPr>
            <a:r>
              <a:rPr sz="5800">
                <a:uFill>
                  <a:solidFill>
                    <a:prstClr val="black"/>
                  </a:solidFill>
                </a:uFill>
              </a:rPr>
              <a:t>GTP Tunnelling [2/3]</a:t>
            </a:r>
          </a:p>
        </p:txBody>
      </p:sp>
      <p:sp>
        <p:nvSpPr>
          <p:cNvPr id="103" name="Shape 103"/>
          <p:cNvSpPr/>
          <p:nvPr>
            <p:ph type="body" idx="1"/>
          </p:nvPr>
        </p:nvSpPr>
        <p:spPr>
          <a:prstGeom prst="rect">
            <a:avLst/>
          </a:prstGeom>
        </p:spPr>
        <p:txBody>
          <a:bodyPr/>
          <a:lstStyle/>
          <a:p>
            <a:pPr marL="359941" lvl="0" indent="-250213">
              <a:defRPr sz="1800">
                <a:uFillTx/>
              </a:defRPr>
            </a:pPr>
            <a:r>
              <a:rPr sz="4300">
                <a:uFill>
                  <a:solidFill>
                    <a:prstClr val="black"/>
                  </a:solidFill>
                </a:uFill>
              </a:rPr>
              <a:t>GTP packets contain several encapsulation layers.</a:t>
            </a:r>
          </a:p>
          <a:p>
            <a:pPr marL="615776" lvl="1" indent="-222584">
              <a:defRPr sz="1800">
                <a:uFillTx/>
              </a:defRPr>
            </a:pPr>
            <a:r>
              <a:rPr sz="3700">
                <a:uFill>
                  <a:solidFill>
                    <a:prstClr val="black"/>
                  </a:solidFill>
                </a:uFill>
              </a:rPr>
              <a:t>The external IP are those of the GGSN and SGSN.</a:t>
            </a:r>
          </a:p>
          <a:p>
            <a:pPr marL="615776" lvl="1" indent="-222584">
              <a:defRPr sz="1800">
                <a:uFillTx/>
              </a:defRPr>
            </a:pPr>
            <a:r>
              <a:rPr sz="3700">
                <a:uFill>
                  <a:solidFill>
                    <a:prstClr val="black"/>
                  </a:solidFill>
                </a:uFill>
              </a:rPr>
              <a:t>The GTP packet contains the tunnel-Id that identifies the user IMSI (International Mobile Subscriber Identity) stored in the phone SIM.</a:t>
            </a:r>
          </a:p>
        </p:txBody>
      </p:sp>
      <p:sp>
        <p:nvSpPr>
          <p:cNvPr id="104" name="Shape 10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18</a:t>
            </a:fld>
          </a:p>
        </p:txBody>
      </p:sp>
      <p:pic>
        <p:nvPicPr>
          <p:cNvPr id="105" name="pasted-image.png"/>
          <p:cNvPicPr/>
          <p:nvPr/>
        </p:nvPicPr>
        <p:blipFill>
          <a:blip r:embed="rId2">
            <a:extLst/>
          </a:blip>
          <a:stretch>
            <a:fillRect/>
          </a:stretch>
        </p:blipFill>
        <p:spPr>
          <a:xfrm>
            <a:off x="2863398" y="5873790"/>
            <a:ext cx="7278004" cy="3068081"/>
          </a:xfrm>
          <a:prstGeom prst="rect">
            <a:avLst/>
          </a:prstGeom>
          <a:ln w="12700">
            <a:miter lim="400000"/>
          </a:ln>
        </p:spPr>
      </p:pic>
    </p:spTree>
  </p:cSld>
  <p:clrMapOvr>
    <a:masterClrMapping/>
  </p:clrMapOvr>
  <p:transition spd="med"/>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107" name="Shape 107"/>
          <p:cNvSpPr/>
          <p:nvPr>
            <p:ph type="title"/>
          </p:nvPr>
        </p:nvSpPr>
        <p:spPr>
          <a:prstGeom prst="rect">
            <a:avLst/>
          </a:prstGeom>
        </p:spPr>
        <p:txBody>
          <a:bodyPr/>
          <a:lstStyle/>
          <a:p>
            <a:pPr lvl="0">
              <a:defRPr sz="1800">
                <a:uFillTx/>
              </a:defRPr>
            </a:pPr>
            <a:r>
              <a:rPr sz="5800">
                <a:uFill>
                  <a:solidFill>
                    <a:prstClr val="black"/>
                  </a:solidFill>
                </a:uFill>
              </a:rPr>
              <a:t>GTP Tunnelling [3/3]</a:t>
            </a:r>
          </a:p>
        </p:txBody>
      </p:sp>
      <p:sp>
        <p:nvSpPr>
          <p:cNvPr id="108" name="Shape 10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19</a:t>
            </a:fld>
          </a:p>
        </p:txBody>
      </p:sp>
      <p:pic>
        <p:nvPicPr>
          <p:cNvPr id="109" name="pasted-image.png"/>
          <p:cNvPicPr/>
          <p:nvPr/>
        </p:nvPicPr>
        <p:blipFill>
          <a:blip r:embed="rId2">
            <a:extLst/>
          </a:blip>
          <a:stretch>
            <a:fillRect/>
          </a:stretch>
        </p:blipFill>
        <p:spPr>
          <a:xfrm>
            <a:off x="1790700" y="1676400"/>
            <a:ext cx="9423400" cy="7289800"/>
          </a:xfrm>
          <a:prstGeom prst="rect">
            <a:avLst/>
          </a:prstGeom>
          <a:ln w="12700">
            <a:miter lim="400000"/>
          </a:ln>
        </p:spPr>
      </p:pic>
      <p:sp>
        <p:nvSpPr>
          <p:cNvPr id="110" name="Shape 110"/>
          <p:cNvSpPr/>
          <p:nvPr/>
        </p:nvSpPr>
        <p:spPr>
          <a:xfrm>
            <a:off x="3128390" y="6365748"/>
            <a:ext cx="1682495" cy="645109"/>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111" name="Shape 111"/>
          <p:cNvSpPr/>
          <p:nvPr/>
        </p:nvSpPr>
        <p:spPr>
          <a:xfrm>
            <a:off x="456815" y="6013450"/>
            <a:ext cx="245187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latin typeface="Helvetica"/>
                <a:ea typeface="Helvetica"/>
                <a:cs typeface="Helvetica"/>
                <a:sym typeface="Helvetica"/>
              </a:defRPr>
            </a:lvl1pPr>
          </a:lstStyle>
          <a:p>
            <a:pPr lvl="0">
              <a:defRPr sz="1800"/>
            </a:pPr>
            <a:r>
              <a:rPr sz="3600"/>
              <a:t>User Traffic</a:t>
            </a:r>
          </a:p>
        </p:txBody>
      </p:sp>
    </p:spTree>
  </p:cSld>
  <p:clrMapOvr>
    <a:masterClrMapping/>
  </p:clrMapOvr>
  <p:transition spd="med"/>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18" name="Shape 18"/>
          <p:cNvSpPr/>
          <p:nvPr>
            <p:ph type="title"/>
          </p:nvPr>
        </p:nvSpPr>
        <p:spPr>
          <a:prstGeom prst="rect">
            <a:avLst/>
          </a:prstGeom>
        </p:spPr>
        <p:txBody>
          <a:bodyPr/>
          <a:lstStyle/>
          <a:p>
            <a:pPr lvl="0">
              <a:defRPr sz="1800">
                <a:uFillTx/>
              </a:defRPr>
            </a:pPr>
            <a:r>
              <a:rPr sz="5800">
                <a:uFill>
                  <a:solidFill>
                    <a:prstClr val="black"/>
                  </a:solidFill>
                </a:uFill>
              </a:rPr>
              <a:t>Overview</a:t>
            </a:r>
          </a:p>
        </p:txBody>
      </p:sp>
      <p:sp>
        <p:nvSpPr>
          <p:cNvPr id="19" name="Shape 19"/>
          <p:cNvSpPr/>
          <p:nvPr>
            <p:ph type="body" idx="1"/>
          </p:nvPr>
        </p:nvSpPr>
        <p:spPr>
          <a:prstGeom prst="rect">
            <a:avLst/>
          </a:prstGeom>
        </p:spPr>
        <p:txBody>
          <a:bodyPr/>
          <a:lstStyle/>
          <a:p>
            <a:pPr lvl="0">
              <a:defRPr sz="1800">
                <a:uFillTx/>
              </a:defRPr>
            </a:pPr>
            <a:r>
              <a:rPr sz="4400">
                <a:uFill>
                  <a:solidFill>
                    <a:prstClr val="black"/>
                  </a:solidFill>
                </a:uFill>
              </a:rPr>
              <a:t>Introduction to mobile traffic monitoring</a:t>
            </a:r>
          </a:p>
          <a:p>
            <a:pPr lvl="0">
              <a:defRPr sz="1800">
                <a:uFillTx/>
              </a:defRPr>
            </a:pPr>
            <a:r>
              <a:rPr sz="4400">
                <a:uFill>
                  <a:solidFill>
                    <a:prstClr val="black"/>
                  </a:solidFill>
                </a:uFill>
              </a:rPr>
              <a:t>Analysing mobile traffic with Wireshark</a:t>
            </a:r>
          </a:p>
          <a:p>
            <a:pPr lvl="0">
              <a:defRPr sz="1800">
                <a:uFillTx/>
              </a:defRPr>
            </a:pPr>
            <a:r>
              <a:rPr sz="4400">
                <a:uFill>
                  <a:solidFill>
                    <a:prstClr val="black"/>
                  </a:solidFill>
                </a:uFill>
              </a:rPr>
              <a:t>Monitoring mobile traffic using ntop nProbe, an open-source traffic monitoring probe.</a:t>
            </a:r>
          </a:p>
          <a:p>
            <a:pPr lvl="0">
              <a:defRPr sz="1800">
                <a:uFillTx/>
              </a:defRPr>
            </a:pPr>
            <a:r>
              <a:rPr sz="4400">
                <a:uFill>
                  <a:solidFill>
                    <a:prstClr val="black"/>
                  </a:solidFill>
                </a:uFill>
              </a:rPr>
              <a:t>Advanced mobile monitoring topics.</a:t>
            </a:r>
          </a:p>
        </p:txBody>
      </p:sp>
      <p:sp>
        <p:nvSpPr>
          <p:cNvPr id="20" name="Shape 20"/>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a:t>
            </a:fld>
          </a:p>
        </p:txBody>
      </p:sp>
    </p:spTree>
  </p:cSld>
  <p:clrMapOvr>
    <a:masterClrMapping/>
  </p:clrMapOvr>
  <p:transition spd="med"/>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blipFill rotWithShape="1">
          <a:blip r:embed="rId2"/>
          <a:stretch>
            <a:fillRect/>
          </a:stretch>
        </a:blipFill>
      </p:bgPr>
    </p:bg>
    <p:spTree>
      <p:nvGrpSpPr>
        <p:cNvPr id="1" name=""/>
        <p:cNvGrpSpPr/>
        <p:nvPr/>
      </p:nvGrpSpPr>
      <p:grpSpPr>
        <a:xfrm>
          <a:off x="0" y="0"/>
          <a:ext cx="0" cy="0"/>
        </a:xfrm>
      </p:grpSpPr>
      <p:sp>
        <p:nvSpPr>
          <p:cNvPr id="113" name="Shape 113"/>
          <p:cNvSpPr/>
          <p:nvPr>
            <p:ph type="title"/>
          </p:nvPr>
        </p:nvSpPr>
        <p:spPr>
          <a:prstGeom prst="rect">
            <a:avLst/>
          </a:prstGeom>
        </p:spPr>
        <p:txBody>
          <a:bodyPr/>
          <a:lstStyle/>
          <a:p>
            <a:pPr lvl="0">
              <a:defRPr sz="1800">
                <a:uFillTx/>
              </a:defRPr>
            </a:pPr>
            <a:r>
              <a:rPr sz="5800">
                <a:uFill>
                  <a:solidFill>
                    <a:prstClr val="black"/>
                  </a:solidFill>
                </a:uFill>
              </a:rPr>
              <a:t>GTP Tunnels [1/3]</a:t>
            </a:r>
          </a:p>
        </p:txBody>
      </p:sp>
      <p:sp>
        <p:nvSpPr>
          <p:cNvPr id="114" name="Shape 114"/>
          <p:cNvSpPr/>
          <p:nvPr>
            <p:ph type="body" idx="1"/>
          </p:nvPr>
        </p:nvSpPr>
        <p:spPr>
          <a:xfrm>
            <a:off x="647700" y="2106777"/>
            <a:ext cx="11709400" cy="7146687"/>
          </a:xfrm>
          <a:prstGeom prst="rect">
            <a:avLst/>
          </a:prstGeom>
        </p:spPr>
        <p:txBody>
          <a:bodyPr/>
          <a:lstStyle/>
          <a:p>
            <a:pPr marL="342484" lvl="0" indent="-232756">
              <a:defRPr sz="1800">
                <a:uFillTx/>
              </a:defRPr>
            </a:pPr>
            <a:r>
              <a:rPr sz="4000">
                <a:uFill>
                  <a:solidFill>
                    <a:prstClr val="black"/>
                  </a:solidFill>
                </a:uFill>
              </a:rPr>
              <a:t>A GTP tunnel is necessary for forwarding packets between an external network (e.g Internet) and a mobile station (MS). </a:t>
            </a:r>
          </a:p>
          <a:p>
            <a:pPr marL="342484" lvl="0" indent="-232756">
              <a:defRPr sz="1800">
                <a:uFillTx/>
              </a:defRPr>
            </a:pPr>
            <a:r>
              <a:rPr sz="4000">
                <a:uFill>
                  <a:solidFill>
                    <a:prstClr val="black"/>
                  </a:solidFill>
                </a:uFill>
              </a:rPr>
              <a:t>As applications running on a mobile station can open multiple GTP tunnels, each tunnel has a NSAPI identifier associated (Network Service Access Point Identifier.</a:t>
            </a:r>
          </a:p>
          <a:p>
            <a:pPr marL="342484" lvl="0" indent="-232756">
              <a:defRPr sz="1800">
                <a:uFillTx/>
              </a:defRPr>
            </a:pPr>
            <a:r>
              <a:rPr sz="4000">
                <a:uFill>
                  <a:solidFill>
                    <a:prstClr val="black"/>
                  </a:solidFill>
                </a:uFill>
              </a:rPr>
              <a:t>A tunnel Id (TEID -  Tunnel Endpoint Identifier) identifies a GTP tunnel and is defined by </a:t>
            </a:r>
            <a:r>
              <a:rPr sz="4000" u="sng">
                <a:uFill>
                  <a:solidFill>
                    <a:prstClr val="black"/>
                  </a:solidFill>
                </a:uFill>
              </a:rPr>
              <a:t>two associated</a:t>
            </a:r>
            <a:r>
              <a:rPr sz="4000">
                <a:uFill>
                  <a:solidFill>
                    <a:prstClr val="black"/>
                  </a:solidFill>
                </a:uFill>
              </a:rPr>
              <a:t> PDP (Packet Data Protocol) contexts (same principle as in TCP).</a:t>
            </a:r>
          </a:p>
        </p:txBody>
      </p:sp>
      <p:sp>
        <p:nvSpPr>
          <p:cNvPr id="115" name="Shape 115"/>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20</a:t>
            </a:fld>
          </a:p>
        </p:txBody>
      </p:sp>
    </p:spTree>
  </p:cSld>
  <p:clrMapOvr>
    <a:masterClrMapping/>
  </p:clrMapOvr>
  <p:transition spd="med"/>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blipFill rotWithShape="1">
          <a:blip r:embed="rId2"/>
          <a:stretch>
            <a:fillRect/>
          </a:stretch>
        </a:blipFill>
      </p:bgPr>
    </p:bg>
    <p:spTree>
      <p:nvGrpSpPr>
        <p:cNvPr id="1" name=""/>
        <p:cNvGrpSpPr/>
        <p:nvPr/>
      </p:nvGrpSpPr>
      <p:grpSpPr>
        <a:xfrm>
          <a:off x="0" y="0"/>
          <a:ext cx="0" cy="0"/>
        </a:xfrm>
      </p:grpSpPr>
      <p:sp>
        <p:nvSpPr>
          <p:cNvPr id="117" name="Shape 117"/>
          <p:cNvSpPr/>
          <p:nvPr>
            <p:ph type="title"/>
          </p:nvPr>
        </p:nvSpPr>
        <p:spPr>
          <a:prstGeom prst="rect">
            <a:avLst/>
          </a:prstGeom>
        </p:spPr>
        <p:txBody>
          <a:bodyPr/>
          <a:lstStyle/>
          <a:p>
            <a:pPr lvl="0">
              <a:defRPr sz="1800">
                <a:uFillTx/>
              </a:defRPr>
            </a:pPr>
            <a:r>
              <a:rPr sz="5800">
                <a:uFill>
                  <a:solidFill>
                    <a:prstClr val="black"/>
                  </a:solidFill>
                </a:uFill>
              </a:rPr>
              <a:t>GTP Tunnels [2/3]</a:t>
            </a:r>
          </a:p>
        </p:txBody>
      </p:sp>
      <p:sp>
        <p:nvSpPr>
          <p:cNvPr id="118" name="Shape 118"/>
          <p:cNvSpPr/>
          <p:nvPr>
            <p:ph type="body" idx="1"/>
          </p:nvPr>
        </p:nvSpPr>
        <p:spPr>
          <a:xfrm>
            <a:off x="647700" y="2106777"/>
            <a:ext cx="11709400" cy="6600190"/>
          </a:xfrm>
          <a:prstGeom prst="rect">
            <a:avLst/>
          </a:prstGeom>
        </p:spPr>
        <p:txBody>
          <a:bodyPr/>
          <a:lstStyle/>
          <a:p>
            <a:pPr marL="354122" lvl="0" indent="-244394">
              <a:defRPr sz="1800">
                <a:uFillTx/>
              </a:defRPr>
            </a:pPr>
            <a:r>
              <a:rPr sz="4200">
                <a:uFill>
                  <a:solidFill>
                    <a:prstClr val="black"/>
                  </a:solidFill>
                </a:uFill>
              </a:rPr>
              <a:t>Tunnels are negotiated with GTP-C (UDP port 2123).</a:t>
            </a:r>
          </a:p>
          <a:p>
            <a:pPr marL="354122" lvl="0" indent="-244394">
              <a:defRPr sz="1800">
                <a:uFillTx/>
              </a:defRPr>
            </a:pPr>
            <a:r>
              <a:rPr sz="4200">
                <a:uFill>
                  <a:solidFill>
                    <a:prstClr val="black"/>
                  </a:solidFill>
                </a:uFill>
              </a:rPr>
              <a:t>A tunnel is setup by a GTP Context Create PDU and deleted using a GTP Context Delete PDU.</a:t>
            </a:r>
          </a:p>
          <a:p>
            <a:pPr marL="354122" lvl="0" indent="-244394">
              <a:defRPr sz="1800">
                <a:uFillTx/>
              </a:defRPr>
            </a:pPr>
            <a:r>
              <a:rPr sz="4200">
                <a:uFill>
                  <a:solidFill>
                    <a:prstClr val="black"/>
                  </a:solidFill>
                </a:uFill>
              </a:rPr>
              <a:t>During tunnel creation, all the mobile station information is exchanged and this is the </a:t>
            </a:r>
            <a:r>
              <a:rPr sz="4200" u="sng">
                <a:uFill>
                  <a:solidFill>
                    <a:prstClr val="black"/>
                  </a:solidFill>
                </a:uFill>
              </a:rPr>
              <a:t>only</a:t>
            </a:r>
            <a:r>
              <a:rPr sz="4200">
                <a:uFill>
                  <a:solidFill>
                    <a:prstClr val="black"/>
                  </a:solidFill>
                </a:uFill>
              </a:rPr>
              <a:t> moment where it is possible to observe the association between a mobile station and an IP address.</a:t>
            </a:r>
          </a:p>
        </p:txBody>
      </p:sp>
      <p:sp>
        <p:nvSpPr>
          <p:cNvPr id="119" name="Shape 119"/>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21</a:t>
            </a:fld>
          </a:p>
        </p:txBody>
      </p:sp>
    </p:spTree>
  </p:cSld>
  <p:clrMapOvr>
    <a:masterClrMapping/>
  </p:clrMapOvr>
  <p:transition spd="med"/>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blipFill rotWithShape="1">
          <a:blip r:embed="rId2"/>
          <a:stretch>
            <a:fillRect/>
          </a:stretch>
        </a:blipFill>
      </p:bgPr>
    </p:bg>
    <p:spTree>
      <p:nvGrpSpPr>
        <p:cNvPr id="1" name=""/>
        <p:cNvGrpSpPr/>
        <p:nvPr/>
      </p:nvGrpSpPr>
      <p:grpSpPr>
        <a:xfrm>
          <a:off x="0" y="0"/>
          <a:ext cx="0" cy="0"/>
        </a:xfrm>
      </p:grpSpPr>
      <p:sp>
        <p:nvSpPr>
          <p:cNvPr id="121" name="Shape 121"/>
          <p:cNvSpPr/>
          <p:nvPr>
            <p:ph type="title"/>
          </p:nvPr>
        </p:nvSpPr>
        <p:spPr>
          <a:prstGeom prst="rect">
            <a:avLst/>
          </a:prstGeom>
        </p:spPr>
        <p:txBody>
          <a:bodyPr/>
          <a:lstStyle/>
          <a:p>
            <a:pPr lvl="0">
              <a:defRPr sz="1800">
                <a:uFillTx/>
              </a:defRPr>
            </a:pPr>
            <a:r>
              <a:rPr sz="5800">
                <a:uFill>
                  <a:solidFill>
                    <a:prstClr val="black"/>
                  </a:solidFill>
                </a:uFill>
              </a:rPr>
              <a:t>GTP Tunnels [3/3]</a:t>
            </a:r>
          </a:p>
        </p:txBody>
      </p:sp>
      <p:sp>
        <p:nvSpPr>
          <p:cNvPr id="122" name="Shape 122"/>
          <p:cNvSpPr/>
          <p:nvPr>
            <p:ph type="body" idx="1"/>
          </p:nvPr>
        </p:nvSpPr>
        <p:spPr>
          <a:prstGeom prst="rect">
            <a:avLst/>
          </a:prstGeom>
        </p:spPr>
        <p:txBody>
          <a:bodyPr/>
          <a:lstStyle/>
          <a:p>
            <a:pPr marL="348303" lvl="0" indent="-238575">
              <a:defRPr sz="1800">
                <a:uFillTx/>
              </a:defRPr>
            </a:pPr>
            <a:r>
              <a:rPr sz="4100">
                <a:uFill>
                  <a:solidFill>
                    <a:prstClr val="black"/>
                  </a:solidFill>
                </a:uFill>
              </a:rPr>
              <a:t>GTP-C traffic is just about 10% of the overall traffic but it is mandatory </a:t>
            </a:r>
            <a:r>
              <a:rPr sz="4100" u="sng">
                <a:uFill>
                  <a:solidFill>
                    <a:prstClr val="black"/>
                  </a:solidFill>
                </a:uFill>
              </a:rPr>
              <a:t>not to drop any packet </a:t>
            </a:r>
            <a:r>
              <a:rPr sz="4100">
                <a:uFill>
                  <a:solidFill>
                    <a:prstClr val="black"/>
                  </a:solidFill>
                </a:uFill>
              </a:rPr>
              <a:t>as otherwise the association between tunnel Ids and mobile users is lost for the duration of the tunnel.</a:t>
            </a:r>
          </a:p>
          <a:p>
            <a:pPr marL="348303" lvl="0" indent="-238575">
              <a:defRPr sz="1800">
                <a:uFillTx/>
              </a:defRPr>
            </a:pPr>
            <a:r>
              <a:rPr sz="4100">
                <a:uFill>
                  <a:solidFill>
                    <a:prstClr val="black"/>
                  </a:solidFill>
                </a:uFill>
              </a:rPr>
              <a:t>Caveat: for “static devices” (e.g. a water meter with an embedded GSM modem for remote access) the GTP tunnel might be created when the device is installed, and stay active for the lifetime of the device (e.g. a few years).</a:t>
            </a:r>
          </a:p>
        </p:txBody>
      </p:sp>
      <p:sp>
        <p:nvSpPr>
          <p:cNvPr id="123" name="Shape 123"/>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22</a:t>
            </a:fld>
          </a:p>
        </p:txBody>
      </p:sp>
    </p:spTree>
  </p:cSld>
  <p:clrMapOvr>
    <a:masterClrMapping/>
  </p:clrMapOvr>
  <p:transition spd="med"/>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4"/>
          <a:stretch>
            <a:fillRect/>
          </a:stretch>
        </a:blipFill>
      </p:bgPr>
    </p:bg>
    <p:spTree>
      <p:nvGrpSpPr>
        <p:cNvPr id="1" name=""/>
        <p:cNvGrpSpPr/>
        <p:nvPr/>
      </p:nvGrpSpPr>
      <p:grpSpPr>
        <a:xfrm>
          <a:off x="0" y="0"/>
          <a:ext cx="0" cy="0"/>
        </a:xfrm>
      </p:grpSpPr>
      <p:sp>
        <p:nvSpPr>
          <p:cNvPr id="125" name="Shape 125"/>
          <p:cNvSpPr/>
          <p:nvPr>
            <p:ph type="title"/>
          </p:nvPr>
        </p:nvSpPr>
        <p:spPr>
          <a:prstGeom prst="rect">
            <a:avLst/>
          </a:prstGeom>
        </p:spPr>
        <p:txBody>
          <a:bodyPr/>
          <a:lstStyle>
            <a:lvl1pPr>
              <a:defRPr sz="5000"/>
            </a:lvl1pPr>
          </a:lstStyle>
          <a:p>
            <a:pPr lvl="0">
              <a:defRPr sz="1800">
                <a:uFillTx/>
              </a:defRPr>
            </a:pPr>
            <a:r>
              <a:rPr sz="5000">
                <a:uFill>
                  <a:solidFill>
                    <a:prstClr val="black"/>
                  </a:solidFill>
                </a:uFill>
              </a:rPr>
              <a:t>GTP Support in Wireshark</a:t>
            </a:r>
          </a:p>
        </p:txBody>
      </p:sp>
      <p:sp>
        <p:nvSpPr>
          <p:cNvPr id="126" name="Shape 126"/>
          <p:cNvSpPr/>
          <p:nvPr>
            <p:ph type="body" idx="1"/>
          </p:nvPr>
        </p:nvSpPr>
        <p:spPr>
          <a:xfrm>
            <a:off x="647700" y="2106777"/>
            <a:ext cx="11770668" cy="6757403"/>
          </a:xfrm>
          <a:prstGeom prst="rect">
            <a:avLst/>
          </a:prstGeom>
        </p:spPr>
        <p:txBody>
          <a:bodyPr/>
          <a:lstStyle/>
          <a:p>
            <a:pPr marL="348303" lvl="0" indent="-238575">
              <a:defRPr sz="1800">
                <a:uFillTx/>
              </a:defRPr>
            </a:pPr>
            <a:r>
              <a:rPr sz="4100">
                <a:uFill>
                  <a:solidFill>
                    <a:prstClr val="black"/>
                  </a:solidFill>
                </a:uFill>
              </a:rPr>
              <a:t>Wireshark contains native dissectors for GTP (v0, v1, and v2).</a:t>
            </a:r>
          </a:p>
          <a:p>
            <a:pPr marL="348303" lvl="0" indent="-238575">
              <a:defRPr sz="1800">
                <a:uFillTx/>
              </a:defRPr>
            </a:pPr>
            <a:r>
              <a:rPr sz="4100">
                <a:uFill>
                  <a:solidFill>
                    <a:prstClr val="black"/>
                  </a:solidFill>
                </a:uFill>
              </a:rPr>
              <a:t>It is able to follow GTP tunnels</a:t>
            </a:r>
            <a:br>
              <a:rPr sz="4100">
                <a:uFill>
                  <a:solidFill>
                    <a:prstClr val="black"/>
                  </a:solidFill>
                </a:uFill>
              </a:rPr>
            </a:br>
            <a:r>
              <a:rPr sz="4100">
                <a:uFill>
                  <a:solidFill>
                    <a:prstClr val="black"/>
                  </a:solidFill>
                </a:uFill>
              </a:rPr>
              <a:t>via “Follow UDP Stream”.</a:t>
            </a:r>
          </a:p>
          <a:p>
            <a:pPr marL="348303" lvl="0" indent="-238575">
              <a:defRPr sz="1800">
                <a:uFillTx/>
              </a:defRPr>
            </a:pPr>
            <a:r>
              <a:rPr sz="4100">
                <a:uFill>
                  <a:solidFill>
                    <a:prstClr val="black"/>
                  </a:solidFill>
                </a:uFill>
              </a:rPr>
              <a:t>Wireshark can associate GTP requests with responses as well decode GTP fields.</a:t>
            </a:r>
          </a:p>
          <a:p>
            <a:pPr marL="348303" lvl="0" indent="-238575">
              <a:defRPr sz="1800">
                <a:uFillTx/>
              </a:defRPr>
            </a:pPr>
            <a:r>
              <a:rPr sz="4100">
                <a:uFill>
                  <a:solidFill>
                    <a:prstClr val="black"/>
                  </a:solidFill>
                </a:uFill>
              </a:rPr>
              <a:t>Each GTP message has a fixed header message format (e.g. where the IMSI is stored), and a set of variable fields, each identified by a unique numeric identifier.</a:t>
            </a:r>
          </a:p>
        </p:txBody>
      </p:sp>
      <p:sp>
        <p:nvSpPr>
          <p:cNvPr id="127" name="Shape 12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23</a:t>
            </a:fld>
          </a:p>
        </p:txBody>
      </p:sp>
      <p:pic>
        <p:nvPicPr>
          <p:cNvPr id="128" name="pasted-image.png"/>
          <p:cNvPicPr/>
          <p:nvPr/>
        </p:nvPicPr>
        <p:blipFill>
          <a:blip r:embed="rId2">
            <a:extLst/>
          </a:blip>
          <a:stretch>
            <a:fillRect/>
          </a:stretch>
        </p:blipFill>
        <p:spPr>
          <a:xfrm>
            <a:off x="8235950" y="3378200"/>
            <a:ext cx="3975100" cy="1168400"/>
          </a:xfrm>
          <a:prstGeom prst="rect">
            <a:avLst/>
          </a:prstGeom>
          <a:ln w="12700">
            <a:miter lim="400000"/>
          </a:ln>
        </p:spPr>
      </p:pic>
      <p:pic>
        <p:nvPicPr>
          <p:cNvPr id="129" name="pasted-image.png"/>
          <p:cNvPicPr/>
          <p:nvPr/>
        </p:nvPicPr>
        <p:blipFill>
          <a:blip r:embed="rId3">
            <a:extLst/>
          </a:blip>
          <a:stretch>
            <a:fillRect/>
          </a:stretch>
        </p:blipFill>
        <p:spPr>
          <a:xfrm>
            <a:off x="9766300" y="5664200"/>
            <a:ext cx="2032000" cy="279400"/>
          </a:xfrm>
          <a:prstGeom prst="rect">
            <a:avLst/>
          </a:prstGeom>
          <a:ln w="12700">
            <a:miter lim="400000"/>
          </a:ln>
        </p:spPr>
      </p:pic>
    </p:spTree>
  </p:cSld>
  <p:clrMapOvr>
    <a:masterClrMapping/>
  </p:clrMapOvr>
  <p:transition spd="med"/>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131" name="Shape 131"/>
          <p:cNvSpPr/>
          <p:nvPr>
            <p:ph type="title"/>
          </p:nvPr>
        </p:nvSpPr>
        <p:spPr>
          <a:prstGeom prst="rect">
            <a:avLst/>
          </a:prstGeom>
        </p:spPr>
        <p:txBody>
          <a:bodyPr/>
          <a:lstStyle>
            <a:lvl1pPr>
              <a:defRPr sz="5000"/>
            </a:lvl1pPr>
          </a:lstStyle>
          <a:p>
            <a:pPr lvl="0">
              <a:defRPr sz="1800">
                <a:uFillTx/>
              </a:defRPr>
            </a:pPr>
            <a:r>
              <a:rPr sz="5000">
                <a:uFill>
                  <a:solidFill>
                    <a:prstClr val="black"/>
                  </a:solidFill>
                </a:uFill>
              </a:rPr>
              <a:t>GTP-C Context Creation [1/2]</a:t>
            </a:r>
          </a:p>
        </p:txBody>
      </p:sp>
      <p:sp>
        <p:nvSpPr>
          <p:cNvPr id="132" name="Shape 13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24</a:t>
            </a:fld>
          </a:p>
        </p:txBody>
      </p:sp>
      <p:pic>
        <p:nvPicPr>
          <p:cNvPr id="133" name="pasted-image.png"/>
          <p:cNvPicPr/>
          <p:nvPr/>
        </p:nvPicPr>
        <p:blipFill>
          <a:blip r:embed="rId2">
            <a:extLst/>
          </a:blip>
          <a:stretch>
            <a:fillRect/>
          </a:stretch>
        </p:blipFill>
        <p:spPr>
          <a:xfrm>
            <a:off x="1333500" y="1860550"/>
            <a:ext cx="10337800" cy="6032500"/>
          </a:xfrm>
          <a:prstGeom prst="rect">
            <a:avLst/>
          </a:prstGeom>
          <a:ln w="12700">
            <a:miter lim="400000"/>
          </a:ln>
        </p:spPr>
      </p:pic>
      <p:sp>
        <p:nvSpPr>
          <p:cNvPr id="134" name="Shape 134"/>
          <p:cNvSpPr/>
          <p:nvPr/>
        </p:nvSpPr>
        <p:spPr>
          <a:xfrm>
            <a:off x="5318038" y="1409700"/>
            <a:ext cx="870124" cy="431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SGSN</a:t>
            </a:r>
          </a:p>
        </p:txBody>
      </p:sp>
      <p:sp>
        <p:nvSpPr>
          <p:cNvPr id="135" name="Shape 135"/>
          <p:cNvSpPr/>
          <p:nvPr/>
        </p:nvSpPr>
        <p:spPr>
          <a:xfrm>
            <a:off x="8854805" y="1409700"/>
            <a:ext cx="908590" cy="431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GGSN</a:t>
            </a:r>
          </a:p>
        </p:txBody>
      </p:sp>
      <p:sp>
        <p:nvSpPr>
          <p:cNvPr id="136" name="Shape 136"/>
          <p:cNvSpPr/>
          <p:nvPr/>
        </p:nvSpPr>
        <p:spPr>
          <a:xfrm>
            <a:off x="7641059" y="4341218"/>
            <a:ext cx="4301282"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GTP-U Tunnel Id (SGSN -&gt; GGSN)</a:t>
            </a:r>
          </a:p>
        </p:txBody>
      </p:sp>
      <p:sp>
        <p:nvSpPr>
          <p:cNvPr id="137" name="Shape 137"/>
          <p:cNvSpPr/>
          <p:nvPr/>
        </p:nvSpPr>
        <p:spPr>
          <a:xfrm>
            <a:off x="7641059" y="4658718"/>
            <a:ext cx="4301282"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GTP-C Tunnel Id (SGSN -&gt; GGSN)</a:t>
            </a:r>
          </a:p>
        </p:txBody>
      </p:sp>
      <p:sp>
        <p:nvSpPr>
          <p:cNvPr id="138" name="Shape 138"/>
          <p:cNvSpPr/>
          <p:nvPr/>
        </p:nvSpPr>
        <p:spPr>
          <a:xfrm>
            <a:off x="4441177" y="4508204"/>
            <a:ext cx="3117232"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39" name="Shape 139"/>
          <p:cNvSpPr/>
          <p:nvPr/>
        </p:nvSpPr>
        <p:spPr>
          <a:xfrm>
            <a:off x="4966769" y="4729286"/>
            <a:ext cx="2577864" cy="18641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40" name="Shape 140"/>
          <p:cNvSpPr/>
          <p:nvPr/>
        </p:nvSpPr>
        <p:spPr>
          <a:xfrm>
            <a:off x="5056491" y="3604421"/>
            <a:ext cx="3476018"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Unique User (SIM) Identifier</a:t>
            </a:r>
          </a:p>
        </p:txBody>
      </p:sp>
      <p:sp>
        <p:nvSpPr>
          <p:cNvPr id="141" name="Shape 141"/>
          <p:cNvSpPr/>
          <p:nvPr/>
        </p:nvSpPr>
        <p:spPr>
          <a:xfrm>
            <a:off x="4088703" y="3820321"/>
            <a:ext cx="825501"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42" name="Shape 142"/>
          <p:cNvSpPr/>
          <p:nvPr/>
        </p:nvSpPr>
        <p:spPr>
          <a:xfrm>
            <a:off x="3175000" y="2717800"/>
            <a:ext cx="3590330" cy="342900"/>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43" name="Shape 143"/>
          <p:cNvSpPr/>
          <p:nvPr/>
        </p:nvSpPr>
        <p:spPr>
          <a:xfrm>
            <a:off x="1727200" y="4324054"/>
            <a:ext cx="2044310" cy="51054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44" name="Shape 144"/>
          <p:cNvSpPr/>
          <p:nvPr/>
        </p:nvSpPr>
        <p:spPr>
          <a:xfrm>
            <a:off x="1727200" y="5075877"/>
            <a:ext cx="3079132" cy="264178"/>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45" name="Shape 145"/>
          <p:cNvSpPr/>
          <p:nvPr/>
        </p:nvSpPr>
        <p:spPr>
          <a:xfrm>
            <a:off x="6188102" y="6119021"/>
            <a:ext cx="3879796"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Mobile Terminal Phone Number</a:t>
            </a:r>
          </a:p>
        </p:txBody>
      </p:sp>
      <p:sp>
        <p:nvSpPr>
          <p:cNvPr id="146" name="Shape 146"/>
          <p:cNvSpPr/>
          <p:nvPr/>
        </p:nvSpPr>
        <p:spPr>
          <a:xfrm>
            <a:off x="5320603" y="6334921"/>
            <a:ext cx="825501"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47" name="Shape 147"/>
          <p:cNvSpPr/>
          <p:nvPr/>
        </p:nvSpPr>
        <p:spPr>
          <a:xfrm>
            <a:off x="6223644" y="6511790"/>
            <a:ext cx="6551912"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Bandwidth Assigned to the Mobile Terminal (Contract)</a:t>
            </a:r>
          </a:p>
        </p:txBody>
      </p:sp>
      <p:sp>
        <p:nvSpPr>
          <p:cNvPr id="148" name="Shape 148"/>
          <p:cNvSpPr/>
          <p:nvPr/>
        </p:nvSpPr>
        <p:spPr>
          <a:xfrm>
            <a:off x="3924396" y="6584924"/>
            <a:ext cx="2285208" cy="143699"/>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49" name="Shape 149"/>
          <p:cNvSpPr/>
          <p:nvPr/>
        </p:nvSpPr>
        <p:spPr>
          <a:xfrm>
            <a:off x="5823598" y="7735145"/>
            <a:ext cx="4812004"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solidFill>
                  <a:srgbClr val="FF2600"/>
                </a:solidFill>
                <a:latin typeface="Helvetica"/>
                <a:ea typeface="Helvetica"/>
                <a:cs typeface="Helvetica"/>
                <a:sym typeface="Helvetica"/>
              </a:rPr>
              <a:t>International Mobile Equipment Identity</a:t>
            </a:r>
            <a:br>
              <a:rPr sz="2100">
                <a:solidFill>
                  <a:srgbClr val="FF2600"/>
                </a:solidFill>
                <a:latin typeface="Helvetica"/>
                <a:ea typeface="Helvetica"/>
                <a:cs typeface="Helvetica"/>
                <a:sym typeface="Helvetica"/>
              </a:rPr>
            </a:br>
            <a:r>
              <a:rPr sz="2100">
                <a:solidFill>
                  <a:srgbClr val="FF2600"/>
                </a:solidFill>
                <a:latin typeface="Helvetica"/>
                <a:ea typeface="Helvetica"/>
                <a:cs typeface="Helvetica"/>
                <a:sym typeface="Helvetica"/>
              </a:rPr>
              <a:t>(Unique Mobile Device Identifier)</a:t>
            </a:r>
          </a:p>
        </p:txBody>
      </p:sp>
      <p:sp>
        <p:nvSpPr>
          <p:cNvPr id="150" name="Shape 150"/>
          <p:cNvSpPr/>
          <p:nvPr/>
        </p:nvSpPr>
        <p:spPr>
          <a:xfrm>
            <a:off x="4660203" y="7465221"/>
            <a:ext cx="899670" cy="531808"/>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51" name="Shape 151"/>
          <p:cNvSpPr/>
          <p:nvPr/>
        </p:nvSpPr>
        <p:spPr>
          <a:xfrm>
            <a:off x="4512087" y="6944520"/>
            <a:ext cx="1645001" cy="200505"/>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52" name="Shape 152"/>
          <p:cNvSpPr/>
          <p:nvPr/>
        </p:nvSpPr>
        <p:spPr>
          <a:xfrm>
            <a:off x="6261369" y="6927083"/>
            <a:ext cx="6476462"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Radio Cell to which this Mobile Terminal is connected</a:t>
            </a:r>
          </a:p>
        </p:txBody>
      </p:sp>
      <p:sp>
        <p:nvSpPr>
          <p:cNvPr id="153" name="Shape 153"/>
          <p:cNvSpPr/>
          <p:nvPr/>
        </p:nvSpPr>
        <p:spPr>
          <a:xfrm>
            <a:off x="1727200" y="3437107"/>
            <a:ext cx="2607624"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54" name="Shape 154"/>
          <p:cNvSpPr/>
          <p:nvPr/>
        </p:nvSpPr>
        <p:spPr>
          <a:xfrm>
            <a:off x="9411143" y="3176757"/>
            <a:ext cx="2412114" cy="762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2100">
                <a:solidFill>
                  <a:srgbClr val="FF2600"/>
                </a:solidFill>
                <a:latin typeface="Helvetica"/>
                <a:ea typeface="Helvetica"/>
                <a:cs typeface="Helvetica"/>
                <a:sym typeface="Helvetica"/>
              </a:rPr>
              <a:t>Associate Request</a:t>
            </a:r>
          </a:p>
          <a:p>
            <a:pPr lvl="0">
              <a:defRPr sz="1800"/>
            </a:pPr>
            <a:r>
              <a:rPr sz="2100">
                <a:solidFill>
                  <a:srgbClr val="FF2600"/>
                </a:solidFill>
                <a:latin typeface="Helvetica"/>
                <a:ea typeface="Helvetica"/>
                <a:cs typeface="Helvetica"/>
                <a:sym typeface="Helvetica"/>
              </a:rPr>
              <a:t>with Response</a:t>
            </a:r>
          </a:p>
        </p:txBody>
      </p:sp>
      <p:sp>
        <p:nvSpPr>
          <p:cNvPr id="155" name="Shape 155"/>
          <p:cNvSpPr/>
          <p:nvPr/>
        </p:nvSpPr>
        <p:spPr>
          <a:xfrm>
            <a:off x="4517377" y="3551733"/>
            <a:ext cx="4751703"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56" name="Shape 156"/>
          <p:cNvSpPr/>
          <p:nvPr/>
        </p:nvSpPr>
        <p:spPr>
          <a:xfrm>
            <a:off x="4947458" y="5150113"/>
            <a:ext cx="2575383" cy="544173"/>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57" name="Shape 157"/>
          <p:cNvSpPr/>
          <p:nvPr/>
        </p:nvSpPr>
        <p:spPr>
          <a:xfrm>
            <a:off x="7589224" y="5421562"/>
            <a:ext cx="4794313"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Requested Address Type (IPv4 or IPv6)</a:t>
            </a:r>
          </a:p>
        </p:txBody>
      </p:sp>
      <p:sp>
        <p:nvSpPr>
          <p:cNvPr id="158" name="Shape 158"/>
          <p:cNvSpPr/>
          <p:nvPr/>
        </p:nvSpPr>
        <p:spPr>
          <a:xfrm>
            <a:off x="1727200" y="4835886"/>
            <a:ext cx="3079132"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59" name="Shape 159"/>
          <p:cNvSpPr/>
          <p:nvPr/>
        </p:nvSpPr>
        <p:spPr>
          <a:xfrm>
            <a:off x="7644461" y="5009374"/>
            <a:ext cx="2945644" cy="431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solidFill>
                  <a:srgbClr val="FF2600"/>
                </a:solidFill>
                <a:latin typeface="Helvetica"/>
                <a:ea typeface="Helvetica"/>
                <a:cs typeface="Helvetica"/>
                <a:sym typeface="Helvetica"/>
              </a:defRPr>
            </a:lvl1pPr>
          </a:lstStyle>
          <a:p>
            <a:pPr lvl="0">
              <a:defRPr sz="1800">
                <a:solidFill>
                  <a:srgbClr val="000000"/>
                </a:solidFill>
              </a:defRPr>
            </a:pPr>
            <a:r>
              <a:rPr sz="2100">
                <a:solidFill>
                  <a:srgbClr val="FF2600"/>
                </a:solidFill>
              </a:rPr>
              <a:t>Session Identifier (0-15)</a:t>
            </a:r>
          </a:p>
        </p:txBody>
      </p:sp>
      <p:sp>
        <p:nvSpPr>
          <p:cNvPr id="160" name="Shape 160"/>
          <p:cNvSpPr/>
          <p:nvPr/>
        </p:nvSpPr>
        <p:spPr>
          <a:xfrm>
            <a:off x="5010020" y="5003244"/>
            <a:ext cx="2500425" cy="298884"/>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61" name="Shape 161"/>
          <p:cNvSpPr/>
          <p:nvPr/>
        </p:nvSpPr>
        <p:spPr>
          <a:xfrm>
            <a:off x="5030794" y="2103210"/>
            <a:ext cx="4915255"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Tree>
  </p:cSld>
  <p:clrMapOvr>
    <a:masterClrMapping/>
  </p:clrMapOvr>
  <p:transition spd="med"/>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163" name="Shape 163"/>
          <p:cNvSpPr/>
          <p:nvPr>
            <p:ph type="title"/>
          </p:nvPr>
        </p:nvSpPr>
        <p:spPr>
          <a:prstGeom prst="rect">
            <a:avLst/>
          </a:prstGeom>
        </p:spPr>
        <p:txBody>
          <a:bodyPr/>
          <a:lstStyle>
            <a:lvl1pPr>
              <a:defRPr sz="5000"/>
            </a:lvl1pPr>
          </a:lstStyle>
          <a:p>
            <a:pPr lvl="0">
              <a:defRPr sz="1800">
                <a:uFillTx/>
              </a:defRPr>
            </a:pPr>
            <a:r>
              <a:rPr sz="5000">
                <a:uFill>
                  <a:solidFill>
                    <a:prstClr val="black"/>
                  </a:solidFill>
                </a:uFill>
              </a:rPr>
              <a:t>GTP-C Context Creation [2/2]</a:t>
            </a:r>
          </a:p>
        </p:txBody>
      </p:sp>
      <p:sp>
        <p:nvSpPr>
          <p:cNvPr id="164" name="Shape 16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25</a:t>
            </a:fld>
          </a:p>
        </p:txBody>
      </p:sp>
      <p:pic>
        <p:nvPicPr>
          <p:cNvPr id="165" name="pasted-image.png"/>
          <p:cNvPicPr/>
          <p:nvPr/>
        </p:nvPicPr>
        <p:blipFill>
          <a:blip r:embed="rId2">
            <a:extLst/>
          </a:blip>
          <a:stretch>
            <a:fillRect/>
          </a:stretch>
        </p:blipFill>
        <p:spPr>
          <a:xfrm>
            <a:off x="1333500" y="2336800"/>
            <a:ext cx="10337800" cy="5080000"/>
          </a:xfrm>
          <a:prstGeom prst="rect">
            <a:avLst/>
          </a:prstGeom>
          <a:ln w="12700">
            <a:miter lim="400000"/>
          </a:ln>
        </p:spPr>
      </p:pic>
      <p:sp>
        <p:nvSpPr>
          <p:cNvPr id="166" name="Shape 166"/>
          <p:cNvSpPr/>
          <p:nvPr/>
        </p:nvSpPr>
        <p:spPr>
          <a:xfrm>
            <a:off x="1739900" y="3919707"/>
            <a:ext cx="2607624"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67" name="Shape 167"/>
          <p:cNvSpPr/>
          <p:nvPr/>
        </p:nvSpPr>
        <p:spPr>
          <a:xfrm>
            <a:off x="9046244" y="3811757"/>
            <a:ext cx="243612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Same as Request</a:t>
            </a:r>
          </a:p>
        </p:txBody>
      </p:sp>
      <p:sp>
        <p:nvSpPr>
          <p:cNvPr id="168" name="Shape 168"/>
          <p:cNvSpPr/>
          <p:nvPr/>
        </p:nvSpPr>
        <p:spPr>
          <a:xfrm>
            <a:off x="4415777" y="4034333"/>
            <a:ext cx="4751703"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69" name="Shape 169"/>
          <p:cNvSpPr/>
          <p:nvPr/>
        </p:nvSpPr>
        <p:spPr>
          <a:xfrm>
            <a:off x="8990446" y="1860549"/>
            <a:ext cx="94210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SGSN</a:t>
            </a:r>
          </a:p>
        </p:txBody>
      </p:sp>
      <p:sp>
        <p:nvSpPr>
          <p:cNvPr id="170" name="Shape 170"/>
          <p:cNvSpPr/>
          <p:nvPr/>
        </p:nvSpPr>
        <p:spPr>
          <a:xfrm>
            <a:off x="5176958" y="1860549"/>
            <a:ext cx="974484"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GGSN</a:t>
            </a:r>
          </a:p>
        </p:txBody>
      </p:sp>
      <p:sp>
        <p:nvSpPr>
          <p:cNvPr id="171" name="Shape 171"/>
          <p:cNvSpPr/>
          <p:nvPr/>
        </p:nvSpPr>
        <p:spPr>
          <a:xfrm>
            <a:off x="10061137" y="1860549"/>
            <a:ext cx="139152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(IP Swap)</a:t>
            </a:r>
          </a:p>
        </p:txBody>
      </p:sp>
      <p:sp>
        <p:nvSpPr>
          <p:cNvPr id="172" name="Shape 172"/>
          <p:cNvSpPr/>
          <p:nvPr/>
        </p:nvSpPr>
        <p:spPr>
          <a:xfrm>
            <a:off x="7505178" y="4811118"/>
            <a:ext cx="470004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GTP-U Tunnel Id (GGSN -&gt; SGSN)</a:t>
            </a:r>
          </a:p>
        </p:txBody>
      </p:sp>
      <p:sp>
        <p:nvSpPr>
          <p:cNvPr id="173" name="Shape 173"/>
          <p:cNvSpPr/>
          <p:nvPr/>
        </p:nvSpPr>
        <p:spPr>
          <a:xfrm>
            <a:off x="7505178" y="5128618"/>
            <a:ext cx="4700043"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GTP-C Tunnel Id (GGSN -&gt; SGSN)</a:t>
            </a:r>
          </a:p>
        </p:txBody>
      </p:sp>
      <p:sp>
        <p:nvSpPr>
          <p:cNvPr id="174" name="Shape 174"/>
          <p:cNvSpPr/>
          <p:nvPr/>
        </p:nvSpPr>
        <p:spPr>
          <a:xfrm>
            <a:off x="4504677" y="4990804"/>
            <a:ext cx="3117232"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75" name="Shape 175"/>
          <p:cNvSpPr/>
          <p:nvPr/>
        </p:nvSpPr>
        <p:spPr>
          <a:xfrm>
            <a:off x="5030269" y="5211886"/>
            <a:ext cx="2577864" cy="18641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76" name="Shape 176"/>
          <p:cNvSpPr/>
          <p:nvPr/>
        </p:nvSpPr>
        <p:spPr>
          <a:xfrm>
            <a:off x="1790700" y="4806654"/>
            <a:ext cx="2044310" cy="51054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77" name="Shape 177"/>
          <p:cNvSpPr/>
          <p:nvPr/>
        </p:nvSpPr>
        <p:spPr>
          <a:xfrm>
            <a:off x="7504537" y="5535017"/>
            <a:ext cx="4443599"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Assigned IP Address (DHCP-like)</a:t>
            </a:r>
          </a:p>
        </p:txBody>
      </p:sp>
      <p:sp>
        <p:nvSpPr>
          <p:cNvPr id="178" name="Shape 178"/>
          <p:cNvSpPr/>
          <p:nvPr/>
        </p:nvSpPr>
        <p:spPr>
          <a:xfrm>
            <a:off x="6351208" y="5617799"/>
            <a:ext cx="1300173" cy="157390"/>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79" name="Shape 179"/>
          <p:cNvSpPr/>
          <p:nvPr/>
        </p:nvSpPr>
        <p:spPr>
          <a:xfrm>
            <a:off x="1697629" y="5454650"/>
            <a:ext cx="4575926" cy="342900"/>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80" name="Shape 180"/>
          <p:cNvSpPr/>
          <p:nvPr/>
        </p:nvSpPr>
        <p:spPr>
          <a:xfrm>
            <a:off x="1751310" y="4165387"/>
            <a:ext cx="3079132" cy="241301"/>
          </a:xfrm>
          <a:prstGeom prst="rect">
            <a:avLst/>
          </a:prstGeom>
          <a:ln w="38100">
            <a:solidFill>
              <a:srgbClr val="FF2600"/>
            </a:solidFill>
            <a:miter lim="400000"/>
          </a:ln>
          <a:extLst>
            <a:ext uri="{C572A759-6A51-4108-AA02-DFA0A04FC94B}">
              <ma14:wrappingTextBoxFlag xmlns:ma14="http://schemas.microsoft.com/office/mac/drawingml/2011/main" val="1"/>
            </a:ext>
          </a:extLst>
        </p:spPr>
        <p:txBody>
          <a:bodyPr lIns="0" tIns="0" rIns="0" bIns="0" anchor="ctr"/>
          <a:lstStyle>
            <a:lvl1pPr>
              <a:defRPr sz="2600">
                <a:solidFill>
                  <a:srgbClr val="FFFFFF"/>
                </a:solidFill>
                <a:latin typeface="+mn-lt"/>
                <a:ea typeface="+mn-ea"/>
                <a:cs typeface="+mn-cs"/>
                <a:sym typeface="Helvetica Light"/>
              </a:defRPr>
            </a:lvl1pPr>
          </a:lstStyle>
          <a:p>
            <a:pPr lvl="0">
              <a:defRPr sz="1800">
                <a:solidFill>
                  <a:srgbClr val="000000"/>
                </a:solidFill>
              </a:defRPr>
            </a:pPr>
            <a:r>
              <a:rPr sz="2600">
                <a:solidFill>
                  <a:srgbClr val="FFFFFF"/>
                </a:solidFill>
              </a:rPr>
              <a:t>0</a:t>
            </a:r>
          </a:p>
        </p:txBody>
      </p:sp>
      <p:sp>
        <p:nvSpPr>
          <p:cNvPr id="181" name="Shape 181"/>
          <p:cNvSpPr/>
          <p:nvPr/>
        </p:nvSpPr>
        <p:spPr>
          <a:xfrm>
            <a:off x="8380533" y="4095537"/>
            <a:ext cx="376754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Positive/Negative Response</a:t>
            </a:r>
          </a:p>
        </p:txBody>
      </p:sp>
      <p:sp>
        <p:nvSpPr>
          <p:cNvPr id="182" name="Shape 182"/>
          <p:cNvSpPr/>
          <p:nvPr/>
        </p:nvSpPr>
        <p:spPr>
          <a:xfrm>
            <a:off x="4851388" y="4318114"/>
            <a:ext cx="3719569"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183" name="Shape 183"/>
          <p:cNvSpPr/>
          <p:nvPr/>
        </p:nvSpPr>
        <p:spPr>
          <a:xfrm>
            <a:off x="5018094" y="2572214"/>
            <a:ext cx="4915255"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Tree>
  </p:cSld>
  <p:clrMapOvr>
    <a:masterClrMapping/>
  </p:clrMapOvr>
  <p:transition spd="med"/>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blipFill rotWithShape="1">
          <a:blip r:embed="rId3"/>
          <a:stretch>
            <a:fillRect/>
          </a:stretch>
        </a:blipFill>
      </p:bgPr>
    </p:bg>
    <p:spTree>
      <p:nvGrpSpPr>
        <p:cNvPr id="1" name=""/>
        <p:cNvGrpSpPr/>
        <p:nvPr/>
      </p:nvGrpSpPr>
      <p:grpSpPr>
        <a:xfrm>
          <a:off x="0" y="0"/>
          <a:ext cx="0" cy="0"/>
        </a:xfrm>
      </p:grpSpPr>
      <p:sp>
        <p:nvSpPr>
          <p:cNvPr id="185" name="Shape 185"/>
          <p:cNvSpPr/>
          <p:nvPr>
            <p:ph type="title"/>
          </p:nvPr>
        </p:nvSpPr>
        <p:spPr>
          <a:prstGeom prst="rect">
            <a:avLst/>
          </a:prstGeom>
        </p:spPr>
        <p:txBody>
          <a:bodyPr/>
          <a:lstStyle/>
          <a:p>
            <a:pPr lvl="0">
              <a:defRPr sz="1800">
                <a:uFillTx/>
              </a:defRPr>
            </a:pPr>
            <a:r>
              <a:rPr sz="5800">
                <a:uFill>
                  <a:solidFill>
                    <a:prstClr val="black"/>
                  </a:solidFill>
                </a:uFill>
              </a:rPr>
              <a:t>GTP-C QoS</a:t>
            </a:r>
          </a:p>
        </p:txBody>
      </p:sp>
      <p:sp>
        <p:nvSpPr>
          <p:cNvPr id="186" name="Shape 186"/>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26</a:t>
            </a:fld>
          </a:p>
        </p:txBody>
      </p:sp>
      <p:pic>
        <p:nvPicPr>
          <p:cNvPr id="187" name="pasted-image.png"/>
          <p:cNvPicPr/>
          <p:nvPr/>
        </p:nvPicPr>
        <p:blipFill>
          <a:blip r:embed="rId2">
            <a:extLst/>
          </a:blip>
          <a:stretch>
            <a:fillRect/>
          </a:stretch>
        </p:blipFill>
        <p:spPr>
          <a:xfrm>
            <a:off x="1289050" y="2228850"/>
            <a:ext cx="9309100" cy="5295900"/>
          </a:xfrm>
          <a:prstGeom prst="rect">
            <a:avLst/>
          </a:prstGeom>
          <a:ln w="12700">
            <a:miter lim="400000"/>
          </a:ln>
        </p:spPr>
      </p:pic>
    </p:spTree>
  </p:cSld>
  <p:clrMapOvr>
    <a:masterClrMapping/>
  </p:clrMapOvr>
  <p:transition spd="med"/>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189" name="Shape 189"/>
          <p:cNvSpPr/>
          <p:nvPr>
            <p:ph type="title"/>
          </p:nvPr>
        </p:nvSpPr>
        <p:spPr>
          <a:prstGeom prst="rect">
            <a:avLst/>
          </a:prstGeom>
        </p:spPr>
        <p:txBody>
          <a:bodyPr/>
          <a:lstStyle/>
          <a:p>
            <a:pPr lvl="0">
              <a:defRPr sz="1800">
                <a:uFillTx/>
              </a:defRPr>
            </a:pPr>
            <a:r>
              <a:rPr sz="5800">
                <a:uFill>
                  <a:solidFill>
                    <a:prstClr val="black"/>
                  </a:solidFill>
                </a:uFill>
              </a:rPr>
              <a:t>GTP-C Mobile Terminal Location</a:t>
            </a:r>
          </a:p>
        </p:txBody>
      </p:sp>
      <p:sp>
        <p:nvSpPr>
          <p:cNvPr id="190" name="Shape 190"/>
          <p:cNvSpPr/>
          <p:nvPr>
            <p:ph type="body" idx="1"/>
          </p:nvPr>
        </p:nvSpPr>
        <p:spPr>
          <a:prstGeom prst="rect">
            <a:avLst/>
          </a:prstGeom>
        </p:spPr>
        <p:txBody>
          <a:bodyPr/>
          <a:lstStyle/>
          <a:p>
            <a:pPr lvl="0">
              <a:defRPr sz="1800">
                <a:uFillTx/>
              </a:defRPr>
            </a:pPr>
            <a:r>
              <a:rPr sz="4400">
                <a:uFill>
                  <a:solidFill>
                    <a:prstClr val="black"/>
                  </a:solidFill>
                </a:uFill>
              </a:rPr>
              <a:t>During GTP-C context creation, the mobile terminal reports the cell to which it is currently connected.</a:t>
            </a:r>
          </a:p>
          <a:p>
            <a:pPr lvl="0">
              <a:defRPr sz="1800">
                <a:uFillTx/>
              </a:defRPr>
            </a:pPr>
            <a:endParaRPr sz="4400">
              <a:uFill>
                <a:solidFill>
                  <a:prstClr val="black"/>
                </a:solidFill>
              </a:uFill>
            </a:endParaRPr>
          </a:p>
          <a:p>
            <a:pPr lvl="0">
              <a:defRPr sz="1800">
                <a:uFillTx/>
              </a:defRPr>
            </a:pPr>
            <a:endParaRPr sz="4400">
              <a:uFill>
                <a:solidFill>
                  <a:prstClr val="black"/>
                </a:solidFill>
              </a:uFill>
            </a:endParaRPr>
          </a:p>
          <a:p>
            <a:pPr lvl="0">
              <a:defRPr sz="1800">
                <a:uFillTx/>
              </a:defRPr>
            </a:pPr>
            <a:r>
              <a:rPr sz="4400">
                <a:uFill>
                  <a:solidFill>
                    <a:prstClr val="black"/>
                  </a:solidFill>
                </a:uFill>
              </a:rPr>
              <a:t>Using the Cell LAC (Location Area Code) or Cell CI (Cell Identifier) it is possible to know approximately where the terminal is currently located (no GPS is needed).</a:t>
            </a:r>
          </a:p>
        </p:txBody>
      </p:sp>
      <p:sp>
        <p:nvSpPr>
          <p:cNvPr id="191" name="Shape 19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27</a:t>
            </a:fld>
          </a:p>
        </p:txBody>
      </p:sp>
      <p:pic>
        <p:nvPicPr>
          <p:cNvPr id="192" name="pasted-image.png"/>
          <p:cNvPicPr/>
          <p:nvPr/>
        </p:nvPicPr>
        <p:blipFill>
          <a:blip r:embed="rId2">
            <a:extLst/>
          </a:blip>
          <a:stretch>
            <a:fillRect/>
          </a:stretch>
        </p:blipFill>
        <p:spPr>
          <a:xfrm>
            <a:off x="3562350" y="4191000"/>
            <a:ext cx="6896100" cy="1574800"/>
          </a:xfrm>
          <a:prstGeom prst="rect">
            <a:avLst/>
          </a:prstGeom>
          <a:ln w="12700">
            <a:miter lim="400000"/>
          </a:ln>
        </p:spPr>
      </p:pic>
    </p:spTree>
  </p:cSld>
  <p:clrMapOvr>
    <a:masterClrMapping/>
  </p:clrMapOvr>
  <p:transition spd="med"/>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194" name="Shape 194"/>
          <p:cNvSpPr/>
          <p:nvPr>
            <p:ph type="title"/>
          </p:nvPr>
        </p:nvSpPr>
        <p:spPr>
          <a:prstGeom prst="rect">
            <a:avLst/>
          </a:prstGeom>
        </p:spPr>
        <p:txBody>
          <a:bodyPr/>
          <a:lstStyle>
            <a:lvl1pPr>
              <a:defRPr sz="5000"/>
            </a:lvl1pPr>
          </a:lstStyle>
          <a:p>
            <a:pPr lvl="0">
              <a:defRPr sz="1800">
                <a:uFillTx/>
              </a:defRPr>
            </a:pPr>
            <a:r>
              <a:rPr sz="5000">
                <a:uFill>
                  <a:solidFill>
                    <a:prstClr val="black"/>
                  </a:solidFill>
                </a:uFill>
              </a:rPr>
              <a:t>GTP-C Context Update [1/2]</a:t>
            </a:r>
          </a:p>
        </p:txBody>
      </p:sp>
      <p:sp>
        <p:nvSpPr>
          <p:cNvPr id="195" name="Shape 195"/>
          <p:cNvSpPr/>
          <p:nvPr>
            <p:ph type="body" idx="1"/>
          </p:nvPr>
        </p:nvSpPr>
        <p:spPr>
          <a:prstGeom prst="rect">
            <a:avLst/>
          </a:prstGeom>
        </p:spPr>
        <p:txBody>
          <a:bodyPr/>
          <a:lstStyle/>
          <a:p>
            <a:pPr marL="330846" lvl="0" indent="-221118">
              <a:defRPr sz="1800">
                <a:uFillTx/>
              </a:defRPr>
            </a:pPr>
            <a:r>
              <a:rPr sz="3800">
                <a:uFill>
                  <a:solidFill>
                    <a:prstClr val="black"/>
                  </a:solidFill>
                </a:uFill>
              </a:rPr>
              <a:t>When a mobile terminal changes SGSN (move inside the mobile network), the TEID can change.</a:t>
            </a:r>
          </a:p>
          <a:p>
            <a:pPr marL="330846" lvl="0" indent="-221118">
              <a:defRPr sz="1800">
                <a:uFillTx/>
              </a:defRPr>
            </a:pPr>
            <a:r>
              <a:rPr sz="3800">
                <a:uFill>
                  <a:solidFill>
                    <a:prstClr val="black"/>
                  </a:solidFill>
                </a:uFill>
              </a:rPr>
              <a:t>GTP Direct Tunnel (see later).</a:t>
            </a:r>
          </a:p>
        </p:txBody>
      </p:sp>
      <p:sp>
        <p:nvSpPr>
          <p:cNvPr id="196" name="Shape 19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28</a:t>
            </a:fld>
          </a:p>
        </p:txBody>
      </p:sp>
      <p:pic>
        <p:nvPicPr>
          <p:cNvPr id="197" name="pasted-image.png"/>
          <p:cNvPicPr/>
          <p:nvPr/>
        </p:nvPicPr>
        <p:blipFill>
          <a:blip r:embed="rId2">
            <a:extLst/>
          </a:blip>
          <a:stretch>
            <a:fillRect/>
          </a:stretch>
        </p:blipFill>
        <p:spPr>
          <a:xfrm>
            <a:off x="1441450" y="4070350"/>
            <a:ext cx="10121900" cy="5067300"/>
          </a:xfrm>
          <a:prstGeom prst="rect">
            <a:avLst/>
          </a:prstGeom>
          <a:ln w="12700">
            <a:miter lim="400000"/>
          </a:ln>
        </p:spPr>
      </p:pic>
      <p:sp>
        <p:nvSpPr>
          <p:cNvPr id="198" name="Shape 198"/>
          <p:cNvSpPr/>
          <p:nvPr/>
        </p:nvSpPr>
        <p:spPr>
          <a:xfrm>
            <a:off x="1841500" y="4982538"/>
            <a:ext cx="4946161"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199" name="Shape 199"/>
          <p:cNvSpPr/>
          <p:nvPr/>
        </p:nvSpPr>
        <p:spPr>
          <a:xfrm>
            <a:off x="1854200" y="5429250"/>
            <a:ext cx="1747050" cy="241300"/>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200" name="Shape 200"/>
          <p:cNvSpPr/>
          <p:nvPr/>
        </p:nvSpPr>
        <p:spPr>
          <a:xfrm>
            <a:off x="1854200" y="6356350"/>
            <a:ext cx="3227741" cy="495300"/>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201" name="Shape 201"/>
          <p:cNvSpPr/>
          <p:nvPr/>
        </p:nvSpPr>
        <p:spPr>
          <a:xfrm>
            <a:off x="8727169" y="5321299"/>
            <a:ext cx="182967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Current TEID</a:t>
            </a:r>
          </a:p>
        </p:txBody>
      </p:sp>
      <p:sp>
        <p:nvSpPr>
          <p:cNvPr id="202" name="Shape 202"/>
          <p:cNvSpPr/>
          <p:nvPr/>
        </p:nvSpPr>
        <p:spPr>
          <a:xfrm>
            <a:off x="3793477" y="5543876"/>
            <a:ext cx="4751703"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203" name="Shape 203"/>
          <p:cNvSpPr/>
          <p:nvPr/>
        </p:nvSpPr>
        <p:spPr>
          <a:xfrm>
            <a:off x="8685750" y="6375399"/>
            <a:ext cx="158606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New TEIDs</a:t>
            </a:r>
          </a:p>
        </p:txBody>
      </p:sp>
      <p:sp>
        <p:nvSpPr>
          <p:cNvPr id="204" name="Shape 204"/>
          <p:cNvSpPr/>
          <p:nvPr/>
        </p:nvSpPr>
        <p:spPr>
          <a:xfrm>
            <a:off x="5292077" y="6597976"/>
            <a:ext cx="3265842"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205" name="Shape 205"/>
          <p:cNvSpPr/>
          <p:nvPr/>
        </p:nvSpPr>
        <p:spPr>
          <a:xfrm>
            <a:off x="1851885" y="8209231"/>
            <a:ext cx="2690423"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206" name="Shape 206"/>
          <p:cNvSpPr/>
          <p:nvPr/>
        </p:nvSpPr>
        <p:spPr>
          <a:xfrm>
            <a:off x="8773561" y="8101281"/>
            <a:ext cx="227381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Current Location</a:t>
            </a:r>
          </a:p>
        </p:txBody>
      </p:sp>
      <p:sp>
        <p:nvSpPr>
          <p:cNvPr id="207" name="Shape 207"/>
          <p:cNvSpPr/>
          <p:nvPr/>
        </p:nvSpPr>
        <p:spPr>
          <a:xfrm>
            <a:off x="4792054" y="8323857"/>
            <a:ext cx="3750811"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
        <p:nvSpPr>
          <p:cNvPr id="208" name="Shape 208"/>
          <p:cNvSpPr/>
          <p:nvPr/>
        </p:nvSpPr>
        <p:spPr>
          <a:xfrm>
            <a:off x="1851885" y="8641031"/>
            <a:ext cx="2690423"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209" name="Shape 209"/>
          <p:cNvSpPr/>
          <p:nvPr/>
        </p:nvSpPr>
        <p:spPr>
          <a:xfrm>
            <a:off x="8773562" y="8533081"/>
            <a:ext cx="2403891"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Direct Tunnel Info</a:t>
            </a:r>
          </a:p>
        </p:txBody>
      </p:sp>
      <p:sp>
        <p:nvSpPr>
          <p:cNvPr id="210" name="Shape 210"/>
          <p:cNvSpPr/>
          <p:nvPr/>
        </p:nvSpPr>
        <p:spPr>
          <a:xfrm>
            <a:off x="4792054" y="8755657"/>
            <a:ext cx="3750811"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Tree>
  </p:cSld>
  <p:clrMapOvr>
    <a:masterClrMapping/>
  </p:clrMapOvr>
  <p:transition spd="med"/>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212" name="Shape 212"/>
          <p:cNvSpPr/>
          <p:nvPr>
            <p:ph type="title"/>
          </p:nvPr>
        </p:nvSpPr>
        <p:spPr>
          <a:prstGeom prst="rect">
            <a:avLst/>
          </a:prstGeom>
        </p:spPr>
        <p:txBody>
          <a:bodyPr/>
          <a:lstStyle>
            <a:lvl1pPr>
              <a:defRPr sz="5000"/>
            </a:lvl1pPr>
          </a:lstStyle>
          <a:p>
            <a:pPr lvl="0">
              <a:defRPr sz="1800">
                <a:uFillTx/>
              </a:defRPr>
            </a:pPr>
            <a:r>
              <a:rPr sz="5000">
                <a:uFill>
                  <a:solidFill>
                    <a:prstClr val="black"/>
                  </a:solidFill>
                </a:uFill>
              </a:rPr>
              <a:t>GTP-C Context Update [2/2]</a:t>
            </a:r>
          </a:p>
        </p:txBody>
      </p:sp>
      <p:sp>
        <p:nvSpPr>
          <p:cNvPr id="213" name="Shape 213"/>
          <p:cNvSpPr/>
          <p:nvPr>
            <p:ph type="body" idx="1"/>
          </p:nvPr>
        </p:nvSpPr>
        <p:spPr>
          <a:prstGeom prst="rect">
            <a:avLst/>
          </a:prstGeom>
        </p:spPr>
        <p:txBody>
          <a:bodyPr/>
          <a:lstStyle/>
          <a:p>
            <a:pPr lvl="0">
              <a:defRPr sz="1800">
                <a:uFillTx/>
              </a:defRPr>
            </a:pPr>
            <a:r>
              <a:rPr sz="4400">
                <a:uFill>
                  <a:solidFill>
                    <a:prstClr val="black"/>
                  </a:solidFill>
                </a:uFill>
              </a:rPr>
              <a:t>In the response (if positive) there are the new tunnels for the reverse direction.</a:t>
            </a:r>
          </a:p>
        </p:txBody>
      </p:sp>
      <p:sp>
        <p:nvSpPr>
          <p:cNvPr id="214" name="Shape 21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29</a:t>
            </a:fld>
          </a:p>
        </p:txBody>
      </p:sp>
      <p:pic>
        <p:nvPicPr>
          <p:cNvPr id="215" name="pasted-image.png"/>
          <p:cNvPicPr/>
          <p:nvPr/>
        </p:nvPicPr>
        <p:blipFill>
          <a:blip r:embed="rId2">
            <a:extLst/>
          </a:blip>
          <a:stretch>
            <a:fillRect/>
          </a:stretch>
        </p:blipFill>
        <p:spPr>
          <a:xfrm>
            <a:off x="1416050" y="3614092"/>
            <a:ext cx="10172700" cy="3949701"/>
          </a:xfrm>
          <a:prstGeom prst="rect">
            <a:avLst/>
          </a:prstGeom>
          <a:ln w="12700">
            <a:miter lim="400000"/>
          </a:ln>
        </p:spPr>
      </p:pic>
      <p:sp>
        <p:nvSpPr>
          <p:cNvPr id="216" name="Shape 216"/>
          <p:cNvSpPr/>
          <p:nvPr/>
        </p:nvSpPr>
        <p:spPr>
          <a:xfrm>
            <a:off x="1854200" y="5899150"/>
            <a:ext cx="3227741" cy="254000"/>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217" name="Shape 217"/>
          <p:cNvSpPr/>
          <p:nvPr/>
        </p:nvSpPr>
        <p:spPr>
          <a:xfrm>
            <a:off x="8749005" y="5918199"/>
            <a:ext cx="145955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solidFill>
                  <a:srgbClr val="FF2600"/>
                </a:solidFill>
                <a:latin typeface="Helvetica"/>
                <a:ea typeface="Helvetica"/>
                <a:cs typeface="Helvetica"/>
                <a:sym typeface="Helvetica"/>
              </a:defRPr>
            </a:lvl1pPr>
          </a:lstStyle>
          <a:p>
            <a:pPr lvl="0">
              <a:defRPr sz="1800">
                <a:solidFill>
                  <a:srgbClr val="000000"/>
                </a:solidFill>
              </a:defRPr>
            </a:pPr>
            <a:r>
              <a:rPr sz="2300">
                <a:solidFill>
                  <a:srgbClr val="FF2600"/>
                </a:solidFill>
              </a:rPr>
              <a:t>New TEID</a:t>
            </a:r>
          </a:p>
        </p:txBody>
      </p:sp>
      <p:sp>
        <p:nvSpPr>
          <p:cNvPr id="218" name="Shape 218"/>
          <p:cNvSpPr/>
          <p:nvPr/>
        </p:nvSpPr>
        <p:spPr>
          <a:xfrm>
            <a:off x="5292077" y="6140776"/>
            <a:ext cx="3265842" cy="1"/>
          </a:xfrm>
          <a:prstGeom prst="line">
            <a:avLst/>
          </a:prstGeom>
          <a:ln w="38100">
            <a:solidFill>
              <a:srgbClr val="FF2600"/>
            </a:solidFill>
            <a:miter lim="400000"/>
            <a:headEnd type="triangle"/>
          </a:ln>
        </p:spPr>
        <p:txBody>
          <a:bodyPr lIns="0" tIns="0" rIns="0" bIns="0" anchor="ctr"/>
          <a:lstStyle/>
          <a:p>
            <a:pPr lvl="0" algn="l" defTabSz="457200">
              <a:defRPr sz="1200">
                <a:latin typeface="Helvetica"/>
                <a:ea typeface="Helvetica"/>
                <a:cs typeface="Helvetica"/>
                <a:sym typeface="Helvetica"/>
              </a:defRPr>
            </a:pPr>
          </a:p>
        </p:txBody>
      </p:sp>
    </p:spTree>
  </p:cSld>
  <p:clrMapOvr>
    <a:masterClrMapping/>
  </p:clrMapOvr>
  <p:transition spd="med"/>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22" name="Shape 22"/>
          <p:cNvSpPr/>
          <p:nvPr>
            <p:ph type="title"/>
          </p:nvPr>
        </p:nvSpPr>
        <p:spPr>
          <a:prstGeom prst="rect">
            <a:avLst/>
          </a:prstGeom>
        </p:spPr>
        <p:txBody>
          <a:bodyPr/>
          <a:lstStyle/>
          <a:p>
            <a:pPr lvl="0">
              <a:defRPr sz="1800">
                <a:uFillTx/>
              </a:defRPr>
            </a:pPr>
            <a:r>
              <a:rPr sz="5800">
                <a:uFill>
                  <a:solidFill>
                    <a:prstClr val="black"/>
                  </a:solidFill>
                </a:uFill>
              </a:rPr>
              <a:t>Why Mobile Traffic is Interesting?</a:t>
            </a:r>
          </a:p>
        </p:txBody>
      </p:sp>
      <p:sp>
        <p:nvSpPr>
          <p:cNvPr id="23" name="Shape 23"/>
          <p:cNvSpPr/>
          <p:nvPr>
            <p:ph type="body" idx="1"/>
          </p:nvPr>
        </p:nvSpPr>
        <p:spPr>
          <a:xfrm>
            <a:off x="647700" y="2106777"/>
            <a:ext cx="11734801" cy="7372261"/>
          </a:xfrm>
          <a:prstGeom prst="rect">
            <a:avLst/>
          </a:prstGeom>
        </p:spPr>
        <p:txBody>
          <a:bodyPr/>
          <a:lstStyle/>
          <a:p>
            <a:pPr marL="354122" lvl="0" indent="-244394">
              <a:defRPr sz="1800">
                <a:uFillTx/>
              </a:defRPr>
            </a:pPr>
            <a:r>
              <a:rPr sz="4200">
                <a:uFill>
                  <a:solidFill>
                    <a:prstClr val="black"/>
                  </a:solidFill>
                </a:uFill>
              </a:rPr>
              <a:t>Plain (wired or wireless) traffic monitoring is a topic that has been covered since very long time and there are many solid monitoring tools available.</a:t>
            </a:r>
          </a:p>
          <a:p>
            <a:pPr marL="354122" lvl="0" indent="-244394">
              <a:defRPr sz="1800">
                <a:uFillTx/>
              </a:defRPr>
            </a:pPr>
            <a:r>
              <a:rPr sz="4200">
                <a:uFill>
                  <a:solidFill>
                    <a:prstClr val="black"/>
                  </a:solidFill>
                </a:uFill>
              </a:rPr>
              <a:t>Traffic generated by mobile devices is constantly increasing and it cannot be monitored using tools not designed for this task.</a:t>
            </a:r>
          </a:p>
          <a:p>
            <a:pPr marL="354122" lvl="0" indent="-244394">
              <a:defRPr sz="1800">
                <a:uFillTx/>
              </a:defRPr>
            </a:pPr>
            <a:r>
              <a:rPr sz="4200">
                <a:uFill>
                  <a:solidFill>
                    <a:prstClr val="black"/>
                  </a:solidFill>
                </a:uFill>
              </a:rPr>
              <a:t>Mobile traffic monitoring does not mean that this is a just topic for mobile operators: there are plenty of opportunities for companies already active in the network monitoring world.</a:t>
            </a:r>
          </a:p>
        </p:txBody>
      </p:sp>
      <p:sp>
        <p:nvSpPr>
          <p:cNvPr id="24" name="Shape 24"/>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a:t>
            </a:fld>
          </a:p>
        </p:txBody>
      </p:sp>
    </p:spTree>
  </p:cSld>
  <p:clrMapOvr>
    <a:masterClrMapping/>
  </p:clrMapOvr>
  <p:transition spd="med"/>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blipFill rotWithShape="1">
          <a:blip r:embed="rId4"/>
          <a:stretch>
            <a:fillRect/>
          </a:stretch>
        </a:blipFill>
      </p:bgPr>
    </p:bg>
    <p:spTree>
      <p:nvGrpSpPr>
        <p:cNvPr id="1" name=""/>
        <p:cNvGrpSpPr/>
        <p:nvPr/>
      </p:nvGrpSpPr>
      <p:grpSpPr>
        <a:xfrm>
          <a:off x="0" y="0"/>
          <a:ext cx="0" cy="0"/>
        </a:xfrm>
      </p:grpSpPr>
      <p:sp>
        <p:nvSpPr>
          <p:cNvPr id="220" name="Shape 220"/>
          <p:cNvSpPr/>
          <p:nvPr>
            <p:ph type="title"/>
          </p:nvPr>
        </p:nvSpPr>
        <p:spPr>
          <a:prstGeom prst="rect">
            <a:avLst/>
          </a:prstGeom>
        </p:spPr>
        <p:txBody>
          <a:bodyPr/>
          <a:lstStyle/>
          <a:p>
            <a:pPr lvl="0">
              <a:defRPr sz="1800">
                <a:uFillTx/>
              </a:defRPr>
            </a:pPr>
            <a:r>
              <a:rPr sz="5800">
                <a:uFill>
                  <a:solidFill>
                    <a:prstClr val="black"/>
                  </a:solidFill>
                </a:uFill>
              </a:rPr>
              <a:t>3G Direct Tunnel (3GDT) [1/2]</a:t>
            </a:r>
          </a:p>
        </p:txBody>
      </p:sp>
      <p:sp>
        <p:nvSpPr>
          <p:cNvPr id="221" name="Shape 221"/>
          <p:cNvSpPr/>
          <p:nvPr>
            <p:ph type="body" idx="1"/>
          </p:nvPr>
        </p:nvSpPr>
        <p:spPr>
          <a:prstGeom prst="rect">
            <a:avLst/>
          </a:prstGeom>
        </p:spPr>
        <p:txBody>
          <a:bodyPr/>
          <a:lstStyle>
            <a:lvl1pPr marL="325027" indent="-215299">
              <a:defRPr sz="3700"/>
            </a:lvl1pPr>
          </a:lstStyle>
          <a:p>
            <a:pPr lvl="0">
              <a:defRPr sz="1800">
                <a:uFillTx/>
              </a:defRPr>
            </a:pPr>
            <a:r>
              <a:rPr sz="3700">
                <a:uFill>
                  <a:solidFill>
                    <a:prstClr val="black"/>
                  </a:solidFill>
                </a:uFill>
              </a:rPr>
              <a:t>The 3GDT allows direct data transfer from the Radio Access Network (RAN) to the GGSN, without passing through the SGSN (4G is always direct tunnel).</a:t>
            </a:r>
          </a:p>
        </p:txBody>
      </p:sp>
      <p:sp>
        <p:nvSpPr>
          <p:cNvPr id="222" name="Shape 222"/>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30</a:t>
            </a:fld>
          </a:p>
        </p:txBody>
      </p:sp>
      <p:pic>
        <p:nvPicPr>
          <p:cNvPr id="223" name="pasted-image.png"/>
          <p:cNvPicPr/>
          <p:nvPr/>
        </p:nvPicPr>
        <p:blipFill>
          <a:blip r:embed="rId2">
            <a:extLst/>
          </a:blip>
          <a:stretch>
            <a:fillRect/>
          </a:stretch>
        </p:blipFill>
        <p:spPr>
          <a:xfrm>
            <a:off x="2273300" y="4236392"/>
            <a:ext cx="8458200" cy="2273301"/>
          </a:xfrm>
          <a:prstGeom prst="rect">
            <a:avLst/>
          </a:prstGeom>
          <a:ln w="12700">
            <a:miter lim="400000"/>
          </a:ln>
        </p:spPr>
      </p:pic>
      <p:pic>
        <p:nvPicPr>
          <p:cNvPr id="224" name="pasted-image.png"/>
          <p:cNvPicPr/>
          <p:nvPr/>
        </p:nvPicPr>
        <p:blipFill>
          <a:blip r:embed="rId3">
            <a:extLst/>
          </a:blip>
          <a:stretch>
            <a:fillRect/>
          </a:stretch>
        </p:blipFill>
        <p:spPr>
          <a:xfrm>
            <a:off x="2292350" y="6578600"/>
            <a:ext cx="8420100" cy="2159000"/>
          </a:xfrm>
          <a:prstGeom prst="rect">
            <a:avLst/>
          </a:prstGeom>
          <a:ln w="12700">
            <a:miter lim="400000"/>
          </a:ln>
        </p:spPr>
      </p:pic>
      <p:sp>
        <p:nvSpPr>
          <p:cNvPr id="225" name="Shape 225"/>
          <p:cNvSpPr/>
          <p:nvPr/>
        </p:nvSpPr>
        <p:spPr>
          <a:xfrm rot="16200000">
            <a:off x="1059448" y="7416800"/>
            <a:ext cx="1691104" cy="482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Helvetica"/>
                <a:ea typeface="Helvetica"/>
                <a:cs typeface="Helvetica"/>
                <a:sym typeface="Helvetica"/>
              </a:defRPr>
            </a:lvl1pPr>
          </a:lstStyle>
          <a:p>
            <a:pPr lvl="0">
              <a:defRPr sz="1800"/>
            </a:pPr>
            <a:r>
              <a:rPr sz="2500"/>
              <a:t>With 3GDT</a:t>
            </a:r>
          </a:p>
        </p:txBody>
      </p:sp>
      <p:sp>
        <p:nvSpPr>
          <p:cNvPr id="226" name="Shape 226"/>
          <p:cNvSpPr/>
          <p:nvPr/>
        </p:nvSpPr>
        <p:spPr>
          <a:xfrm rot="16200000">
            <a:off x="839616" y="5131742"/>
            <a:ext cx="2130768"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Helvetica"/>
                <a:ea typeface="Helvetica"/>
                <a:cs typeface="Helvetica"/>
                <a:sym typeface="Helvetica"/>
              </a:defRPr>
            </a:lvl1pPr>
          </a:lstStyle>
          <a:p>
            <a:pPr lvl="0">
              <a:defRPr sz="1800"/>
            </a:pPr>
            <a:r>
              <a:rPr sz="2500"/>
              <a:t>Without 3GDT</a:t>
            </a:r>
          </a:p>
        </p:txBody>
      </p:sp>
    </p:spTree>
  </p:cSld>
  <p:clrMapOvr>
    <a:masterClrMapping/>
  </p:clrMapOvr>
  <p:transition spd="med"/>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blipFill rotWithShape="1">
          <a:blip r:embed="rId2"/>
          <a:stretch>
            <a:fillRect/>
          </a:stretch>
        </a:blipFill>
      </p:bgPr>
    </p:bg>
    <p:spTree>
      <p:nvGrpSpPr>
        <p:cNvPr id="1" name=""/>
        <p:cNvGrpSpPr/>
        <p:nvPr/>
      </p:nvGrpSpPr>
      <p:grpSpPr>
        <a:xfrm>
          <a:off x="0" y="0"/>
          <a:ext cx="0" cy="0"/>
        </a:xfrm>
      </p:grpSpPr>
      <p:sp>
        <p:nvSpPr>
          <p:cNvPr id="228" name="Shape 228"/>
          <p:cNvSpPr/>
          <p:nvPr>
            <p:ph type="title"/>
          </p:nvPr>
        </p:nvSpPr>
        <p:spPr>
          <a:prstGeom prst="rect">
            <a:avLst/>
          </a:prstGeom>
        </p:spPr>
        <p:txBody>
          <a:bodyPr/>
          <a:lstStyle/>
          <a:p>
            <a:pPr lvl="0">
              <a:defRPr sz="1800">
                <a:uFillTx/>
              </a:defRPr>
            </a:pPr>
            <a:r>
              <a:rPr sz="5800">
                <a:uFill>
                  <a:solidFill>
                    <a:prstClr val="black"/>
                  </a:solidFill>
                </a:uFill>
              </a:rPr>
              <a:t>3G Direct Tunnel (3GDT) [2/2]</a:t>
            </a:r>
          </a:p>
        </p:txBody>
      </p:sp>
      <p:sp>
        <p:nvSpPr>
          <p:cNvPr id="229" name="Shape 229"/>
          <p:cNvSpPr/>
          <p:nvPr>
            <p:ph type="body" idx="1"/>
          </p:nvPr>
        </p:nvSpPr>
        <p:spPr>
          <a:prstGeom prst="rect">
            <a:avLst/>
          </a:prstGeom>
        </p:spPr>
        <p:txBody>
          <a:bodyPr/>
          <a:lstStyle/>
          <a:p>
            <a:pPr marL="325027" lvl="0" indent="-215299">
              <a:defRPr sz="1800">
                <a:uFillTx/>
              </a:defRPr>
            </a:pPr>
            <a:r>
              <a:rPr sz="3700">
                <a:uFill>
                  <a:solidFill>
                    <a:prstClr val="black"/>
                  </a:solidFill>
                </a:uFill>
              </a:rPr>
              <a:t>With 3GDT the SGSN is offloaded by some tasks as GTP-U flows directly (but GTP-C still goes through the SGSN) decreasing latency and promoting network scalability.</a:t>
            </a:r>
          </a:p>
          <a:p>
            <a:pPr marL="325027" lvl="0" indent="-215299">
              <a:defRPr sz="1800">
                <a:uFillTx/>
              </a:defRPr>
            </a:pPr>
            <a:r>
              <a:rPr sz="3700">
                <a:uFill>
                  <a:solidFill>
                    <a:prstClr val="black"/>
                  </a:solidFill>
                </a:uFill>
              </a:rPr>
              <a:t>During 3GDT activation/teardown, the GTP-C Context Update is used to update the TEIDs between the RAN and the GGSN (~40% more signalling on the GGSN due to GTP-C Updates).</a:t>
            </a:r>
          </a:p>
          <a:p>
            <a:pPr marL="325027" lvl="0" indent="-215299">
              <a:defRPr sz="1800">
                <a:uFillTx/>
              </a:defRPr>
            </a:pPr>
            <a:r>
              <a:rPr sz="3700">
                <a:uFill>
                  <a:solidFill>
                    <a:prstClr val="black"/>
                  </a:solidFill>
                </a:uFill>
              </a:rPr>
              <a:t>3GDT is often activated from a mobile device wakes up, and deactivated when goes to sleep (no data transfer).</a:t>
            </a:r>
          </a:p>
        </p:txBody>
      </p:sp>
      <p:sp>
        <p:nvSpPr>
          <p:cNvPr id="230" name="Shape 230"/>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31</a:t>
            </a:fld>
          </a:p>
        </p:txBody>
      </p:sp>
    </p:spTree>
  </p:cSld>
  <p:clrMapOvr>
    <a:masterClrMapping/>
  </p:clrMapOvr>
  <p:transition spd="med"/>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0">
  <p:cSld>
    <p:bg>
      <p:bgPr>
        <a:blipFill rotWithShape="1">
          <a:blip r:embed="rId4"/>
          <a:stretch>
            <a:fillRect/>
          </a:stretch>
        </a:blipFill>
      </p:bgPr>
    </p:bg>
    <p:spTree>
      <p:nvGrpSpPr>
        <p:cNvPr id="1" name=""/>
        <p:cNvGrpSpPr/>
        <p:nvPr/>
      </p:nvGrpSpPr>
      <p:grpSpPr>
        <a:xfrm>
          <a:off x="0" y="0"/>
          <a:ext cx="0" cy="0"/>
        </a:xfrm>
      </p:grpSpPr>
      <p:sp>
        <p:nvSpPr>
          <p:cNvPr id="232" name="Shape 232"/>
          <p:cNvSpPr/>
          <p:nvPr>
            <p:ph type="title"/>
          </p:nvPr>
        </p:nvSpPr>
        <p:spPr>
          <a:prstGeom prst="rect">
            <a:avLst/>
          </a:prstGeom>
        </p:spPr>
        <p:txBody>
          <a:bodyPr/>
          <a:lstStyle>
            <a:lvl1pPr>
              <a:defRPr sz="5000"/>
            </a:lvl1pPr>
          </a:lstStyle>
          <a:p>
            <a:pPr lvl="0">
              <a:defRPr sz="1800">
                <a:uFillTx/>
              </a:defRPr>
            </a:pPr>
            <a:r>
              <a:rPr sz="5000">
                <a:uFill>
                  <a:solidFill>
                    <a:prstClr val="black"/>
                  </a:solidFill>
                </a:uFill>
              </a:rPr>
              <a:t>GTP-C Context Delete</a:t>
            </a:r>
          </a:p>
        </p:txBody>
      </p:sp>
      <p:sp>
        <p:nvSpPr>
          <p:cNvPr id="233" name="Shape 233"/>
          <p:cNvSpPr/>
          <p:nvPr>
            <p:ph type="body" idx="1"/>
          </p:nvPr>
        </p:nvSpPr>
        <p:spPr>
          <a:prstGeom prst="rect">
            <a:avLst/>
          </a:prstGeom>
        </p:spPr>
        <p:txBody>
          <a:bodyPr/>
          <a:lstStyle/>
          <a:p>
            <a:pPr lvl="0">
              <a:defRPr sz="1800">
                <a:uFillTx/>
              </a:defRPr>
            </a:pPr>
            <a:r>
              <a:rPr sz="4400">
                <a:uFill>
                  <a:solidFill>
                    <a:prstClr val="black"/>
                  </a:solidFill>
                </a:uFill>
              </a:rPr>
              <a:t>GTP-C Delete Context is used to teardown tunnels (e.g. when a terminal is turned off).</a:t>
            </a:r>
          </a:p>
        </p:txBody>
      </p:sp>
      <p:sp>
        <p:nvSpPr>
          <p:cNvPr id="234" name="Shape 234"/>
          <p:cNvSpPr/>
          <p:nvPr>
            <p:ph type="sldNum" sz="quarter" idx="2"/>
          </p:nvPr>
        </p:nvSpPr>
        <p:spPr>
          <a:xfrm>
            <a:off x="12176479" y="9088966"/>
            <a:ext cx="266701"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32</a:t>
            </a:fld>
          </a:p>
        </p:txBody>
      </p:sp>
      <p:pic>
        <p:nvPicPr>
          <p:cNvPr id="235" name="pasted-image.png"/>
          <p:cNvPicPr/>
          <p:nvPr/>
        </p:nvPicPr>
        <p:blipFill>
          <a:blip r:embed="rId2">
            <a:extLst/>
          </a:blip>
          <a:stretch>
            <a:fillRect/>
          </a:stretch>
        </p:blipFill>
        <p:spPr>
          <a:xfrm>
            <a:off x="1714500" y="3562350"/>
            <a:ext cx="9575800" cy="2628900"/>
          </a:xfrm>
          <a:prstGeom prst="rect">
            <a:avLst/>
          </a:prstGeom>
          <a:ln w="12700">
            <a:miter lim="400000"/>
          </a:ln>
        </p:spPr>
      </p:pic>
      <p:pic>
        <p:nvPicPr>
          <p:cNvPr id="236" name="pasted-image.png"/>
          <p:cNvPicPr/>
          <p:nvPr/>
        </p:nvPicPr>
        <p:blipFill>
          <a:blip r:embed="rId3">
            <a:extLst/>
          </a:blip>
          <a:stretch>
            <a:fillRect/>
          </a:stretch>
        </p:blipFill>
        <p:spPr>
          <a:xfrm>
            <a:off x="1695450" y="6154208"/>
            <a:ext cx="9613900" cy="2705101"/>
          </a:xfrm>
          <a:prstGeom prst="rect">
            <a:avLst/>
          </a:prstGeom>
          <a:ln w="12700">
            <a:miter lim="400000"/>
          </a:ln>
        </p:spPr>
      </p:pic>
    </p:spTree>
  </p:cSld>
  <p:clrMapOvr>
    <a:masterClrMapping/>
  </p:clrMapOvr>
  <p:transition spd="med"/>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238" name="Shape 238"/>
          <p:cNvSpPr/>
          <p:nvPr>
            <p:ph type="title"/>
          </p:nvPr>
        </p:nvSpPr>
        <p:spPr>
          <a:prstGeom prst="rect">
            <a:avLst/>
          </a:prstGeom>
        </p:spPr>
        <p:txBody>
          <a:bodyPr/>
          <a:lstStyle/>
          <a:p>
            <a:pPr lvl="0">
              <a:defRPr sz="1800">
                <a:uFillTx/>
              </a:defRPr>
            </a:pPr>
            <a:r>
              <a:rPr sz="5800">
                <a:uFill>
                  <a:solidFill>
                    <a:prstClr val="black"/>
                  </a:solidFill>
                </a:uFill>
              </a:rPr>
              <a:t>GTP-U</a:t>
            </a:r>
          </a:p>
        </p:txBody>
      </p:sp>
      <p:sp>
        <p:nvSpPr>
          <p:cNvPr id="239" name="Shape 239"/>
          <p:cNvSpPr/>
          <p:nvPr>
            <p:ph type="body" idx="1"/>
          </p:nvPr>
        </p:nvSpPr>
        <p:spPr>
          <a:prstGeom prst="rect">
            <a:avLst/>
          </a:prstGeom>
        </p:spPr>
        <p:txBody>
          <a:bodyPr/>
          <a:lstStyle/>
          <a:p>
            <a:pPr marL="342484" lvl="0" indent="-232756">
              <a:defRPr sz="1800">
                <a:uFillTx/>
              </a:defRPr>
            </a:pPr>
            <a:r>
              <a:rPr sz="4000">
                <a:uFill>
                  <a:solidFill>
                    <a:prstClr val="black"/>
                  </a:solidFill>
                </a:uFill>
              </a:rPr>
              <a:t>GTP-U are GTP messages whose type is T-PDU.</a:t>
            </a:r>
          </a:p>
          <a:p>
            <a:pPr marL="342484" lvl="0" indent="-232756">
              <a:defRPr sz="1800">
                <a:uFillTx/>
              </a:defRPr>
            </a:pPr>
            <a:r>
              <a:rPr sz="4000">
                <a:uFill>
                  <a:solidFill>
                    <a:prstClr val="black"/>
                  </a:solidFill>
                </a:uFill>
              </a:rPr>
              <a:t>GTP-U carries user traffic tunnelled in GTP data tunnels previously negotiated with GTP-C.</a:t>
            </a:r>
          </a:p>
          <a:p>
            <a:pPr marL="342484" lvl="0" indent="-232756">
              <a:defRPr sz="1800">
                <a:uFillTx/>
              </a:defRPr>
            </a:pPr>
            <a:r>
              <a:rPr sz="4000">
                <a:uFill>
                  <a:solidFill>
                    <a:prstClr val="black"/>
                  </a:solidFill>
                </a:uFill>
              </a:rPr>
              <a:t>Due to GTP tunnelling, unless the interface MTU is enlarged, GTP-U might lead to strong traffic fragmentation.</a:t>
            </a:r>
          </a:p>
        </p:txBody>
      </p:sp>
      <p:sp>
        <p:nvSpPr>
          <p:cNvPr id="240" name="Shape 24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33</a:t>
            </a:fld>
          </a:p>
        </p:txBody>
      </p:sp>
      <p:pic>
        <p:nvPicPr>
          <p:cNvPr id="241" name="pasted-image.png"/>
          <p:cNvPicPr/>
          <p:nvPr/>
        </p:nvPicPr>
        <p:blipFill>
          <a:blip r:embed="rId2">
            <a:extLst/>
          </a:blip>
          <a:stretch>
            <a:fillRect/>
          </a:stretch>
        </p:blipFill>
        <p:spPr>
          <a:xfrm>
            <a:off x="1205819" y="6197600"/>
            <a:ext cx="10974162" cy="2230521"/>
          </a:xfrm>
          <a:prstGeom prst="rect">
            <a:avLst/>
          </a:prstGeom>
          <a:ln w="12700">
            <a:miter lim="400000"/>
          </a:ln>
        </p:spPr>
      </p:pic>
    </p:spTree>
  </p:cSld>
  <p:clrMapOvr>
    <a:masterClrMapping/>
  </p:clrMapOvr>
  <p:transition spd="med"/>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243" name="Shape 243"/>
          <p:cNvSpPr/>
          <p:nvPr>
            <p:ph type="title"/>
          </p:nvPr>
        </p:nvSpPr>
        <p:spPr>
          <a:prstGeom prst="rect">
            <a:avLst/>
          </a:prstGeom>
        </p:spPr>
        <p:txBody>
          <a:bodyPr/>
          <a:lstStyle/>
          <a:p>
            <a:pPr lvl="0">
              <a:defRPr sz="1800">
                <a:uFillTx/>
              </a:defRPr>
            </a:pPr>
            <a:r>
              <a:rPr sz="5800">
                <a:uFill>
                  <a:solidFill>
                    <a:prstClr val="black"/>
                  </a:solidFill>
                </a:uFill>
              </a:rPr>
              <a:t>GTP: Monitoring Challenges [1/2]</a:t>
            </a:r>
          </a:p>
        </p:txBody>
      </p:sp>
      <p:sp>
        <p:nvSpPr>
          <p:cNvPr id="244" name="Shape 244"/>
          <p:cNvSpPr/>
          <p:nvPr>
            <p:ph type="body" idx="1"/>
          </p:nvPr>
        </p:nvSpPr>
        <p:spPr>
          <a:xfrm>
            <a:off x="647700" y="2106777"/>
            <a:ext cx="11709400" cy="6701096"/>
          </a:xfrm>
          <a:prstGeom prst="rect">
            <a:avLst/>
          </a:prstGeom>
        </p:spPr>
        <p:txBody>
          <a:bodyPr/>
          <a:lstStyle/>
          <a:p>
            <a:pPr marL="0" lvl="0" indent="0">
              <a:buSzTx/>
              <a:buNone/>
              <a:defRPr sz="1800">
                <a:uFillTx/>
              </a:defRPr>
            </a:pPr>
            <a:r>
              <a:rPr sz="4000">
                <a:uFill>
                  <a:solidFill>
                    <a:prstClr val="black"/>
                  </a:solidFill>
                </a:uFill>
              </a:rPr>
              <a:t>Due to the nature of GTP, monitoring tools need to face with many challenges:</a:t>
            </a:r>
          </a:p>
          <a:p>
            <a:pPr marL="342484" lvl="0" indent="-232756">
              <a:defRPr sz="1800">
                <a:uFillTx/>
              </a:defRPr>
            </a:pPr>
            <a:r>
              <a:rPr sz="4000">
                <a:uFill>
                  <a:solidFill>
                    <a:prstClr val="black"/>
                  </a:solidFill>
                </a:uFill>
              </a:rPr>
              <a:t>For </a:t>
            </a:r>
            <a:r>
              <a:rPr sz="4000" u="sng">
                <a:uFill>
                  <a:solidFill>
                    <a:prstClr val="black"/>
                  </a:solidFill>
                </a:uFill>
              </a:rPr>
              <a:t>no reason</a:t>
            </a:r>
            <a:r>
              <a:rPr sz="4000">
                <a:uFill>
                  <a:solidFill>
                    <a:prstClr val="black"/>
                  </a:solidFill>
                </a:uFill>
              </a:rPr>
              <a:t> GTP-C traffic can be </a:t>
            </a:r>
            <a:r>
              <a:rPr sz="4000" u="sng">
                <a:uFill>
                  <a:solidFill>
                    <a:prstClr val="black"/>
                  </a:solidFill>
                </a:uFill>
              </a:rPr>
              <a:t>dropped</a:t>
            </a:r>
            <a:r>
              <a:rPr sz="4000">
                <a:uFill>
                  <a:solidFill>
                    <a:prstClr val="black"/>
                  </a:solidFill>
                </a:uFill>
              </a:rPr>
              <a:t> as this would lead to inability to map user/cells with user traffic.</a:t>
            </a:r>
          </a:p>
          <a:p>
            <a:pPr marL="342484" lvl="0" indent="-232756">
              <a:defRPr sz="1800">
                <a:uFillTx/>
              </a:defRPr>
            </a:pPr>
            <a:r>
              <a:rPr sz="4000">
                <a:uFill>
                  <a:solidFill>
                    <a:prstClr val="black"/>
                  </a:solidFill>
                </a:uFill>
              </a:rPr>
              <a:t>Traffic Fragmentation. In general traffic can be fragmented, but with GTP this can happen much more often in networks where the MTU has not been enlarged. Fragmentation increases load on probes and slows down operations.</a:t>
            </a:r>
          </a:p>
        </p:txBody>
      </p:sp>
      <p:sp>
        <p:nvSpPr>
          <p:cNvPr id="245" name="Shape 24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34</a:t>
            </a:fld>
          </a:p>
        </p:txBody>
      </p:sp>
    </p:spTree>
  </p:cSld>
  <p:clrMapOvr>
    <a:masterClrMapping/>
  </p:clrMapOvr>
  <p:transition spd="med"/>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247" name="Shape 247"/>
          <p:cNvSpPr/>
          <p:nvPr>
            <p:ph type="title"/>
          </p:nvPr>
        </p:nvSpPr>
        <p:spPr>
          <a:prstGeom prst="rect">
            <a:avLst/>
          </a:prstGeom>
        </p:spPr>
        <p:txBody>
          <a:bodyPr/>
          <a:lstStyle/>
          <a:p>
            <a:pPr lvl="0">
              <a:defRPr sz="1800">
                <a:uFillTx/>
              </a:defRPr>
            </a:pPr>
            <a:r>
              <a:rPr sz="5800">
                <a:uFill>
                  <a:solidFill>
                    <a:prstClr val="black"/>
                  </a:solidFill>
                </a:uFill>
              </a:rPr>
              <a:t>GTP: Monitoring Challenges [2/2]</a:t>
            </a:r>
          </a:p>
        </p:txBody>
      </p:sp>
      <p:sp>
        <p:nvSpPr>
          <p:cNvPr id="248" name="Shape 248"/>
          <p:cNvSpPr/>
          <p:nvPr>
            <p:ph type="body" idx="1"/>
          </p:nvPr>
        </p:nvSpPr>
        <p:spPr>
          <a:prstGeom prst="rect">
            <a:avLst/>
          </a:prstGeom>
        </p:spPr>
        <p:txBody>
          <a:bodyPr/>
          <a:lstStyle/>
          <a:p>
            <a:pPr marL="354122" lvl="0" indent="-244394">
              <a:defRPr sz="1800">
                <a:uFillTx/>
              </a:defRPr>
            </a:pPr>
            <a:r>
              <a:rPr sz="4200">
                <a:uFill>
                  <a:solidFill>
                    <a:prstClr val="black"/>
                  </a:solidFill>
                </a:uFill>
              </a:rPr>
              <a:t>Due to the distributed nature of mobile networks, it is unlikely that all the traffic can be observed from the same monitoring point.</a:t>
            </a:r>
          </a:p>
          <a:p>
            <a:pPr marL="354122" lvl="0" indent="-244394">
              <a:defRPr sz="1800">
                <a:uFillTx/>
              </a:defRPr>
            </a:pPr>
            <a:r>
              <a:rPr sz="4200">
                <a:uFill>
                  <a:solidFill>
                    <a:prstClr val="black"/>
                  </a:solidFill>
                </a:uFill>
              </a:rPr>
              <a:t>The increasing network speed (also promoted by 4G networks) requires traffic to be balanced across multiple monitoring probes.</a:t>
            </a:r>
          </a:p>
          <a:p>
            <a:pPr marL="354122" lvl="0" indent="-244394">
              <a:defRPr sz="1800">
                <a:uFillTx/>
              </a:defRPr>
            </a:pPr>
            <a:r>
              <a:rPr sz="4200">
                <a:uFill>
                  <a:solidFill>
                    <a:prstClr val="black"/>
                  </a:solidFill>
                </a:uFill>
              </a:rPr>
              <a:t>Traffic partition creates an additional issue if monitored data need to be consolidated into a single location.</a:t>
            </a:r>
          </a:p>
        </p:txBody>
      </p:sp>
      <p:sp>
        <p:nvSpPr>
          <p:cNvPr id="249" name="Shape 24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35</a:t>
            </a:fld>
          </a:p>
        </p:txBody>
      </p:sp>
    </p:spTree>
  </p:cSld>
  <p:clrMapOvr>
    <a:masterClrMapping/>
  </p:clrMapOvr>
  <p:transition spd="med"/>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251" name="Shape 251"/>
          <p:cNvSpPr/>
          <p:nvPr>
            <p:ph type="title"/>
          </p:nvPr>
        </p:nvSpPr>
        <p:spPr>
          <a:prstGeom prst="rect">
            <a:avLst/>
          </a:prstGeom>
        </p:spPr>
        <p:txBody>
          <a:bodyPr/>
          <a:lstStyle>
            <a:lvl1pPr>
              <a:defRPr sz="5600"/>
            </a:lvl1pPr>
          </a:lstStyle>
          <a:p>
            <a:pPr lvl="0">
              <a:defRPr sz="1800">
                <a:uFillTx/>
              </a:defRPr>
            </a:pPr>
            <a:r>
              <a:rPr sz="5600">
                <a:uFill>
                  <a:solidFill>
                    <a:prstClr val="black"/>
                  </a:solidFill>
                </a:uFill>
              </a:rPr>
              <a:t>Merging+Balancing GTP Traffic [1/3]</a:t>
            </a:r>
          </a:p>
        </p:txBody>
      </p:sp>
      <p:sp>
        <p:nvSpPr>
          <p:cNvPr id="252" name="Shape 252"/>
          <p:cNvSpPr/>
          <p:nvPr>
            <p:ph type="body" idx="1"/>
          </p:nvPr>
        </p:nvSpPr>
        <p:spPr>
          <a:xfrm>
            <a:off x="647700" y="2106777"/>
            <a:ext cx="11696155" cy="6793717"/>
          </a:xfrm>
          <a:prstGeom prst="rect">
            <a:avLst/>
          </a:prstGeom>
        </p:spPr>
        <p:txBody>
          <a:bodyPr/>
          <a:lstStyle/>
          <a:p>
            <a:pPr marL="336665" lvl="0" indent="-226937">
              <a:defRPr sz="1800">
                <a:uFillTx/>
              </a:defRPr>
            </a:pPr>
            <a:r>
              <a:rPr sz="3900">
                <a:uFill>
                  <a:solidFill>
                    <a:prstClr val="black"/>
                  </a:solidFill>
                </a:uFill>
              </a:rPr>
              <a:t>Interface merging is necessary whenever traffic is split across interfaces (e.g. network tap) or when multiple interfaces (e.g. master and fail-over interfaces) are monitored.</a:t>
            </a:r>
          </a:p>
          <a:p>
            <a:pPr marL="336665" lvl="0" indent="-226937">
              <a:defRPr sz="1800">
                <a:uFillTx/>
              </a:defRPr>
            </a:pPr>
            <a:r>
              <a:rPr sz="3900">
                <a:uFill>
                  <a:solidFill>
                    <a:prstClr val="black"/>
                  </a:solidFill>
                </a:uFill>
              </a:rPr>
              <a:t>Once traffic is merged, it needs to be balanced across monitoring applications in order to share the load.</a:t>
            </a:r>
          </a:p>
          <a:p>
            <a:pPr marL="336665" lvl="0" indent="-226937">
              <a:defRPr sz="1800">
                <a:uFillTx/>
              </a:defRPr>
            </a:pPr>
            <a:r>
              <a:rPr sz="3900">
                <a:uFill>
                  <a:solidFill>
                    <a:prstClr val="black"/>
                  </a:solidFill>
                </a:uFill>
              </a:rPr>
              <a:t>Due to the nature of GTP traffic, it is necessary to properly balance traffic in order to send both direction of the flow (src-to-dst and dst-to-src) to the same monitoring probe.</a:t>
            </a:r>
          </a:p>
        </p:txBody>
      </p:sp>
      <p:sp>
        <p:nvSpPr>
          <p:cNvPr id="253" name="Shape 25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36</a:t>
            </a:fld>
          </a:p>
        </p:txBody>
      </p:sp>
    </p:spTree>
  </p:cSld>
  <p:clrMapOvr>
    <a:masterClrMapping/>
  </p:clrMapOvr>
  <p:transition spd="med"/>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4"/>
          <a:stretch>
            <a:fillRect/>
          </a:stretch>
        </a:blipFill>
      </p:bgPr>
    </p:bg>
    <p:spTree>
      <p:nvGrpSpPr>
        <p:cNvPr id="1" name=""/>
        <p:cNvGrpSpPr/>
        <p:nvPr/>
      </p:nvGrpSpPr>
      <p:grpSpPr>
        <a:xfrm>
          <a:off x="0" y="0"/>
          <a:ext cx="0" cy="0"/>
        </a:xfrm>
      </p:grpSpPr>
      <p:sp>
        <p:nvSpPr>
          <p:cNvPr id="255" name="Shape 255"/>
          <p:cNvSpPr/>
          <p:nvPr>
            <p:ph type="title"/>
          </p:nvPr>
        </p:nvSpPr>
        <p:spPr>
          <a:prstGeom prst="rect">
            <a:avLst/>
          </a:prstGeom>
        </p:spPr>
        <p:txBody>
          <a:bodyPr/>
          <a:lstStyle>
            <a:lvl1pPr>
              <a:defRPr sz="5600"/>
            </a:lvl1pPr>
          </a:lstStyle>
          <a:p>
            <a:pPr lvl="0">
              <a:defRPr sz="1800">
                <a:uFillTx/>
              </a:defRPr>
            </a:pPr>
            <a:r>
              <a:rPr sz="5600">
                <a:uFill>
                  <a:solidFill>
                    <a:prstClr val="black"/>
                  </a:solidFill>
                </a:uFill>
              </a:rPr>
              <a:t>Merging+Balancing GTP Traffic [2/3]</a:t>
            </a:r>
          </a:p>
        </p:txBody>
      </p:sp>
      <p:sp>
        <p:nvSpPr>
          <p:cNvPr id="256" name="Shape 256"/>
          <p:cNvSpPr/>
          <p:nvPr>
            <p:ph type="body" idx="1"/>
          </p:nvPr>
        </p:nvSpPr>
        <p:spPr>
          <a:prstGeom prst="rect">
            <a:avLst/>
          </a:prstGeom>
        </p:spPr>
        <p:txBody>
          <a:bodyPr/>
          <a:lstStyle>
            <a:lvl1pPr marL="354122" indent="-244394">
              <a:defRPr sz="4200"/>
            </a:lvl1pPr>
          </a:lstStyle>
          <a:p>
            <a:pPr lvl="0">
              <a:defRPr sz="1800">
                <a:uFillTx/>
              </a:defRPr>
            </a:pPr>
            <a:r>
              <a:rPr sz="4200">
                <a:uFill>
                  <a:solidFill>
                    <a:prstClr val="black"/>
                  </a:solidFill>
                </a:uFill>
              </a:rPr>
              <a:t>Depending on GTP PDUs we need to balance on the inner or outer IP addresses.</a:t>
            </a:r>
          </a:p>
        </p:txBody>
      </p:sp>
      <p:sp>
        <p:nvSpPr>
          <p:cNvPr id="257" name="Shape 25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37</a:t>
            </a:fld>
          </a:p>
        </p:txBody>
      </p:sp>
      <p:pic>
        <p:nvPicPr>
          <p:cNvPr id="258" name="pasted-image.png"/>
          <p:cNvPicPr/>
          <p:nvPr/>
        </p:nvPicPr>
        <p:blipFill>
          <a:blip r:embed="rId2">
            <a:extLst/>
          </a:blip>
          <a:stretch>
            <a:fillRect/>
          </a:stretch>
        </p:blipFill>
        <p:spPr>
          <a:xfrm>
            <a:off x="1193119" y="3454400"/>
            <a:ext cx="10974162" cy="2230521"/>
          </a:xfrm>
          <a:prstGeom prst="rect">
            <a:avLst/>
          </a:prstGeom>
          <a:ln w="12700">
            <a:miter lim="400000"/>
          </a:ln>
        </p:spPr>
      </p:pic>
      <p:sp>
        <p:nvSpPr>
          <p:cNvPr id="259" name="Shape 259"/>
          <p:cNvSpPr/>
          <p:nvPr/>
        </p:nvSpPr>
        <p:spPr>
          <a:xfrm>
            <a:off x="4356100" y="5062707"/>
            <a:ext cx="6148791"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pic>
        <p:nvPicPr>
          <p:cNvPr id="260" name="pasted-image.png"/>
          <p:cNvPicPr/>
          <p:nvPr/>
        </p:nvPicPr>
        <p:blipFill>
          <a:blip r:embed="rId3">
            <a:extLst/>
          </a:blip>
          <a:stretch>
            <a:fillRect/>
          </a:stretch>
        </p:blipFill>
        <p:spPr>
          <a:xfrm>
            <a:off x="1174750" y="5922617"/>
            <a:ext cx="9613900" cy="2705101"/>
          </a:xfrm>
          <a:prstGeom prst="rect">
            <a:avLst/>
          </a:prstGeom>
          <a:ln w="12700">
            <a:miter lim="400000"/>
          </a:ln>
        </p:spPr>
      </p:pic>
      <p:sp>
        <p:nvSpPr>
          <p:cNvPr id="261" name="Shape 261"/>
          <p:cNvSpPr/>
          <p:nvPr/>
        </p:nvSpPr>
        <p:spPr>
          <a:xfrm>
            <a:off x="4699000" y="5941667"/>
            <a:ext cx="6148791" cy="241301"/>
          </a:xfrm>
          <a:prstGeom prst="rect">
            <a:avLst/>
          </a:prstGeom>
          <a:ln w="38100">
            <a:solidFill>
              <a:srgbClr val="FF2600"/>
            </a:solidFill>
            <a:miter lim="400000"/>
          </a:ln>
        </p:spPr>
        <p:txBody>
          <a:bodyPr lIns="0" tIns="0" rIns="0" bIns="0" anchor="ctr"/>
          <a:lstStyle/>
          <a:p>
            <a:pPr lvl="0">
              <a:defRPr sz="2600">
                <a:solidFill>
                  <a:srgbClr val="FFFFFF"/>
                </a:solidFill>
                <a:latin typeface="+mn-lt"/>
                <a:ea typeface="+mn-ea"/>
                <a:cs typeface="+mn-cs"/>
                <a:sym typeface="Helvetica Light"/>
              </a:defRPr>
            </a:pPr>
          </a:p>
        </p:txBody>
      </p:sp>
      <p:sp>
        <p:nvSpPr>
          <p:cNvPr id="262" name="Shape 262"/>
          <p:cNvSpPr/>
          <p:nvPr/>
        </p:nvSpPr>
        <p:spPr>
          <a:xfrm rot="16200000">
            <a:off x="261804" y="7033866"/>
            <a:ext cx="1101992"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Helvetica"/>
                <a:ea typeface="Helvetica"/>
                <a:cs typeface="Helvetica"/>
                <a:sym typeface="Helvetica"/>
              </a:defRPr>
            </a:lvl1pPr>
          </a:lstStyle>
          <a:p>
            <a:pPr lvl="0">
              <a:defRPr sz="1800"/>
            </a:pPr>
            <a:r>
              <a:rPr sz="2500"/>
              <a:t>GTP-C</a:t>
            </a:r>
          </a:p>
        </p:txBody>
      </p:sp>
      <p:sp>
        <p:nvSpPr>
          <p:cNvPr id="263" name="Shape 263"/>
          <p:cNvSpPr/>
          <p:nvPr/>
        </p:nvSpPr>
        <p:spPr>
          <a:xfrm rot="16200000">
            <a:off x="261804" y="4328360"/>
            <a:ext cx="1101992"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500">
                <a:latin typeface="Helvetica"/>
                <a:ea typeface="Helvetica"/>
                <a:cs typeface="Helvetica"/>
                <a:sym typeface="Helvetica"/>
              </a:defRPr>
            </a:lvl1pPr>
          </a:lstStyle>
          <a:p>
            <a:pPr lvl="0">
              <a:defRPr sz="1800"/>
            </a:pPr>
            <a:r>
              <a:rPr sz="2500"/>
              <a:t>GTP-U</a:t>
            </a:r>
          </a:p>
        </p:txBody>
      </p:sp>
    </p:spTree>
  </p:cSld>
  <p:clrMapOvr>
    <a:masterClrMapping/>
  </p:clrMapOvr>
  <p:transition spd="med"/>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265" name="Shape 265"/>
          <p:cNvSpPr/>
          <p:nvPr>
            <p:ph type="title"/>
          </p:nvPr>
        </p:nvSpPr>
        <p:spPr>
          <a:prstGeom prst="rect">
            <a:avLst/>
          </a:prstGeom>
        </p:spPr>
        <p:txBody>
          <a:bodyPr/>
          <a:lstStyle>
            <a:lvl1pPr>
              <a:defRPr sz="5600"/>
            </a:lvl1pPr>
          </a:lstStyle>
          <a:p>
            <a:pPr lvl="0">
              <a:defRPr sz="1800">
                <a:uFillTx/>
              </a:defRPr>
            </a:pPr>
            <a:r>
              <a:rPr sz="5600">
                <a:uFill>
                  <a:solidFill>
                    <a:prstClr val="black"/>
                  </a:solidFill>
                </a:uFill>
              </a:rPr>
              <a:t>Merging+Balancing GTP Traffic [3/3]</a:t>
            </a:r>
          </a:p>
        </p:txBody>
      </p:sp>
      <p:sp>
        <p:nvSpPr>
          <p:cNvPr id="266" name="Shape 266"/>
          <p:cNvSpPr/>
          <p:nvPr>
            <p:ph type="body" idx="1"/>
          </p:nvPr>
        </p:nvSpPr>
        <p:spPr>
          <a:prstGeom prst="rect">
            <a:avLst/>
          </a:prstGeom>
        </p:spPr>
        <p:txBody>
          <a:bodyPr/>
          <a:lstStyle/>
          <a:p>
            <a:pPr marL="325027" lvl="0" indent="-215299">
              <a:defRPr sz="1800">
                <a:uFillTx/>
              </a:defRPr>
            </a:pPr>
            <a:r>
              <a:rPr sz="3700">
                <a:uFill>
                  <a:solidFill>
                    <a:prstClr val="black"/>
                  </a:solidFill>
                </a:uFill>
              </a:rPr>
              <a:t>Balancing using the tunnelId as key is not a good idea as each direction of the tunnel as a different TEID. Thus tunnel coherency should be implemented by keeping the tunnel association of each direction via a stateful system.</a:t>
            </a:r>
          </a:p>
          <a:p>
            <a:pPr marL="325027" lvl="0" indent="-215299">
              <a:defRPr sz="1800">
                <a:uFillTx/>
              </a:defRPr>
            </a:pPr>
            <a:r>
              <a:rPr sz="3700">
                <a:uFill>
                  <a:solidFill>
                    <a:prstClr val="black"/>
                  </a:solidFill>
                </a:uFill>
              </a:rPr>
              <a:t>Better (as it’s a stateless activity) to use IPs for balancing traffic across probes, and send each probe a portion of the traffic.</a:t>
            </a:r>
          </a:p>
          <a:p>
            <a:pPr marL="325027" lvl="0" indent="-215299">
              <a:defRPr sz="1800">
                <a:uFillTx/>
              </a:defRPr>
            </a:pPr>
            <a:r>
              <a:rPr sz="3700">
                <a:uFill>
                  <a:solidFill>
                    <a:prstClr val="black"/>
                  </a:solidFill>
                </a:uFill>
              </a:rPr>
              <a:t>If necessary, in the market there are products (e.g. Gigamon) that allow to send GTP-C/U of selected IMSIs to a specific egress interface.</a:t>
            </a:r>
          </a:p>
        </p:txBody>
      </p:sp>
      <p:sp>
        <p:nvSpPr>
          <p:cNvPr id="267" name="Shape 26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38</a:t>
            </a:fld>
          </a:p>
        </p:txBody>
      </p:sp>
    </p:spTree>
  </p:cSld>
  <p:clrMapOvr>
    <a:masterClrMapping/>
  </p:clrMapOvr>
  <p:transition spd="med"/>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269" name="Shape 269"/>
          <p:cNvSpPr/>
          <p:nvPr>
            <p:ph type="title"/>
          </p:nvPr>
        </p:nvSpPr>
        <p:spPr>
          <a:prstGeom prst="rect">
            <a:avLst/>
          </a:prstGeom>
        </p:spPr>
        <p:txBody>
          <a:bodyPr/>
          <a:lstStyle/>
          <a:p>
            <a:pPr lvl="0">
              <a:defRPr sz="1800">
                <a:uFillTx/>
              </a:defRPr>
            </a:pPr>
            <a:r>
              <a:rPr sz="5800">
                <a:uFill>
                  <a:solidFill>
                    <a:prstClr val="black"/>
                  </a:solidFill>
                </a:uFill>
              </a:rPr>
              <a:t>PF_RING [1/2]</a:t>
            </a:r>
          </a:p>
        </p:txBody>
      </p:sp>
      <p:sp>
        <p:nvSpPr>
          <p:cNvPr id="270" name="Shape 270"/>
          <p:cNvSpPr/>
          <p:nvPr>
            <p:ph type="body" idx="1"/>
          </p:nvPr>
        </p:nvSpPr>
        <p:spPr>
          <a:prstGeom prst="rect">
            <a:avLst/>
          </a:prstGeom>
        </p:spPr>
        <p:txBody>
          <a:bodyPr/>
          <a:lstStyle/>
          <a:p>
            <a:pPr lvl="0">
              <a:defRPr sz="1800">
                <a:uFillTx/>
              </a:defRPr>
            </a:pPr>
            <a:r>
              <a:rPr sz="4400">
                <a:uFill>
                  <a:solidFill>
                    <a:prstClr val="black"/>
                  </a:solidFill>
                </a:uFill>
              </a:rPr>
              <a:t>PF_RING is a home-grown open source packet processing framework for Linux.</a:t>
            </a:r>
          </a:p>
          <a:p>
            <a:pPr lvl="0">
              <a:defRPr sz="1800">
                <a:uFillTx/>
              </a:defRPr>
            </a:pPr>
            <a:r>
              <a:rPr sz="4400">
                <a:uFill>
                  <a:solidFill>
                    <a:prstClr val="black"/>
                  </a:solidFill>
                </a:uFill>
              </a:rPr>
              <a:t>It is split in a kernel module and user-space libs.</a:t>
            </a:r>
          </a:p>
        </p:txBody>
      </p:sp>
      <p:sp>
        <p:nvSpPr>
          <p:cNvPr id="271" name="Shape 27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39</a:t>
            </a:fld>
          </a:p>
        </p:txBody>
      </p:sp>
      <p:pic>
        <p:nvPicPr>
          <p:cNvPr id="272" name="droppedImage.pdf"/>
          <p:cNvPicPr/>
          <p:nvPr/>
        </p:nvPicPr>
        <p:blipFill>
          <a:blip r:embed="rId2">
            <a:extLst/>
          </a:blip>
          <a:stretch>
            <a:fillRect/>
          </a:stretch>
        </p:blipFill>
        <p:spPr>
          <a:xfrm>
            <a:off x="2959100" y="3873500"/>
            <a:ext cx="7639050" cy="5048250"/>
          </a:xfrm>
          <a:prstGeom prst="rect">
            <a:avLst/>
          </a:prstGeom>
          <a:ln w="12700">
            <a:miter lim="400000"/>
          </a:ln>
        </p:spPr>
      </p:pic>
    </p:spTree>
  </p:cSld>
  <p:clrMapOvr>
    <a:masterClrMapping/>
  </p:clrMapOvr>
  <p:transition spd="med"/>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26" name="Shape 26"/>
          <p:cNvSpPr/>
          <p:nvPr>
            <p:ph type="title"/>
          </p:nvPr>
        </p:nvSpPr>
        <p:spPr>
          <a:prstGeom prst="rect">
            <a:avLst/>
          </a:prstGeom>
        </p:spPr>
        <p:txBody>
          <a:bodyPr/>
          <a:lstStyle>
            <a:lvl1pPr>
              <a:defRPr sz="4700"/>
            </a:lvl1pPr>
          </a:lstStyle>
          <a:p>
            <a:pPr lvl="0">
              <a:defRPr sz="1800">
                <a:uFillTx/>
              </a:defRPr>
            </a:pPr>
            <a:r>
              <a:rPr sz="4700">
                <a:uFill>
                  <a:solidFill>
                    <a:prstClr val="black"/>
                  </a:solidFill>
                </a:uFill>
              </a:rPr>
              <a:t>Opportunities in Mobile Monitoring [1/2]</a:t>
            </a:r>
          </a:p>
        </p:txBody>
      </p:sp>
      <p:sp>
        <p:nvSpPr>
          <p:cNvPr id="27" name="Shape 27"/>
          <p:cNvSpPr/>
          <p:nvPr>
            <p:ph type="body" idx="1"/>
          </p:nvPr>
        </p:nvSpPr>
        <p:spPr>
          <a:prstGeom prst="rect">
            <a:avLst/>
          </a:prstGeom>
        </p:spPr>
        <p:txBody>
          <a:bodyPr/>
          <a:lstStyle/>
          <a:p>
            <a:pPr lvl="0">
              <a:defRPr sz="1800">
                <a:uFillTx/>
              </a:defRPr>
            </a:pPr>
            <a:r>
              <a:rPr sz="4400">
                <a:uFill>
                  <a:solidFill>
                    <a:prstClr val="black"/>
                  </a:solidFill>
                </a:uFill>
              </a:rPr>
              <a:t>Mobile network monitoring tools are usually derived from the telecommunication world.</a:t>
            </a:r>
          </a:p>
          <a:p>
            <a:pPr lvl="0">
              <a:defRPr sz="1800">
                <a:uFillTx/>
              </a:defRPr>
            </a:pPr>
            <a:r>
              <a:rPr sz="4400">
                <a:uFill>
                  <a:solidFill>
                    <a:prstClr val="black"/>
                  </a:solidFill>
                </a:uFill>
              </a:rPr>
              <a:t>Often these tools produce aggregated metrics (i.e. number of bytes per cell) or radio-related statistics.</a:t>
            </a:r>
          </a:p>
          <a:p>
            <a:pPr lvl="0">
              <a:defRPr sz="1800">
                <a:uFillTx/>
              </a:defRPr>
            </a:pPr>
            <a:r>
              <a:rPr sz="4400">
                <a:uFill>
                  <a:solidFill>
                    <a:prstClr val="black"/>
                  </a:solidFill>
                </a:uFill>
              </a:rPr>
              <a:t>Traffic monitoring tools are often not able to monitor mobile traffic in detail and usually rely on costly data capture cards or custom designed FPGA-based board.</a:t>
            </a:r>
          </a:p>
        </p:txBody>
      </p:sp>
      <p:sp>
        <p:nvSpPr>
          <p:cNvPr id="28" name="Shape 28"/>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a:t>
            </a:fld>
          </a:p>
        </p:txBody>
      </p:sp>
    </p:spTree>
  </p:cSld>
  <p:clrMapOvr>
    <a:masterClrMapping/>
  </p:clrMapOvr>
  <p:transition spd="med"/>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274" name="Shape 274"/>
          <p:cNvSpPr/>
          <p:nvPr>
            <p:ph type="title"/>
          </p:nvPr>
        </p:nvSpPr>
        <p:spPr>
          <a:prstGeom prst="rect">
            <a:avLst/>
          </a:prstGeom>
        </p:spPr>
        <p:txBody>
          <a:bodyPr/>
          <a:lstStyle/>
          <a:p>
            <a:pPr lvl="0">
              <a:defRPr sz="1800">
                <a:uFillTx/>
              </a:defRPr>
            </a:pPr>
            <a:r>
              <a:rPr sz="5800">
                <a:uFill>
                  <a:solidFill>
                    <a:prstClr val="black"/>
                  </a:solidFill>
                </a:uFill>
              </a:rPr>
              <a:t>PF_RING [2/2]</a:t>
            </a:r>
          </a:p>
        </p:txBody>
      </p:sp>
      <p:sp>
        <p:nvSpPr>
          <p:cNvPr id="275" name="Shape 275"/>
          <p:cNvSpPr/>
          <p:nvPr>
            <p:ph type="body" idx="1"/>
          </p:nvPr>
        </p:nvSpPr>
        <p:spPr>
          <a:prstGeom prst="rect">
            <a:avLst/>
          </a:prstGeom>
        </p:spPr>
        <p:txBody>
          <a:bodyPr/>
          <a:lstStyle/>
          <a:p>
            <a:pPr marL="0" lvl="0" indent="0">
              <a:buSzTx/>
              <a:buNone/>
              <a:defRPr sz="1800">
                <a:uFillTx/>
              </a:defRPr>
            </a:pPr>
            <a:r>
              <a:rPr sz="4400">
                <a:uFill>
                  <a:solidFill>
                    <a:prstClr val="black"/>
                  </a:solidFill>
                </a:uFill>
              </a:rPr>
              <a:t>It comes in two flavours:</a:t>
            </a:r>
          </a:p>
          <a:p>
            <a:pPr lvl="1">
              <a:defRPr sz="1800">
                <a:uFillTx/>
              </a:defRPr>
            </a:pPr>
            <a:r>
              <a:rPr sz="3800">
                <a:uFill>
                  <a:solidFill>
                    <a:prstClr val="black"/>
                  </a:solidFill>
                </a:uFill>
              </a:rPr>
              <a:t>In-kernel packet capture: packets are received and processed inside the Linux kernel, then are dispatched using memory-map to user-space. This operating mode is good for1G interfaces.</a:t>
            </a:r>
          </a:p>
          <a:p>
            <a:pPr lvl="1">
              <a:defRPr sz="1800">
                <a:uFillTx/>
              </a:defRPr>
            </a:pPr>
            <a:r>
              <a:rPr sz="3800">
                <a:uFill>
                  <a:solidFill>
                    <a:prstClr val="black"/>
                  </a:solidFill>
                </a:uFill>
              </a:rPr>
              <a:t>Zero-copy: once the device is open, packets are ready directly by user-space applications without passing through the kernel. This is the preferred solution for aggregate traffic over 4/5 Gbit.</a:t>
            </a:r>
          </a:p>
        </p:txBody>
      </p:sp>
      <p:sp>
        <p:nvSpPr>
          <p:cNvPr id="276" name="Shape 27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40</a:t>
            </a:fld>
          </a:p>
        </p:txBody>
      </p:sp>
    </p:spTree>
  </p:cSld>
  <p:clrMapOvr>
    <a:masterClrMapping/>
  </p:clrMapOvr>
  <p:transition spd="med"/>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278" name="Shape 278"/>
          <p:cNvSpPr/>
          <p:nvPr>
            <p:ph type="title"/>
          </p:nvPr>
        </p:nvSpPr>
        <p:spPr>
          <a:prstGeom prst="rect">
            <a:avLst/>
          </a:prstGeom>
        </p:spPr>
        <p:txBody>
          <a:bodyPr/>
          <a:lstStyle/>
          <a:p>
            <a:pPr lvl="0">
              <a:defRPr sz="1800">
                <a:uFillTx/>
              </a:defRPr>
            </a:pPr>
            <a:r>
              <a:rPr sz="5800">
                <a:uFill>
                  <a:solidFill>
                    <a:prstClr val="black"/>
                  </a:solidFill>
                </a:uFill>
              </a:rPr>
              <a:t>PF_RING and GTP [1/5]</a:t>
            </a:r>
          </a:p>
        </p:txBody>
      </p:sp>
      <p:sp>
        <p:nvSpPr>
          <p:cNvPr id="279" name="Shape 279"/>
          <p:cNvSpPr/>
          <p:nvPr>
            <p:ph type="body" idx="1"/>
          </p:nvPr>
        </p:nvSpPr>
        <p:spPr>
          <a:prstGeom prst="rect">
            <a:avLst/>
          </a:prstGeom>
        </p:spPr>
        <p:txBody>
          <a:bodyPr/>
          <a:lstStyle>
            <a:lvl1pPr marL="354122" indent="-244394">
              <a:defRPr sz="4200"/>
            </a:lvl1pPr>
          </a:lstStyle>
          <a:p>
            <a:pPr lvl="0">
              <a:defRPr sz="1800">
                <a:uFillTx/>
              </a:defRPr>
            </a:pPr>
            <a:r>
              <a:rPr sz="4200">
                <a:uFill>
                  <a:solidFill>
                    <a:prstClr val="black"/>
                  </a:solidFill>
                </a:uFill>
              </a:rPr>
              <a:t>The PF_RING kernel module comes with support for “ring clustering” that is the ability to federate applications each analysing a portion of the traffic.</a:t>
            </a:r>
          </a:p>
        </p:txBody>
      </p:sp>
      <p:sp>
        <p:nvSpPr>
          <p:cNvPr id="280" name="Shape 28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41</a:t>
            </a:fld>
          </a:p>
        </p:txBody>
      </p:sp>
      <p:pic>
        <p:nvPicPr>
          <p:cNvPr id="281" name="droppedImage.pdf"/>
          <p:cNvPicPr/>
          <p:nvPr/>
        </p:nvPicPr>
        <p:blipFill>
          <a:blip r:embed="rId2">
            <a:extLst/>
          </a:blip>
          <a:stretch>
            <a:fillRect/>
          </a:stretch>
        </p:blipFill>
        <p:spPr>
          <a:xfrm>
            <a:off x="2831448" y="4622800"/>
            <a:ext cx="7341904" cy="4356100"/>
          </a:xfrm>
          <a:prstGeom prst="rect">
            <a:avLst/>
          </a:prstGeom>
          <a:ln w="12700">
            <a:round/>
          </a:ln>
        </p:spPr>
      </p:pic>
      <p:sp>
        <p:nvSpPr>
          <p:cNvPr id="282" name="Shape 282"/>
          <p:cNvSpPr/>
          <p:nvPr/>
        </p:nvSpPr>
        <p:spPr>
          <a:xfrm>
            <a:off x="1866900" y="6554829"/>
            <a:ext cx="9724350" cy="1"/>
          </a:xfrm>
          <a:prstGeom prst="line">
            <a:avLst/>
          </a:prstGeom>
          <a:ln w="25400">
            <a:solidFill>
              <a:srgbClr val="FF2600"/>
            </a:solidFill>
            <a:miter lim="400000"/>
          </a:ln>
        </p:spPr>
        <p:txBody>
          <a:bodyPr lIns="0" tIns="0" rIns="0" bIns="0" anchor="ctr"/>
          <a:lstStyle/>
          <a:p>
            <a:pPr lvl="0" algn="l" defTabSz="457200">
              <a:defRPr sz="1200">
                <a:latin typeface="Helvetica"/>
                <a:ea typeface="Helvetica"/>
                <a:cs typeface="Helvetica"/>
                <a:sym typeface="Helvetica"/>
              </a:defRPr>
            </a:pPr>
          </a:p>
        </p:txBody>
      </p:sp>
      <p:sp>
        <p:nvSpPr>
          <p:cNvPr id="283" name="Shape 283"/>
          <p:cNvSpPr/>
          <p:nvPr/>
        </p:nvSpPr>
        <p:spPr>
          <a:xfrm>
            <a:off x="10208418" y="6565899"/>
            <a:ext cx="995364"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2600"/>
                </a:solidFill>
                <a:latin typeface="Helvetica"/>
                <a:ea typeface="Helvetica"/>
                <a:cs typeface="Helvetica"/>
                <a:sym typeface="Helvetica"/>
              </a:defRPr>
            </a:lvl1pPr>
          </a:lstStyle>
          <a:p>
            <a:pPr lvl="0">
              <a:defRPr sz="1800">
                <a:solidFill>
                  <a:srgbClr val="000000"/>
                </a:solidFill>
              </a:defRPr>
            </a:pPr>
            <a:r>
              <a:rPr sz="2400">
                <a:solidFill>
                  <a:srgbClr val="FF2600"/>
                </a:solidFill>
              </a:rPr>
              <a:t>Kernel</a:t>
            </a:r>
          </a:p>
        </p:txBody>
      </p:sp>
      <p:sp>
        <p:nvSpPr>
          <p:cNvPr id="284" name="Shape 284"/>
          <p:cNvSpPr/>
          <p:nvPr/>
        </p:nvSpPr>
        <p:spPr>
          <a:xfrm>
            <a:off x="10085660" y="6045199"/>
            <a:ext cx="1672680" cy="469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2600"/>
                </a:solidFill>
                <a:latin typeface="Helvetica"/>
                <a:ea typeface="Helvetica"/>
                <a:cs typeface="Helvetica"/>
                <a:sym typeface="Helvetica"/>
              </a:defRPr>
            </a:lvl1pPr>
          </a:lstStyle>
          <a:p>
            <a:pPr lvl="0">
              <a:defRPr sz="1800">
                <a:solidFill>
                  <a:srgbClr val="000000"/>
                </a:solidFill>
              </a:defRPr>
            </a:pPr>
            <a:r>
              <a:rPr sz="2400">
                <a:solidFill>
                  <a:srgbClr val="FF2600"/>
                </a:solidFill>
              </a:rPr>
              <a:t>User-space</a:t>
            </a:r>
          </a:p>
        </p:txBody>
      </p:sp>
    </p:spTree>
  </p:cSld>
  <p:clrMapOvr>
    <a:masterClrMapping/>
  </p:clrMapOvr>
  <p:transition spd="med"/>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286" name="Shape 286"/>
          <p:cNvSpPr/>
          <p:nvPr>
            <p:ph type="title"/>
          </p:nvPr>
        </p:nvSpPr>
        <p:spPr>
          <a:prstGeom prst="rect">
            <a:avLst/>
          </a:prstGeom>
        </p:spPr>
        <p:txBody>
          <a:bodyPr/>
          <a:lstStyle/>
          <a:p>
            <a:pPr lvl="0">
              <a:defRPr sz="1800">
                <a:uFillTx/>
              </a:defRPr>
            </a:pPr>
            <a:r>
              <a:rPr sz="5800">
                <a:uFill>
                  <a:solidFill>
                    <a:prstClr val="black"/>
                  </a:solidFill>
                </a:uFill>
              </a:rPr>
              <a:t>PF_RING and GTP [2/5]</a:t>
            </a:r>
          </a:p>
        </p:txBody>
      </p:sp>
      <p:sp>
        <p:nvSpPr>
          <p:cNvPr id="287" name="Shape 287"/>
          <p:cNvSpPr/>
          <p:nvPr>
            <p:ph type="body" idx="1"/>
          </p:nvPr>
        </p:nvSpPr>
        <p:spPr>
          <a:prstGeom prst="rect">
            <a:avLst/>
          </a:prstGeom>
        </p:spPr>
        <p:txBody>
          <a:bodyPr/>
          <a:lstStyle/>
          <a:p>
            <a:pPr lvl="0">
              <a:defRPr sz="1800">
                <a:uFillTx/>
              </a:defRPr>
            </a:pPr>
            <a:r>
              <a:rPr sz="4400">
                <a:uFill>
                  <a:solidFill>
                    <a:prstClr val="black"/>
                  </a:solidFill>
                </a:uFill>
              </a:rPr>
              <a:t>Applications (e.g. GTP probes) opening PF_RING sockets can merge (via PF_RING), traffic from multiple interfaces.</a:t>
            </a:r>
          </a:p>
          <a:p>
            <a:pPr lvl="0">
              <a:defRPr sz="1800">
                <a:uFillTx/>
              </a:defRPr>
            </a:pPr>
            <a:r>
              <a:rPr sz="4400">
                <a:uFill>
                  <a:solidFill>
                    <a:prstClr val="black"/>
                  </a:solidFill>
                </a:uFill>
              </a:rPr>
              <a:t>Ingress traffic can be balanced in many ways (per-flow, round robin…) including 5 tuple (protocol, ip/port src/dst) that:</a:t>
            </a:r>
          </a:p>
          <a:p>
            <a:pPr lvl="1">
              <a:defRPr sz="1800">
                <a:uFillTx/>
              </a:defRPr>
            </a:pPr>
            <a:r>
              <a:rPr sz="3800">
                <a:uFill>
                  <a:solidFill>
                    <a:prstClr val="black"/>
                  </a:solidFill>
                </a:uFill>
              </a:rPr>
              <a:t>In case of GTP-U uses the user IP/ports</a:t>
            </a:r>
          </a:p>
          <a:p>
            <a:pPr lvl="1">
              <a:defRPr sz="1800">
                <a:uFillTx/>
              </a:defRPr>
            </a:pPr>
            <a:r>
              <a:rPr sz="3800">
                <a:uFill>
                  <a:solidFill>
                    <a:prstClr val="black"/>
                  </a:solidFill>
                </a:uFill>
              </a:rPr>
              <a:t>In case of GTP-C uses the GSNs IP/ports.</a:t>
            </a:r>
          </a:p>
        </p:txBody>
      </p:sp>
      <p:sp>
        <p:nvSpPr>
          <p:cNvPr id="288" name="Shape 28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42</a:t>
            </a:fld>
          </a:p>
        </p:txBody>
      </p:sp>
    </p:spTree>
  </p:cSld>
  <p:clrMapOvr>
    <a:masterClrMapping/>
  </p:clrMapOvr>
  <p:transition spd="med"/>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290" name="Shape 290"/>
          <p:cNvSpPr/>
          <p:nvPr>
            <p:ph type="title"/>
          </p:nvPr>
        </p:nvSpPr>
        <p:spPr>
          <a:prstGeom prst="rect">
            <a:avLst/>
          </a:prstGeom>
        </p:spPr>
        <p:txBody>
          <a:bodyPr/>
          <a:lstStyle/>
          <a:p>
            <a:pPr lvl="0">
              <a:defRPr sz="1800">
                <a:uFillTx/>
              </a:defRPr>
            </a:pPr>
            <a:r>
              <a:rPr sz="5800">
                <a:uFill>
                  <a:solidFill>
                    <a:prstClr val="black"/>
                  </a:solidFill>
                </a:uFill>
              </a:rPr>
              <a:t>PF_RING and GTP [3/5]</a:t>
            </a:r>
          </a:p>
        </p:txBody>
      </p:sp>
      <p:sp>
        <p:nvSpPr>
          <p:cNvPr id="291" name="Shape 291"/>
          <p:cNvSpPr/>
          <p:nvPr>
            <p:ph type="body" idx="1"/>
          </p:nvPr>
        </p:nvSpPr>
        <p:spPr>
          <a:prstGeom prst="rect">
            <a:avLst/>
          </a:prstGeom>
        </p:spPr>
        <p:txBody>
          <a:bodyPr/>
          <a:lstStyle/>
          <a:p>
            <a:pPr lvl="0">
              <a:defRPr sz="1800">
                <a:uFillTx/>
              </a:defRPr>
            </a:pPr>
            <a:r>
              <a:rPr sz="4400">
                <a:uFill>
                  <a:solidFill>
                    <a:prstClr val="black"/>
                  </a:solidFill>
                </a:uFill>
              </a:rPr>
              <a:t>For 10G interfaces, in-kernel packet capture is overkilling and thus it is necessary to bypass it.</a:t>
            </a:r>
          </a:p>
          <a:p>
            <a:pPr lvl="0">
              <a:defRPr sz="1800">
                <a:uFillTx/>
              </a:defRPr>
            </a:pPr>
            <a:r>
              <a:rPr sz="4400">
                <a:uFill>
                  <a:solidFill>
                    <a:prstClr val="black"/>
                  </a:solidFill>
                </a:uFill>
              </a:rPr>
              <a:t>On top of PF_RING ZC</a:t>
            </a:r>
            <a:br>
              <a:rPr sz="4400">
                <a:uFill>
                  <a:solidFill>
                    <a:prstClr val="black"/>
                  </a:solidFill>
                </a:uFill>
              </a:rPr>
            </a:br>
            <a:r>
              <a:rPr sz="4400">
                <a:uFill>
                  <a:solidFill>
                    <a:prstClr val="black"/>
                  </a:solidFill>
                </a:uFill>
              </a:rPr>
              <a:t>(Zero Copy) it is possible</a:t>
            </a:r>
            <a:br>
              <a:rPr sz="4400">
                <a:uFill>
                  <a:solidFill>
                    <a:prstClr val="black"/>
                  </a:solidFill>
                </a:uFill>
              </a:rPr>
            </a:br>
            <a:r>
              <a:rPr sz="4400">
                <a:uFill>
                  <a:solidFill>
                    <a:prstClr val="black"/>
                  </a:solidFill>
                </a:uFill>
              </a:rPr>
              <a:t>to efficiently read packets</a:t>
            </a:r>
            <a:br>
              <a:rPr sz="4400">
                <a:uFill>
                  <a:solidFill>
                    <a:prstClr val="black"/>
                  </a:solidFill>
                </a:uFill>
              </a:rPr>
            </a:br>
            <a:r>
              <a:rPr sz="4400">
                <a:uFill>
                  <a:solidFill>
                    <a:prstClr val="black"/>
                  </a:solidFill>
                </a:uFill>
              </a:rPr>
              <a:t>in zero-copy and</a:t>
            </a:r>
            <a:br>
              <a:rPr sz="4400">
                <a:uFill>
                  <a:solidFill>
                    <a:prstClr val="black"/>
                  </a:solidFill>
                </a:uFill>
              </a:rPr>
            </a:br>
            <a:r>
              <a:rPr sz="4400">
                <a:uFill>
                  <a:solidFill>
                    <a:prstClr val="black"/>
                  </a:solidFill>
                </a:uFill>
              </a:rPr>
              <a:t>distribute them to</a:t>
            </a:r>
            <a:br>
              <a:rPr sz="4400">
                <a:uFill>
                  <a:solidFill>
                    <a:prstClr val="black"/>
                  </a:solidFill>
                </a:uFill>
              </a:rPr>
            </a:br>
            <a:r>
              <a:rPr sz="4400">
                <a:uFill>
                  <a:solidFill>
                    <a:prstClr val="black"/>
                  </a:solidFill>
                </a:uFill>
              </a:rPr>
              <a:t>applications.</a:t>
            </a:r>
          </a:p>
        </p:txBody>
      </p:sp>
      <p:sp>
        <p:nvSpPr>
          <p:cNvPr id="292" name="Shape 29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43</a:t>
            </a:fld>
          </a:p>
        </p:txBody>
      </p:sp>
      <p:pic>
        <p:nvPicPr>
          <p:cNvPr id="293" name="droppedImage.pdf"/>
          <p:cNvPicPr/>
          <p:nvPr/>
        </p:nvPicPr>
        <p:blipFill>
          <a:blip r:embed="rId2">
            <a:extLst/>
          </a:blip>
          <a:stretch>
            <a:fillRect/>
          </a:stretch>
        </p:blipFill>
        <p:spPr>
          <a:xfrm>
            <a:off x="7378700" y="3568700"/>
            <a:ext cx="3643133" cy="4516742"/>
          </a:xfrm>
          <a:prstGeom prst="rect">
            <a:avLst/>
          </a:prstGeom>
          <a:ln w="12700">
            <a:miter lim="400000"/>
          </a:ln>
        </p:spPr>
      </p:pic>
    </p:spTree>
  </p:cSld>
  <p:clrMapOvr>
    <a:masterClrMapping/>
  </p:clrMapOvr>
  <p:transition spd="med"/>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295" name="Shape 295"/>
          <p:cNvSpPr/>
          <p:nvPr>
            <p:ph type="title"/>
          </p:nvPr>
        </p:nvSpPr>
        <p:spPr>
          <a:prstGeom prst="rect">
            <a:avLst/>
          </a:prstGeom>
        </p:spPr>
        <p:txBody>
          <a:bodyPr/>
          <a:lstStyle/>
          <a:p>
            <a:pPr lvl="0">
              <a:defRPr sz="1800">
                <a:uFillTx/>
              </a:defRPr>
            </a:pPr>
            <a:r>
              <a:rPr sz="5800">
                <a:uFill>
                  <a:solidFill>
                    <a:prstClr val="black"/>
                  </a:solidFill>
                </a:uFill>
              </a:rPr>
              <a:t>PF_RING and GTP [4/5]</a:t>
            </a:r>
          </a:p>
        </p:txBody>
      </p:sp>
      <p:sp>
        <p:nvSpPr>
          <p:cNvPr id="296" name="Shape 296"/>
          <p:cNvSpPr/>
          <p:nvPr>
            <p:ph type="body" idx="1"/>
          </p:nvPr>
        </p:nvSpPr>
        <p:spPr>
          <a:prstGeom prst="rect">
            <a:avLst/>
          </a:prstGeom>
        </p:spPr>
        <p:txBody>
          <a:bodyPr/>
          <a:lstStyle>
            <a:lvl1pPr marL="325027" indent="-215299">
              <a:defRPr sz="3700"/>
            </a:lvl1pPr>
          </a:lstStyle>
          <a:p>
            <a:pPr lvl="0">
              <a:defRPr sz="1800">
                <a:uFillTx/>
              </a:defRPr>
            </a:pPr>
            <a:r>
              <a:rPr sz="3700">
                <a:uFill>
                  <a:solidFill>
                    <a:prstClr val="black"/>
                  </a:solidFill>
                </a:uFill>
              </a:rPr>
              <a:t>Our software GTP balancer can aggregate and balance coherently GTP traffic from multiple 10G interfaces. It can support packet fan-out in zero-copy to multiple applications if necessary.</a:t>
            </a:r>
          </a:p>
        </p:txBody>
      </p:sp>
      <p:sp>
        <p:nvSpPr>
          <p:cNvPr id="297" name="Shape 29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44</a:t>
            </a:fld>
          </a:p>
        </p:txBody>
      </p:sp>
      <p:sp>
        <p:nvSpPr>
          <p:cNvPr id="298" name="Shape 298"/>
          <p:cNvSpPr/>
          <p:nvPr/>
        </p:nvSpPr>
        <p:spPr>
          <a:xfrm>
            <a:off x="2729272" y="4451350"/>
            <a:ext cx="7546256" cy="45466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 DNALoadBalancer -h</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Usage:</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	DNABalancer [-h][-d][-a][-q] -c &lt;id&gt; -i &lt;device&gt;</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	[-n &lt;num app&gt; | -o &lt;devices&gt;] [-f &lt;path&gt;]</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	[-l &lt;path&gt;] [-p &lt;path&gt;] [-t &lt;level&gt;]</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	[-g &lt;core_id&gt;]</a:t>
            </a:r>
          </a:p>
          <a:p>
            <a:pPr lvl="0" algn="l" defTabSz="457200">
              <a:tabLst>
                <a:tab pos="355600"/>
                <a:tab pos="711200"/>
                <a:tab pos="1066800"/>
                <a:tab pos="1422400"/>
                <a:tab pos="1778000"/>
                <a:tab pos="2133600"/>
                <a:tab pos="2489200"/>
                <a:tab pos="2844800"/>
                <a:tab pos="3200400"/>
                <a:tab pos="3556000"/>
                <a:tab pos="3911600"/>
                <a:tab pos="4267200"/>
              </a:tabLst>
              <a:defRPr sz="1800"/>
            </a:pPr>
            <a:endParaRPr sz="900">
              <a:latin typeface="Menlo Regular"/>
              <a:ea typeface="Menlo Regular"/>
              <a:cs typeface="Menlo Regular"/>
              <a:sym typeface="Menlo Regular"/>
            </a:endParaRP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-h             | Help</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-c &lt;id&gt;        | Cluster id</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-i &lt;devices&gt;   | Capture device names (comma-separated list) [Default: dna0]</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-n &lt;num app&gt;   | Max number of slave applications (max 32) [Default: 1]</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-o &lt;devices&gt;   | Egress device names (comma-separated list) for balancing packets across interfaces</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-m &lt;dissector&gt; | Dissector to enable:</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               | 0 - n-tuple [Default]</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               | 1 - GTP+RADIUS </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               | 2 - GRE </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-q             | Drop non GTP traffic (valid for GTP dissector only)</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-r             | Reserve first application for signaling only</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-s &lt;type&gt;      | n-Tuple type used by the hash algorithm:</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               | 0 - &lt;Src IP, Dst IP&gt; [Default]</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               | 1 - &lt;Src IP, Dst IP, Src Port, Dst Port, Proto, VLAN&gt;</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               | 2 - &lt;Src IP, Dst IP, Src Port, Dst Port, Proto, VLAN&gt; with TCP, &lt;Src IP, Dst IP&gt; otherwise</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-u &lt;mode&gt;      | Behaviour with tunnels:</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               | 0 - Hash on tunnel content [Default]</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               | 1 - Hash on tunnel ID</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               | 2 - Hash on outer headers</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-d             | Run as a daemon</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-l &lt;path&gt;      | Log file path</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-p &lt;path&gt;      | PID file path [Default: /tmp/dna_balancer.pid]</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-t &lt;level&gt;     | Trace level (0..6) [Default: 0]</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-g &lt;core_id&gt;   | Bind to a core</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-a             | Active packet wait</a:t>
            </a:r>
          </a:p>
          <a:p>
            <a:pPr lvl="0" algn="l" defTabSz="457200">
              <a:tabLst>
                <a:tab pos="355600"/>
                <a:tab pos="711200"/>
                <a:tab pos="1066800"/>
                <a:tab pos="1422400"/>
                <a:tab pos="1778000"/>
                <a:tab pos="2133600"/>
                <a:tab pos="2489200"/>
                <a:tab pos="2844800"/>
                <a:tab pos="3200400"/>
                <a:tab pos="3556000"/>
                <a:tab pos="3911600"/>
                <a:tab pos="4267200"/>
              </a:tabLst>
              <a:defRPr sz="1800"/>
            </a:pPr>
            <a:endParaRPr sz="900">
              <a:latin typeface="Menlo Regular"/>
              <a:ea typeface="Menlo Regular"/>
              <a:cs typeface="Menlo Regular"/>
              <a:sym typeface="Menlo Regular"/>
            </a:endParaRP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Example:</a:t>
            </a:r>
          </a:p>
          <a:p>
            <a:pPr lvl="0" algn="l" defTabSz="457200">
              <a:tabLst>
                <a:tab pos="355600"/>
                <a:tab pos="711200"/>
                <a:tab pos="1066800"/>
                <a:tab pos="1422400"/>
                <a:tab pos="1778000"/>
                <a:tab pos="2133600"/>
                <a:tab pos="2489200"/>
                <a:tab pos="2844800"/>
                <a:tab pos="3200400"/>
                <a:tab pos="3556000"/>
                <a:tab pos="3911600"/>
                <a:tab pos="4267200"/>
              </a:tabLst>
              <a:defRPr sz="1800"/>
            </a:pPr>
            <a:r>
              <a:rPr sz="900">
                <a:latin typeface="Menlo Regular"/>
                <a:ea typeface="Menlo Regular"/>
                <a:cs typeface="Menlo Regular"/>
                <a:sym typeface="Menlo Regular"/>
              </a:rPr>
              <a:t>	DNABalancer -i 'dna0,dna1' -c 5 -n 4</a:t>
            </a:r>
          </a:p>
        </p:txBody>
      </p:sp>
    </p:spTree>
  </p:cSld>
  <p:clrMapOvr>
    <a:masterClrMapping/>
  </p:clrMapOvr>
  <p:transition spd="med"/>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300" name="Shape 300"/>
          <p:cNvSpPr/>
          <p:nvPr>
            <p:ph type="title"/>
          </p:nvPr>
        </p:nvSpPr>
        <p:spPr>
          <a:prstGeom prst="rect">
            <a:avLst/>
          </a:prstGeom>
        </p:spPr>
        <p:txBody>
          <a:bodyPr/>
          <a:lstStyle/>
          <a:p>
            <a:pPr lvl="0">
              <a:defRPr sz="1800">
                <a:uFillTx/>
              </a:defRPr>
            </a:pPr>
            <a:r>
              <a:rPr sz="5800">
                <a:uFill>
                  <a:solidFill>
                    <a:prstClr val="black"/>
                  </a:solidFill>
                </a:uFill>
              </a:rPr>
              <a:t>PF_RING and GTP [5/5]</a:t>
            </a:r>
          </a:p>
        </p:txBody>
      </p:sp>
      <p:sp>
        <p:nvSpPr>
          <p:cNvPr id="301" name="Shape 30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45</a:t>
            </a:fld>
          </a:p>
        </p:txBody>
      </p:sp>
      <p:pic>
        <p:nvPicPr>
          <p:cNvPr id="302" name="pasted-image.tif"/>
          <p:cNvPicPr/>
          <p:nvPr/>
        </p:nvPicPr>
        <p:blipFill>
          <a:blip r:embed="rId2">
            <a:extLst/>
          </a:blip>
          <a:stretch>
            <a:fillRect/>
          </a:stretch>
        </p:blipFill>
        <p:spPr>
          <a:xfrm>
            <a:off x="3352800" y="2004941"/>
            <a:ext cx="6299200" cy="4216401"/>
          </a:xfrm>
          <a:prstGeom prst="rect">
            <a:avLst/>
          </a:prstGeom>
          <a:ln w="12700">
            <a:miter lim="400000"/>
          </a:ln>
        </p:spPr>
      </p:pic>
      <p:sp>
        <p:nvSpPr>
          <p:cNvPr id="303" name="Shape 303"/>
          <p:cNvSpPr/>
          <p:nvPr/>
        </p:nvSpPr>
        <p:spPr>
          <a:xfrm>
            <a:off x="2890936" y="6481973"/>
            <a:ext cx="7222928" cy="208295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marL="457200" lvl="0" indent="-457200" algn="l" defTabSz="457200">
              <a:tabLst>
                <a:tab pos="139700"/>
                <a:tab pos="457200"/>
              </a:tabLst>
              <a:defRPr sz="1800"/>
            </a:pPr>
            <a:r>
              <a:rPr>
                <a:latin typeface="Monaco"/>
                <a:ea typeface="Monaco"/>
                <a:cs typeface="Monaco"/>
                <a:sym typeface="Monaco"/>
              </a:rPr>
              <a:t>	•	balancer -i “dna0,dna1,dna2″ -c 10 -n 3,1,1 -r 0</a:t>
            </a:r>
            <a:endParaRPr sz="2100">
              <a:latin typeface="Times Roman"/>
              <a:ea typeface="Times Roman"/>
              <a:cs typeface="Times Roman"/>
              <a:sym typeface="Times Roman"/>
            </a:endParaRPr>
          </a:p>
          <a:p>
            <a:pPr marL="457200" lvl="0" indent="-457200" algn="l" defTabSz="457200">
              <a:tabLst>
                <a:tab pos="139700"/>
                <a:tab pos="457200"/>
              </a:tabLst>
              <a:defRPr sz="1800"/>
            </a:pPr>
            <a:r>
              <a:rPr sz="2100">
                <a:latin typeface="Times Roman"/>
                <a:ea typeface="Times Roman"/>
                <a:cs typeface="Times Roman"/>
                <a:sym typeface="Times Roman"/>
              </a:rPr>
              <a:t>	</a:t>
            </a:r>
            <a:r>
              <a:rPr>
                <a:latin typeface="Monaco"/>
                <a:ea typeface="Monaco"/>
                <a:cs typeface="Monaco"/>
                <a:sym typeface="Monaco"/>
              </a:rPr>
              <a:t>•	nprobe -i dnacluster:10@0 -g 1</a:t>
            </a:r>
            <a:endParaRPr sz="2100">
              <a:latin typeface="Times Roman"/>
              <a:ea typeface="Times Roman"/>
              <a:cs typeface="Times Roman"/>
              <a:sym typeface="Times Roman"/>
            </a:endParaRPr>
          </a:p>
          <a:p>
            <a:pPr marL="457200" lvl="0" indent="-457200" algn="l" defTabSz="457200">
              <a:tabLst>
                <a:tab pos="139700"/>
                <a:tab pos="457200"/>
              </a:tabLst>
              <a:defRPr sz="1800"/>
            </a:pPr>
            <a:r>
              <a:rPr sz="2100">
                <a:latin typeface="Times Roman"/>
                <a:ea typeface="Times Roman"/>
                <a:cs typeface="Times Roman"/>
                <a:sym typeface="Times Roman"/>
              </a:rPr>
              <a:t>	</a:t>
            </a:r>
            <a:r>
              <a:rPr>
                <a:latin typeface="Monaco"/>
                <a:ea typeface="Monaco"/>
                <a:cs typeface="Monaco"/>
                <a:sym typeface="Monaco"/>
              </a:rPr>
              <a:t>•	nprobe -i dnacluster:10@1 -g 2</a:t>
            </a:r>
            <a:endParaRPr sz="2100">
              <a:latin typeface="Times Roman"/>
              <a:ea typeface="Times Roman"/>
              <a:cs typeface="Times Roman"/>
              <a:sym typeface="Times Roman"/>
            </a:endParaRPr>
          </a:p>
          <a:p>
            <a:pPr marL="457200" lvl="0" indent="-457200" algn="l" defTabSz="457200">
              <a:tabLst>
                <a:tab pos="139700"/>
                <a:tab pos="457200"/>
              </a:tabLst>
              <a:defRPr sz="1800"/>
            </a:pPr>
            <a:r>
              <a:rPr sz="2100">
                <a:latin typeface="Times Roman"/>
                <a:ea typeface="Times Roman"/>
                <a:cs typeface="Times Roman"/>
                <a:sym typeface="Times Roman"/>
              </a:rPr>
              <a:t>	</a:t>
            </a:r>
            <a:r>
              <a:rPr>
                <a:latin typeface="Monaco"/>
                <a:ea typeface="Monaco"/>
                <a:cs typeface="Monaco"/>
                <a:sym typeface="Monaco"/>
              </a:rPr>
              <a:t>•	nprobe -i dnacluster:10@2 -g 3</a:t>
            </a:r>
            <a:endParaRPr sz="2100">
              <a:latin typeface="Times Roman"/>
              <a:ea typeface="Times Roman"/>
              <a:cs typeface="Times Roman"/>
              <a:sym typeface="Times Roman"/>
            </a:endParaRPr>
          </a:p>
          <a:p>
            <a:pPr marL="457200" lvl="0" indent="-457200" algn="l" defTabSz="457200">
              <a:tabLst>
                <a:tab pos="139700"/>
                <a:tab pos="457200"/>
              </a:tabLst>
              <a:defRPr sz="1800"/>
            </a:pPr>
            <a:r>
              <a:rPr sz="2100">
                <a:latin typeface="Times Roman"/>
                <a:ea typeface="Times Roman"/>
                <a:cs typeface="Times Roman"/>
                <a:sym typeface="Times Roman"/>
              </a:rPr>
              <a:t>	</a:t>
            </a:r>
            <a:r>
              <a:rPr>
                <a:latin typeface="Monaco"/>
                <a:ea typeface="Monaco"/>
                <a:cs typeface="Monaco"/>
                <a:sym typeface="Monaco"/>
              </a:rPr>
              <a:t>•	n2disk -i dnacluster:10@3  ….</a:t>
            </a:r>
            <a:endParaRPr sz="2100">
              <a:latin typeface="Times Roman"/>
              <a:ea typeface="Times Roman"/>
              <a:cs typeface="Times Roman"/>
              <a:sym typeface="Times Roman"/>
            </a:endParaRPr>
          </a:p>
          <a:p>
            <a:pPr marL="457200" lvl="0" indent="-457200" algn="l" defTabSz="457200">
              <a:tabLst>
                <a:tab pos="139700"/>
                <a:tab pos="457200"/>
              </a:tabLst>
              <a:defRPr sz="1800"/>
            </a:pPr>
            <a:r>
              <a:rPr sz="2100">
                <a:latin typeface="Times Roman"/>
                <a:ea typeface="Times Roman"/>
                <a:cs typeface="Times Roman"/>
                <a:sym typeface="Times Roman"/>
              </a:rPr>
              <a:t>	</a:t>
            </a:r>
            <a:r>
              <a:rPr>
                <a:latin typeface="Monaco"/>
                <a:ea typeface="Monaco"/>
                <a:cs typeface="Monaco"/>
                <a:sym typeface="Monaco"/>
              </a:rPr>
              <a:t>•	</a:t>
            </a:r>
            <a:r>
              <a:rPr b="1">
                <a:solidFill>
                  <a:srgbClr val="FF2600"/>
                </a:solidFill>
                <a:latin typeface="Monaco"/>
                <a:ea typeface="Monaco"/>
                <a:cs typeface="Monaco"/>
                <a:sym typeface="Monaco"/>
              </a:rPr>
              <a:t>wireshark</a:t>
            </a:r>
            <a:r>
              <a:rPr>
                <a:latin typeface="Monaco"/>
                <a:ea typeface="Monaco"/>
                <a:cs typeface="Monaco"/>
                <a:sym typeface="Monaco"/>
              </a:rPr>
              <a:t> -i dnacluster:10@4 …</a:t>
            </a:r>
          </a:p>
        </p:txBody>
      </p:sp>
    </p:spTree>
  </p:cSld>
  <p:clrMapOvr>
    <a:masterClrMapping/>
  </p:clrMapOvr>
  <p:transition spd="med"/>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305" name="Shape 305"/>
          <p:cNvSpPr/>
          <p:nvPr>
            <p:ph type="title"/>
          </p:nvPr>
        </p:nvSpPr>
        <p:spPr>
          <a:prstGeom prst="rect">
            <a:avLst/>
          </a:prstGeom>
        </p:spPr>
        <p:txBody>
          <a:bodyPr/>
          <a:lstStyle/>
          <a:p>
            <a:pPr lvl="0">
              <a:defRPr sz="1800">
                <a:uFillTx/>
              </a:defRPr>
            </a:pPr>
            <a:r>
              <a:rPr sz="5800">
                <a:uFill>
                  <a:solidFill>
                    <a:prstClr val="black"/>
                  </a:solidFill>
                </a:uFill>
              </a:rPr>
              <a:t>nProbe [1/3]</a:t>
            </a:r>
          </a:p>
        </p:txBody>
      </p:sp>
      <p:sp>
        <p:nvSpPr>
          <p:cNvPr id="306" name="Shape 306"/>
          <p:cNvSpPr/>
          <p:nvPr>
            <p:ph type="body" idx="1"/>
          </p:nvPr>
        </p:nvSpPr>
        <p:spPr>
          <a:prstGeom prst="rect">
            <a:avLst/>
          </a:prstGeom>
        </p:spPr>
        <p:txBody>
          <a:bodyPr/>
          <a:lstStyle/>
          <a:p>
            <a:pPr lvl="0">
              <a:defRPr sz="1800">
                <a:uFillTx/>
              </a:defRPr>
            </a:pPr>
            <a:r>
              <a:rPr sz="4400">
                <a:uFill>
                  <a:solidFill>
                    <a:prstClr val="black"/>
                  </a:solidFill>
                </a:uFill>
              </a:rPr>
              <a:t>nProbe is a high-speed (multi 10G) open source traffic probe/collector developed by ntop.</a:t>
            </a:r>
          </a:p>
        </p:txBody>
      </p:sp>
      <p:sp>
        <p:nvSpPr>
          <p:cNvPr id="307" name="Shape 30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46</a:t>
            </a:fld>
          </a:p>
        </p:txBody>
      </p:sp>
      <p:pic>
        <p:nvPicPr>
          <p:cNvPr id="308" name="pasted-image.pdf"/>
          <p:cNvPicPr/>
          <p:nvPr/>
        </p:nvPicPr>
        <p:blipFill>
          <a:blip r:embed="rId2">
            <a:extLst/>
          </a:blip>
          <a:stretch>
            <a:fillRect/>
          </a:stretch>
        </p:blipFill>
        <p:spPr>
          <a:xfrm>
            <a:off x="2950691" y="3461320"/>
            <a:ext cx="7103418" cy="5343821"/>
          </a:xfrm>
          <a:prstGeom prst="rect">
            <a:avLst/>
          </a:prstGeom>
          <a:ln w="12700">
            <a:miter lim="400000"/>
          </a:ln>
        </p:spPr>
      </p:pic>
    </p:spTree>
  </p:cSld>
  <p:clrMapOvr>
    <a:masterClrMapping/>
  </p:clrMapOvr>
  <p:transition spd="med"/>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10" name="Shape 310"/>
          <p:cNvSpPr/>
          <p:nvPr>
            <p:ph type="title"/>
          </p:nvPr>
        </p:nvSpPr>
        <p:spPr>
          <a:prstGeom prst="rect">
            <a:avLst/>
          </a:prstGeom>
        </p:spPr>
        <p:txBody>
          <a:bodyPr/>
          <a:lstStyle/>
          <a:p>
            <a:pPr lvl="0">
              <a:defRPr sz="1800">
                <a:uFillTx/>
              </a:defRPr>
            </a:pPr>
            <a:r>
              <a:rPr sz="5800">
                <a:uFill>
                  <a:solidFill>
                    <a:prstClr val="black"/>
                  </a:solidFill>
                </a:uFill>
              </a:rPr>
              <a:t>nProbe [2/3]</a:t>
            </a:r>
          </a:p>
        </p:txBody>
      </p:sp>
      <p:sp>
        <p:nvSpPr>
          <p:cNvPr id="311" name="Shape 311"/>
          <p:cNvSpPr/>
          <p:nvPr>
            <p:ph type="body" idx="1"/>
          </p:nvPr>
        </p:nvSpPr>
        <p:spPr>
          <a:prstGeom prst="rect">
            <a:avLst/>
          </a:prstGeom>
        </p:spPr>
        <p:txBody>
          <a:bodyPr/>
          <a:lstStyle/>
          <a:p>
            <a:pPr lvl="0">
              <a:defRPr sz="1800">
                <a:uFillTx/>
              </a:defRPr>
            </a:pPr>
            <a:r>
              <a:rPr sz="4400">
                <a:uFill>
                  <a:solidFill>
                    <a:prstClr val="black"/>
                  </a:solidFill>
                </a:uFill>
              </a:rPr>
              <a:t>Originally designed as a drop-in replacement of a physical NetFlow probe, currently it can:</a:t>
            </a:r>
          </a:p>
          <a:p>
            <a:pPr lvl="1">
              <a:defRPr sz="1800">
                <a:uFillTx/>
              </a:defRPr>
            </a:pPr>
            <a:r>
              <a:rPr sz="3800">
                <a:uFill>
                  <a:solidFill>
                    <a:prstClr val="black"/>
                  </a:solidFill>
                </a:uFill>
              </a:rPr>
              <a:t>Convert flow format (sFlow-to-NetFlow/IPFIX) or version (e.g. v5 to v9).</a:t>
            </a:r>
          </a:p>
          <a:p>
            <a:pPr lvl="1">
              <a:defRPr sz="1800">
                <a:uFillTx/>
              </a:defRPr>
            </a:pPr>
            <a:r>
              <a:rPr sz="3800">
                <a:uFill>
                  <a:solidFill>
                    <a:prstClr val="black"/>
                  </a:solidFill>
                </a:uFill>
              </a:rPr>
              <a:t>High-speed packet-to-flow processing.</a:t>
            </a:r>
          </a:p>
          <a:p>
            <a:pPr lvl="1">
              <a:defRPr sz="1800">
                <a:uFillTx/>
              </a:defRPr>
            </a:pPr>
            <a:r>
              <a:rPr sz="3800">
                <a:uFill>
                  <a:solidFill>
                    <a:prstClr val="black"/>
                  </a:solidFill>
                </a:uFill>
              </a:rPr>
              <a:t>Leverage on in-memory-databases to maintain flow state coherency.</a:t>
            </a:r>
          </a:p>
          <a:p>
            <a:pPr lvl="1">
              <a:defRPr sz="1800">
                <a:uFillTx/>
              </a:defRPr>
            </a:pPr>
            <a:r>
              <a:rPr sz="3800">
                <a:uFill>
                  <a:solidFill>
                    <a:prstClr val="black"/>
                  </a:solidFill>
                </a:uFill>
              </a:rPr>
              <a:t>Ability to pre-compute data for realtime traffic aggregation.</a:t>
            </a:r>
          </a:p>
        </p:txBody>
      </p:sp>
      <p:sp>
        <p:nvSpPr>
          <p:cNvPr id="312" name="Shape 31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47</a:t>
            </a:fld>
          </a:p>
        </p:txBody>
      </p:sp>
    </p:spTree>
  </p:cSld>
  <p:clrMapOvr>
    <a:masterClrMapping/>
  </p:clrMapOvr>
  <p:transition spd="med"/>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14" name="Shape 314"/>
          <p:cNvSpPr/>
          <p:nvPr>
            <p:ph type="title"/>
          </p:nvPr>
        </p:nvSpPr>
        <p:spPr>
          <a:prstGeom prst="rect">
            <a:avLst/>
          </a:prstGeom>
        </p:spPr>
        <p:txBody>
          <a:bodyPr/>
          <a:lstStyle/>
          <a:p>
            <a:pPr lvl="0">
              <a:defRPr sz="1800">
                <a:uFillTx/>
              </a:defRPr>
            </a:pPr>
            <a:r>
              <a:rPr sz="5800">
                <a:uFill>
                  <a:solidFill>
                    <a:prstClr val="black"/>
                  </a:solidFill>
                </a:uFill>
              </a:rPr>
              <a:t>nProbe [3/3]</a:t>
            </a:r>
          </a:p>
        </p:txBody>
      </p:sp>
      <p:sp>
        <p:nvSpPr>
          <p:cNvPr id="315" name="Shape 315"/>
          <p:cNvSpPr/>
          <p:nvPr>
            <p:ph type="body" idx="1"/>
          </p:nvPr>
        </p:nvSpPr>
        <p:spPr>
          <a:prstGeom prst="rect">
            <a:avLst/>
          </a:prstGeom>
        </p:spPr>
        <p:txBody>
          <a:bodyPr/>
          <a:lstStyle/>
          <a:p>
            <a:pPr lvl="0">
              <a:defRPr sz="1800">
                <a:uFillTx/>
              </a:defRPr>
            </a:pPr>
            <a:r>
              <a:rPr sz="4400">
                <a:uFill>
                  <a:solidFill>
                    <a:prstClr val="black"/>
                  </a:solidFill>
                </a:uFill>
              </a:rPr>
              <a:t>It has an open architecture extensible by means of plugins that include:</a:t>
            </a:r>
          </a:p>
          <a:p>
            <a:pPr lvl="1">
              <a:defRPr sz="1800">
                <a:uFillTx/>
              </a:defRPr>
            </a:pPr>
            <a:r>
              <a:rPr sz="3800">
                <a:uFill>
                  <a:solidFill>
                    <a:prstClr val="black"/>
                  </a:solidFill>
                </a:uFill>
              </a:rPr>
              <a:t>GTP (v0, v1, v2) plugins.</a:t>
            </a:r>
          </a:p>
          <a:p>
            <a:pPr lvl="1">
              <a:defRPr sz="1800">
                <a:uFillTx/>
              </a:defRPr>
            </a:pPr>
            <a:r>
              <a:rPr sz="3800">
                <a:uFill>
                  <a:solidFill>
                    <a:prstClr val="black"/>
                  </a:solidFill>
                </a:uFill>
              </a:rPr>
              <a:t>VoIP (SIP and RTP) plugins for analysing voice signalling (who’s calling who/when) and voice quality (Jitter and pseudo-MOS/R-Factor).</a:t>
            </a:r>
          </a:p>
          <a:p>
            <a:pPr lvl="1">
              <a:defRPr sz="1800">
                <a:uFillTx/>
              </a:defRPr>
            </a:pPr>
            <a:r>
              <a:rPr sz="3800">
                <a:uFill>
                  <a:solidFill>
                    <a:prstClr val="black"/>
                  </a:solidFill>
                </a:uFill>
              </a:rPr>
              <a:t>HTTP(S), Email (SMTP, IMAP, POP3), Radius, Database (Oracle and MySQL), FTP, DHCP, and BGP.</a:t>
            </a:r>
          </a:p>
        </p:txBody>
      </p:sp>
      <p:sp>
        <p:nvSpPr>
          <p:cNvPr id="316" name="Shape 316"/>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48</a:t>
            </a:fld>
          </a:p>
        </p:txBody>
      </p:sp>
    </p:spTree>
  </p:cSld>
  <p:clrMapOvr>
    <a:masterClrMapping/>
  </p:clrMapOvr>
  <p:transition spd="med"/>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18" name="Shape 318"/>
          <p:cNvSpPr/>
          <p:nvPr>
            <p:ph type="title"/>
          </p:nvPr>
        </p:nvSpPr>
        <p:spPr>
          <a:prstGeom prst="rect">
            <a:avLst/>
          </a:prstGeom>
        </p:spPr>
        <p:txBody>
          <a:bodyPr/>
          <a:lstStyle/>
          <a:p>
            <a:pPr lvl="0">
              <a:defRPr sz="1800">
                <a:uFillTx/>
              </a:defRPr>
            </a:pPr>
            <a:r>
              <a:rPr sz="5800">
                <a:uFill>
                  <a:solidFill>
                    <a:prstClr val="black"/>
                  </a:solidFill>
                </a:uFill>
              </a:rPr>
              <a:t>nProbe Flow Format [1/2]</a:t>
            </a:r>
          </a:p>
        </p:txBody>
      </p:sp>
      <p:sp>
        <p:nvSpPr>
          <p:cNvPr id="319" name="Shape 319"/>
          <p:cNvSpPr/>
          <p:nvPr>
            <p:ph type="body" idx="1"/>
          </p:nvPr>
        </p:nvSpPr>
        <p:spPr>
          <a:xfrm>
            <a:off x="647700" y="2106777"/>
            <a:ext cx="11709400" cy="6784936"/>
          </a:xfrm>
          <a:prstGeom prst="rect">
            <a:avLst/>
          </a:prstGeom>
        </p:spPr>
        <p:txBody>
          <a:bodyPr/>
          <a:lstStyle/>
          <a:p>
            <a:pPr marL="348303" lvl="0" indent="-238575">
              <a:defRPr sz="1800">
                <a:uFillTx/>
              </a:defRPr>
            </a:pPr>
            <a:r>
              <a:rPr sz="4100">
                <a:uFill>
                  <a:solidFill>
                    <a:prstClr val="black"/>
                  </a:solidFill>
                </a:uFill>
              </a:rPr>
              <a:t>nProbe supports flexible NetFlow, that allows data export format to be customised at runtime.</a:t>
            </a:r>
          </a:p>
          <a:p>
            <a:pPr marL="348303" lvl="0" indent="-238575">
              <a:defRPr sz="1800">
                <a:uFillTx/>
              </a:defRPr>
            </a:pPr>
            <a:r>
              <a:rPr sz="4100">
                <a:uFill>
                  <a:solidFill>
                    <a:prstClr val="black"/>
                  </a:solidFill>
                </a:uFill>
              </a:rPr>
              <a:t>nProbe allow users to define a template on the command line.</a:t>
            </a:r>
          </a:p>
          <a:p>
            <a:pPr marL="348303" lvl="0" indent="-238575">
              <a:defRPr sz="1800">
                <a:uFillTx/>
              </a:defRPr>
            </a:pPr>
            <a:r>
              <a:rPr sz="4100">
                <a:uFill>
                  <a:solidFill>
                    <a:prstClr val="black"/>
                  </a:solidFill>
                </a:uFill>
              </a:rPr>
              <a:t>In addition to the standard fields (IP, port…), nProbe can export many other fields such as packet stats (TTL and size distribution), network/application latency, geolocation, packets retransmitted/out-of-order, tunnel information, and DPI (Deep Packet Inspection).</a:t>
            </a:r>
          </a:p>
        </p:txBody>
      </p:sp>
      <p:sp>
        <p:nvSpPr>
          <p:cNvPr id="320" name="Shape 32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49</a:t>
            </a:fld>
          </a:p>
        </p:txBody>
      </p:sp>
    </p:spTree>
  </p:cSld>
  <p:clrMapOvr>
    <a:masterClrMapping/>
  </p:clrMapOvr>
  <p:transition spd="med"/>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0" name="Shape 30"/>
          <p:cNvSpPr/>
          <p:nvPr>
            <p:ph type="title"/>
          </p:nvPr>
        </p:nvSpPr>
        <p:spPr>
          <a:prstGeom prst="rect">
            <a:avLst/>
          </a:prstGeom>
        </p:spPr>
        <p:txBody>
          <a:bodyPr/>
          <a:lstStyle>
            <a:lvl1pPr>
              <a:defRPr sz="4700"/>
            </a:lvl1pPr>
          </a:lstStyle>
          <a:p>
            <a:pPr lvl="0">
              <a:defRPr sz="1800">
                <a:uFillTx/>
              </a:defRPr>
            </a:pPr>
            <a:r>
              <a:rPr sz="4700">
                <a:uFill>
                  <a:solidFill>
                    <a:prstClr val="black"/>
                  </a:solidFill>
                </a:uFill>
              </a:rPr>
              <a:t>Opportunities in Mobile Monitoring [2/2]</a:t>
            </a:r>
          </a:p>
        </p:txBody>
      </p:sp>
      <p:sp>
        <p:nvSpPr>
          <p:cNvPr id="31" name="Shape 31"/>
          <p:cNvSpPr/>
          <p:nvPr>
            <p:ph type="body" idx="1"/>
          </p:nvPr>
        </p:nvSpPr>
        <p:spPr>
          <a:prstGeom prst="rect">
            <a:avLst/>
          </a:prstGeom>
        </p:spPr>
        <p:txBody>
          <a:bodyPr/>
          <a:lstStyle/>
          <a:p>
            <a:pPr lvl="0">
              <a:defRPr sz="1800">
                <a:uFillTx/>
              </a:defRPr>
            </a:pPr>
            <a:r>
              <a:rPr sz="4400">
                <a:uFill>
                  <a:solidFill>
                    <a:prstClr val="black"/>
                  </a:solidFill>
                </a:uFill>
              </a:rPr>
              <a:t>Monitoring tools are (usually) proprietary, and tight to the hardware platform used to capture data.</a:t>
            </a:r>
          </a:p>
          <a:p>
            <a:pPr lvl="0">
              <a:defRPr sz="1800">
                <a:uFillTx/>
              </a:defRPr>
            </a:pPr>
            <a:r>
              <a:rPr sz="4400">
                <a:uFill>
                  <a:solidFill>
                    <a:prstClr val="black"/>
                  </a:solidFill>
                </a:uFill>
              </a:rPr>
              <a:t>Monitored data is stored in proprietary format and usually not available to third party apps (no open-data).</a:t>
            </a:r>
          </a:p>
          <a:p>
            <a:pPr lvl="0">
              <a:defRPr sz="1800">
                <a:uFillTx/>
              </a:defRPr>
            </a:pPr>
            <a:r>
              <a:rPr sz="4400">
                <a:uFill>
                  <a:solidFill>
                    <a:prstClr val="black"/>
                  </a:solidFill>
                </a:uFill>
              </a:rPr>
              <a:t>Open source mobile traffic monitoring tools are rare, often just research tools (e.g. thesis outcome) and not production ready.</a:t>
            </a:r>
          </a:p>
        </p:txBody>
      </p:sp>
      <p:sp>
        <p:nvSpPr>
          <p:cNvPr id="32" name="Shape 32"/>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a:t>
            </a:fld>
          </a:p>
        </p:txBody>
      </p:sp>
    </p:spTree>
  </p:cSld>
  <p:clrMapOvr>
    <a:masterClrMapping/>
  </p:clrMapOvr>
  <p:transition spd="med"/>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22" name="Shape 322"/>
          <p:cNvSpPr/>
          <p:nvPr>
            <p:ph type="title"/>
          </p:nvPr>
        </p:nvSpPr>
        <p:spPr>
          <a:prstGeom prst="rect">
            <a:avLst/>
          </a:prstGeom>
        </p:spPr>
        <p:txBody>
          <a:bodyPr/>
          <a:lstStyle/>
          <a:p>
            <a:pPr lvl="0">
              <a:defRPr sz="1800">
                <a:uFillTx/>
              </a:defRPr>
            </a:pPr>
            <a:r>
              <a:rPr sz="5800">
                <a:uFill>
                  <a:solidFill>
                    <a:prstClr val="black"/>
                  </a:solidFill>
                </a:uFill>
              </a:rPr>
              <a:t>nProbe Flow Format [2/2]</a:t>
            </a:r>
          </a:p>
        </p:txBody>
      </p:sp>
      <p:sp>
        <p:nvSpPr>
          <p:cNvPr id="323" name="Shape 323"/>
          <p:cNvSpPr/>
          <p:nvPr>
            <p:ph type="body" idx="1"/>
          </p:nvPr>
        </p:nvSpPr>
        <p:spPr>
          <a:prstGeom prst="rect">
            <a:avLst/>
          </a:prstGeom>
        </p:spPr>
        <p:txBody>
          <a:bodyPr/>
          <a:lstStyle/>
          <a:p>
            <a:pPr lvl="0">
              <a:defRPr sz="1800">
                <a:uFillTx/>
              </a:defRPr>
            </a:pPr>
            <a:r>
              <a:rPr sz="4400">
                <a:uFill>
                  <a:solidFill>
                    <a:prstClr val="black"/>
                  </a:solidFill>
                </a:uFill>
              </a:rPr>
              <a:t>nProbe plugins also define datatypes that can be exported via NetFlow v9/IPFIX.</a:t>
            </a:r>
          </a:p>
          <a:p>
            <a:pPr lvl="0">
              <a:defRPr sz="1800">
                <a:uFillTx/>
              </a:defRPr>
            </a:pPr>
            <a:r>
              <a:rPr sz="4400">
                <a:uFill>
                  <a:solidFill>
                    <a:prstClr val="black"/>
                  </a:solidFill>
                </a:uFill>
              </a:rPr>
              <a:t>Example of GTPv1 Datatypes:</a:t>
            </a:r>
          </a:p>
        </p:txBody>
      </p:sp>
      <p:sp>
        <p:nvSpPr>
          <p:cNvPr id="324" name="Shape 32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50</a:t>
            </a:fld>
          </a:p>
        </p:txBody>
      </p:sp>
      <p:sp>
        <p:nvSpPr>
          <p:cNvPr id="325" name="Shape 325"/>
          <p:cNvSpPr/>
          <p:nvPr/>
        </p:nvSpPr>
        <p:spPr>
          <a:xfrm>
            <a:off x="2231026" y="4184650"/>
            <a:ext cx="9835047" cy="4483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Plugin GTPv1 Signaling Protocol templates:</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57692][IPFIX 35632.220] %GTPV1_REQ_MSG_TYPE        	GTPv1 Request Msg Type</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57693][IPFIX 35632.221] %GTPV1_RSP_MSG_TYPE        	GTPv1 Response Msg Type</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57694][IPFIX 35632.222] %GTPV1_C2S_TEID_DATA       	GTPv1 Client-&gt;Server TunnelId Data</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57695][IPFIX 35632.223] %GTPV1_C2S_TEID_CTRL       	GTPv1 Client-&gt;Server TunnelId Control</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57696][IPFIX 35632.224] %GTPV1_S2C_TEID_DATA       	GTPv1 Server-&gt;Client TunnelId Data</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57697][IPFIX 35632.225] %GTPV1_S2C_TEID_CTRL       	GTPv1 Server-&gt;Client TunnelId Control</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57698][IPFIX 35632.226] %GTPV1_END_USER_IP         	GTPv1 End User IP Address</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57699][IPFIX 35632.227] %GTPV1_END_USER_IMSI       	GTPv1 End User IMSI</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57700][IPFIX 35632.228] %GTPV1_END_USER_MSISDN     	GTPv1 End User MSISDN</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57701][IPFIX 35632.229] %GTPV1_END_USER_IMEI       	GTPv1 End User IMEI</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57702][IPFIX 35632.230] %GTPV1_APN_NAME            	GTPv1 APN Name</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57703][IPFIX 35632.231] %GTPV1_RAI_MCC             	GTPv1 RAI Mobile Country Code</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57704][IPFIX 35632.232] %GTPV1_RAI_MNC             	GTPv1 RAI Mobile Network Code</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57814][IPFIX 35632.342] %GTPV1_RAI_LAC             	GTPv1 RAI Location Area Code</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57815][IPFIX 35632.343] %GTPV1_RAI_RAC             	GTPv1 RAI Routing Area Code</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57816][IPFIX 35632.344] %GTPV1_ULI_MCC             	GTPv1 ULI Mobile Country Code</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57817][IPFIX 35632.345] %GTPV1_ULI_MNC             	GTPv1 ULI Mobile Network Code</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57705][IPFIX 35632.233] %GTPV1_ULI_CELL_LAC        	GTPv1 ULI Cell Location Area Code</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57706][IPFIX 35632.234] %GTPV1_ULI_CELL_CI         	GTPv1 ULI Cell CI</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57707][IPFIX 35632.235] %GTPV1_ULI_SAC             	GTPv1 ULI SAC</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300">
                <a:latin typeface="Menlo Regular"/>
                <a:ea typeface="Menlo Regular"/>
                <a:cs typeface="Menlo Regular"/>
                <a:sym typeface="Menlo Regular"/>
              </a:rPr>
              <a:t>[NFv9 57804][IPFIX 35632.332] %GTPV1_RESPONSE_CAUSE      	GTPv1 Cause of Operation</a:t>
            </a:r>
          </a:p>
        </p:txBody>
      </p:sp>
    </p:spTree>
  </p:cSld>
  <p:clrMapOvr>
    <a:masterClrMapping/>
  </p:clrMapOvr>
  <p:transition spd="med"/>
  <p:timing/>
</p:sld>
</file>

<file path=ppt/slides/slide5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327" name="Shape 327"/>
          <p:cNvSpPr/>
          <p:nvPr>
            <p:ph type="title"/>
          </p:nvPr>
        </p:nvSpPr>
        <p:spPr>
          <a:prstGeom prst="rect">
            <a:avLst/>
          </a:prstGeom>
        </p:spPr>
        <p:txBody>
          <a:bodyPr/>
          <a:lstStyle/>
          <a:p>
            <a:pPr lvl="0">
              <a:defRPr sz="1800">
                <a:uFillTx/>
              </a:defRPr>
            </a:pPr>
            <a:r>
              <a:rPr sz="5800">
                <a:uFill>
                  <a:solidFill>
                    <a:prstClr val="black"/>
                  </a:solidFill>
                </a:uFill>
              </a:rPr>
              <a:t>nDPI</a:t>
            </a:r>
          </a:p>
        </p:txBody>
      </p:sp>
      <p:sp>
        <p:nvSpPr>
          <p:cNvPr id="328" name="Shape 32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51</a:t>
            </a:fld>
          </a:p>
        </p:txBody>
      </p:sp>
      <p:sp>
        <p:nvSpPr>
          <p:cNvPr id="329" name="Shape 329"/>
          <p:cNvSpPr/>
          <p:nvPr/>
        </p:nvSpPr>
        <p:spPr>
          <a:xfrm>
            <a:off x="901700" y="2055977"/>
            <a:ext cx="11709400" cy="7620001"/>
          </a:xfrm>
          <a:prstGeom prst="rect">
            <a:avLst/>
          </a:prstGeom>
          <a:ln w="12700">
            <a:round/>
          </a:ln>
          <a:extLst>
            <a:ext uri="{C572A759-6A51-4108-AA02-DFA0A04FC94B}">
              <ma14:wrappingTextBoxFlag xmlns:ma14="http://schemas.microsoft.com/office/mac/drawingml/2011/main" val="1"/>
            </a:ext>
          </a:extLst>
        </p:spPr>
        <p:txBody>
          <a:bodyPr lIns="38100" tIns="38100" rIns="38100" bIns="38100"/>
          <a:lstStyle/>
          <a:p>
            <a:pPr marL="347897" lvl="0" indent="-238169" algn="l" defTabSz="1295400">
              <a:spcBef>
                <a:spcPts val="600"/>
              </a:spcBef>
              <a:buSzPct val="68000"/>
              <a:buChar char="•"/>
              <a:defRPr sz="1800"/>
            </a:pPr>
            <a:r>
              <a:rPr sz="4000">
                <a:uFill>
                  <a:solidFill>
                    <a:prstClr val="black"/>
                  </a:solidFill>
                </a:uFill>
                <a:latin typeface="Helvetica"/>
                <a:ea typeface="Helvetica"/>
                <a:cs typeface="Helvetica"/>
                <a:sym typeface="Helvetica"/>
              </a:rPr>
              <a:t>nDPI is a ntop-maintained GPLv3 deep packet inspection library used in nProbe to dissect traffic and thus classify application protocols.</a:t>
            </a:r>
          </a:p>
          <a:p>
            <a:pPr marL="347897" lvl="0" indent="-238169" algn="l" defTabSz="1295400">
              <a:spcBef>
                <a:spcPts val="600"/>
              </a:spcBef>
              <a:buSzPct val="68000"/>
              <a:buChar char="•"/>
              <a:defRPr sz="1800"/>
            </a:pPr>
            <a:r>
              <a:rPr sz="4000">
                <a:uFill>
                  <a:solidFill>
                    <a:prstClr val="black"/>
                  </a:solidFill>
                </a:uFill>
                <a:latin typeface="Helvetica"/>
                <a:ea typeface="Helvetica"/>
                <a:cs typeface="Helvetica"/>
                <a:sym typeface="Helvetica"/>
              </a:rPr>
              <a:t>Supported protocols (~170) include:</a:t>
            </a:r>
          </a:p>
          <a:p>
            <a:pPr marL="603256" lvl="1" indent="-210064" algn="l" defTabSz="1295400">
              <a:spcBef>
                <a:spcPts val="400"/>
              </a:spcBef>
              <a:buSzTx/>
              <a:buFont typeface="Verdana"/>
              <a:buChar char="◦"/>
              <a:defRPr sz="1800"/>
            </a:pPr>
            <a:r>
              <a:rPr sz="3400">
                <a:uFill>
                  <a:solidFill>
                    <a:prstClr val="black"/>
                  </a:solidFill>
                </a:uFill>
                <a:latin typeface="Helvetica"/>
                <a:ea typeface="Helvetica"/>
                <a:cs typeface="Helvetica"/>
                <a:sym typeface="Helvetica"/>
              </a:rPr>
              <a:t>P2P (Skype, BitTorrent)</a:t>
            </a:r>
          </a:p>
          <a:p>
            <a:pPr marL="603256" lvl="1" indent="-210064" algn="l" defTabSz="1295400">
              <a:spcBef>
                <a:spcPts val="400"/>
              </a:spcBef>
              <a:buSzTx/>
              <a:buFont typeface="Verdana"/>
              <a:buChar char="◦"/>
              <a:defRPr sz="1800"/>
            </a:pPr>
            <a:r>
              <a:rPr sz="3400">
                <a:uFill>
                  <a:solidFill>
                    <a:prstClr val="black"/>
                  </a:solidFill>
                </a:uFill>
                <a:latin typeface="Helvetica"/>
                <a:ea typeface="Helvetica"/>
                <a:cs typeface="Helvetica"/>
                <a:sym typeface="Helvetica"/>
              </a:rPr>
              <a:t>Messaging (Viber, Whatsapp, MSN, The Facebook)</a:t>
            </a:r>
          </a:p>
          <a:p>
            <a:pPr marL="603256" lvl="1" indent="-210064" algn="l" defTabSz="1295400">
              <a:spcBef>
                <a:spcPts val="400"/>
              </a:spcBef>
              <a:buSzTx/>
              <a:buFont typeface="Verdana"/>
              <a:buChar char="◦"/>
              <a:defRPr sz="1800"/>
            </a:pPr>
            <a:r>
              <a:rPr sz="3400">
                <a:uFill>
                  <a:solidFill>
                    <a:prstClr val="black"/>
                  </a:solidFill>
                </a:uFill>
                <a:latin typeface="Helvetica"/>
                <a:ea typeface="Helvetica"/>
                <a:cs typeface="Helvetica"/>
                <a:sym typeface="Helvetica"/>
              </a:rPr>
              <a:t>Multimedia (YouTube, Last.gm, iTunes)</a:t>
            </a:r>
          </a:p>
          <a:p>
            <a:pPr marL="603256" lvl="1" indent="-210064" algn="l" defTabSz="1295400">
              <a:spcBef>
                <a:spcPts val="400"/>
              </a:spcBef>
              <a:buSzTx/>
              <a:buFont typeface="Verdana"/>
              <a:buChar char="◦"/>
              <a:defRPr sz="1800"/>
            </a:pPr>
            <a:r>
              <a:rPr sz="3400">
                <a:uFill>
                  <a:solidFill>
                    <a:prstClr val="black"/>
                  </a:solidFill>
                </a:uFill>
                <a:latin typeface="Helvetica"/>
                <a:ea typeface="Helvetica"/>
                <a:cs typeface="Helvetica"/>
                <a:sym typeface="Helvetica"/>
              </a:rPr>
              <a:t>Conferencing (Webex, CitrixOnLine)</a:t>
            </a:r>
          </a:p>
          <a:p>
            <a:pPr marL="603256" lvl="1" indent="-210064" algn="l" defTabSz="1295400">
              <a:spcBef>
                <a:spcPts val="400"/>
              </a:spcBef>
              <a:buSzTx/>
              <a:buFont typeface="Verdana"/>
              <a:buChar char="◦"/>
              <a:defRPr sz="1800"/>
            </a:pPr>
            <a:r>
              <a:rPr sz="3400">
                <a:uFill>
                  <a:solidFill>
                    <a:prstClr val="black"/>
                  </a:solidFill>
                </a:uFill>
                <a:latin typeface="Helvetica"/>
                <a:ea typeface="Helvetica"/>
                <a:cs typeface="Helvetica"/>
                <a:sym typeface="Helvetica"/>
              </a:rPr>
              <a:t>Streaming (Zattoo, Icecast, Shoutcast, Netflix)</a:t>
            </a:r>
          </a:p>
          <a:p>
            <a:pPr marL="603256" lvl="1" indent="-210064" algn="l" defTabSz="1295400">
              <a:spcBef>
                <a:spcPts val="400"/>
              </a:spcBef>
              <a:buSzTx/>
              <a:buFont typeface="Verdana"/>
              <a:buChar char="◦"/>
              <a:defRPr sz="1800"/>
            </a:pPr>
            <a:r>
              <a:rPr sz="3400">
                <a:uFill>
                  <a:solidFill>
                    <a:prstClr val="black"/>
                  </a:solidFill>
                </a:uFill>
                <a:latin typeface="Helvetica"/>
                <a:ea typeface="Helvetica"/>
                <a:cs typeface="Helvetica"/>
                <a:sym typeface="Helvetica"/>
              </a:rPr>
              <a:t>Business (VNC, RDP, Citrix, *SQL)</a:t>
            </a:r>
            <a:br>
              <a:rPr sz="3400">
                <a:uFill>
                  <a:solidFill>
                    <a:prstClr val="black"/>
                  </a:solidFill>
                </a:uFill>
                <a:latin typeface="Helvetica"/>
                <a:ea typeface="Helvetica"/>
                <a:cs typeface="Helvetica"/>
                <a:sym typeface="Helvetica"/>
              </a:rPr>
            </a:br>
          </a:p>
        </p:txBody>
      </p:sp>
      <p:pic>
        <p:nvPicPr>
          <p:cNvPr id="330" name="ndpi.tiff"/>
          <p:cNvPicPr/>
          <p:nvPr/>
        </p:nvPicPr>
        <p:blipFill>
          <a:blip r:embed="rId2">
            <a:extLst/>
          </a:blip>
          <a:stretch>
            <a:fillRect/>
          </a:stretch>
        </p:blipFill>
        <p:spPr>
          <a:xfrm>
            <a:off x="9842500" y="3619500"/>
            <a:ext cx="1244600" cy="1270000"/>
          </a:xfrm>
          <a:prstGeom prst="rect">
            <a:avLst/>
          </a:prstGeom>
          <a:ln w="12700">
            <a:miter lim="400000"/>
          </a:ln>
        </p:spPr>
      </p:pic>
    </p:spTree>
  </p:cSld>
  <p:clrMapOvr>
    <a:masterClrMapping/>
  </p:clrMapOvr>
  <p:transition spd="med"/>
  <p:timing/>
</p:sld>
</file>

<file path=ppt/slides/slide5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32" name="Shape 332"/>
          <p:cNvSpPr/>
          <p:nvPr>
            <p:ph type="title"/>
          </p:nvPr>
        </p:nvSpPr>
        <p:spPr>
          <a:prstGeom prst="rect">
            <a:avLst/>
          </a:prstGeom>
        </p:spPr>
        <p:txBody>
          <a:bodyPr/>
          <a:lstStyle/>
          <a:p>
            <a:pPr lvl="0">
              <a:defRPr sz="1800">
                <a:uFillTx/>
              </a:defRPr>
            </a:pPr>
            <a:r>
              <a:rPr sz="5800">
                <a:uFill>
                  <a:solidFill>
                    <a:prstClr val="black"/>
                  </a:solidFill>
                </a:uFill>
              </a:rPr>
              <a:t>nProbe and GTP [1/5]</a:t>
            </a:r>
          </a:p>
        </p:txBody>
      </p:sp>
      <p:sp>
        <p:nvSpPr>
          <p:cNvPr id="333" name="Shape 333"/>
          <p:cNvSpPr/>
          <p:nvPr>
            <p:ph type="body" idx="1"/>
          </p:nvPr>
        </p:nvSpPr>
        <p:spPr>
          <a:prstGeom prst="rect">
            <a:avLst/>
          </a:prstGeom>
        </p:spPr>
        <p:txBody>
          <a:bodyPr/>
          <a:lstStyle/>
          <a:p>
            <a:pPr marL="354122" lvl="0" indent="-244394">
              <a:defRPr sz="1800">
                <a:uFillTx/>
              </a:defRPr>
            </a:pPr>
            <a:r>
              <a:rPr sz="4200">
                <a:uFill>
                  <a:solidFill>
                    <a:prstClr val="black"/>
                  </a:solidFill>
                </a:uFill>
              </a:rPr>
              <a:t>The nProbe core is able to natively handle and decode tunnelled (e.g. PPP, PPPoE, GRE, L2TP, Mobile IP) and tagged packets (e.g. 802.1Q, MPLS), and thus generate flows on GTP-U packets.</a:t>
            </a:r>
          </a:p>
          <a:p>
            <a:pPr marL="354122" lvl="0" indent="-244394">
              <a:defRPr sz="1800">
                <a:uFillTx/>
              </a:defRPr>
            </a:pPr>
            <a:r>
              <a:rPr sz="4200">
                <a:uFill>
                  <a:solidFill>
                    <a:prstClr val="black"/>
                  </a:solidFill>
                </a:uFill>
              </a:rPr>
              <a:t>The GTP plugins are responsible for decoding GTP-C signalling packets, and save on in-memory-database (redis) signalling information such as TEID, Cell-Id, and IMSI.</a:t>
            </a:r>
          </a:p>
        </p:txBody>
      </p:sp>
      <p:sp>
        <p:nvSpPr>
          <p:cNvPr id="334" name="Shape 334"/>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52</a:t>
            </a:fld>
          </a:p>
        </p:txBody>
      </p:sp>
    </p:spTree>
  </p:cSld>
  <p:clrMapOvr>
    <a:masterClrMapping/>
  </p:clrMapOvr>
  <p:transition spd="med"/>
  <p:timing/>
</p:sld>
</file>

<file path=ppt/slides/slide5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36" name="Shape 336"/>
          <p:cNvSpPr/>
          <p:nvPr>
            <p:ph type="title"/>
          </p:nvPr>
        </p:nvSpPr>
        <p:spPr>
          <a:prstGeom prst="rect">
            <a:avLst/>
          </a:prstGeom>
        </p:spPr>
        <p:txBody>
          <a:bodyPr/>
          <a:lstStyle/>
          <a:p>
            <a:pPr lvl="0">
              <a:defRPr sz="1800">
                <a:uFillTx/>
              </a:defRPr>
            </a:pPr>
            <a:r>
              <a:rPr sz="5800">
                <a:uFill>
                  <a:solidFill>
                    <a:prstClr val="black"/>
                  </a:solidFill>
                </a:uFill>
              </a:rPr>
              <a:t>nProbe and GTP [2/5]</a:t>
            </a:r>
          </a:p>
        </p:txBody>
      </p:sp>
      <p:sp>
        <p:nvSpPr>
          <p:cNvPr id="337" name="Shape 337"/>
          <p:cNvSpPr/>
          <p:nvPr>
            <p:ph type="body" idx="1"/>
          </p:nvPr>
        </p:nvSpPr>
        <p:spPr>
          <a:xfrm>
            <a:off x="647700" y="2106777"/>
            <a:ext cx="11718231" cy="6745248"/>
          </a:xfrm>
          <a:prstGeom prst="rect">
            <a:avLst/>
          </a:prstGeom>
        </p:spPr>
        <p:txBody>
          <a:bodyPr/>
          <a:lstStyle/>
          <a:p>
            <a:pPr marL="342484" lvl="0" indent="-232756">
              <a:defRPr sz="1800">
                <a:uFillTx/>
              </a:defRPr>
            </a:pPr>
            <a:r>
              <a:rPr sz="4000">
                <a:uFill>
                  <a:solidFill>
                    <a:prstClr val="black"/>
                  </a:solidFill>
                </a:uFill>
              </a:rPr>
              <a:t>User-to-traffic correlation is performed in </a:t>
            </a:r>
            <a:r>
              <a:rPr sz="4000" u="sng">
                <a:uFill>
                  <a:solidFill>
                    <a:prstClr val="black"/>
                  </a:solidFill>
                </a:uFill>
              </a:rPr>
              <a:t>realtime</a:t>
            </a:r>
            <a:r>
              <a:rPr sz="4000">
                <a:uFill>
                  <a:solidFill>
                    <a:prstClr val="black"/>
                  </a:solidFill>
                </a:uFill>
              </a:rPr>
              <a:t> by the probe, and not (as often happens) by the collector often in post-processing (e.g. searching on a database) and thus not in realtime.</a:t>
            </a:r>
          </a:p>
          <a:p>
            <a:pPr marL="342484" lvl="0" indent="-232756">
              <a:defRPr sz="1800">
                <a:uFillTx/>
              </a:defRPr>
            </a:pPr>
            <a:r>
              <a:rPr sz="4000">
                <a:uFill>
                  <a:solidFill>
                    <a:prstClr val="black"/>
                  </a:solidFill>
                </a:uFill>
              </a:rPr>
              <a:t>GTP-C traffic is spread across all probes (i.e. it can be processed in parallel with respect to sending it to one probe) as well as GTP-U.</a:t>
            </a:r>
          </a:p>
          <a:p>
            <a:pPr marL="342484" lvl="0" indent="-232756">
              <a:defRPr sz="1800">
                <a:uFillTx/>
              </a:defRPr>
            </a:pPr>
            <a:r>
              <a:rPr sz="4000">
                <a:uFill>
                  <a:solidFill>
                    <a:prstClr val="black"/>
                  </a:solidFill>
                </a:uFill>
              </a:rPr>
              <a:t>GTP tunnel-to-user association is kept in redis and cached in individual probes for reducing the number of redis communications.</a:t>
            </a:r>
          </a:p>
        </p:txBody>
      </p:sp>
      <p:sp>
        <p:nvSpPr>
          <p:cNvPr id="338" name="Shape 33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53</a:t>
            </a:fld>
          </a:p>
        </p:txBody>
      </p:sp>
    </p:spTree>
  </p:cSld>
  <p:clrMapOvr>
    <a:masterClrMapping/>
  </p:clrMapOvr>
  <p:transition spd="med"/>
  <p:timing/>
</p:sld>
</file>

<file path=ppt/slides/slide5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340" name="Shape 340"/>
          <p:cNvSpPr/>
          <p:nvPr>
            <p:ph type="title"/>
          </p:nvPr>
        </p:nvSpPr>
        <p:spPr>
          <a:prstGeom prst="rect">
            <a:avLst/>
          </a:prstGeom>
        </p:spPr>
        <p:txBody>
          <a:bodyPr/>
          <a:lstStyle/>
          <a:p>
            <a:pPr lvl="0">
              <a:defRPr sz="1800">
                <a:uFillTx/>
              </a:defRPr>
            </a:pPr>
            <a:r>
              <a:rPr sz="5800">
                <a:uFill>
                  <a:solidFill>
                    <a:prstClr val="black"/>
                  </a:solidFill>
                </a:uFill>
              </a:rPr>
              <a:t>nProbe and GTP [3/5]</a:t>
            </a:r>
          </a:p>
        </p:txBody>
      </p:sp>
      <p:sp>
        <p:nvSpPr>
          <p:cNvPr id="341" name="Shape 34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54</a:t>
            </a:fld>
          </a:p>
        </p:txBody>
      </p:sp>
      <p:pic>
        <p:nvPicPr>
          <p:cNvPr id="342" name="droppedImage.pdf"/>
          <p:cNvPicPr/>
          <p:nvPr/>
        </p:nvPicPr>
        <p:blipFill>
          <a:blip r:embed="rId2">
            <a:extLst/>
          </a:blip>
          <a:stretch>
            <a:fillRect/>
          </a:stretch>
        </p:blipFill>
        <p:spPr>
          <a:xfrm>
            <a:off x="1099175" y="2755900"/>
            <a:ext cx="10800725" cy="5067300"/>
          </a:xfrm>
          <a:prstGeom prst="rect">
            <a:avLst/>
          </a:prstGeom>
          <a:ln w="12700">
            <a:miter lim="400000"/>
          </a:ln>
        </p:spPr>
      </p:pic>
    </p:spTree>
  </p:cSld>
  <p:clrMapOvr>
    <a:masterClrMapping/>
  </p:clrMapOvr>
  <p:transition spd="med"/>
  <p:timing/>
</p:sld>
</file>

<file path=ppt/slides/slide5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344" name="Shape 344"/>
          <p:cNvSpPr/>
          <p:nvPr>
            <p:ph type="title"/>
          </p:nvPr>
        </p:nvSpPr>
        <p:spPr>
          <a:prstGeom prst="rect">
            <a:avLst/>
          </a:prstGeom>
        </p:spPr>
        <p:txBody>
          <a:bodyPr/>
          <a:lstStyle/>
          <a:p>
            <a:pPr lvl="0">
              <a:defRPr sz="1800">
                <a:uFillTx/>
              </a:defRPr>
            </a:pPr>
            <a:r>
              <a:rPr sz="5800">
                <a:uFill>
                  <a:solidFill>
                    <a:prstClr val="black"/>
                  </a:solidFill>
                </a:uFill>
              </a:rPr>
              <a:t>nProbe and GTP [4/5]</a:t>
            </a:r>
          </a:p>
        </p:txBody>
      </p:sp>
      <p:sp>
        <p:nvSpPr>
          <p:cNvPr id="345" name="Shape 34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55</a:t>
            </a:fld>
          </a:p>
        </p:txBody>
      </p:sp>
      <p:pic>
        <p:nvPicPr>
          <p:cNvPr id="346" name="pasted-image.pdf"/>
          <p:cNvPicPr/>
          <p:nvPr/>
        </p:nvPicPr>
        <p:blipFill>
          <a:blip r:embed="rId2">
            <a:extLst/>
          </a:blip>
          <a:stretch>
            <a:fillRect/>
          </a:stretch>
        </p:blipFill>
        <p:spPr>
          <a:xfrm>
            <a:off x="2636390" y="2015355"/>
            <a:ext cx="7732020" cy="6970748"/>
          </a:xfrm>
          <a:prstGeom prst="rect">
            <a:avLst/>
          </a:prstGeom>
          <a:ln w="12700">
            <a:miter lim="400000"/>
          </a:ln>
        </p:spPr>
      </p:pic>
    </p:spTree>
  </p:cSld>
  <p:clrMapOvr>
    <a:masterClrMapping/>
  </p:clrMapOvr>
  <p:transition spd="med"/>
  <p:timing/>
</p:sld>
</file>

<file path=ppt/slides/slide5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348" name="Shape 348"/>
          <p:cNvSpPr/>
          <p:nvPr>
            <p:ph type="title"/>
          </p:nvPr>
        </p:nvSpPr>
        <p:spPr>
          <a:prstGeom prst="rect">
            <a:avLst/>
          </a:prstGeom>
        </p:spPr>
        <p:txBody>
          <a:bodyPr/>
          <a:lstStyle/>
          <a:p>
            <a:pPr lvl="0">
              <a:defRPr sz="1800">
                <a:uFillTx/>
              </a:defRPr>
            </a:pPr>
            <a:r>
              <a:rPr sz="5800">
                <a:uFill>
                  <a:solidFill>
                    <a:prstClr val="black"/>
                  </a:solidFill>
                </a:uFill>
              </a:rPr>
              <a:t>nProbe and GTP [5/5]</a:t>
            </a:r>
          </a:p>
        </p:txBody>
      </p:sp>
      <p:sp>
        <p:nvSpPr>
          <p:cNvPr id="349" name="Shape 349"/>
          <p:cNvSpPr/>
          <p:nvPr>
            <p:ph type="body" idx="1"/>
          </p:nvPr>
        </p:nvSpPr>
        <p:spPr>
          <a:prstGeom prst="rect">
            <a:avLst/>
          </a:prstGeom>
        </p:spPr>
        <p:txBody>
          <a:bodyPr/>
          <a:lstStyle/>
          <a:p>
            <a:pPr lvl="0">
              <a:defRPr sz="1800">
                <a:uFillTx/>
              </a:defRPr>
            </a:pPr>
            <a:r>
              <a:rPr sz="4400">
                <a:uFill>
                  <a:solidFill>
                    <a:prstClr val="black"/>
                  </a:solidFill>
                </a:uFill>
              </a:rPr>
              <a:t>Example of GTP cache manipulation:</a:t>
            </a:r>
          </a:p>
        </p:txBody>
      </p:sp>
      <p:sp>
        <p:nvSpPr>
          <p:cNvPr id="350" name="Shape 35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56</a:t>
            </a:fld>
          </a:p>
        </p:txBody>
      </p:sp>
      <p:pic>
        <p:nvPicPr>
          <p:cNvPr id="351" name="pasted-image.pdf"/>
          <p:cNvPicPr/>
          <p:nvPr/>
        </p:nvPicPr>
        <p:blipFill>
          <a:blip r:embed="rId2">
            <a:extLst/>
          </a:blip>
          <a:stretch>
            <a:fillRect/>
          </a:stretch>
        </p:blipFill>
        <p:spPr>
          <a:xfrm>
            <a:off x="2448983" y="2946218"/>
            <a:ext cx="9196130" cy="4889649"/>
          </a:xfrm>
          <a:prstGeom prst="rect">
            <a:avLst/>
          </a:prstGeom>
          <a:ln w="12700">
            <a:miter lim="400000"/>
          </a:ln>
        </p:spPr>
      </p:pic>
    </p:spTree>
  </p:cSld>
  <p:clrMapOvr>
    <a:masterClrMapping/>
  </p:clrMapOvr>
  <p:transition spd="med"/>
  <p:timing/>
</p:sld>
</file>

<file path=ppt/slides/slide5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53" name="Shape 353"/>
          <p:cNvSpPr/>
          <p:nvPr>
            <p:ph type="title"/>
          </p:nvPr>
        </p:nvSpPr>
        <p:spPr>
          <a:prstGeom prst="rect">
            <a:avLst/>
          </a:prstGeom>
        </p:spPr>
        <p:txBody>
          <a:bodyPr/>
          <a:lstStyle/>
          <a:p>
            <a:pPr lvl="0">
              <a:defRPr sz="1800">
                <a:uFillTx/>
              </a:defRPr>
            </a:pPr>
            <a:r>
              <a:rPr sz="5800">
                <a:uFill>
                  <a:solidFill>
                    <a:prstClr val="black"/>
                  </a:solidFill>
                </a:uFill>
              </a:rPr>
              <a:t>nProbe and Redis [1/4]</a:t>
            </a:r>
          </a:p>
        </p:txBody>
      </p:sp>
      <p:sp>
        <p:nvSpPr>
          <p:cNvPr id="354" name="Shape 354"/>
          <p:cNvSpPr/>
          <p:nvPr>
            <p:ph type="body" idx="1"/>
          </p:nvPr>
        </p:nvSpPr>
        <p:spPr>
          <a:prstGeom prst="rect">
            <a:avLst/>
          </a:prstGeom>
        </p:spPr>
        <p:txBody>
          <a:bodyPr/>
          <a:lstStyle/>
          <a:p>
            <a:pPr lvl="0">
              <a:defRPr sz="1800">
                <a:uFillTx/>
              </a:defRPr>
            </a:pPr>
            <a:r>
              <a:rPr sz="4400">
                <a:uFill>
                  <a:solidFill>
                    <a:prstClr val="black"/>
                  </a:solidFill>
                </a:uFill>
              </a:rPr>
              <a:t>nProbe opens several connections to the redis cache.</a:t>
            </a:r>
          </a:p>
          <a:p>
            <a:pPr lvl="1">
              <a:defRPr sz="1800">
                <a:uFillTx/>
              </a:defRPr>
            </a:pPr>
            <a:r>
              <a:rPr sz="3800">
                <a:uFill>
                  <a:solidFill>
                    <a:prstClr val="black"/>
                  </a:solidFill>
                </a:uFill>
              </a:rPr>
              <a:t>Write to cache: these operations have lower priority and are queued and executed in batches.</a:t>
            </a:r>
          </a:p>
          <a:p>
            <a:pPr lvl="1">
              <a:defRPr sz="1800">
                <a:uFillTx/>
              </a:defRPr>
            </a:pPr>
            <a:r>
              <a:rPr sz="3800">
                <a:uFill>
                  <a:solidFill>
                    <a:prstClr val="black"/>
                  </a:solidFill>
                </a:uFill>
              </a:rPr>
              <a:t>Read from cache: high-priority synchronous (i.e. the probe cannot continue the operations until an answer is received) operation performed when the probe needs to export GTP-U data. </a:t>
            </a:r>
          </a:p>
        </p:txBody>
      </p:sp>
      <p:sp>
        <p:nvSpPr>
          <p:cNvPr id="355" name="Shape 35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57</a:t>
            </a:fld>
          </a:p>
        </p:txBody>
      </p:sp>
    </p:spTree>
  </p:cSld>
  <p:clrMapOvr>
    <a:masterClrMapping/>
  </p:clrMapOvr>
  <p:transition spd="med"/>
  <p:timing/>
</p:sld>
</file>

<file path=ppt/slides/slide5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57" name="Shape 357"/>
          <p:cNvSpPr/>
          <p:nvPr>
            <p:ph type="title"/>
          </p:nvPr>
        </p:nvSpPr>
        <p:spPr>
          <a:prstGeom prst="rect">
            <a:avLst/>
          </a:prstGeom>
        </p:spPr>
        <p:txBody>
          <a:bodyPr/>
          <a:lstStyle/>
          <a:p>
            <a:pPr lvl="0">
              <a:defRPr sz="1800">
                <a:uFillTx/>
              </a:defRPr>
            </a:pPr>
            <a:r>
              <a:rPr sz="5800">
                <a:uFill>
                  <a:solidFill>
                    <a:prstClr val="black"/>
                  </a:solidFill>
                </a:uFill>
              </a:rPr>
              <a:t>nProbe and Redis [2/4]</a:t>
            </a:r>
          </a:p>
        </p:txBody>
      </p:sp>
      <p:sp>
        <p:nvSpPr>
          <p:cNvPr id="358" name="Shape 358"/>
          <p:cNvSpPr/>
          <p:nvPr>
            <p:ph type="body" idx="1"/>
          </p:nvPr>
        </p:nvSpPr>
        <p:spPr>
          <a:xfrm>
            <a:off x="647700" y="2106777"/>
            <a:ext cx="11740258" cy="6735823"/>
          </a:xfrm>
          <a:prstGeom prst="rect">
            <a:avLst/>
          </a:prstGeom>
        </p:spPr>
        <p:txBody>
          <a:bodyPr/>
          <a:lstStyle/>
          <a:p>
            <a:pPr marL="336665" lvl="0" indent="-226937">
              <a:defRPr sz="1800">
                <a:uFillTx/>
              </a:defRPr>
            </a:pPr>
            <a:r>
              <a:rPr sz="3900">
                <a:uFill>
                  <a:solidFill>
                    <a:prstClr val="black"/>
                  </a:solidFill>
                </a:uFill>
              </a:rPr>
              <a:t>In average a single redis process can handle up to 50/70k requests/sec in total.</a:t>
            </a:r>
          </a:p>
          <a:p>
            <a:pPr marL="336665" lvl="0" indent="-226937">
              <a:defRPr sz="1800">
                <a:uFillTx/>
              </a:defRPr>
            </a:pPr>
            <a:r>
              <a:rPr sz="3900">
                <a:uFill>
                  <a:solidFill>
                    <a:prstClr val="black"/>
                  </a:solidFill>
                </a:uFill>
              </a:rPr>
              <a:t>It is a good practice to run redis on the same host where the probes are working to avoid putting network latency into the equation and thus reduce the number of redis operations.</a:t>
            </a:r>
          </a:p>
          <a:p>
            <a:pPr marL="336665" lvl="0" indent="-226937">
              <a:defRPr sz="1800">
                <a:uFillTx/>
              </a:defRPr>
            </a:pPr>
            <a:r>
              <a:rPr sz="3900">
                <a:uFill>
                  <a:solidFill>
                    <a:prstClr val="black"/>
                  </a:solidFill>
                </a:uFill>
              </a:rPr>
              <a:t>In order to add redundancy and increase resiliency it is possible to setup a redis cluster or use a proxy (e.g. https://github.com/twitter/twemproxy) to share keys across the various nodes.</a:t>
            </a:r>
          </a:p>
        </p:txBody>
      </p:sp>
      <p:sp>
        <p:nvSpPr>
          <p:cNvPr id="359" name="Shape 35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58</a:t>
            </a:fld>
          </a:p>
        </p:txBody>
      </p:sp>
    </p:spTree>
  </p:cSld>
  <p:clrMapOvr>
    <a:masterClrMapping/>
  </p:clrMapOvr>
  <p:transition spd="med"/>
  <p:timing/>
</p:sld>
</file>

<file path=ppt/slides/slide5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61" name="Shape 361"/>
          <p:cNvSpPr/>
          <p:nvPr>
            <p:ph type="title"/>
          </p:nvPr>
        </p:nvSpPr>
        <p:spPr>
          <a:prstGeom prst="rect">
            <a:avLst/>
          </a:prstGeom>
        </p:spPr>
        <p:txBody>
          <a:bodyPr/>
          <a:lstStyle/>
          <a:p>
            <a:pPr lvl="0">
              <a:defRPr sz="1800">
                <a:uFillTx/>
              </a:defRPr>
            </a:pPr>
            <a:r>
              <a:rPr sz="5800">
                <a:uFill>
                  <a:solidFill>
                    <a:prstClr val="black"/>
                  </a:solidFill>
                </a:uFill>
              </a:rPr>
              <a:t>nProbe and Redis [3/4]</a:t>
            </a:r>
          </a:p>
        </p:txBody>
      </p:sp>
      <p:sp>
        <p:nvSpPr>
          <p:cNvPr id="362" name="Shape 362"/>
          <p:cNvSpPr/>
          <p:nvPr>
            <p:ph type="body" idx="1"/>
          </p:nvPr>
        </p:nvSpPr>
        <p:spPr>
          <a:prstGeom prst="rect">
            <a:avLst/>
          </a:prstGeom>
        </p:spPr>
        <p:txBody>
          <a:bodyPr/>
          <a:lstStyle/>
          <a:p>
            <a:pPr marL="0" lvl="0" indent="0">
              <a:buSzTx/>
              <a:buNone/>
              <a:defRPr sz="1800">
                <a:uFillTx/>
              </a:defRPr>
            </a:pPr>
            <a:r>
              <a:rPr sz="4400">
                <a:uFill>
                  <a:solidFill>
                    <a:prstClr val="black"/>
                  </a:solidFill>
                </a:uFill>
              </a:rPr>
              <a:t>Advantages of using redis:</a:t>
            </a:r>
          </a:p>
          <a:p>
            <a:pPr lvl="1">
              <a:defRPr sz="1800">
                <a:uFillTx/>
              </a:defRPr>
            </a:pPr>
            <a:r>
              <a:rPr sz="3800">
                <a:uFill>
                  <a:solidFill>
                    <a:prstClr val="black"/>
                  </a:solidFill>
                </a:uFill>
              </a:rPr>
              <a:t>The GTP state is kept on a central location regardless of the number of probes.</a:t>
            </a:r>
          </a:p>
          <a:p>
            <a:pPr lvl="1">
              <a:defRPr sz="1800">
                <a:uFillTx/>
              </a:defRPr>
            </a:pPr>
            <a:r>
              <a:rPr sz="3800">
                <a:uFill>
                  <a:solidFill>
                    <a:prstClr val="black"/>
                  </a:solidFill>
                </a:uFill>
              </a:rPr>
              <a:t>It can be used to aggregate the traffic monitored by each individual probe. For instance if it is necessary to compute the total amount of traffic per cellId, nProbe can increment the cell-bytes counter after a flow is expired.</a:t>
            </a:r>
          </a:p>
        </p:txBody>
      </p:sp>
      <p:sp>
        <p:nvSpPr>
          <p:cNvPr id="363" name="Shape 36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59</a:t>
            </a:fld>
          </a:p>
        </p:txBody>
      </p:sp>
    </p:spTree>
  </p:cSld>
  <p:clrMapOvr>
    <a:masterClrMapping/>
  </p:clrMapOvr>
  <p:transition spd="med"/>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4" name="Shape 34"/>
          <p:cNvSpPr/>
          <p:nvPr>
            <p:ph type="title"/>
          </p:nvPr>
        </p:nvSpPr>
        <p:spPr>
          <a:prstGeom prst="rect">
            <a:avLst/>
          </a:prstGeom>
        </p:spPr>
        <p:txBody>
          <a:bodyPr/>
          <a:lstStyle/>
          <a:p>
            <a:pPr lvl="0">
              <a:defRPr sz="1800">
                <a:uFillTx/>
              </a:defRPr>
            </a:pPr>
            <a:r>
              <a:rPr sz="5800">
                <a:uFill>
                  <a:solidFill>
                    <a:prstClr val="black"/>
                  </a:solidFill>
                </a:uFill>
              </a:rPr>
              <a:t>Motivation</a:t>
            </a:r>
          </a:p>
        </p:txBody>
      </p:sp>
      <p:sp>
        <p:nvSpPr>
          <p:cNvPr id="35" name="Shape 35"/>
          <p:cNvSpPr/>
          <p:nvPr>
            <p:ph type="body" idx="1"/>
          </p:nvPr>
        </p:nvSpPr>
        <p:spPr>
          <a:xfrm>
            <a:off x="647700" y="2106777"/>
            <a:ext cx="11709400" cy="6891610"/>
          </a:xfrm>
          <a:prstGeom prst="rect">
            <a:avLst/>
          </a:prstGeom>
        </p:spPr>
        <p:txBody>
          <a:bodyPr/>
          <a:lstStyle/>
          <a:p>
            <a:pPr marL="359941" lvl="0" indent="-250213">
              <a:defRPr sz="1800">
                <a:uFillTx/>
              </a:defRPr>
            </a:pPr>
            <a:r>
              <a:rPr sz="4300">
                <a:uFill>
                  <a:solidFill>
                    <a:prstClr val="black"/>
                  </a:solidFill>
                </a:uFill>
              </a:rPr>
              <a:t>Bring benefits of open-source and open-data to mobile traffic monitoring.</a:t>
            </a:r>
          </a:p>
          <a:p>
            <a:pPr marL="359941" lvl="0" indent="-250213">
              <a:defRPr sz="1800">
                <a:uFillTx/>
              </a:defRPr>
            </a:pPr>
            <a:r>
              <a:rPr sz="4300">
                <a:uFill>
                  <a:solidFill>
                    <a:prstClr val="black"/>
                  </a:solidFill>
                </a:uFill>
              </a:rPr>
              <a:t>Exploit wireshark for mobile-traffic troubleshooting.</a:t>
            </a:r>
          </a:p>
          <a:p>
            <a:pPr marL="359941" lvl="0" indent="-250213">
              <a:defRPr sz="1800">
                <a:uFillTx/>
              </a:defRPr>
            </a:pPr>
            <a:r>
              <a:rPr sz="4300">
                <a:uFill>
                  <a:solidFill>
                    <a:prstClr val="black"/>
                  </a:solidFill>
                </a:uFill>
              </a:rPr>
              <a:t>Create comprehensive mobile traffic monitoring tools leveraging on code and lessons learnt on Internet traffic monitoring.</a:t>
            </a:r>
          </a:p>
          <a:p>
            <a:pPr marL="359941" lvl="0" indent="-250213">
              <a:defRPr sz="1800">
                <a:uFillTx/>
              </a:defRPr>
            </a:pPr>
            <a:r>
              <a:rPr sz="4300">
                <a:uFill>
                  <a:solidFill>
                    <a:prstClr val="black"/>
                  </a:solidFill>
                </a:uFill>
              </a:rPr>
              <a:t>In essence “open” the world of mobile traffic monitoring as happened with Internet monitoring.</a:t>
            </a:r>
          </a:p>
        </p:txBody>
      </p:sp>
      <p:sp>
        <p:nvSpPr>
          <p:cNvPr id="36" name="Shape 36"/>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a:t>
            </a:fld>
          </a:p>
        </p:txBody>
      </p:sp>
    </p:spTree>
  </p:cSld>
  <p:clrMapOvr>
    <a:masterClrMapping/>
  </p:clrMapOvr>
  <p:transition spd="med"/>
  <p:timing/>
</p:sld>
</file>

<file path=ppt/slides/slide6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65" name="Shape 365"/>
          <p:cNvSpPr/>
          <p:nvPr>
            <p:ph type="title"/>
          </p:nvPr>
        </p:nvSpPr>
        <p:spPr>
          <a:prstGeom prst="rect">
            <a:avLst/>
          </a:prstGeom>
        </p:spPr>
        <p:txBody>
          <a:bodyPr/>
          <a:lstStyle/>
          <a:p>
            <a:pPr lvl="0">
              <a:defRPr sz="1800">
                <a:uFillTx/>
              </a:defRPr>
            </a:pPr>
            <a:r>
              <a:rPr sz="5800">
                <a:uFill>
                  <a:solidFill>
                    <a:prstClr val="black"/>
                  </a:solidFill>
                </a:uFill>
              </a:rPr>
              <a:t>nProbe and Redis [4/4]</a:t>
            </a:r>
          </a:p>
        </p:txBody>
      </p:sp>
      <p:sp>
        <p:nvSpPr>
          <p:cNvPr id="366" name="Shape 366"/>
          <p:cNvSpPr/>
          <p:nvPr>
            <p:ph type="body" idx="1"/>
          </p:nvPr>
        </p:nvSpPr>
        <p:spPr>
          <a:prstGeom prst="rect">
            <a:avLst/>
          </a:prstGeom>
        </p:spPr>
        <p:txBody>
          <a:bodyPr/>
          <a:lstStyle/>
          <a:p>
            <a:pPr marL="0" lvl="0" indent="0">
              <a:buSzTx/>
              <a:buNone/>
              <a:defRPr sz="1800">
                <a:uFillTx/>
              </a:defRPr>
            </a:pPr>
            <a:r>
              <a:rPr sz="4400">
                <a:uFill>
                  <a:solidFill>
                    <a:prstClr val="black"/>
                  </a:solidFill>
                </a:uFill>
              </a:rPr>
              <a:t>Disadvantages of using redis:</a:t>
            </a:r>
          </a:p>
          <a:p>
            <a:pPr lvl="1">
              <a:defRPr sz="1800">
                <a:uFillTx/>
              </a:defRPr>
            </a:pPr>
            <a:r>
              <a:rPr sz="3800">
                <a:uFill>
                  <a:solidFill>
                    <a:prstClr val="black"/>
                  </a:solidFill>
                </a:uFill>
              </a:rPr>
              <a:t>It is a central point of failure thus it is important to use a cluster/proxy.</a:t>
            </a:r>
          </a:p>
          <a:p>
            <a:pPr lvl="1">
              <a:defRPr sz="1800">
                <a:uFillTx/>
              </a:defRPr>
            </a:pPr>
            <a:r>
              <a:rPr sz="3800">
                <a:uFill>
                  <a:solidFill>
                    <a:prstClr val="black"/>
                  </a:solidFill>
                </a:uFill>
              </a:rPr>
              <a:t>Read operations are synchronous and thus they are influenced by the network latency: keep redis and the nProbe instances on the same host and do not put them on a WAN.</a:t>
            </a:r>
          </a:p>
        </p:txBody>
      </p:sp>
      <p:sp>
        <p:nvSpPr>
          <p:cNvPr id="367" name="Shape 36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60</a:t>
            </a:fld>
          </a:p>
        </p:txBody>
      </p:sp>
    </p:spTree>
  </p:cSld>
  <p:clrMapOvr>
    <a:masterClrMapping/>
  </p:clrMapOvr>
  <p:transition spd="med"/>
  <p:timing/>
</p:sld>
</file>

<file path=ppt/slides/slide6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69" name="Shape 369"/>
          <p:cNvSpPr/>
          <p:nvPr>
            <p:ph type="title"/>
          </p:nvPr>
        </p:nvSpPr>
        <p:spPr>
          <a:prstGeom prst="rect">
            <a:avLst/>
          </a:prstGeom>
        </p:spPr>
        <p:txBody>
          <a:bodyPr/>
          <a:lstStyle/>
          <a:p>
            <a:pPr lvl="0">
              <a:defRPr sz="1800">
                <a:uFillTx/>
              </a:defRPr>
            </a:pPr>
            <a:r>
              <a:rPr sz="5800">
                <a:uFill>
                  <a:solidFill>
                    <a:prstClr val="black"/>
                  </a:solidFill>
                </a:uFill>
              </a:rPr>
              <a:t>GTP Traffic Reports [1/3]</a:t>
            </a:r>
          </a:p>
        </p:txBody>
      </p:sp>
      <p:sp>
        <p:nvSpPr>
          <p:cNvPr id="370" name="Shape 370"/>
          <p:cNvSpPr/>
          <p:nvPr>
            <p:ph type="body" idx="1"/>
          </p:nvPr>
        </p:nvSpPr>
        <p:spPr>
          <a:xfrm>
            <a:off x="647700" y="2106777"/>
            <a:ext cx="11709400" cy="6696681"/>
          </a:xfrm>
          <a:prstGeom prst="rect">
            <a:avLst/>
          </a:prstGeom>
        </p:spPr>
        <p:txBody>
          <a:bodyPr/>
          <a:lstStyle/>
          <a:p>
            <a:pPr marL="0" lvl="0" indent="0">
              <a:buSzTx/>
              <a:buNone/>
              <a:defRPr sz="1800">
                <a:uFillTx/>
              </a:defRPr>
            </a:pPr>
            <a:r>
              <a:rPr sz="4000">
                <a:uFill>
                  <a:solidFill>
                    <a:prstClr val="black"/>
                  </a:solidFill>
                </a:uFill>
              </a:rPr>
              <a:t>The probe can produce two type of reports:</a:t>
            </a:r>
          </a:p>
          <a:p>
            <a:pPr marL="342484" lvl="0" indent="-232756">
              <a:defRPr sz="1800">
                <a:uFillTx/>
              </a:defRPr>
            </a:pPr>
            <a:r>
              <a:rPr sz="4000">
                <a:uFill>
                  <a:solidFill>
                    <a:prstClr val="black"/>
                  </a:solidFill>
                </a:uFill>
              </a:rPr>
              <a:t>GTP-C reports that contain aggregate signalling information.</a:t>
            </a:r>
          </a:p>
          <a:p>
            <a:pPr marL="342484" lvl="0" indent="-232756">
              <a:defRPr sz="1800">
                <a:uFillTx/>
              </a:defRPr>
            </a:pPr>
            <a:r>
              <a:rPr sz="4000">
                <a:uFill>
                  <a:solidFill>
                    <a:prstClr val="black"/>
                  </a:solidFill>
                </a:uFill>
              </a:rPr>
              <a:t>GTP-U traffic reports that contain standard flow fields (e.g. IPs/ports, bytes/packets) in addition to mobile terminal information (e.g. IMSI and cell Id).</a:t>
            </a:r>
          </a:p>
          <a:p>
            <a:pPr marL="0" lvl="0" indent="0">
              <a:buSzTx/>
              <a:buNone/>
              <a:defRPr sz="1800">
                <a:uFillTx/>
              </a:defRPr>
            </a:pPr>
            <a:r>
              <a:rPr sz="4000">
                <a:uFill>
                  <a:solidFill>
                    <a:prstClr val="black"/>
                  </a:solidFill>
                </a:uFill>
              </a:rPr>
              <a:t>In essence nProbe handles GTP signalling similar to what happens with Radius: it is use to map a user (IMSI) to a traffic (flow) along with metadata (e.g cell Id).</a:t>
            </a:r>
          </a:p>
        </p:txBody>
      </p:sp>
      <p:sp>
        <p:nvSpPr>
          <p:cNvPr id="371" name="Shape 37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61</a:t>
            </a:fld>
          </a:p>
        </p:txBody>
      </p:sp>
    </p:spTree>
  </p:cSld>
  <p:clrMapOvr>
    <a:masterClrMapping/>
  </p:clrMapOvr>
  <p:transition spd="med"/>
  <p:timing/>
</p:sld>
</file>

<file path=ppt/slides/slide6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73" name="Shape 373"/>
          <p:cNvSpPr/>
          <p:nvPr>
            <p:ph type="title"/>
          </p:nvPr>
        </p:nvSpPr>
        <p:spPr>
          <a:prstGeom prst="rect">
            <a:avLst/>
          </a:prstGeom>
        </p:spPr>
        <p:txBody>
          <a:bodyPr/>
          <a:lstStyle/>
          <a:p>
            <a:pPr lvl="0">
              <a:defRPr sz="1800">
                <a:uFillTx/>
              </a:defRPr>
            </a:pPr>
            <a:r>
              <a:rPr sz="5800">
                <a:uFill>
                  <a:solidFill>
                    <a:prstClr val="black"/>
                  </a:solidFill>
                </a:uFill>
              </a:rPr>
              <a:t>GTP Traffic Reports [2/3]</a:t>
            </a:r>
          </a:p>
        </p:txBody>
      </p:sp>
      <p:sp>
        <p:nvSpPr>
          <p:cNvPr id="374" name="Shape 374"/>
          <p:cNvSpPr/>
          <p:nvPr>
            <p:ph type="body" idx="1"/>
          </p:nvPr>
        </p:nvSpPr>
        <p:spPr>
          <a:prstGeom prst="rect">
            <a:avLst/>
          </a:prstGeom>
        </p:spPr>
        <p:txBody>
          <a:bodyPr/>
          <a:lstStyle/>
          <a:p>
            <a:pPr lvl="0">
              <a:defRPr sz="1800">
                <a:uFillTx/>
              </a:defRPr>
            </a:pPr>
            <a:r>
              <a:rPr sz="4400">
                <a:uFill>
                  <a:solidFill>
                    <a:prstClr val="black"/>
                  </a:solidFill>
                </a:uFill>
              </a:rPr>
              <a:t>GTP-C report</a:t>
            </a:r>
          </a:p>
        </p:txBody>
      </p:sp>
      <p:sp>
        <p:nvSpPr>
          <p:cNvPr id="375" name="Shape 37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62</a:t>
            </a:fld>
          </a:p>
        </p:txBody>
      </p:sp>
      <p:sp>
        <p:nvSpPr>
          <p:cNvPr id="376" name="Shape 376"/>
          <p:cNvSpPr/>
          <p:nvPr/>
        </p:nvSpPr>
        <p:spPr>
          <a:xfrm>
            <a:off x="1090141" y="2730500"/>
            <a:ext cx="10824518" cy="5791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tabLst>
                <a:tab pos="355600"/>
                <a:tab pos="711200"/>
                <a:tab pos="1066800"/>
                <a:tab pos="1422400"/>
                <a:tab pos="1778000"/>
                <a:tab pos="2133600"/>
                <a:tab pos="2489200"/>
                <a:tab pos="2844800"/>
                <a:tab pos="3200400"/>
                <a:tab pos="3556000"/>
                <a:tab pos="3911600"/>
                <a:tab pos="4267200"/>
              </a:tabLst>
              <a:defRPr sz="1800"/>
            </a:pPr>
            <a:r>
              <a:rPr sz="1400">
                <a:latin typeface="Menlo Regular"/>
                <a:ea typeface="Menlo Regular"/>
                <a:cs typeface="Menlo Regular"/>
                <a:sym typeface="Menlo Regular"/>
              </a:rPr>
              <a:t>#</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400">
                <a:latin typeface="Menlo Regular"/>
                <a:ea typeface="Menlo Regular"/>
                <a:cs typeface="Menlo Regular"/>
                <a:sym typeface="Menlo Regular"/>
              </a:rPr>
              <a:t># StartTime[epoch]	Duration(ms)[float]	GTP_version[uint]	Peers[ascii:64]	SeqId[hex:4]	RspCause[ascii:64]	c2s_s2c_msg_type[ascii:64]	c2s_s2c_teid[hex:20]	c2s_s2c_teid_data[hex:20]	c2s_s2c_teid_ctrl[ascii:32]	c2s_gsn_addr[ascii:32]	</a:t>
            </a:r>
            <a:r>
              <a:rPr sz="1400">
                <a:solidFill>
                  <a:srgbClr val="FF2600"/>
                </a:solidFill>
                <a:latin typeface="Menlo Regular"/>
                <a:ea typeface="Menlo Regular"/>
                <a:cs typeface="Menlo Regular"/>
                <a:sym typeface="Menlo Regular"/>
              </a:rPr>
              <a:t>APN</a:t>
            </a:r>
            <a:r>
              <a:rPr sz="1400">
                <a:latin typeface="Menlo Regular"/>
                <a:ea typeface="Menlo Regular"/>
                <a:cs typeface="Menlo Regular"/>
                <a:sym typeface="Menlo Regular"/>
              </a:rPr>
              <a:t>[ascii:64]	</a:t>
            </a:r>
            <a:r>
              <a:rPr sz="1400">
                <a:solidFill>
                  <a:srgbClr val="FF2600"/>
                </a:solidFill>
                <a:latin typeface="Menlo Regular"/>
                <a:ea typeface="Menlo Regular"/>
                <a:cs typeface="Menlo Regular"/>
                <a:sym typeface="Menlo Regular"/>
              </a:rPr>
              <a:t>IMSI</a:t>
            </a:r>
            <a:r>
              <a:rPr sz="1400">
                <a:latin typeface="Menlo Regular"/>
                <a:ea typeface="Menlo Regular"/>
                <a:cs typeface="Menlo Regular"/>
                <a:sym typeface="Menlo Regular"/>
              </a:rPr>
              <a:t>[ascii:32]	</a:t>
            </a:r>
            <a:r>
              <a:rPr sz="1400">
                <a:solidFill>
                  <a:srgbClr val="FF2600"/>
                </a:solidFill>
                <a:latin typeface="Menlo Regular"/>
                <a:ea typeface="Menlo Regular"/>
                <a:cs typeface="Menlo Regular"/>
                <a:sym typeface="Menlo Regular"/>
              </a:rPr>
              <a:t>MSISDN</a:t>
            </a:r>
            <a:r>
              <a:rPr sz="1400">
                <a:latin typeface="Menlo Regular"/>
                <a:ea typeface="Menlo Regular"/>
                <a:cs typeface="Menlo Regular"/>
                <a:sym typeface="Menlo Regular"/>
              </a:rPr>
              <a:t>[ascii:32]	</a:t>
            </a:r>
            <a:r>
              <a:rPr sz="1400">
                <a:solidFill>
                  <a:srgbClr val="FF2600"/>
                </a:solidFill>
                <a:latin typeface="Menlo Regular"/>
                <a:ea typeface="Menlo Regular"/>
                <a:cs typeface="Menlo Regular"/>
                <a:sym typeface="Menlo Regular"/>
              </a:rPr>
              <a:t>IMEI</a:t>
            </a:r>
            <a:r>
              <a:rPr sz="1400">
                <a:latin typeface="Menlo Regular"/>
                <a:ea typeface="Menlo Regular"/>
                <a:cs typeface="Menlo Regular"/>
                <a:sym typeface="Menlo Regular"/>
              </a:rPr>
              <a:t>[ascii:32]	NSAPI[uint]	rai_mcc[uint]	rai_mnc[uint]	rai_lac[uint]	rai_rac[uint]	uli_mcc[uint]	uli_mnc[uint]	uli_cell_lac[uint]	uli_cell_ci[uint]uli_sac[uint]	s2c_gsn_addr[ascii:32]	s2c_end_user_ip[ascii:32]	s2c_charging_gw[ascii:32]	s2c_charging_id[uint]	Req_QoS[ascii:255]	Rsp_QoS[ascii:255]</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400">
                <a:latin typeface="Menlo Regular"/>
                <a:ea typeface="Menlo Regular"/>
                <a:cs typeface="Menlo Regular"/>
                <a:sym typeface="Menlo Regular"/>
              </a:rPr>
              <a:t>#</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400">
                <a:latin typeface="Menlo Regular"/>
                <a:ea typeface="Menlo Regular"/>
                <a:cs typeface="Menlo Regular"/>
                <a:sym typeface="Menlo Regular"/>
              </a:rPr>
              <a:t>1399325474	0.000	1	194.33.24.58,194.33.27.26	45	Request accepted(128)	</a:t>
            </a:r>
            <a:r>
              <a:rPr sz="1400" b="1">
                <a:solidFill>
                  <a:srgbClr val="FF2600"/>
                </a:solidFill>
                <a:latin typeface="Menlo Regular"/>
                <a:ea typeface="Menlo Regular"/>
                <a:cs typeface="Menlo Regular"/>
                <a:sym typeface="Menlo Regular"/>
              </a:rPr>
              <a:t>CreateContextRequest(16),CreateContextResponse(17)	</a:t>
            </a:r>
            <a:r>
              <a:rPr sz="1400">
                <a:latin typeface="Menlo Regular"/>
                <a:ea typeface="Menlo Regular"/>
                <a:cs typeface="Menlo Regular"/>
                <a:sym typeface="Menlo Regular"/>
              </a:rPr>
              <a:t>00000000,0600170A	06001908,00000001	0600170A,00000044	194.33.24.58,194.33.24.52 </a:t>
            </a:r>
            <a:r>
              <a:rPr sz="1400">
                <a:solidFill>
                  <a:srgbClr val="FF2600"/>
                </a:solidFill>
                <a:latin typeface="Menlo Regular"/>
                <a:ea typeface="Menlo Regular"/>
                <a:cs typeface="Menlo Regular"/>
                <a:sym typeface="Menlo Regular"/>
              </a:rPr>
              <a:t>orange	23486000002XXXX	+44797335XXXX		</a:t>
            </a:r>
            <a:r>
              <a:rPr sz="1400">
                <a:latin typeface="Menlo Regular"/>
                <a:ea typeface="Menlo Regular"/>
                <a:cs typeface="Menlo Regular"/>
                <a:sym typeface="Menlo Regular"/>
              </a:rPr>
              <a:t>5	0	0	0	0	0	0	0	0	0	194.33.26.17,194.33.26.17	10.32.0.36	0.0.0.0	12481267	delay=4,reliability=3,peak=6,precedence=2,mean=31,class=4,del_order=2,del_err_sdu=3,max_sdu=1500,max_ul=64,max_dl=384,res_ber=7,err_ratio=4,transfer_delay=2,traf_prio=3,guar_ul=16,guar_dl=64,src_stat_desc=0,sig_ind=0	delay=4,reliability=3,peak=6,precedence=2,mean=31,class=4,del_order=2,del_err_sdu=3,max_sdu=1500,max_ul=64,max_dl=384,res_ber=7,err_ratio=4,transfer_delay=2,traf_prio=3,guar_ul=16,guar_dl=64,src_stat_desc=0,sig_ind=0</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400">
                <a:latin typeface="Menlo Regular"/>
                <a:ea typeface="Menlo Regular"/>
                <a:cs typeface="Menlo Regular"/>
                <a:sym typeface="Menlo Regular"/>
              </a:rPr>
              <a:t>1399325474	0.000	1	194.33.24.58,194.33.26.17	46	Request accepted(128)	</a:t>
            </a:r>
            <a:r>
              <a:rPr sz="1400" b="1">
                <a:solidFill>
                  <a:srgbClr val="FF2600"/>
                </a:solidFill>
                <a:latin typeface="Menlo Regular"/>
                <a:ea typeface="Menlo Regular"/>
                <a:cs typeface="Menlo Regular"/>
                <a:sym typeface="Menlo Regular"/>
              </a:rPr>
              <a:t>DeleteContextRequest(20),DeleteContextResponse(21)	</a:t>
            </a:r>
            <a:r>
              <a:rPr sz="1400">
                <a:latin typeface="Menlo Regular"/>
                <a:ea typeface="Menlo Regular"/>
                <a:cs typeface="Menlo Regular"/>
                <a:sym typeface="Menlo Regular"/>
              </a:rPr>
              <a:t>00000044,0600170A	00000000,00000000	00000000,00000000	0.0.0.0,0.0.0.0			0.0.0.0,0.0.0.0	0.0.0.0	0.0.0.0	0	delay=0,reliability=0,peak=0,precedence=0,mean=0,class=0,del_order=0,del_err_sdu=0,max_sdu=0,max_ul=0,max_dl=0,res_ber=0,err_ratio=0,transfer_delay=0,traf_prio=0,guar_ul=0,guar_dl=0,src_stat_desc=0,sig_ind=0	delay=0,reliability=0,peak=0,precedence=0,mean=0,class=0,del_order=0,del_err_sdu=0,max_sdu=0,max_ul=0,max_dl=0,res_ber=0,err_ratio=0,transfer_delay=0,traf_prio=0,guar_ul=0,guar_dl=0,src_stat_desc=0,sig_ind=0</a:t>
            </a:r>
          </a:p>
        </p:txBody>
      </p:sp>
    </p:spTree>
  </p:cSld>
  <p:clrMapOvr>
    <a:masterClrMapping/>
  </p:clrMapOvr>
  <p:transition spd="med"/>
  <p:timing/>
</p:sld>
</file>

<file path=ppt/slides/slide6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78" name="Shape 378"/>
          <p:cNvSpPr/>
          <p:nvPr>
            <p:ph type="title"/>
          </p:nvPr>
        </p:nvSpPr>
        <p:spPr>
          <a:prstGeom prst="rect">
            <a:avLst/>
          </a:prstGeom>
        </p:spPr>
        <p:txBody>
          <a:bodyPr/>
          <a:lstStyle/>
          <a:p>
            <a:pPr lvl="0">
              <a:defRPr sz="1800">
                <a:uFillTx/>
              </a:defRPr>
            </a:pPr>
            <a:r>
              <a:rPr sz="5800">
                <a:uFill>
                  <a:solidFill>
                    <a:prstClr val="black"/>
                  </a:solidFill>
                </a:uFill>
              </a:rPr>
              <a:t>GTP Traffic Reports [3/3]</a:t>
            </a:r>
          </a:p>
        </p:txBody>
      </p:sp>
      <p:sp>
        <p:nvSpPr>
          <p:cNvPr id="379" name="Shape 379"/>
          <p:cNvSpPr/>
          <p:nvPr>
            <p:ph type="body" idx="1"/>
          </p:nvPr>
        </p:nvSpPr>
        <p:spPr>
          <a:prstGeom prst="rect">
            <a:avLst/>
          </a:prstGeom>
        </p:spPr>
        <p:txBody>
          <a:bodyPr/>
          <a:lstStyle/>
          <a:p>
            <a:pPr lvl="0">
              <a:defRPr sz="1800">
                <a:uFillTx/>
              </a:defRPr>
            </a:pPr>
            <a:r>
              <a:rPr sz="4400">
                <a:uFill>
                  <a:solidFill>
                    <a:prstClr val="black"/>
                  </a:solidFill>
                </a:uFill>
              </a:rPr>
              <a:t>GTP-U Report (HTTP)</a:t>
            </a:r>
          </a:p>
        </p:txBody>
      </p:sp>
      <p:sp>
        <p:nvSpPr>
          <p:cNvPr id="380" name="Shape 38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63</a:t>
            </a:fld>
          </a:p>
        </p:txBody>
      </p:sp>
      <p:sp>
        <p:nvSpPr>
          <p:cNvPr id="381" name="Shape 381"/>
          <p:cNvSpPr/>
          <p:nvPr/>
        </p:nvSpPr>
        <p:spPr>
          <a:xfrm>
            <a:off x="2105210" y="3105298"/>
            <a:ext cx="10074896" cy="3556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tabLst>
                <a:tab pos="355600"/>
                <a:tab pos="711200"/>
                <a:tab pos="1066800"/>
                <a:tab pos="1422400"/>
                <a:tab pos="1778000"/>
                <a:tab pos="2133600"/>
                <a:tab pos="2489200"/>
                <a:tab pos="2844800"/>
                <a:tab pos="3200400"/>
                <a:tab pos="3556000"/>
                <a:tab pos="3911600"/>
                <a:tab pos="4267200"/>
              </a:tabLst>
              <a:defRPr sz="1800"/>
            </a:pPr>
            <a:r>
              <a:rPr sz="1400">
                <a:latin typeface="Menlo Regular"/>
                <a:ea typeface="Menlo Regular"/>
                <a:cs typeface="Menlo Regular"/>
                <a:sym typeface="Menlo Regular"/>
              </a:rPr>
              <a:t>#</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400">
                <a:latin typeface="Menlo Regular"/>
                <a:ea typeface="Menlo Regular"/>
                <a:cs typeface="Menlo Regular"/>
                <a:sym typeface="Menlo Regular"/>
              </a:rPr>
              <a:t># Client[ascii:32]	Server[ascii:32]	Protocol[ascii:8]	Method[ascii:8]	URL[ascii:255]	HTTPReturnCode[uint]	Location[ascii:255]	Referer[ascii:255]	UserAgent[ascii:255]	ContentType[ascii:96]	Bytes[uint]	BeginTime[epoch]	EndTimeWithPayload[epoch]	FlowHash[ascii:16]	Cookie[ascii:255]	Terminator[ascii:4]	ApplLatency(ms)[uint]	ClientLatency(ms)[uint]	ServerLatency(ms)[uint]	ApplicationID[uint]	Application[ascii:32]	BalancerHost[ascii:32]	ServerIP[ascii:32]	RehttpPkts[uint]	Client2Server_TEID[ascii:8]	Server2Client_TEID[ascii:8]	</a:t>
            </a:r>
            <a:r>
              <a:rPr sz="1400" b="1">
                <a:solidFill>
                  <a:srgbClr val="FF2600"/>
                </a:solidFill>
                <a:latin typeface="Menlo Regular"/>
                <a:ea typeface="Menlo Regular"/>
                <a:cs typeface="Menlo Regular"/>
                <a:sym typeface="Menlo Regular"/>
              </a:rPr>
              <a:t>FlowUserName (User or IMSI/LAC/CCI/CSAC)[ascii:32]	</a:t>
            </a:r>
            <a:r>
              <a:rPr sz="1400">
                <a:latin typeface="Menlo Regular"/>
                <a:ea typeface="Menlo Regular"/>
                <a:cs typeface="Menlo Regular"/>
                <a:sym typeface="Menlo Regular"/>
              </a:rPr>
              <a:t>AdditionalInfo[ascii:32]	OOO_Cli2Srv[uint]	OOO_Svr2Cli[uint]		POSTParams[ascii:256]</a:t>
            </a:r>
          </a:p>
          <a:p>
            <a:pPr lvl="0" algn="l" defTabSz="457200">
              <a:tabLst>
                <a:tab pos="355600"/>
                <a:tab pos="711200"/>
                <a:tab pos="1066800"/>
                <a:tab pos="1422400"/>
                <a:tab pos="1778000"/>
                <a:tab pos="2133600"/>
                <a:tab pos="2489200"/>
                <a:tab pos="2844800"/>
                <a:tab pos="3200400"/>
                <a:tab pos="3556000"/>
                <a:tab pos="3911600"/>
                <a:tab pos="4267200"/>
              </a:tabLst>
              <a:defRPr sz="1800"/>
            </a:pPr>
            <a:r>
              <a:rPr sz="1400">
                <a:latin typeface="Menlo Regular"/>
                <a:ea typeface="Menlo Regular"/>
                <a:cs typeface="Menlo Regular"/>
                <a:sym typeface="Menlo Regular"/>
              </a:rPr>
              <a:t>#</a:t>
            </a:r>
          </a:p>
          <a:p>
            <a:pPr lvl="0" algn="l" defTabSz="457200">
              <a:tabLst>
                <a:tab pos="355600"/>
                <a:tab pos="711200"/>
                <a:tab pos="1066800"/>
                <a:tab pos="1422400"/>
                <a:tab pos="1778000"/>
                <a:tab pos="2133600"/>
                <a:tab pos="2489200"/>
                <a:tab pos="2844800"/>
                <a:tab pos="3200400"/>
                <a:tab pos="3556000"/>
                <a:tab pos="3911600"/>
                <a:tab pos="4267200"/>
              </a:tabLst>
              <a:defRPr sz="1800"/>
            </a:pPr>
            <a:endParaRPr sz="1400">
              <a:latin typeface="Menlo Regular"/>
              <a:ea typeface="Menlo Regular"/>
              <a:cs typeface="Menlo Regular"/>
              <a:sym typeface="Menlo Regular"/>
            </a:endParaRPr>
          </a:p>
          <a:p>
            <a:pPr lvl="0" algn="l" defTabSz="457200">
              <a:tabLst>
                <a:tab pos="355600"/>
                <a:tab pos="711200"/>
                <a:tab pos="1066800"/>
                <a:tab pos="1422400"/>
                <a:tab pos="1778000"/>
                <a:tab pos="2133600"/>
                <a:tab pos="2489200"/>
                <a:tab pos="2844800"/>
                <a:tab pos="3200400"/>
                <a:tab pos="3556000"/>
                <a:tab pos="3911600"/>
                <a:tab pos="4267200"/>
              </a:tabLst>
              <a:defRPr sz="1800"/>
            </a:pPr>
            <a:r>
              <a:rPr sz="1400">
                <a:latin typeface="Menlo Regular"/>
                <a:ea typeface="Menlo Regular"/>
                <a:cs typeface="Menlo Regular"/>
                <a:sym typeface="Menlo Regular"/>
              </a:rPr>
              <a:t>10.68.78.155	web.icq.com	http	GET		302	www.icq.com/whitepages/online?icq=601004214&amp;img=5	www.google.com	Mozilla/5.0 (Linux; U; Android 4.1.2; ru-ru; GT-I9300 Build/JZO54K) AppleWebKit/534.30 (KHTML, like Gecko) Version/4.0 Mobile Safari/534.30	text/html	1170	1399325662	1399325664	838964263	0	U	40.173	23.091	20.200	7	HTTP		205.188.95.190	1	86048DB0	0001D69D	</a:t>
            </a:r>
            <a:r>
              <a:rPr sz="1400" b="1">
                <a:solidFill>
                  <a:srgbClr val="FF2600"/>
                </a:solidFill>
                <a:latin typeface="Menlo Regular"/>
                <a:ea typeface="Menlo Regular"/>
                <a:cs typeface="Menlo Regular"/>
                <a:sym typeface="Menlo Regular"/>
              </a:rPr>
              <a:t>"25001686073XXXX;592;54073;0;183493424"		</a:t>
            </a:r>
            <a:r>
              <a:rPr sz="1400">
                <a:latin typeface="Menlo Regular"/>
                <a:ea typeface="Menlo Regular"/>
                <a:cs typeface="Menlo Regular"/>
                <a:sym typeface="Menlo Regular"/>
              </a:rPr>
              <a:t>0	0</a:t>
            </a:r>
          </a:p>
        </p:txBody>
      </p:sp>
    </p:spTree>
  </p:cSld>
  <p:clrMapOvr>
    <a:masterClrMapping/>
  </p:clrMapOvr>
  <p:transition spd="med"/>
  <p:timing/>
</p:sld>
</file>

<file path=ppt/slides/slide6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83" name="Shape 383"/>
          <p:cNvSpPr/>
          <p:nvPr>
            <p:ph type="title"/>
          </p:nvPr>
        </p:nvSpPr>
        <p:spPr>
          <a:prstGeom prst="rect">
            <a:avLst/>
          </a:prstGeom>
        </p:spPr>
        <p:txBody>
          <a:bodyPr/>
          <a:lstStyle/>
          <a:p>
            <a:pPr lvl="0">
              <a:defRPr sz="1800">
                <a:uFillTx/>
              </a:defRPr>
            </a:pPr>
            <a:r>
              <a:rPr sz="5800">
                <a:uFill>
                  <a:solidFill>
                    <a:prstClr val="black"/>
                  </a:solidFill>
                </a:uFill>
              </a:rPr>
              <a:t>Advanced GTP Monitoring [1/2]</a:t>
            </a:r>
          </a:p>
        </p:txBody>
      </p:sp>
      <p:sp>
        <p:nvSpPr>
          <p:cNvPr id="384" name="Shape 384"/>
          <p:cNvSpPr/>
          <p:nvPr>
            <p:ph type="body" idx="1"/>
          </p:nvPr>
        </p:nvSpPr>
        <p:spPr>
          <a:prstGeom prst="rect">
            <a:avLst/>
          </a:prstGeom>
        </p:spPr>
        <p:txBody>
          <a:bodyPr/>
          <a:lstStyle/>
          <a:p>
            <a:pPr lvl="0">
              <a:defRPr sz="1800">
                <a:uFillTx/>
              </a:defRPr>
            </a:pPr>
            <a:r>
              <a:rPr sz="4400">
                <a:uFill>
                  <a:solidFill>
                    <a:prstClr val="black"/>
                  </a:solidFill>
                </a:uFill>
              </a:rPr>
              <a:t>The use of redis allows the simple creation of application that would have been much more difficult to create otherwise.</a:t>
            </a:r>
          </a:p>
          <a:p>
            <a:pPr lvl="0">
              <a:defRPr sz="1800">
                <a:uFillTx/>
              </a:defRPr>
            </a:pPr>
            <a:r>
              <a:rPr sz="4400">
                <a:uFill>
                  <a:solidFill>
                    <a:prstClr val="black"/>
                  </a:solidFill>
                </a:uFill>
              </a:rPr>
              <a:t>Suppose you want to have every 5 minutes the total amount of application protocol traffic per IMSI. Namely you want to know for all active network users, what are the protocols in use (e.g.  HTTP, email, Whatspp, Skype) and the traffic volume for each of it.</a:t>
            </a:r>
          </a:p>
        </p:txBody>
      </p:sp>
      <p:sp>
        <p:nvSpPr>
          <p:cNvPr id="385" name="Shape 385"/>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64</a:t>
            </a:fld>
          </a:p>
        </p:txBody>
      </p:sp>
    </p:spTree>
  </p:cSld>
  <p:clrMapOvr>
    <a:masterClrMapping/>
  </p:clrMapOvr>
  <p:transition spd="med"/>
  <p:timing/>
</p:sld>
</file>

<file path=ppt/slides/slide6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87" name="Shape 387"/>
          <p:cNvSpPr/>
          <p:nvPr>
            <p:ph type="title"/>
          </p:nvPr>
        </p:nvSpPr>
        <p:spPr>
          <a:prstGeom prst="rect">
            <a:avLst/>
          </a:prstGeom>
        </p:spPr>
        <p:txBody>
          <a:bodyPr/>
          <a:lstStyle/>
          <a:p>
            <a:pPr lvl="0">
              <a:defRPr sz="1800">
                <a:uFillTx/>
              </a:defRPr>
            </a:pPr>
            <a:r>
              <a:rPr sz="5800">
                <a:uFill>
                  <a:solidFill>
                    <a:prstClr val="black"/>
                  </a:solidFill>
                </a:uFill>
              </a:rPr>
              <a:t>Advanced GTP Monitoring [2/3]</a:t>
            </a:r>
          </a:p>
        </p:txBody>
      </p:sp>
      <p:sp>
        <p:nvSpPr>
          <p:cNvPr id="388" name="Shape 388"/>
          <p:cNvSpPr/>
          <p:nvPr>
            <p:ph type="body" idx="1"/>
          </p:nvPr>
        </p:nvSpPr>
        <p:spPr>
          <a:xfrm>
            <a:off x="647700" y="2106777"/>
            <a:ext cx="11709400" cy="6904309"/>
          </a:xfrm>
          <a:prstGeom prst="rect">
            <a:avLst/>
          </a:prstGeom>
        </p:spPr>
        <p:txBody>
          <a:bodyPr/>
          <a:lstStyle/>
          <a:p>
            <a:pPr marL="342484" lvl="0" indent="-232756">
              <a:defRPr sz="1800">
                <a:uFillTx/>
              </a:defRPr>
            </a:pPr>
            <a:r>
              <a:rPr sz="4000">
                <a:uFill>
                  <a:solidFill>
                    <a:prstClr val="black"/>
                  </a:solidFill>
                </a:uFill>
              </a:rPr>
              <a:t>Using a specified command line option (—imsi-aggregation) it is possible to tell nProbe that when a flow expires, it must increment in redis for the &lt;5 mins epoch&gt;&lt;IMSI&gt; hash key, the number of bytes of the subkey &lt;application protocol&gt;.</a:t>
            </a:r>
          </a:p>
          <a:p>
            <a:pPr marL="342484" lvl="0" indent="-232756">
              <a:defRPr sz="1800">
                <a:uFillTx/>
              </a:defRPr>
            </a:pPr>
            <a:r>
              <a:rPr sz="4000">
                <a:uFill>
                  <a:solidFill>
                    <a:prstClr val="black"/>
                  </a:solidFill>
                </a:uFill>
              </a:rPr>
              <a:t>Redis guarantees that increment operations are properly executed even if two simultaneous clients want to increment the same key.</a:t>
            </a:r>
          </a:p>
          <a:p>
            <a:pPr marL="342484" lvl="0" indent="-232756">
              <a:defRPr sz="1800">
                <a:uFillTx/>
              </a:defRPr>
            </a:pPr>
            <a:r>
              <a:rPr sz="4000">
                <a:uFill>
                  <a:solidFill>
                    <a:prstClr val="black"/>
                  </a:solidFill>
                </a:uFill>
              </a:rPr>
              <a:t>Periodically a simple python script can access redis and read the aggregated values.</a:t>
            </a:r>
          </a:p>
        </p:txBody>
      </p:sp>
      <p:sp>
        <p:nvSpPr>
          <p:cNvPr id="389" name="Shape 389"/>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65</a:t>
            </a:fld>
          </a:p>
        </p:txBody>
      </p:sp>
    </p:spTree>
  </p:cSld>
  <p:clrMapOvr>
    <a:masterClrMapping/>
  </p:clrMapOvr>
  <p:transition spd="med"/>
  <p:timing/>
</p:sld>
</file>

<file path=ppt/slides/slide6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391" name="Shape 391"/>
          <p:cNvSpPr/>
          <p:nvPr>
            <p:ph type="title"/>
          </p:nvPr>
        </p:nvSpPr>
        <p:spPr>
          <a:prstGeom prst="rect">
            <a:avLst/>
          </a:prstGeom>
        </p:spPr>
        <p:txBody>
          <a:bodyPr/>
          <a:lstStyle/>
          <a:p>
            <a:pPr lvl="0">
              <a:defRPr sz="1800">
                <a:uFillTx/>
              </a:defRPr>
            </a:pPr>
            <a:r>
              <a:rPr sz="5800">
                <a:uFill>
                  <a:solidFill>
                    <a:prstClr val="black"/>
                  </a:solidFill>
                </a:uFill>
              </a:rPr>
              <a:t>Advanced GTP Monitoring [3/3]</a:t>
            </a:r>
          </a:p>
        </p:txBody>
      </p:sp>
      <p:sp>
        <p:nvSpPr>
          <p:cNvPr id="392" name="Shape 392"/>
          <p:cNvSpPr/>
          <p:nvPr>
            <p:ph type="body" idx="1"/>
          </p:nvPr>
        </p:nvSpPr>
        <p:spPr>
          <a:prstGeom prst="rect">
            <a:avLst/>
          </a:prstGeom>
        </p:spPr>
        <p:txBody>
          <a:bodyPr/>
          <a:lstStyle/>
          <a:p>
            <a:pPr lvl="0">
              <a:defRPr sz="1800">
                <a:uFillTx/>
              </a:defRPr>
            </a:pPr>
            <a:r>
              <a:rPr sz="4400">
                <a:uFill>
                  <a:solidFill>
                    <a:prstClr val="black"/>
                  </a:solidFill>
                </a:uFill>
              </a:rPr>
              <a:t>Companion script</a:t>
            </a:r>
          </a:p>
          <a:p>
            <a:pPr lvl="0">
              <a:defRPr sz="1800">
                <a:uFillTx/>
              </a:defRPr>
            </a:pPr>
            <a:endParaRPr sz="4400">
              <a:uFill>
                <a:solidFill>
                  <a:prstClr val="black"/>
                </a:solidFill>
              </a:uFill>
            </a:endParaRPr>
          </a:p>
          <a:p>
            <a:pPr lvl="0">
              <a:defRPr sz="1800">
                <a:uFillTx/>
              </a:defRPr>
            </a:pPr>
            <a:endParaRPr sz="4400">
              <a:uFill>
                <a:solidFill>
                  <a:prstClr val="black"/>
                </a:solidFill>
              </a:uFill>
            </a:endParaRPr>
          </a:p>
          <a:p>
            <a:pPr lvl="0">
              <a:defRPr sz="1800">
                <a:uFillTx/>
              </a:defRPr>
            </a:pPr>
            <a:r>
              <a:rPr sz="4400">
                <a:uFill>
                  <a:solidFill>
                    <a:prstClr val="black"/>
                  </a:solidFill>
                </a:uFill>
              </a:rPr>
              <a:t>Example of traffic reports</a:t>
            </a:r>
          </a:p>
        </p:txBody>
      </p:sp>
      <p:sp>
        <p:nvSpPr>
          <p:cNvPr id="393" name="Shape 393"/>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66</a:t>
            </a:fld>
          </a:p>
        </p:txBody>
      </p:sp>
      <p:sp>
        <p:nvSpPr>
          <p:cNvPr id="394" name="Shape 394"/>
          <p:cNvSpPr/>
          <p:nvPr/>
        </p:nvSpPr>
        <p:spPr>
          <a:xfrm>
            <a:off x="2247053" y="2829495"/>
            <a:ext cx="10032858" cy="1371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0" algn="l" defTabSz="457200">
              <a:defRPr sz="1800"/>
            </a:pPr>
            <a:r>
              <a:rPr sz="2100">
                <a:latin typeface="Courier"/>
                <a:ea typeface="Courier"/>
                <a:cs typeface="Courier"/>
                <a:sym typeface="Courier"/>
              </a:rPr>
              <a:t>$ crontab -l|grep ggrega</a:t>
            </a:r>
          </a:p>
          <a:p>
            <a:pPr lvl="0" algn="l" defTabSz="457200">
              <a:defRPr sz="1800"/>
            </a:pPr>
            <a:r>
              <a:rPr sz="2100">
                <a:latin typeface="Courier"/>
                <a:ea typeface="Courier"/>
                <a:cs typeface="Courier"/>
                <a:sym typeface="Courier"/>
              </a:rPr>
              <a:t>*/5 * * * * /home/imsi/imsiAggregator.py --redis localhost  </a:t>
            </a:r>
            <a:br>
              <a:rPr sz="2100">
                <a:latin typeface="Courier"/>
                <a:ea typeface="Courier"/>
                <a:cs typeface="Courier"/>
                <a:sym typeface="Courier"/>
              </a:rPr>
            </a:br>
            <a:r>
              <a:rPr sz="2100">
                <a:latin typeface="Courier"/>
                <a:ea typeface="Courier"/>
                <a:cs typeface="Courier"/>
                <a:sym typeface="Courier"/>
              </a:rPr>
              <a:t>--epoch -2 --outdir /export/working_dir/imsi</a:t>
            </a:r>
          </a:p>
        </p:txBody>
      </p:sp>
      <p:sp>
        <p:nvSpPr>
          <p:cNvPr id="395" name="Shape 395"/>
          <p:cNvSpPr/>
          <p:nvPr/>
        </p:nvSpPr>
        <p:spPr>
          <a:xfrm>
            <a:off x="1545009" y="5403850"/>
            <a:ext cx="10677340" cy="29591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lgn="l" defTabSz="457200">
              <a:defRPr sz="1800"/>
            </a:pPr>
            <a:r>
              <a:rPr sz="2100">
                <a:latin typeface="Courier"/>
                <a:ea typeface="Courier"/>
                <a:cs typeface="Courier"/>
                <a:sym typeface="Courier"/>
              </a:rPr>
              <a:t>#</a:t>
            </a:r>
          </a:p>
          <a:p>
            <a:pPr lvl="0" algn="l" defTabSz="457200">
              <a:defRPr sz="1800"/>
            </a:pPr>
            <a:r>
              <a:rPr sz="2100">
                <a:latin typeface="Courier"/>
                <a:ea typeface="Courier"/>
                <a:cs typeface="Courier"/>
                <a:sym typeface="Courier"/>
              </a:rPr>
              <a:t># Timestamp IMSI Granularity Protocol Packets Bytes Flows Duration</a:t>
            </a:r>
            <a:br>
              <a:rPr sz="2100">
                <a:latin typeface="Courier"/>
                <a:ea typeface="Courier"/>
                <a:cs typeface="Courier"/>
                <a:sym typeface="Courier"/>
              </a:rPr>
            </a:br>
            <a:r>
              <a:rPr sz="2100">
                <a:latin typeface="Courier"/>
                <a:ea typeface="Courier"/>
                <a:cs typeface="Courier"/>
                <a:sym typeface="Courier"/>
              </a:rPr>
              <a:t>#</a:t>
            </a:r>
          </a:p>
          <a:p>
            <a:pPr lvl="0" algn="l" defTabSz="457200">
              <a:defRPr sz="1800"/>
            </a:pPr>
            <a:r>
              <a:rPr sz="2100">
                <a:latin typeface="Courier"/>
                <a:ea typeface="Courier"/>
                <a:cs typeface="Courier"/>
                <a:sym typeface="Courier"/>
              </a:rPr>
              <a:t>1374938100 XXXXX2001106796 300 Unknown 3 298 2 2</a:t>
            </a:r>
          </a:p>
          <a:p>
            <a:pPr lvl="0" algn="l" defTabSz="457200">
              <a:defRPr sz="1800"/>
            </a:pPr>
            <a:r>
              <a:rPr sz="2100">
                <a:latin typeface="Courier"/>
                <a:ea typeface="Courier"/>
                <a:cs typeface="Courier"/>
                <a:sym typeface="Courier"/>
              </a:rPr>
              <a:t>1374938100 XXXXX1100485374 300 HTTP 393 283553 13 114</a:t>
            </a:r>
          </a:p>
          <a:p>
            <a:pPr lvl="0" algn="l" defTabSz="457200">
              <a:defRPr sz="1800"/>
            </a:pPr>
            <a:r>
              <a:rPr sz="2100">
                <a:latin typeface="Courier"/>
                <a:ea typeface="Courier"/>
                <a:cs typeface="Courier"/>
                <a:sym typeface="Courier"/>
              </a:rPr>
              <a:t>1374938100 XXXXX2001110729 300 SSL 49 14269 10 18</a:t>
            </a:r>
          </a:p>
          <a:p>
            <a:pPr lvl="0" algn="l" defTabSz="457200">
              <a:defRPr sz="1800"/>
            </a:pPr>
            <a:r>
              <a:rPr sz="2100">
                <a:latin typeface="Courier"/>
                <a:ea typeface="Courier"/>
                <a:cs typeface="Courier"/>
                <a:sym typeface="Courier"/>
              </a:rPr>
              <a:t>1374938100 XXXXX2001338233 300 Skype 15 1411 1 7</a:t>
            </a:r>
          </a:p>
          <a:p>
            <a:pPr lvl="0" algn="l" defTabSz="457200">
              <a:defRPr sz="1800"/>
            </a:pPr>
            <a:r>
              <a:rPr sz="2100">
                <a:latin typeface="Courier"/>
                <a:ea typeface="Courier"/>
                <a:cs typeface="Courier"/>
                <a:sym typeface="Courier"/>
              </a:rPr>
              <a:t>1374938100 XXXXX1101335045 300 DNS 2 385 1 1</a:t>
            </a:r>
          </a:p>
          <a:p>
            <a:pPr lvl="0" algn="l" defTabSz="457200">
              <a:defRPr sz="1800"/>
            </a:pPr>
            <a:r>
              <a:rPr sz="2100">
                <a:latin typeface="Courier"/>
                <a:ea typeface="Courier"/>
                <a:cs typeface="Courier"/>
                <a:sym typeface="Courier"/>
              </a:rPr>
              <a:t>1374938100 XXXXX2001931139 300 Viber 17 1487 4 35</a:t>
            </a:r>
          </a:p>
        </p:txBody>
      </p:sp>
    </p:spTree>
  </p:cSld>
  <p:clrMapOvr>
    <a:masterClrMapping/>
  </p:clrMapOvr>
  <p:transition spd="med"/>
  <p:timing/>
</p:sld>
</file>

<file path=ppt/slides/slide6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397" name="Shape 397"/>
          <p:cNvSpPr/>
          <p:nvPr>
            <p:ph type="title"/>
          </p:nvPr>
        </p:nvSpPr>
        <p:spPr>
          <a:prstGeom prst="rect">
            <a:avLst/>
          </a:prstGeom>
        </p:spPr>
        <p:txBody>
          <a:bodyPr/>
          <a:lstStyle>
            <a:lvl1pPr>
              <a:defRPr sz="4900"/>
            </a:lvl1pPr>
          </a:lstStyle>
          <a:p>
            <a:pPr lvl="0">
              <a:defRPr sz="1800">
                <a:uFillTx/>
              </a:defRPr>
            </a:pPr>
            <a:r>
              <a:rPr sz="4900">
                <a:uFill>
                  <a:solidFill>
                    <a:prstClr val="black"/>
                  </a:solidFill>
                </a:uFill>
              </a:rPr>
              <a:t>Using ntopng as Monitoring Console [1/2]</a:t>
            </a:r>
          </a:p>
        </p:txBody>
      </p:sp>
      <p:sp>
        <p:nvSpPr>
          <p:cNvPr id="398" name="Shape 39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67</a:t>
            </a:fld>
          </a:p>
        </p:txBody>
      </p:sp>
      <p:pic>
        <p:nvPicPr>
          <p:cNvPr id="399" name="pasted-image.pdf"/>
          <p:cNvPicPr/>
          <p:nvPr/>
        </p:nvPicPr>
        <p:blipFill>
          <a:blip r:embed="rId2">
            <a:extLst/>
          </a:blip>
          <a:stretch>
            <a:fillRect/>
          </a:stretch>
        </p:blipFill>
        <p:spPr>
          <a:xfrm>
            <a:off x="3051885" y="2315628"/>
            <a:ext cx="6901030" cy="7154878"/>
          </a:xfrm>
          <a:prstGeom prst="rect">
            <a:avLst/>
          </a:prstGeom>
          <a:ln w="12700">
            <a:miter lim="400000"/>
          </a:ln>
        </p:spPr>
      </p:pic>
    </p:spTree>
  </p:cSld>
  <p:clrMapOvr>
    <a:masterClrMapping/>
  </p:clrMapOvr>
  <p:transition spd="med"/>
  <p:timing/>
</p:sld>
</file>

<file path=ppt/slides/slide6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4"/>
          <a:stretch>
            <a:fillRect/>
          </a:stretch>
        </a:blipFill>
      </p:bgPr>
    </p:bg>
    <p:spTree>
      <p:nvGrpSpPr>
        <p:cNvPr id="1" name=""/>
        <p:cNvGrpSpPr/>
        <p:nvPr/>
      </p:nvGrpSpPr>
      <p:grpSpPr>
        <a:xfrm>
          <a:off x="0" y="0"/>
          <a:ext cx="0" cy="0"/>
        </a:xfrm>
      </p:grpSpPr>
      <p:sp>
        <p:nvSpPr>
          <p:cNvPr id="401" name="Shape 401"/>
          <p:cNvSpPr/>
          <p:nvPr>
            <p:ph type="title"/>
          </p:nvPr>
        </p:nvSpPr>
        <p:spPr>
          <a:prstGeom prst="rect">
            <a:avLst/>
          </a:prstGeom>
        </p:spPr>
        <p:txBody>
          <a:bodyPr/>
          <a:lstStyle>
            <a:lvl1pPr>
              <a:defRPr sz="4900"/>
            </a:lvl1pPr>
          </a:lstStyle>
          <a:p>
            <a:pPr lvl="0">
              <a:defRPr sz="1800">
                <a:uFillTx/>
              </a:defRPr>
            </a:pPr>
            <a:r>
              <a:rPr sz="4900">
                <a:uFill>
                  <a:solidFill>
                    <a:prstClr val="black"/>
                  </a:solidFill>
                </a:uFill>
              </a:rPr>
              <a:t>Using ntopng as Monitoring Console [2/2]</a:t>
            </a:r>
          </a:p>
        </p:txBody>
      </p:sp>
      <p:sp>
        <p:nvSpPr>
          <p:cNvPr id="402" name="Shape 402"/>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68</a:t>
            </a:fld>
          </a:p>
        </p:txBody>
      </p:sp>
      <p:pic>
        <p:nvPicPr>
          <p:cNvPr id="403" name="pasted-image.png"/>
          <p:cNvPicPr/>
          <p:nvPr/>
        </p:nvPicPr>
        <p:blipFill>
          <a:blip r:embed="rId2">
            <a:extLst/>
          </a:blip>
          <a:stretch>
            <a:fillRect/>
          </a:stretch>
        </p:blipFill>
        <p:spPr>
          <a:xfrm>
            <a:off x="520700" y="2072737"/>
            <a:ext cx="11709400" cy="1962065"/>
          </a:xfrm>
          <a:prstGeom prst="rect">
            <a:avLst/>
          </a:prstGeom>
          <a:ln w="12700">
            <a:miter lim="400000"/>
          </a:ln>
        </p:spPr>
      </p:pic>
      <p:pic>
        <p:nvPicPr>
          <p:cNvPr id="404" name="pasted-image.png"/>
          <p:cNvPicPr/>
          <p:nvPr/>
        </p:nvPicPr>
        <p:blipFill>
          <a:blip r:embed="rId3">
            <a:extLst/>
          </a:blip>
          <a:stretch>
            <a:fillRect/>
          </a:stretch>
        </p:blipFill>
        <p:spPr>
          <a:xfrm>
            <a:off x="2112000" y="4205642"/>
            <a:ext cx="8526800" cy="4765183"/>
          </a:xfrm>
          <a:prstGeom prst="rect">
            <a:avLst/>
          </a:prstGeom>
          <a:ln w="12700">
            <a:miter lim="400000"/>
          </a:ln>
        </p:spPr>
      </p:pic>
      <p:sp>
        <p:nvSpPr>
          <p:cNvPr id="405" name="Shape 405"/>
          <p:cNvSpPr/>
          <p:nvPr/>
        </p:nvSpPr>
        <p:spPr>
          <a:xfrm>
            <a:off x="3405683" y="3651795"/>
            <a:ext cx="1534171" cy="279401"/>
          </a:xfrm>
          <a:prstGeom prst="rect">
            <a:avLst/>
          </a:prstGeom>
          <a:ln w="25400">
            <a:solidFill>
              <a:srgbClr val="FF2600">
                <a:alpha val="71000"/>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p>
        </p:txBody>
      </p:sp>
      <p:sp>
        <p:nvSpPr>
          <p:cNvPr id="406" name="Shape 406"/>
          <p:cNvSpPr/>
          <p:nvPr/>
        </p:nvSpPr>
        <p:spPr>
          <a:xfrm>
            <a:off x="4662983" y="7423695"/>
            <a:ext cx="5944395" cy="1452613"/>
          </a:xfrm>
          <a:prstGeom prst="rect">
            <a:avLst/>
          </a:prstGeom>
          <a:ln w="38100">
            <a:solidFill>
              <a:srgbClr val="FF2600">
                <a:alpha val="71000"/>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p>
        </p:txBody>
      </p:sp>
    </p:spTree>
  </p:cSld>
  <p:clrMapOvr>
    <a:masterClrMapping/>
  </p:clrMapOvr>
  <p:transition spd="med"/>
  <p:timing/>
</p:sld>
</file>

<file path=ppt/slides/slide6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408" name="Shape 408"/>
          <p:cNvSpPr/>
          <p:nvPr>
            <p:ph type="title"/>
          </p:nvPr>
        </p:nvSpPr>
        <p:spPr>
          <a:prstGeom prst="rect">
            <a:avLst/>
          </a:prstGeom>
        </p:spPr>
        <p:txBody>
          <a:bodyPr/>
          <a:lstStyle/>
          <a:p>
            <a:pPr lvl="0">
              <a:defRPr sz="1800">
                <a:uFillTx/>
              </a:defRPr>
            </a:pPr>
            <a:r>
              <a:rPr sz="5800">
                <a:uFill>
                  <a:solidFill>
                    <a:prstClr val="black"/>
                  </a:solidFill>
                </a:uFill>
              </a:rPr>
              <a:t>Final Remarks</a:t>
            </a:r>
          </a:p>
        </p:txBody>
      </p:sp>
      <p:sp>
        <p:nvSpPr>
          <p:cNvPr id="409" name="Shape 409"/>
          <p:cNvSpPr/>
          <p:nvPr>
            <p:ph type="body" idx="1"/>
          </p:nvPr>
        </p:nvSpPr>
        <p:spPr>
          <a:xfrm>
            <a:off x="647700" y="2106777"/>
            <a:ext cx="11722646" cy="6794312"/>
          </a:xfrm>
          <a:prstGeom prst="rect">
            <a:avLst/>
          </a:prstGeom>
        </p:spPr>
        <p:txBody>
          <a:bodyPr/>
          <a:lstStyle/>
          <a:p>
            <a:pPr marL="0" lvl="0" indent="0">
              <a:buSzTx/>
              <a:buNone/>
              <a:defRPr sz="1800">
                <a:uFillTx/>
              </a:defRPr>
            </a:pPr>
            <a:r>
              <a:rPr sz="3900">
                <a:uFill>
                  <a:solidFill>
                    <a:prstClr val="black"/>
                  </a:solidFill>
                </a:uFill>
              </a:rPr>
              <a:t>In this talk we have learnt:</a:t>
            </a:r>
          </a:p>
          <a:p>
            <a:pPr marL="336665" lvl="0" indent="-226937">
              <a:defRPr sz="1800">
                <a:uFillTx/>
              </a:defRPr>
            </a:pPr>
            <a:r>
              <a:rPr sz="3900">
                <a:uFill>
                  <a:solidFill>
                    <a:prstClr val="black"/>
                  </a:solidFill>
                </a:uFill>
              </a:rPr>
              <a:t>Introduction to mobile traffic monitoring.</a:t>
            </a:r>
          </a:p>
          <a:p>
            <a:pPr marL="336665" lvl="0" indent="-226937">
              <a:defRPr sz="1800">
                <a:uFillTx/>
              </a:defRPr>
            </a:pPr>
            <a:r>
              <a:rPr sz="3900">
                <a:uFill>
                  <a:solidFill>
                    <a:prstClr val="black"/>
                  </a:solidFill>
                </a:uFill>
              </a:rPr>
              <a:t>How to use Wireshark to analyse mobile traffic.</a:t>
            </a:r>
          </a:p>
          <a:p>
            <a:pPr marL="336665" lvl="0" indent="-226937">
              <a:defRPr sz="1800">
                <a:uFillTx/>
              </a:defRPr>
            </a:pPr>
            <a:r>
              <a:rPr sz="3900">
                <a:uFill>
                  <a:solidFill>
                    <a:prstClr val="black"/>
                  </a:solidFill>
                </a:uFill>
              </a:rPr>
              <a:t>Versatile software traffic merging/balancing using PF_RING.</a:t>
            </a:r>
          </a:p>
          <a:p>
            <a:pPr marL="336665" lvl="0" indent="-226937">
              <a:defRPr sz="1800">
                <a:uFillTx/>
              </a:defRPr>
            </a:pPr>
            <a:r>
              <a:rPr sz="3900">
                <a:uFill>
                  <a:solidFill>
                    <a:prstClr val="black"/>
                  </a:solidFill>
                </a:uFill>
              </a:rPr>
              <a:t>Permanent GTP traffic monitoring using the open-source nProbe application.</a:t>
            </a:r>
            <a:br>
              <a:rPr sz="3900">
                <a:uFill>
                  <a:solidFill>
                    <a:prstClr val="black"/>
                  </a:solidFill>
                </a:uFill>
              </a:rPr>
            </a:br>
            <a:r>
              <a:rPr sz="3900">
                <a:uFill>
                  <a:solidFill>
                    <a:prstClr val="black"/>
                  </a:solidFill>
                </a:uFill>
              </a:rPr>
              <a:t>Thanks to Wireshark and the open source ntop tools presented, it is possible to effectively analyse mobile traffic without using costly proprietary tools.</a:t>
            </a:r>
          </a:p>
        </p:txBody>
      </p:sp>
      <p:sp>
        <p:nvSpPr>
          <p:cNvPr id="410" name="Shape 410"/>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69</a:t>
            </a:fld>
          </a:p>
        </p:txBody>
      </p:sp>
    </p:spTree>
  </p:cSld>
  <p:clrMapOvr>
    <a:masterClrMapping/>
  </p:clrMapOvr>
  <p:transition spd="med"/>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38" name="Shape 38"/>
          <p:cNvSpPr/>
          <p:nvPr>
            <p:ph type="title"/>
          </p:nvPr>
        </p:nvSpPr>
        <p:spPr>
          <a:prstGeom prst="rect">
            <a:avLst/>
          </a:prstGeom>
        </p:spPr>
        <p:txBody>
          <a:bodyPr/>
          <a:lstStyle/>
          <a:p>
            <a:pPr lvl="0">
              <a:defRPr sz="1800">
                <a:uFillTx/>
              </a:defRPr>
            </a:pPr>
            <a:r>
              <a:rPr sz="5800">
                <a:uFill>
                  <a:solidFill>
                    <a:prstClr val="black"/>
                  </a:solidFill>
                </a:uFill>
              </a:rPr>
              <a:t>Let’s Start From The End…</a:t>
            </a:r>
          </a:p>
        </p:txBody>
      </p:sp>
      <p:sp>
        <p:nvSpPr>
          <p:cNvPr id="39" name="Shape 39"/>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7</a:t>
            </a:fld>
          </a:p>
        </p:txBody>
      </p:sp>
      <p:pic>
        <p:nvPicPr>
          <p:cNvPr id="40" name="pasted-image.png"/>
          <p:cNvPicPr/>
          <p:nvPr/>
        </p:nvPicPr>
        <p:blipFill>
          <a:blip r:embed="rId2">
            <a:extLst/>
          </a:blip>
          <a:stretch>
            <a:fillRect/>
          </a:stretch>
        </p:blipFill>
        <p:spPr>
          <a:xfrm>
            <a:off x="748754" y="2117318"/>
            <a:ext cx="11709401" cy="6543772"/>
          </a:xfrm>
          <a:prstGeom prst="rect">
            <a:avLst/>
          </a:prstGeom>
          <a:ln w="12700">
            <a:miter lim="400000"/>
          </a:ln>
        </p:spPr>
      </p:pic>
      <p:sp>
        <p:nvSpPr>
          <p:cNvPr id="41" name="Shape 41"/>
          <p:cNvSpPr/>
          <p:nvPr/>
        </p:nvSpPr>
        <p:spPr>
          <a:xfrm flipV="1">
            <a:off x="2016231" y="6832276"/>
            <a:ext cx="2005453" cy="566885"/>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42" name="Shape 42"/>
          <p:cNvSpPr/>
          <p:nvPr/>
        </p:nvSpPr>
        <p:spPr>
          <a:xfrm>
            <a:off x="296998" y="6743700"/>
            <a:ext cx="2288904" cy="11430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600">
                <a:latin typeface="Helvetica"/>
                <a:ea typeface="Helvetica"/>
                <a:cs typeface="Helvetica"/>
                <a:sym typeface="Helvetica"/>
              </a:defRPr>
            </a:lvl1pPr>
          </a:lstStyle>
          <a:p>
            <a:pPr lvl="0">
              <a:defRPr sz="1800"/>
            </a:pPr>
            <a:r>
              <a:rPr sz="3600"/>
              <a:t>Who</a:t>
            </a:r>
          </a:p>
        </p:txBody>
      </p:sp>
      <p:sp>
        <p:nvSpPr>
          <p:cNvPr id="43" name="Shape 43"/>
          <p:cNvSpPr/>
          <p:nvPr/>
        </p:nvSpPr>
        <p:spPr>
          <a:xfrm>
            <a:off x="411298" y="7327900"/>
            <a:ext cx="2288904" cy="11430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600">
                <a:latin typeface="Helvetica"/>
                <a:ea typeface="Helvetica"/>
                <a:cs typeface="Helvetica"/>
                <a:sym typeface="Helvetica"/>
              </a:defRPr>
            </a:lvl1pPr>
          </a:lstStyle>
          <a:p>
            <a:pPr lvl="0">
              <a:defRPr sz="1800"/>
            </a:pPr>
            <a:r>
              <a:rPr sz="3600"/>
              <a:t>Where</a:t>
            </a:r>
          </a:p>
        </p:txBody>
      </p:sp>
      <p:sp>
        <p:nvSpPr>
          <p:cNvPr id="44" name="Shape 44"/>
          <p:cNvSpPr/>
          <p:nvPr/>
        </p:nvSpPr>
        <p:spPr>
          <a:xfrm flipV="1">
            <a:off x="2350698" y="7530776"/>
            <a:ext cx="1874186" cy="411409"/>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45" name="Shape 45"/>
          <p:cNvSpPr/>
          <p:nvPr/>
        </p:nvSpPr>
        <p:spPr>
          <a:xfrm>
            <a:off x="6939098" y="2133600"/>
            <a:ext cx="2288904" cy="11430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600">
                <a:latin typeface="Helvetica"/>
                <a:ea typeface="Helvetica"/>
                <a:cs typeface="Helvetica"/>
                <a:sym typeface="Helvetica"/>
              </a:defRPr>
            </a:lvl1pPr>
          </a:lstStyle>
          <a:p>
            <a:pPr lvl="0">
              <a:defRPr sz="1800"/>
            </a:pPr>
            <a:r>
              <a:rPr sz="3600"/>
              <a:t>What</a:t>
            </a:r>
          </a:p>
        </p:txBody>
      </p:sp>
      <p:sp>
        <p:nvSpPr>
          <p:cNvPr id="46" name="Shape 46"/>
          <p:cNvSpPr/>
          <p:nvPr/>
        </p:nvSpPr>
        <p:spPr>
          <a:xfrm flipH="1">
            <a:off x="6418758" y="2754035"/>
            <a:ext cx="980935" cy="408637"/>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47" name="Shape 47"/>
          <p:cNvSpPr/>
          <p:nvPr/>
        </p:nvSpPr>
        <p:spPr>
          <a:xfrm>
            <a:off x="4241800" y="3048000"/>
            <a:ext cx="2365326" cy="1270000"/>
          </a:xfrm>
          <a:prstGeom prst="rect">
            <a:avLst/>
          </a:prstGeom>
          <a:ln w="50800">
            <a:solidFill>
              <a:srgbClr val="FF2600">
                <a:alpha val="71000"/>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p>
        </p:txBody>
      </p:sp>
      <p:sp>
        <p:nvSpPr>
          <p:cNvPr id="48" name="Shape 48"/>
          <p:cNvSpPr/>
          <p:nvPr/>
        </p:nvSpPr>
        <p:spPr>
          <a:xfrm>
            <a:off x="4356100" y="6573728"/>
            <a:ext cx="6889155" cy="638573"/>
          </a:xfrm>
          <a:prstGeom prst="rect">
            <a:avLst/>
          </a:prstGeom>
          <a:ln w="50800">
            <a:solidFill>
              <a:srgbClr val="FF2600">
                <a:alpha val="71000"/>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p>
        </p:txBody>
      </p:sp>
      <p:sp>
        <p:nvSpPr>
          <p:cNvPr id="49" name="Shape 49"/>
          <p:cNvSpPr/>
          <p:nvPr/>
        </p:nvSpPr>
        <p:spPr>
          <a:xfrm>
            <a:off x="4356100" y="7284928"/>
            <a:ext cx="6889155" cy="863138"/>
          </a:xfrm>
          <a:prstGeom prst="rect">
            <a:avLst/>
          </a:prstGeom>
          <a:ln w="50800">
            <a:solidFill>
              <a:srgbClr val="FF2600">
                <a:alpha val="71000"/>
              </a:srgbClr>
            </a:solidFill>
            <a:miter lim="400000"/>
          </a:ln>
        </p:spPr>
        <p:txBody>
          <a:bodyPr lIns="0" tIns="0" rIns="0" bIns="0" anchor="ctr"/>
          <a:lstStyle/>
          <a:p>
            <a:pPr lvl="0">
              <a:defRPr sz="4000">
                <a:solidFill>
                  <a:srgbClr val="FFFFFF"/>
                </a:solidFill>
                <a:effectLst>
                  <a:outerShdw blurRad="38100" dist="12700" dir="5400000" rotWithShape="0">
                    <a:srgbClr val="000000">
                      <a:alpha val="50000"/>
                    </a:srgbClr>
                  </a:outerShdw>
                </a:effectLst>
              </a:defRPr>
            </a:pPr>
          </a:p>
        </p:txBody>
      </p:sp>
      <p:sp>
        <p:nvSpPr>
          <p:cNvPr id="50" name="Shape 50"/>
          <p:cNvSpPr/>
          <p:nvPr/>
        </p:nvSpPr>
        <p:spPr>
          <a:xfrm>
            <a:off x="1049244" y="8559800"/>
            <a:ext cx="10639612" cy="1143000"/>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defRPr sz="3000">
                <a:latin typeface="Helvetica"/>
                <a:ea typeface="Helvetica"/>
                <a:cs typeface="Helvetica"/>
                <a:sym typeface="Helvetica"/>
              </a:defRPr>
            </a:lvl1pPr>
          </a:lstStyle>
          <a:p>
            <a:pPr lvl="0">
              <a:defRPr sz="1800"/>
            </a:pPr>
            <a:r>
              <a:rPr sz="3000"/>
              <a:t>Important: All realtime, using open source software, at 10 Gbit.</a:t>
            </a:r>
          </a:p>
        </p:txBody>
      </p:sp>
    </p:spTree>
  </p:cSld>
  <p:clrMapOvr>
    <a:masterClrMapping/>
  </p:clrMapOvr>
  <p:transition spd="med"/>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3"/>
          <a:stretch>
            <a:fillRect/>
          </a:stretch>
        </a:blipFill>
      </p:bgPr>
    </p:bg>
    <p:spTree>
      <p:nvGrpSpPr>
        <p:cNvPr id="1" name=""/>
        <p:cNvGrpSpPr/>
        <p:nvPr/>
      </p:nvGrpSpPr>
      <p:grpSpPr>
        <a:xfrm>
          <a:off x="0" y="0"/>
          <a:ext cx="0" cy="0"/>
        </a:xfrm>
      </p:grpSpPr>
      <p:sp>
        <p:nvSpPr>
          <p:cNvPr id="52" name="Shape 52"/>
          <p:cNvSpPr/>
          <p:nvPr>
            <p:ph type="title"/>
          </p:nvPr>
        </p:nvSpPr>
        <p:spPr>
          <a:prstGeom prst="rect">
            <a:avLst/>
          </a:prstGeom>
        </p:spPr>
        <p:txBody>
          <a:bodyPr/>
          <a:lstStyle/>
          <a:p>
            <a:pPr lvl="0">
              <a:defRPr sz="1800">
                <a:uFillTx/>
              </a:defRPr>
            </a:pPr>
            <a:r>
              <a:rPr sz="5800">
                <a:uFill>
                  <a:solidFill>
                    <a:prstClr val="black"/>
                  </a:solidFill>
                </a:uFill>
              </a:rPr>
              <a:t>Mobile Network Architecture</a:t>
            </a:r>
          </a:p>
        </p:txBody>
      </p:sp>
      <p:sp>
        <p:nvSpPr>
          <p:cNvPr id="53" name="Shape 53"/>
          <p:cNvSpPr/>
          <p:nvPr>
            <p:ph type="body" idx="1"/>
          </p:nvPr>
        </p:nvSpPr>
        <p:spPr>
          <a:prstGeom prst="rect">
            <a:avLst/>
          </a:prstGeom>
        </p:spPr>
        <p:txBody>
          <a:bodyPr/>
          <a:lstStyle/>
          <a:p>
            <a:pPr lvl="0">
              <a:defRPr sz="1800">
                <a:uFillTx/>
              </a:defRPr>
            </a:pPr>
            <a:r>
              <a:rPr sz="4400">
                <a:uFill>
                  <a:solidFill>
                    <a:prstClr val="black"/>
                  </a:solidFill>
                </a:uFill>
              </a:rPr>
              <a:t>Body Level One</a:t>
            </a:r>
          </a:p>
          <a:p>
            <a:pPr lvl="1">
              <a:defRPr sz="1800">
                <a:uFillTx/>
              </a:defRPr>
            </a:pPr>
            <a:r>
              <a:rPr sz="3800">
                <a:uFill>
                  <a:solidFill>
                    <a:prstClr val="black"/>
                  </a:solidFill>
                </a:uFill>
              </a:rPr>
              <a:t>Body Level Two</a:t>
            </a:r>
          </a:p>
          <a:p>
            <a:pPr lvl="2">
              <a:defRPr sz="1800">
                <a:uFillTx/>
              </a:defRPr>
            </a:pPr>
            <a:r>
              <a:rPr sz="3400">
                <a:uFill>
                  <a:solidFill>
                    <a:prstClr val="black"/>
                  </a:solidFill>
                </a:uFill>
              </a:rPr>
              <a:t>Body Level Three</a:t>
            </a:r>
          </a:p>
          <a:p>
            <a:pPr lvl="3">
              <a:defRPr sz="1800">
                <a:uFillTx/>
              </a:defRPr>
            </a:pPr>
            <a:r>
              <a:rPr sz="2800">
                <a:uFill>
                  <a:solidFill>
                    <a:prstClr val="black"/>
                  </a:solidFill>
                </a:uFill>
              </a:rPr>
              <a:t>Body Level Four</a:t>
            </a:r>
          </a:p>
          <a:p>
            <a:pPr lvl="4">
              <a:defRPr sz="1800">
                <a:uFillTx/>
              </a:defRPr>
            </a:pPr>
            <a:r>
              <a:rPr sz="2400">
                <a:uFill>
                  <a:solidFill>
                    <a:prstClr val="black"/>
                  </a:solidFill>
                </a:uFill>
              </a:rPr>
              <a:t>Body Level Five</a:t>
            </a:r>
          </a:p>
        </p:txBody>
      </p:sp>
      <p:sp>
        <p:nvSpPr>
          <p:cNvPr id="54" name="Shape 54"/>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8</a:t>
            </a:fld>
          </a:p>
        </p:txBody>
      </p:sp>
      <p:pic>
        <p:nvPicPr>
          <p:cNvPr id="55" name="pasted-image.png"/>
          <p:cNvPicPr/>
          <p:nvPr/>
        </p:nvPicPr>
        <p:blipFill>
          <a:blip r:embed="rId2">
            <a:extLst/>
          </a:blip>
          <a:stretch>
            <a:fillRect/>
          </a:stretch>
        </p:blipFill>
        <p:spPr>
          <a:xfrm>
            <a:off x="812800" y="1985271"/>
            <a:ext cx="11011063" cy="5783058"/>
          </a:xfrm>
          <a:prstGeom prst="rect">
            <a:avLst/>
          </a:prstGeom>
          <a:ln w="12700">
            <a:miter lim="400000"/>
          </a:ln>
        </p:spPr>
      </p:pic>
      <p:sp>
        <p:nvSpPr>
          <p:cNvPr id="56" name="Shape 56"/>
          <p:cNvSpPr/>
          <p:nvPr/>
        </p:nvSpPr>
        <p:spPr>
          <a:xfrm flipH="1" flipV="1">
            <a:off x="4927600" y="7029263"/>
            <a:ext cx="538411" cy="1432970"/>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57" name="Shape 57"/>
          <p:cNvSpPr/>
          <p:nvPr/>
        </p:nvSpPr>
        <p:spPr>
          <a:xfrm flipV="1">
            <a:off x="5766502" y="7029326"/>
            <a:ext cx="1129599" cy="1424282"/>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58" name="Shape 58"/>
          <p:cNvSpPr/>
          <p:nvPr/>
        </p:nvSpPr>
        <p:spPr>
          <a:xfrm>
            <a:off x="2391229" y="3676174"/>
            <a:ext cx="6229145" cy="2834039"/>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59" name="Shape 59"/>
          <p:cNvSpPr/>
          <p:nvPr/>
        </p:nvSpPr>
        <p:spPr>
          <a:xfrm>
            <a:off x="2242615" y="3943272"/>
            <a:ext cx="3621214" cy="2520790"/>
          </a:xfrm>
          <a:prstGeom prst="line">
            <a:avLst/>
          </a:prstGeom>
          <a:ln w="63500">
            <a:solidFill>
              <a:srgbClr val="FF2600"/>
            </a:solidFill>
            <a:miter lim="400000"/>
            <a:tailEnd type="triangle"/>
          </a:ln>
        </p:spPr>
        <p:txBody>
          <a:bodyPr lIns="0" tIns="0" rIns="0" bIns="0" anchor="ctr"/>
          <a:lstStyle/>
          <a:p>
            <a:pPr lvl="0" algn="l" defTabSz="457200">
              <a:defRPr sz="1200">
                <a:latin typeface="Helvetica"/>
                <a:ea typeface="Helvetica"/>
                <a:cs typeface="Helvetica"/>
                <a:sym typeface="Helvetica"/>
              </a:defRPr>
            </a:pPr>
          </a:p>
        </p:txBody>
      </p:sp>
      <p:sp>
        <p:nvSpPr>
          <p:cNvPr id="60" name="Shape 60"/>
          <p:cNvSpPr/>
          <p:nvPr/>
        </p:nvSpPr>
        <p:spPr>
          <a:xfrm>
            <a:off x="37566" y="2743200"/>
            <a:ext cx="2375968"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0">
              <a:defRPr sz="1800"/>
            </a:pPr>
            <a:r>
              <a:rPr sz="3600">
                <a:latin typeface="Helvetica"/>
                <a:ea typeface="Helvetica"/>
                <a:cs typeface="Helvetica"/>
                <a:sym typeface="Helvetica"/>
              </a:rPr>
              <a:t>Monitoring</a:t>
            </a:r>
          </a:p>
          <a:p>
            <a:pPr lvl="0">
              <a:defRPr sz="1800"/>
            </a:pPr>
            <a:r>
              <a:rPr sz="3600">
                <a:latin typeface="Helvetica"/>
                <a:ea typeface="Helvetica"/>
                <a:cs typeface="Helvetica"/>
                <a:sym typeface="Helvetica"/>
              </a:rPr>
              <a:t>Interfaces</a:t>
            </a:r>
          </a:p>
        </p:txBody>
      </p:sp>
      <p:sp>
        <p:nvSpPr>
          <p:cNvPr id="61" name="Shape 61"/>
          <p:cNvSpPr/>
          <p:nvPr/>
        </p:nvSpPr>
        <p:spPr>
          <a:xfrm>
            <a:off x="3120224" y="8460637"/>
            <a:ext cx="4751016" cy="6477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3600">
                <a:latin typeface="Helvetica"/>
                <a:ea typeface="Helvetica"/>
                <a:cs typeface="Helvetica"/>
                <a:sym typeface="Helvetica"/>
              </a:defRPr>
            </a:lvl1pPr>
          </a:lstStyle>
          <a:p>
            <a:pPr lvl="0">
              <a:defRPr sz="1800"/>
            </a:pPr>
            <a:r>
              <a:rPr sz="3600"/>
              <a:t>Core Gateways</a:t>
            </a:r>
          </a:p>
        </p:txBody>
      </p:sp>
    </p:spTree>
  </p:cSld>
  <p:clrMapOvr>
    <a:masterClrMapping/>
  </p:clrMapOvr>
  <p:transition spd="med"/>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blipFill rotWithShape="1">
          <a:blip r:embed="rId2"/>
          <a:stretch>
            <a:fillRect/>
          </a:stretch>
        </a:blipFill>
      </p:bgPr>
    </p:bg>
    <p:spTree>
      <p:nvGrpSpPr>
        <p:cNvPr id="1" name=""/>
        <p:cNvGrpSpPr/>
        <p:nvPr/>
      </p:nvGrpSpPr>
      <p:grpSpPr>
        <a:xfrm>
          <a:off x="0" y="0"/>
          <a:ext cx="0" cy="0"/>
        </a:xfrm>
      </p:grpSpPr>
      <p:sp>
        <p:nvSpPr>
          <p:cNvPr id="63" name="Shape 63"/>
          <p:cNvSpPr/>
          <p:nvPr>
            <p:ph type="title"/>
          </p:nvPr>
        </p:nvSpPr>
        <p:spPr>
          <a:prstGeom prst="rect">
            <a:avLst/>
          </a:prstGeom>
        </p:spPr>
        <p:txBody>
          <a:bodyPr/>
          <a:lstStyle>
            <a:lvl1pPr>
              <a:defRPr sz="5700"/>
            </a:lvl1pPr>
          </a:lstStyle>
          <a:p>
            <a:pPr lvl="0">
              <a:defRPr sz="1800">
                <a:uFillTx/>
              </a:defRPr>
            </a:pPr>
            <a:r>
              <a:rPr sz="5700">
                <a:uFill>
                  <a:solidFill>
                    <a:prstClr val="black"/>
                  </a:solidFill>
                </a:uFill>
              </a:rPr>
              <a:t>GPRS Core Network Nodes [1/2]</a:t>
            </a:r>
          </a:p>
        </p:txBody>
      </p:sp>
      <p:sp>
        <p:nvSpPr>
          <p:cNvPr id="64" name="Shape 64"/>
          <p:cNvSpPr/>
          <p:nvPr>
            <p:ph type="body" idx="1"/>
          </p:nvPr>
        </p:nvSpPr>
        <p:spPr>
          <a:prstGeom prst="rect">
            <a:avLst/>
          </a:prstGeom>
        </p:spPr>
        <p:txBody>
          <a:bodyPr/>
          <a:lstStyle/>
          <a:p>
            <a:pPr marL="0" lvl="0" indent="0">
              <a:buSzTx/>
              <a:buNone/>
              <a:defRPr sz="1800">
                <a:uFillTx/>
              </a:defRPr>
            </a:pPr>
            <a:r>
              <a:rPr sz="4400">
                <a:uFill>
                  <a:solidFill>
                    <a:prstClr val="black"/>
                  </a:solidFill>
                </a:uFill>
              </a:rPr>
              <a:t>SGSN (Serving GPRS [General Packet Radio System] Support Node) is a node responsible for:</a:t>
            </a:r>
          </a:p>
          <a:p>
            <a:pPr lvl="1">
              <a:defRPr sz="1800">
                <a:uFillTx/>
              </a:defRPr>
            </a:pPr>
            <a:r>
              <a:rPr sz="3800">
                <a:uFill>
                  <a:solidFill>
                    <a:prstClr val="black"/>
                  </a:solidFill>
                </a:uFill>
              </a:rPr>
              <a:t>User authentication</a:t>
            </a:r>
          </a:p>
          <a:p>
            <a:pPr lvl="1">
              <a:defRPr sz="1800">
                <a:uFillTx/>
              </a:defRPr>
            </a:pPr>
            <a:r>
              <a:rPr sz="3800">
                <a:uFill>
                  <a:solidFill>
                    <a:prstClr val="black"/>
                  </a:solidFill>
                </a:uFill>
              </a:rPr>
              <a:t>Data session management including QoS (based on subscription type).</a:t>
            </a:r>
          </a:p>
          <a:p>
            <a:pPr lvl="1">
              <a:defRPr sz="1800">
                <a:uFillTx/>
              </a:defRPr>
            </a:pPr>
            <a:r>
              <a:rPr sz="3800">
                <a:uFill>
                  <a:solidFill>
                    <a:prstClr val="black"/>
                  </a:solidFill>
                </a:uFill>
              </a:rPr>
              <a:t>Gateway towards the radio access.</a:t>
            </a:r>
          </a:p>
          <a:p>
            <a:pPr lvl="1">
              <a:defRPr sz="1800">
                <a:uFillTx/>
              </a:defRPr>
            </a:pPr>
            <a:r>
              <a:rPr sz="3800">
                <a:uFill>
                  <a:solidFill>
                    <a:prstClr val="black"/>
                  </a:solidFill>
                </a:uFill>
              </a:rPr>
              <a:t>Traffic routing towards GGSN.</a:t>
            </a:r>
          </a:p>
          <a:p>
            <a:pPr lvl="1">
              <a:defRPr sz="1800">
                <a:uFillTx/>
              </a:defRPr>
            </a:pPr>
            <a:r>
              <a:rPr sz="3800">
                <a:uFill>
                  <a:solidFill>
                    <a:prstClr val="black"/>
                  </a:solidFill>
                </a:uFill>
              </a:rPr>
              <a:t>Management of roaming users.</a:t>
            </a:r>
          </a:p>
        </p:txBody>
      </p:sp>
      <p:sp>
        <p:nvSpPr>
          <p:cNvPr id="65" name="Shape 65"/>
          <p:cNvSpPr/>
          <p:nvPr>
            <p:ph type="sldNum" sz="quarter" idx="2"/>
          </p:nvPr>
        </p:nvSpPr>
        <p:spPr>
          <a:xfrm>
            <a:off x="12255395" y="9088966"/>
            <a:ext cx="187785" cy="292101"/>
          </a:xfrm>
          <a:prstGeom prst="rect">
            <a:avLst/>
          </a:prstGeom>
          <a:extLst>
            <a:ext uri="{C572A759-6A51-4108-AA02-DFA0A04FC94B}">
              <ma14:wrappingTextBoxFlag xmlns:ma14="http://schemas.microsoft.com/office/mac/drawingml/2011/main" val="1"/>
            </a:ext>
          </a:extLst>
        </p:spPr>
        <p:txBody>
          <a:bodyPr/>
          <a:lstStyle/>
          <a:p>
            <a:pPr lvl="0">
              <a:defRPr sz="1800">
                <a:uFillTx/>
              </a:defRPr>
            </a:pPr>
            <a:fld id="{86CB4B4D-7CA3-9044-876B-883B54F8677D}" type="slidenum">
              <a:rPr sz="1400">
                <a:uFill>
                  <a:solidFill>
                    <a:prstClr val="black"/>
                  </a:solidFill>
                </a:uFill>
              </a:rPr>
              <a:t>9</a:t>
            </a:fld>
          </a:p>
        </p:txBody>
      </p:sp>
    </p:spTree>
  </p:cSld>
  <p:clrMapOvr>
    <a:masterClrMapping/>
  </p:clrMapOvr>
  <p:transition spd="med"/>
  <p:timing/>
</p:sld>
</file>

<file path=ppt/tags/tag1.xml><?xml version="1.0" encoding="utf-8"?>
<p:tagLst xmlns:p="http://schemas.openxmlformats.org/presentationml/2006/main">
  <p:tag name="AS_NET" val="4.0.30319.42000"/>
  <p:tag name="AS_OS" val="Microsoft Windows NT 6.2.9200.0"/>
  <p:tag name="AS_RELEASE_DATE" val="2017.01.13"/>
  <p:tag name="AS_TITLE" val="Aspose.Slides for .NET 4.0"/>
  <p:tag name="AS_VERSION" val="16.12.1.0"/>
</p:tagLst>
</file>

<file path=ppt/theme/theme1.xml><?xml version="1.0" encoding="utf-8"?>
<a:theme xmlns:r="http://schemas.openxmlformats.org/officeDocument/2006/relationships"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r="http://schemas.openxmlformats.org/officeDocument/2006/relationships" xmlns:a="http://schemas.openxmlformats.org/drawingml/2006/main" name="Black">
  <a:themeElements>
    <a:clrScheme name="Black">
      <a:dk1>
        <a:srgbClr val="000000"/>
      </a:dk1>
      <a:lt1>
        <a:srgbClr val="FFFFFF"/>
      </a:lt1>
      <a:dk2>
        <a:srgbClr val="53585F"/>
      </a:dk2>
      <a:lt2>
        <a:srgbClr val="DCDEE0"/>
      </a:lt2>
      <a:accent1>
        <a:srgbClr val="0065C1"/>
      </a:accent1>
      <a:accent2>
        <a:srgbClr val="00A6AC"/>
      </a:accent2>
      <a:accent3>
        <a:srgbClr val="308B16"/>
      </a:accent3>
      <a:accent4>
        <a:srgbClr val="BC8027"/>
      </a:accent4>
      <a:accent5>
        <a:srgbClr val="971817"/>
      </a:accent5>
      <a:accent6>
        <a:srgbClr val="5747C1"/>
      </a:accent6>
      <a:hlink>
        <a:srgbClr val="0000FF"/>
      </a:hlink>
      <a:folHlink>
        <a:srgbClr val="FF00FF"/>
      </a:folHlink>
    </a:clrScheme>
    <a:fontScheme name="Black">
      <a:majorFont>
        <a:latin typeface="Gill Sans"/>
        <a:ea typeface="Gill Sans"/>
        <a:cs typeface="Gill Sans"/>
      </a:majorFont>
      <a:minorFont>
        <a:latin typeface="Helvetica Light"/>
        <a:ea typeface="Helvetica Light"/>
        <a:cs typeface="Helvetica Light"/>
      </a:minorFont>
    </a:fontScheme>
    <a:fmtScheme name="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4200" u="none" kumimoji="0" normalizeH="0">
            <a:ln>
              <a:noFill/>
            </a:ln>
            <a:solidFill>
              <a:srgbClr val="000000"/>
            </a:solidFill>
            <a:effectLst/>
            <a:uFillTx/>
            <a:latin typeface="+mj-lt"/>
            <a:ea typeface="+mj-ea"/>
            <a:cs typeface="+mj-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vt="http://schemas.openxmlformats.org/officeDocument/2006/docPropsVTypes" xmlns="http://schemas.openxmlformats.org/officeDocument/2006/extended-properties">
  <Company/>
  <Paragraphs>425</Paragraphs>
  <Slides>69</Slides>
  <Notes>0</Notes>
  <HiddenSlides>10</HiddenSlides>
  <MMClips>0</MMClips>
  <ScaleCrop>0</ScaleCrop>
  <HeadingPairs>
    <vt:vector baseType="variant" size="4">
      <vt:variant>
        <vt:lpstr>Theme</vt:lpstr>
      </vt:variant>
      <vt:variant>
        <vt:i4>1</vt:i4>
      </vt:variant>
      <vt:variant>
        <vt:lpstr>Slide Titles</vt:lpstr>
      </vt:variant>
      <vt:variant>
        <vt:i4>69</vt:i4>
      </vt:variant>
    </vt:vector>
  </HeadingPairs>
  <TitlesOfParts>
    <vt:vector baseType="lpstr" size="70">
      <vt:lpstr>Black</vt:lpstr>
      <vt:lpstr>Monitoring Mobile Network Traffic (3G/LTE)</vt:lpstr>
      <vt:lpstr>Overview</vt:lpstr>
      <vt:lpstr>Why Mobile Traffic is Interesting?</vt:lpstr>
      <vt:lpstr>Opportunities in Mobile Monitoring [1/2]</vt:lpstr>
      <vt:lpstr>Opportunities in Mobile Monitoring [2/2]</vt:lpstr>
      <vt:lpstr>Motivation</vt:lpstr>
      <vt:lpstr>Let’s Start From The End…</vt:lpstr>
      <vt:lpstr>Mobile Network Architecture</vt:lpstr>
      <vt:lpstr>GPRS Core Network Nodes [1/2]</vt:lpstr>
      <vt:lpstr>GPRS Core Network Nodes [2/2]</vt:lpstr>
      <vt:lpstr>Additional Network Nodes</vt:lpstr>
      <vt:lpstr>Core Network Interfaces</vt:lpstr>
      <vt:lpstr>Traffic Routing in GPRS Networks [1/2]</vt:lpstr>
      <vt:lpstr>Traffic Routing in GPRS Networks [2/2]</vt:lpstr>
      <vt:lpstr>GPRS Tunnelling Protocol [1/2]</vt:lpstr>
      <vt:lpstr>GPRS Tunnelling Protocol [2/2]</vt:lpstr>
      <vt:lpstr>GTP Tunnelling [1/3]</vt:lpstr>
      <vt:lpstr>GTP Tunnelling [2/3]</vt:lpstr>
      <vt:lpstr>GTP Tunnelling [3/3]</vt:lpstr>
      <vt:lpstr>GTP Tunnels [1/3]</vt:lpstr>
      <vt:lpstr>GTP Tunnels [2/3]</vt:lpstr>
      <vt:lpstr>GTP Tunnels [3/3]</vt:lpstr>
      <vt:lpstr>GTP Support in Wireshark</vt:lpstr>
      <vt:lpstr>GTP-C Context Creation [1/2]</vt:lpstr>
      <vt:lpstr>GTP-C Context Creation [2/2]</vt:lpstr>
      <vt:lpstr>GTP-C QoS</vt:lpstr>
      <vt:lpstr>GTP-C Mobile Terminal Location</vt:lpstr>
      <vt:lpstr>GTP-C Context Update [1/2]</vt:lpstr>
      <vt:lpstr>GTP-C Context Update [2/2]</vt:lpstr>
      <vt:lpstr>3G Direct Tunnel (3GDT) [1/2]</vt:lpstr>
      <vt:lpstr>3G Direct Tunnel (3GDT) [2/2]</vt:lpstr>
      <vt:lpstr>GTP-C Context Delete</vt:lpstr>
      <vt:lpstr>GTP-U</vt:lpstr>
      <vt:lpstr>GTP: Monitoring Challenges [1/2]</vt:lpstr>
      <vt:lpstr>GTP: Monitoring Challenges [2/2]</vt:lpstr>
      <vt:lpstr>Merging+Balancing GTP Traffic [1/3]</vt:lpstr>
      <vt:lpstr>Merging+Balancing GTP Traffic [2/3]</vt:lpstr>
      <vt:lpstr>Merging+Balancing GTP Traffic [3/3]</vt:lpstr>
      <vt:lpstr>PF_RING [1/2]</vt:lpstr>
      <vt:lpstr>PF_RING [2/2]</vt:lpstr>
      <vt:lpstr>PF_RING and GTP [1/5]</vt:lpstr>
      <vt:lpstr>PF_RING and GTP [2/5]</vt:lpstr>
      <vt:lpstr>PF_RING and GTP [3/5]</vt:lpstr>
      <vt:lpstr>PF_RING and GTP [4/5]</vt:lpstr>
      <vt:lpstr>PF_RING and GTP [5/5]</vt:lpstr>
      <vt:lpstr>nProbe [1/3]</vt:lpstr>
      <vt:lpstr>nProbe [2/3]</vt:lpstr>
      <vt:lpstr>nProbe [3/3]</vt:lpstr>
      <vt:lpstr>nProbe Flow Format [1/2]</vt:lpstr>
      <vt:lpstr>nProbe Flow Format [2/2]</vt:lpstr>
      <vt:lpstr>nDPI</vt:lpstr>
      <vt:lpstr>nProbe and GTP [1/5]</vt:lpstr>
      <vt:lpstr>nProbe and GTP [2/5]</vt:lpstr>
      <vt:lpstr>nProbe and GTP [3/5]</vt:lpstr>
      <vt:lpstr>nProbe and GTP [4/5]</vt:lpstr>
      <vt:lpstr>nProbe and GTP [5/5]</vt:lpstr>
      <vt:lpstr>nProbe and Redis [1/4]</vt:lpstr>
      <vt:lpstr>nProbe and Redis [2/4]</vt:lpstr>
      <vt:lpstr>nProbe and Redis [3/4]</vt:lpstr>
      <vt:lpstr>nProbe and Redis [4/4]</vt:lpstr>
      <vt:lpstr>GTP Traffic Reports [1/3]</vt:lpstr>
      <vt:lpstr>GTP Traffic Reports [2/3]</vt:lpstr>
      <vt:lpstr>GTP Traffic Reports [3/3]</vt:lpstr>
      <vt:lpstr>Advanced GTP Monitoring [1/2]</vt:lpstr>
      <vt:lpstr>Advanced GTP Monitoring [2/3]</vt:lpstr>
      <vt:lpstr>Advanced GTP Monitoring [3/3]</vt:lpstr>
      <vt:lpstr>Using ntopng as Monitoring Console [1/2]</vt:lpstr>
      <vt:lpstr>Using ntopng as Monitoring Console [2/2]</vt:lpstr>
      <vt:lpstr>Final Remarks</vt:lpstr>
    </vt:vector>
  </TitlesOfParts>
  <LinksUpToDate>0</LinksUpToDate>
  <SharedDoc>0</SharedDoc>
  <HyperlinksChanged>0</HyperlinksChanged>
  <Application>Aspose.Slides for .NET</Application>
  <AppVersion>16.1201</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dcterms:modified xsi:type="dcterms:W3CDTF">2023-02-24T17:10:00Z</dcterms:modified>
</cp:coreProperties>
</file>