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sldIdLst>
    <p:sldId id="256" r:id="rId3"/>
    <p:sldId id="436" r:id="rId4"/>
    <p:sldId id="437" r:id="rId5"/>
    <p:sldId id="471" r:id="rId6"/>
    <p:sldId id="470" r:id="rId7"/>
    <p:sldId id="438" r:id="rId8"/>
    <p:sldId id="472" r:id="rId9"/>
    <p:sldId id="439" r:id="rId10"/>
    <p:sldId id="440" r:id="rId11"/>
    <p:sldId id="441" r:id="rId12"/>
    <p:sldId id="442" r:id="rId13"/>
    <p:sldId id="476" r:id="rId14"/>
    <p:sldId id="477" r:id="rId15"/>
    <p:sldId id="478" r:id="rId16"/>
    <p:sldId id="479" r:id="rId17"/>
    <p:sldId id="379" r:id="rId18"/>
    <p:sldId id="380" r:id="rId19"/>
    <p:sldId id="381" r:id="rId20"/>
    <p:sldId id="382" r:id="rId21"/>
    <p:sldId id="383" r:id="rId22"/>
    <p:sldId id="473" r:id="rId23"/>
    <p:sldId id="474" r:id="rId24"/>
    <p:sldId id="475" r:id="rId25"/>
    <p:sldId id="392" r:id="rId26"/>
    <p:sldId id="391" r:id="rId27"/>
    <p:sldId id="390" r:id="rId28"/>
    <p:sldId id="388" r:id="rId29"/>
    <p:sldId id="393" r:id="rId30"/>
    <p:sldId id="402" r:id="rId31"/>
    <p:sldId id="395" r:id="rId32"/>
    <p:sldId id="480" r:id="rId33"/>
    <p:sldId id="481" r:id="rId34"/>
    <p:sldId id="443" r:id="rId35"/>
    <p:sldId id="444" r:id="rId36"/>
    <p:sldId id="396" r:id="rId37"/>
    <p:sldId id="397" r:id="rId38"/>
    <p:sldId id="482" r:id="rId39"/>
    <p:sldId id="483" r:id="rId40"/>
    <p:sldId id="484" r:id="rId41"/>
    <p:sldId id="485" r:id="rId42"/>
    <p:sldId id="445" r:id="rId43"/>
    <p:sldId id="486" r:id="rId44"/>
    <p:sldId id="487" r:id="rId45"/>
    <p:sldId id="488" r:id="rId46"/>
    <p:sldId id="411" r:id="rId47"/>
    <p:sldId id="399" r:id="rId48"/>
    <p:sldId id="400" r:id="rId49"/>
    <p:sldId id="401" r:id="rId50"/>
    <p:sldId id="403" r:id="rId51"/>
    <p:sldId id="404" r:id="rId52"/>
    <p:sldId id="491" r:id="rId53"/>
    <p:sldId id="489" r:id="rId54"/>
    <p:sldId id="406" r:id="rId55"/>
    <p:sldId id="405" r:id="rId56"/>
    <p:sldId id="492" r:id="rId57"/>
    <p:sldId id="493" r:id="rId58"/>
    <p:sldId id="494" r:id="rId59"/>
    <p:sldId id="495" r:id="rId60"/>
    <p:sldId id="496" r:id="rId61"/>
    <p:sldId id="446" r:id="rId62"/>
    <p:sldId id="459" r:id="rId63"/>
    <p:sldId id="460" r:id="rId64"/>
    <p:sldId id="461" r:id="rId65"/>
    <p:sldId id="407" r:id="rId66"/>
    <p:sldId id="408" r:id="rId67"/>
    <p:sldId id="497" r:id="rId68"/>
    <p:sldId id="498" r:id="rId69"/>
    <p:sldId id="499" r:id="rId70"/>
    <p:sldId id="409" r:id="rId71"/>
    <p:sldId id="412" r:id="rId72"/>
    <p:sldId id="457" r:id="rId73"/>
    <p:sldId id="456" r:id="rId74"/>
    <p:sldId id="455" r:id="rId75"/>
    <p:sldId id="458" r:id="rId76"/>
    <p:sldId id="416" r:id="rId77"/>
    <p:sldId id="447" r:id="rId78"/>
    <p:sldId id="448" r:id="rId79"/>
    <p:sldId id="449" r:id="rId80"/>
    <p:sldId id="415" r:id="rId81"/>
    <p:sldId id="500" r:id="rId82"/>
    <p:sldId id="501" r:id="rId83"/>
    <p:sldId id="503" r:id="rId84"/>
    <p:sldId id="502" r:id="rId85"/>
    <p:sldId id="413" r:id="rId86"/>
    <p:sldId id="414" r:id="rId87"/>
    <p:sldId id="417" r:id="rId88"/>
    <p:sldId id="418" r:id="rId89"/>
    <p:sldId id="419" r:id="rId90"/>
    <p:sldId id="504" r:id="rId91"/>
    <p:sldId id="514" r:id="rId92"/>
    <p:sldId id="515" r:id="rId93"/>
    <p:sldId id="516" r:id="rId94"/>
    <p:sldId id="517" r:id="rId95"/>
    <p:sldId id="505" r:id="rId96"/>
    <p:sldId id="506" r:id="rId97"/>
    <p:sldId id="518" r:id="rId98"/>
    <p:sldId id="519" r:id="rId99"/>
    <p:sldId id="520" r:id="rId100"/>
    <p:sldId id="507" r:id="rId101"/>
    <p:sldId id="508" r:id="rId102"/>
    <p:sldId id="509" r:id="rId103"/>
    <p:sldId id="510" r:id="rId104"/>
    <p:sldId id="511" r:id="rId105"/>
    <p:sldId id="512" r:id="rId106"/>
    <p:sldId id="513" r:id="rId107"/>
    <p:sldId id="432" r:id="rId108"/>
    <p:sldId id="521" r:id="rId109"/>
    <p:sldId id="450" r:id="rId110"/>
    <p:sldId id="451" r:id="rId111"/>
    <p:sldId id="452" r:id="rId112"/>
    <p:sldId id="453" r:id="rId113"/>
    <p:sldId id="454" r:id="rId114"/>
    <p:sldId id="433" r:id="rId115"/>
    <p:sldId id="428" r:id="rId116"/>
    <p:sldId id="429" r:id="rId117"/>
    <p:sldId id="462" r:id="rId118"/>
    <p:sldId id="463" r:id="rId119"/>
    <p:sldId id="464" r:id="rId120"/>
    <p:sldId id="467" r:id="rId121"/>
    <p:sldId id="468" r:id="rId122"/>
    <p:sldId id="469" r:id="rId123"/>
    <p:sldId id="465" r:id="rId124"/>
    <p:sldId id="466" r:id="rId125"/>
    <p:sldId id="434" r:id="rId126"/>
    <p:sldId id="435" r:id="rId127"/>
    <p:sldId id="378" r:id="rId128"/>
  </p:sldIdLst>
  <p:sldSz cx="9144000" cy="6858000" type="screen4x3"/>
  <p:notesSz cx="6858000" cy="9144000"/>
  <p:custDataLst>
    <p:tags r:id="rId1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00F0"/>
    <a:srgbClr val="C0C0C0"/>
    <a:srgbClr val="000000"/>
    <a:srgbClr val="DDDDDD"/>
    <a:srgbClr val="FFFFFF"/>
    <a:srgbClr val="292929"/>
    <a:srgbClr val="1C1C1C"/>
    <a:srgbClr val="111111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howGuides="1">
      <p:cViewPr varScale="1">
        <p:scale>
          <a:sx n="60" d="100"/>
          <a:sy n="60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0" d="100"/>
          <a:sy n="0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00" Type="http://schemas.openxmlformats.org/officeDocument/2006/relationships/slide" Target="slides/slide98.xml" /><Relationship Id="rId101" Type="http://schemas.openxmlformats.org/officeDocument/2006/relationships/slide" Target="slides/slide99.xml" /><Relationship Id="rId102" Type="http://schemas.openxmlformats.org/officeDocument/2006/relationships/slide" Target="slides/slide100.xml" /><Relationship Id="rId103" Type="http://schemas.openxmlformats.org/officeDocument/2006/relationships/slide" Target="slides/slide101.xml" /><Relationship Id="rId104" Type="http://schemas.openxmlformats.org/officeDocument/2006/relationships/slide" Target="slides/slide102.xml" /><Relationship Id="rId105" Type="http://schemas.openxmlformats.org/officeDocument/2006/relationships/slide" Target="slides/slide103.xml" /><Relationship Id="rId106" Type="http://schemas.openxmlformats.org/officeDocument/2006/relationships/slide" Target="slides/slide104.xml" /><Relationship Id="rId107" Type="http://schemas.openxmlformats.org/officeDocument/2006/relationships/slide" Target="slides/slide105.xml" /><Relationship Id="rId108" Type="http://schemas.openxmlformats.org/officeDocument/2006/relationships/slide" Target="slides/slide106.xml" /><Relationship Id="rId109" Type="http://schemas.openxmlformats.org/officeDocument/2006/relationships/slide" Target="slides/slide107.xml" /><Relationship Id="rId11" Type="http://schemas.openxmlformats.org/officeDocument/2006/relationships/slide" Target="slides/slide9.xml" /><Relationship Id="rId110" Type="http://schemas.openxmlformats.org/officeDocument/2006/relationships/slide" Target="slides/slide108.xml" /><Relationship Id="rId111" Type="http://schemas.openxmlformats.org/officeDocument/2006/relationships/slide" Target="slides/slide109.xml" /><Relationship Id="rId112" Type="http://schemas.openxmlformats.org/officeDocument/2006/relationships/slide" Target="slides/slide110.xml" /><Relationship Id="rId113" Type="http://schemas.openxmlformats.org/officeDocument/2006/relationships/slide" Target="slides/slide111.xml" /><Relationship Id="rId114" Type="http://schemas.openxmlformats.org/officeDocument/2006/relationships/slide" Target="slides/slide112.xml" /><Relationship Id="rId115" Type="http://schemas.openxmlformats.org/officeDocument/2006/relationships/slide" Target="slides/slide113.xml" /><Relationship Id="rId116" Type="http://schemas.openxmlformats.org/officeDocument/2006/relationships/slide" Target="slides/slide114.xml" /><Relationship Id="rId117" Type="http://schemas.openxmlformats.org/officeDocument/2006/relationships/slide" Target="slides/slide115.xml" /><Relationship Id="rId118" Type="http://schemas.openxmlformats.org/officeDocument/2006/relationships/slide" Target="slides/slide116.xml" /><Relationship Id="rId119" Type="http://schemas.openxmlformats.org/officeDocument/2006/relationships/slide" Target="slides/slide117.xml" /><Relationship Id="rId12" Type="http://schemas.openxmlformats.org/officeDocument/2006/relationships/slide" Target="slides/slide10.xml" /><Relationship Id="rId120" Type="http://schemas.openxmlformats.org/officeDocument/2006/relationships/slide" Target="slides/slide118.xml" /><Relationship Id="rId121" Type="http://schemas.openxmlformats.org/officeDocument/2006/relationships/slide" Target="slides/slide119.xml" /><Relationship Id="rId122" Type="http://schemas.openxmlformats.org/officeDocument/2006/relationships/slide" Target="slides/slide120.xml" /><Relationship Id="rId123" Type="http://schemas.openxmlformats.org/officeDocument/2006/relationships/slide" Target="slides/slide121.xml" /><Relationship Id="rId124" Type="http://schemas.openxmlformats.org/officeDocument/2006/relationships/slide" Target="slides/slide122.xml" /><Relationship Id="rId125" Type="http://schemas.openxmlformats.org/officeDocument/2006/relationships/slide" Target="slides/slide123.xml" /><Relationship Id="rId126" Type="http://schemas.openxmlformats.org/officeDocument/2006/relationships/slide" Target="slides/slide124.xml" /><Relationship Id="rId127" Type="http://schemas.openxmlformats.org/officeDocument/2006/relationships/slide" Target="slides/slide125.xml" /><Relationship Id="rId128" Type="http://schemas.openxmlformats.org/officeDocument/2006/relationships/slide" Target="slides/slide126.xml" /><Relationship Id="rId129" Type="http://schemas.openxmlformats.org/officeDocument/2006/relationships/tags" Target="tags/tag1.xml" /><Relationship Id="rId13" Type="http://schemas.openxmlformats.org/officeDocument/2006/relationships/slide" Target="slides/slide11.xml" /><Relationship Id="rId130" Type="http://schemas.openxmlformats.org/officeDocument/2006/relationships/presProps" Target="presProps.xml" /><Relationship Id="rId131" Type="http://schemas.openxmlformats.org/officeDocument/2006/relationships/viewProps" Target="viewProps.xml" /><Relationship Id="rId132" Type="http://schemas.openxmlformats.org/officeDocument/2006/relationships/theme" Target="theme/theme1.xml" /><Relationship Id="rId133" Type="http://schemas.openxmlformats.org/officeDocument/2006/relationships/tableStyles" Target="tableStyles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slide" Target="slides/slide23.xml" /><Relationship Id="rId26" Type="http://schemas.openxmlformats.org/officeDocument/2006/relationships/slide" Target="slides/slide24.xml" /><Relationship Id="rId27" Type="http://schemas.openxmlformats.org/officeDocument/2006/relationships/slide" Target="slides/slide25.xml" /><Relationship Id="rId28" Type="http://schemas.openxmlformats.org/officeDocument/2006/relationships/slide" Target="slides/slide26.xml" /><Relationship Id="rId29" Type="http://schemas.openxmlformats.org/officeDocument/2006/relationships/slide" Target="slides/slide27.xml" /><Relationship Id="rId3" Type="http://schemas.openxmlformats.org/officeDocument/2006/relationships/slide" Target="slides/slide1.xml" /><Relationship Id="rId30" Type="http://schemas.openxmlformats.org/officeDocument/2006/relationships/slide" Target="slides/slide28.xml" /><Relationship Id="rId31" Type="http://schemas.openxmlformats.org/officeDocument/2006/relationships/slide" Target="slides/slide29.xml" /><Relationship Id="rId32" Type="http://schemas.openxmlformats.org/officeDocument/2006/relationships/slide" Target="slides/slide30.xml" /><Relationship Id="rId33" Type="http://schemas.openxmlformats.org/officeDocument/2006/relationships/slide" Target="slides/slide31.xml" /><Relationship Id="rId34" Type="http://schemas.openxmlformats.org/officeDocument/2006/relationships/slide" Target="slides/slide32.xml" /><Relationship Id="rId35" Type="http://schemas.openxmlformats.org/officeDocument/2006/relationships/slide" Target="slides/slide33.xml" /><Relationship Id="rId36" Type="http://schemas.openxmlformats.org/officeDocument/2006/relationships/slide" Target="slides/slide34.xml" /><Relationship Id="rId37" Type="http://schemas.openxmlformats.org/officeDocument/2006/relationships/slide" Target="slides/slide35.xml" /><Relationship Id="rId38" Type="http://schemas.openxmlformats.org/officeDocument/2006/relationships/slide" Target="slides/slide36.xml" /><Relationship Id="rId39" Type="http://schemas.openxmlformats.org/officeDocument/2006/relationships/slide" Target="slides/slide37.xml" /><Relationship Id="rId4" Type="http://schemas.openxmlformats.org/officeDocument/2006/relationships/slide" Target="slides/slide2.xml" /><Relationship Id="rId40" Type="http://schemas.openxmlformats.org/officeDocument/2006/relationships/slide" Target="slides/slide38.xml" /><Relationship Id="rId41" Type="http://schemas.openxmlformats.org/officeDocument/2006/relationships/slide" Target="slides/slide39.xml" /><Relationship Id="rId42" Type="http://schemas.openxmlformats.org/officeDocument/2006/relationships/slide" Target="slides/slide40.xml" /><Relationship Id="rId43" Type="http://schemas.openxmlformats.org/officeDocument/2006/relationships/slide" Target="slides/slide41.xml" /><Relationship Id="rId44" Type="http://schemas.openxmlformats.org/officeDocument/2006/relationships/slide" Target="slides/slide42.xml" /><Relationship Id="rId45" Type="http://schemas.openxmlformats.org/officeDocument/2006/relationships/slide" Target="slides/slide43.xml" /><Relationship Id="rId46" Type="http://schemas.openxmlformats.org/officeDocument/2006/relationships/slide" Target="slides/slide44.xml" /><Relationship Id="rId47" Type="http://schemas.openxmlformats.org/officeDocument/2006/relationships/slide" Target="slides/slide45.xml" /><Relationship Id="rId48" Type="http://schemas.openxmlformats.org/officeDocument/2006/relationships/slide" Target="slides/slide46.xml" /><Relationship Id="rId49" Type="http://schemas.openxmlformats.org/officeDocument/2006/relationships/slide" Target="slides/slide47.xml" /><Relationship Id="rId5" Type="http://schemas.openxmlformats.org/officeDocument/2006/relationships/slide" Target="slides/slide3.xml" /><Relationship Id="rId50" Type="http://schemas.openxmlformats.org/officeDocument/2006/relationships/slide" Target="slides/slide48.xml" /><Relationship Id="rId51" Type="http://schemas.openxmlformats.org/officeDocument/2006/relationships/slide" Target="slides/slide49.xml" /><Relationship Id="rId52" Type="http://schemas.openxmlformats.org/officeDocument/2006/relationships/slide" Target="slides/slide50.xml" /><Relationship Id="rId53" Type="http://schemas.openxmlformats.org/officeDocument/2006/relationships/slide" Target="slides/slide51.xml" /><Relationship Id="rId54" Type="http://schemas.openxmlformats.org/officeDocument/2006/relationships/slide" Target="slides/slide52.xml" /><Relationship Id="rId55" Type="http://schemas.openxmlformats.org/officeDocument/2006/relationships/slide" Target="slides/slide53.xml" /><Relationship Id="rId56" Type="http://schemas.openxmlformats.org/officeDocument/2006/relationships/slide" Target="slides/slide54.xml" /><Relationship Id="rId57" Type="http://schemas.openxmlformats.org/officeDocument/2006/relationships/slide" Target="slides/slide55.xml" /><Relationship Id="rId58" Type="http://schemas.openxmlformats.org/officeDocument/2006/relationships/slide" Target="slides/slide56.xml" /><Relationship Id="rId59" Type="http://schemas.openxmlformats.org/officeDocument/2006/relationships/slide" Target="slides/slide57.xml" /><Relationship Id="rId6" Type="http://schemas.openxmlformats.org/officeDocument/2006/relationships/slide" Target="slides/slide4.xml" /><Relationship Id="rId60" Type="http://schemas.openxmlformats.org/officeDocument/2006/relationships/slide" Target="slides/slide58.xml" /><Relationship Id="rId61" Type="http://schemas.openxmlformats.org/officeDocument/2006/relationships/slide" Target="slides/slide59.xml" /><Relationship Id="rId62" Type="http://schemas.openxmlformats.org/officeDocument/2006/relationships/slide" Target="slides/slide60.xml" /><Relationship Id="rId63" Type="http://schemas.openxmlformats.org/officeDocument/2006/relationships/slide" Target="slides/slide61.xml" /><Relationship Id="rId64" Type="http://schemas.openxmlformats.org/officeDocument/2006/relationships/slide" Target="slides/slide62.xml" /><Relationship Id="rId65" Type="http://schemas.openxmlformats.org/officeDocument/2006/relationships/slide" Target="slides/slide63.xml" /><Relationship Id="rId66" Type="http://schemas.openxmlformats.org/officeDocument/2006/relationships/slide" Target="slides/slide64.xml" /><Relationship Id="rId67" Type="http://schemas.openxmlformats.org/officeDocument/2006/relationships/slide" Target="slides/slide65.xml" /><Relationship Id="rId68" Type="http://schemas.openxmlformats.org/officeDocument/2006/relationships/slide" Target="slides/slide66.xml" /><Relationship Id="rId69" Type="http://schemas.openxmlformats.org/officeDocument/2006/relationships/slide" Target="slides/slide67.xml" /><Relationship Id="rId7" Type="http://schemas.openxmlformats.org/officeDocument/2006/relationships/slide" Target="slides/slide5.xml" /><Relationship Id="rId70" Type="http://schemas.openxmlformats.org/officeDocument/2006/relationships/slide" Target="slides/slide68.xml" /><Relationship Id="rId71" Type="http://schemas.openxmlformats.org/officeDocument/2006/relationships/slide" Target="slides/slide69.xml" /><Relationship Id="rId72" Type="http://schemas.openxmlformats.org/officeDocument/2006/relationships/slide" Target="slides/slide70.xml" /><Relationship Id="rId73" Type="http://schemas.openxmlformats.org/officeDocument/2006/relationships/slide" Target="slides/slide71.xml" /><Relationship Id="rId74" Type="http://schemas.openxmlformats.org/officeDocument/2006/relationships/slide" Target="slides/slide72.xml" /><Relationship Id="rId75" Type="http://schemas.openxmlformats.org/officeDocument/2006/relationships/slide" Target="slides/slide73.xml" /><Relationship Id="rId76" Type="http://schemas.openxmlformats.org/officeDocument/2006/relationships/slide" Target="slides/slide74.xml" /><Relationship Id="rId77" Type="http://schemas.openxmlformats.org/officeDocument/2006/relationships/slide" Target="slides/slide75.xml" /><Relationship Id="rId78" Type="http://schemas.openxmlformats.org/officeDocument/2006/relationships/slide" Target="slides/slide76.xml" /><Relationship Id="rId79" Type="http://schemas.openxmlformats.org/officeDocument/2006/relationships/slide" Target="slides/slide77.xml" /><Relationship Id="rId8" Type="http://schemas.openxmlformats.org/officeDocument/2006/relationships/slide" Target="slides/slide6.xml" /><Relationship Id="rId80" Type="http://schemas.openxmlformats.org/officeDocument/2006/relationships/slide" Target="slides/slide78.xml" /><Relationship Id="rId81" Type="http://schemas.openxmlformats.org/officeDocument/2006/relationships/slide" Target="slides/slide79.xml" /><Relationship Id="rId82" Type="http://schemas.openxmlformats.org/officeDocument/2006/relationships/slide" Target="slides/slide80.xml" /><Relationship Id="rId83" Type="http://schemas.openxmlformats.org/officeDocument/2006/relationships/slide" Target="slides/slide81.xml" /><Relationship Id="rId84" Type="http://schemas.openxmlformats.org/officeDocument/2006/relationships/slide" Target="slides/slide82.xml" /><Relationship Id="rId85" Type="http://schemas.openxmlformats.org/officeDocument/2006/relationships/slide" Target="slides/slide83.xml" /><Relationship Id="rId86" Type="http://schemas.openxmlformats.org/officeDocument/2006/relationships/slide" Target="slides/slide84.xml" /><Relationship Id="rId87" Type="http://schemas.openxmlformats.org/officeDocument/2006/relationships/slide" Target="slides/slide85.xml" /><Relationship Id="rId88" Type="http://schemas.openxmlformats.org/officeDocument/2006/relationships/slide" Target="slides/slide86.xml" /><Relationship Id="rId89" Type="http://schemas.openxmlformats.org/officeDocument/2006/relationships/slide" Target="slides/slide87.xml" /><Relationship Id="rId9" Type="http://schemas.openxmlformats.org/officeDocument/2006/relationships/slide" Target="slides/slide7.xml" /><Relationship Id="rId90" Type="http://schemas.openxmlformats.org/officeDocument/2006/relationships/slide" Target="slides/slide88.xml" /><Relationship Id="rId91" Type="http://schemas.openxmlformats.org/officeDocument/2006/relationships/slide" Target="slides/slide89.xml" /><Relationship Id="rId92" Type="http://schemas.openxmlformats.org/officeDocument/2006/relationships/slide" Target="slides/slide90.xml" /><Relationship Id="rId93" Type="http://schemas.openxmlformats.org/officeDocument/2006/relationships/slide" Target="slides/slide91.xml" /><Relationship Id="rId94" Type="http://schemas.openxmlformats.org/officeDocument/2006/relationships/slide" Target="slides/slide92.xml" /><Relationship Id="rId95" Type="http://schemas.openxmlformats.org/officeDocument/2006/relationships/slide" Target="slides/slide93.xml" /><Relationship Id="rId96" Type="http://schemas.openxmlformats.org/officeDocument/2006/relationships/slide" Target="slides/slide94.xml" /><Relationship Id="rId97" Type="http://schemas.openxmlformats.org/officeDocument/2006/relationships/slide" Target="slides/slide95.xml" /><Relationship Id="rId98" Type="http://schemas.openxmlformats.org/officeDocument/2006/relationships/slide" Target="slides/slide96.xml" /><Relationship Id="rId99" Type="http://schemas.openxmlformats.org/officeDocument/2006/relationships/slide" Target="slides/slide9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6E0DB-73DB-4345-8FD1-78909A7EFA42}" type="datetimeFigureOut">
              <a:rPr lang="en-US" smtClean="0"/>
              <a:t>2012-10-03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640B7-FBB3-4D9D-9CEB-838A4E34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21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1. Genera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52400" y="609600"/>
            <a:ext cx="8839200" cy="54864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FontTx/>
              <a:buNone/>
              <a:defRPr sz="4800">
                <a:latin typeface="Constantia" pitchFamily="18" charset="0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99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2. Sec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52400" y="609600"/>
            <a:ext cx="8839200" cy="54864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FontTx/>
              <a:buNone/>
              <a:defRPr sz="4800">
                <a:latin typeface="Candara" pitchFamily="34" charset="0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62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3. Inverse">
    <p:bg>
      <p:bgPr>
        <a:gradFill>
          <a:gsLst>
            <a:gs pos="0">
              <a:srgbClr val="FFFFFF"/>
            </a:gs>
            <a:gs pos="100000">
              <a:srgbClr val="C0C0C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52400" y="609600"/>
            <a:ext cx="8839200" cy="54864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FontTx/>
              <a:buNone/>
              <a:defRPr sz="4800" b="1">
                <a:solidFill>
                  <a:srgbClr val="000000"/>
                </a:solidFill>
                <a:latin typeface="Candara" pitchFamily="34" charset="0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964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143000"/>
            <a:ext cx="8686800" cy="1470025"/>
          </a:xfrm>
        </p:spPr>
        <p:txBody>
          <a:bodyPr>
            <a:noAutofit/>
          </a:bodyPr>
          <a:lstStyle>
            <a:lvl1pPr>
              <a:defRPr sz="5400" b="1">
                <a:latin typeface="Candar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rgbClr val="C0C0C0"/>
                </a:solidFill>
                <a:latin typeface="Constant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55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:p14="http://schemas.microsoft.com/office/powerpoint/2010/main" val="41303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gradFill>
          <a:gsLst>
            <a:gs pos="0">
              <a:srgbClr val="000000"/>
            </a:gs>
            <a:gs pos="100000">
              <a:srgbClr val="29292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808080"/>
                </a:solidFill>
                <a:latin typeface="Cronos Pro Display" pitchFamily="34" charset="0"/>
              </a:defRPr>
            </a:lvl1pPr>
          </a:lstStyle>
          <a:p>
            <a:fld id="{BC4876B8-7FD7-4CC5-B827-EDCA72432488}" type="datetimeFigureOut">
              <a:rPr lang="en-US" smtClean="0"/>
              <a:t>2012-10-03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08080"/>
                </a:solidFill>
                <a:latin typeface="Warnock Pro Caption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08080"/>
                </a:solidFill>
                <a:latin typeface="Warnock Pro Caption" pitchFamily="18" charset="0"/>
              </a:defRPr>
            </a:lvl1pPr>
          </a:lstStyle>
          <a:p>
            <a:fld id="{7877D201-028B-4CBF-B89F-EBED64136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37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3" r:id="rId2"/>
    <p:sldLayoutId id="2147483661" r:id="rId3"/>
    <p:sldLayoutId id="2147483649" r:id="rId4"/>
    <p:sldLayoutId id="2147483655" r:id="rId5"/>
  </p:sldLayoutIdLst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Candar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FFFFFF"/>
          </a:solidFill>
          <a:latin typeface="Constant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FFFF"/>
          </a:solidFill>
          <a:latin typeface="Constant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FFFFFF"/>
          </a:solidFill>
          <a:latin typeface="Constant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FFFFFF"/>
          </a:solidFill>
          <a:latin typeface="Constant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FFFFFF"/>
          </a:solidFill>
          <a:latin typeface="Constant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0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0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4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4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4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6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6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6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7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7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7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7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600200"/>
            <a:ext cx="8686800" cy="2209800"/>
          </a:xfrm>
        </p:spPr>
        <p:txBody>
          <a:bodyPr>
            <a:noAutofit/>
          </a:bodyPr>
          <a:lstStyle/>
          <a:p>
            <a:r>
              <a:rPr lang="en-US" sz="4800" i="1" smtClean="0"/>
              <a:t>Softening the Network:</a:t>
            </a:r>
            <a:br>
              <a:rPr lang="en-US" sz="4800" i="1" smtClean="0"/>
            </a:br>
            <a:r>
              <a:rPr lang="en-US" sz="4800" i="1" smtClean="0"/>
              <a:t>Virtualization’s Final Frontier</a:t>
            </a:r>
            <a:endParaRPr lang="en-US" sz="4800" i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905000"/>
          </a:xfrm>
        </p:spPr>
        <p:txBody>
          <a:bodyPr>
            <a:normAutofit/>
          </a:bodyPr>
          <a:lstStyle/>
          <a:p>
            <a:r>
              <a:rPr lang="en-US" sz="3200" b="1" smtClean="0"/>
              <a:t>Steve Riley</a:t>
            </a:r>
            <a:br>
              <a:rPr lang="en-US" sz="3200" smtClean="0"/>
            </a:br>
            <a:r>
              <a:rPr lang="en-US" sz="2000" i="1" smtClean="0"/>
              <a:t>Technical Director, Office of the CTO</a:t>
            </a:r>
            <a:br>
              <a:rPr lang="en-US" sz="2000" i="1" smtClean="0"/>
            </a:br>
            <a:r>
              <a:rPr lang="en-US" sz="2000" i="1" smtClean="0"/>
              <a:t>Riverbed Technology</a:t>
            </a:r>
            <a:br>
              <a:rPr lang="en-US" sz="2000"/>
            </a:br>
            <a:r>
              <a:rPr lang="en-US" sz="2000" smtClean="0"/>
              <a:t>steve.riley@riverbed.com</a:t>
            </a:r>
            <a:br>
              <a:rPr lang="en-US" sz="2000"/>
            </a:br>
            <a:r>
              <a:rPr lang="en-US" sz="2000" smtClean="0"/>
              <a:t>http://blog.riverbed.com</a:t>
            </a:r>
            <a:endParaRPr lang="en-US" sz="3200" smtClean="0"/>
          </a:p>
        </p:txBody>
      </p:sp>
    </p:spTree>
    <p:extLst>
      <p:ext uri="{BB962C8B-B14F-4D97-AF65-F5344CB8AC3E}">
        <p14:creationId xmlns:p14="http://schemas.microsoft.com/office/powerpoint/2010/main" val="661148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Rounded Rectangle 2"/>
          <p:cNvSpPr/>
          <p:nvPr/>
        </p:nvSpPr>
        <p:spPr>
          <a:xfrm>
            <a:off x="533400" y="1447800"/>
            <a:ext cx="3505200" cy="3886200"/>
          </a:xfrm>
          <a:prstGeom prst="roundRect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E000F0"/>
                </a:solidFill>
                <a:latin typeface="Consolas" pitchFamily="49" charset="0"/>
                <a:cs typeface="Consolas" pitchFamily="49" charset="0"/>
              </a:rPr>
              <a:t>PM-1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105400" y="1447800"/>
            <a:ext cx="3505200" cy="3886200"/>
          </a:xfrm>
          <a:prstGeom prst="roundRect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E000F0"/>
                </a:solidFill>
                <a:latin typeface="Consolas" pitchFamily="49" charset="0"/>
                <a:cs typeface="Consolas" pitchFamily="49" charset="0"/>
              </a:rPr>
              <a:t>PM-2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104900" y="1828800"/>
            <a:ext cx="1066800" cy="6858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VM-1</a:t>
            </a:r>
            <a:endParaRPr lang="en-US" sz="280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17600" y="2743200"/>
            <a:ext cx="1066800" cy="6858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VM-2</a:t>
            </a:r>
            <a:endParaRPr lang="en-US" sz="280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387600" y="1828800"/>
            <a:ext cx="1066800" cy="6858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VM-3</a:t>
            </a:r>
            <a:endParaRPr lang="en-US" sz="280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400300" y="2743200"/>
            <a:ext cx="1066800" cy="6858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VM-4</a:t>
            </a:r>
            <a:endParaRPr lang="en-US" sz="280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0" y="1828800"/>
            <a:ext cx="1066800" cy="6858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VM-1</a:t>
            </a:r>
            <a:endParaRPr lang="en-US" sz="280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727700" y="2743200"/>
            <a:ext cx="1066800" cy="6858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VM-2</a:t>
            </a:r>
            <a:endParaRPr lang="en-US" sz="280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997700" y="1828800"/>
            <a:ext cx="1066800" cy="6858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VM-3</a:t>
            </a:r>
            <a:endParaRPr lang="en-US" sz="280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246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childTnLst>
                                    <p:animMotion origin="layout" path="M -3.33333E-06 2.96296E-06 L 0.50417 0.00046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08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6" name="Straight Connector 5"/>
          <p:cNvCxnSpPr/>
          <p:nvPr/>
        </p:nvCxnSpPr>
        <p:spPr>
          <a:xfrm flipH="1" flipV="1">
            <a:off x="3289300" y="4419600"/>
            <a:ext cx="0" cy="762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4203700" y="4419600"/>
            <a:ext cx="0" cy="1447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4876800" y="4427855"/>
            <a:ext cx="0" cy="38099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5905500" y="4437846"/>
            <a:ext cx="0" cy="1219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558708" y="5189854"/>
            <a:ext cx="937092" cy="10333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58708" y="5832008"/>
            <a:ext cx="375584" cy="14698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146208" y="5459262"/>
            <a:ext cx="489884" cy="30937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371600" y="4419600"/>
            <a:ext cx="64008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1" idx="4"/>
          </p:cNvCxnSpPr>
          <p:nvPr/>
        </p:nvCxnSpPr>
        <p:spPr>
          <a:xfrm flipH="1">
            <a:off x="2286000" y="3810000"/>
            <a:ext cx="0" cy="62784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34" idx="4"/>
          </p:cNvCxnSpPr>
          <p:nvPr/>
        </p:nvCxnSpPr>
        <p:spPr>
          <a:xfrm flipH="1">
            <a:off x="3124200" y="2743200"/>
            <a:ext cx="0" cy="1676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2" idx="4"/>
          </p:cNvCxnSpPr>
          <p:nvPr/>
        </p:nvCxnSpPr>
        <p:spPr>
          <a:xfrm flipH="1">
            <a:off x="4495800" y="3581400"/>
            <a:ext cx="0" cy="838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35" idx="4"/>
          </p:cNvCxnSpPr>
          <p:nvPr/>
        </p:nvCxnSpPr>
        <p:spPr>
          <a:xfrm flipH="1">
            <a:off x="5636092" y="3048000"/>
            <a:ext cx="2708" cy="13716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43" idx="4"/>
          </p:cNvCxnSpPr>
          <p:nvPr/>
        </p:nvCxnSpPr>
        <p:spPr>
          <a:xfrm flipH="1">
            <a:off x="6781800" y="39624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1" idx="7"/>
            <a:endCxn id="34" idx="3"/>
          </p:cNvCxnSpPr>
          <p:nvPr/>
        </p:nvCxnSpPr>
        <p:spPr>
          <a:xfrm flipV="1">
            <a:off x="2555408" y="2631608"/>
            <a:ext cx="299384" cy="52798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1" idx="6"/>
            <a:endCxn id="42" idx="2"/>
          </p:cNvCxnSpPr>
          <p:nvPr/>
        </p:nvCxnSpPr>
        <p:spPr>
          <a:xfrm flipV="1">
            <a:off x="2667000" y="3200400"/>
            <a:ext cx="1447800" cy="2286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34" idx="6"/>
            <a:endCxn id="35" idx="2"/>
          </p:cNvCxnSpPr>
          <p:nvPr/>
        </p:nvCxnSpPr>
        <p:spPr>
          <a:xfrm>
            <a:off x="3505200" y="2362200"/>
            <a:ext cx="1752600" cy="30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2" idx="6"/>
            <a:endCxn id="43" idx="2"/>
          </p:cNvCxnSpPr>
          <p:nvPr/>
        </p:nvCxnSpPr>
        <p:spPr>
          <a:xfrm>
            <a:off x="4876800" y="3200400"/>
            <a:ext cx="152400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371600" y="1676400"/>
            <a:ext cx="64008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41" idx="0"/>
          </p:cNvCxnSpPr>
          <p:nvPr/>
        </p:nvCxnSpPr>
        <p:spPr>
          <a:xfrm flipH="1" flipV="1">
            <a:off x="2286000" y="1676400"/>
            <a:ext cx="0" cy="13716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34" idx="0"/>
          </p:cNvCxnSpPr>
          <p:nvPr/>
        </p:nvCxnSpPr>
        <p:spPr>
          <a:xfrm flipH="1" flipV="1">
            <a:off x="3124200" y="1676400"/>
            <a:ext cx="0" cy="30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42" idx="0"/>
          </p:cNvCxnSpPr>
          <p:nvPr/>
        </p:nvCxnSpPr>
        <p:spPr>
          <a:xfrm flipH="1" flipV="1">
            <a:off x="4495800" y="1676400"/>
            <a:ext cx="0" cy="1143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35" idx="0"/>
          </p:cNvCxnSpPr>
          <p:nvPr/>
        </p:nvCxnSpPr>
        <p:spPr>
          <a:xfrm flipH="1" flipV="1">
            <a:off x="5636092" y="1676400"/>
            <a:ext cx="2708" cy="6096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43" idx="0"/>
          </p:cNvCxnSpPr>
          <p:nvPr/>
        </p:nvCxnSpPr>
        <p:spPr>
          <a:xfrm flipH="1" flipV="1">
            <a:off x="6781800" y="1676400"/>
            <a:ext cx="0" cy="1524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9" idx="2"/>
          </p:cNvCxnSpPr>
          <p:nvPr/>
        </p:nvCxnSpPr>
        <p:spPr>
          <a:xfrm flipH="1">
            <a:off x="2863850" y="1295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2362200" y="685800"/>
            <a:ext cx="1003300" cy="6096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VM</a:t>
            </a:r>
          </a:p>
        </p:txBody>
      </p:sp>
      <p:cxnSp>
        <p:nvCxnSpPr>
          <p:cNvPr id="72" name="Straight Connector 71"/>
          <p:cNvCxnSpPr>
            <a:stCxn id="73" idx="2"/>
          </p:cNvCxnSpPr>
          <p:nvPr/>
        </p:nvCxnSpPr>
        <p:spPr>
          <a:xfrm flipH="1">
            <a:off x="4006850" y="1295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3505200" y="685800"/>
            <a:ext cx="1003300" cy="6096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VM</a:t>
            </a:r>
          </a:p>
        </p:txBody>
      </p:sp>
      <p:cxnSp>
        <p:nvCxnSpPr>
          <p:cNvPr id="74" name="Straight Connector 73"/>
          <p:cNvCxnSpPr>
            <a:stCxn id="75" idx="2"/>
          </p:cNvCxnSpPr>
          <p:nvPr/>
        </p:nvCxnSpPr>
        <p:spPr>
          <a:xfrm flipH="1">
            <a:off x="5137150" y="1295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ounded Rectangle 74"/>
          <p:cNvSpPr/>
          <p:nvPr/>
        </p:nvSpPr>
        <p:spPr>
          <a:xfrm>
            <a:off x="4635500" y="685800"/>
            <a:ext cx="1003300" cy="6096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VM</a:t>
            </a:r>
          </a:p>
        </p:txBody>
      </p:sp>
      <p:cxnSp>
        <p:nvCxnSpPr>
          <p:cNvPr id="76" name="Straight Connector 75"/>
          <p:cNvCxnSpPr>
            <a:stCxn id="77" idx="2"/>
          </p:cNvCxnSpPr>
          <p:nvPr/>
        </p:nvCxnSpPr>
        <p:spPr>
          <a:xfrm flipH="1">
            <a:off x="6280150" y="1295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/>
          <p:cNvSpPr/>
          <p:nvPr/>
        </p:nvSpPr>
        <p:spPr>
          <a:xfrm>
            <a:off x="5778500" y="685800"/>
            <a:ext cx="1003300" cy="6096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VM</a:t>
            </a:r>
          </a:p>
        </p:txBody>
      </p:sp>
      <p:sp>
        <p:nvSpPr>
          <p:cNvPr id="37" name="Flowchart: Summing Junction 36"/>
          <p:cNvSpPr/>
          <p:nvPr/>
        </p:nvSpPr>
        <p:spPr>
          <a:xfrm>
            <a:off x="2908300" y="51816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8" name="Flowchart: Summing Junction 37"/>
          <p:cNvSpPr/>
          <p:nvPr/>
        </p:nvSpPr>
        <p:spPr>
          <a:xfrm>
            <a:off x="3822700" y="58674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Flowchart: Summing Junction 38"/>
          <p:cNvSpPr/>
          <p:nvPr/>
        </p:nvSpPr>
        <p:spPr>
          <a:xfrm>
            <a:off x="4495800" y="48133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0" name="Flowchart: Summing Junction 39"/>
          <p:cNvSpPr/>
          <p:nvPr/>
        </p:nvSpPr>
        <p:spPr>
          <a:xfrm>
            <a:off x="5537200" y="56642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4" name="Flowchart: Summing Junction 33"/>
          <p:cNvSpPr/>
          <p:nvPr/>
        </p:nvSpPr>
        <p:spPr>
          <a:xfrm>
            <a:off x="2743200" y="1981200"/>
            <a:ext cx="762000" cy="762000"/>
          </a:xfrm>
          <a:prstGeom prst="flowChartSummingJunction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5" name="Flowchart: Summing Junction 34"/>
          <p:cNvSpPr/>
          <p:nvPr/>
        </p:nvSpPr>
        <p:spPr>
          <a:xfrm>
            <a:off x="5257800" y="2286000"/>
            <a:ext cx="762000" cy="762000"/>
          </a:xfrm>
          <a:prstGeom prst="flowChartSummingJunction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1" name="Flowchart: Summing Junction 40"/>
          <p:cNvSpPr/>
          <p:nvPr/>
        </p:nvSpPr>
        <p:spPr>
          <a:xfrm>
            <a:off x="1905000" y="3048000"/>
            <a:ext cx="762000" cy="762000"/>
          </a:xfrm>
          <a:prstGeom prst="flowChartSummingJunction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2" name="Flowchart: Summing Junction 41"/>
          <p:cNvSpPr/>
          <p:nvPr/>
        </p:nvSpPr>
        <p:spPr>
          <a:xfrm>
            <a:off x="4114800" y="2819400"/>
            <a:ext cx="762000" cy="762000"/>
          </a:xfrm>
          <a:prstGeom prst="flowChartSummingJunction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3" name="Flowchart: Summing Junction 42"/>
          <p:cNvSpPr/>
          <p:nvPr/>
        </p:nvSpPr>
        <p:spPr>
          <a:xfrm>
            <a:off x="6400800" y="3200400"/>
            <a:ext cx="762000" cy="762000"/>
          </a:xfrm>
          <a:prstGeom prst="flowChartSummingJunction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04800" y="1991261"/>
            <a:ext cx="125867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“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656722" y="1981200"/>
            <a:ext cx="125867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4286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0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virtual IP</a:t>
            </a:r>
          </a:p>
          <a:p>
            <a:r>
              <a:rPr lang="en-US" smtClean="0"/>
              <a:t>virtual MAC</a:t>
            </a:r>
            <a:endParaRPr lang="en-US" smtClean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857353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0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route my packets/frames</a:t>
            </a:r>
          </a:p>
          <a:p>
            <a:r>
              <a:rPr lang="en-US" smtClean="0"/>
              <a:t>without collisions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044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0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move v-net</a:t>
            </a:r>
          </a:p>
          <a:p>
            <a:r>
              <a:rPr lang="en-US" smtClean="0"/>
              <a:t>without changes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31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0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tear down when finished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1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0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separately alter</a:t>
            </a:r>
          </a:p>
          <a:p>
            <a:r>
              <a:rPr lang="en-US" smtClean="0"/>
              <a:t>physical and virtual</a:t>
            </a:r>
          </a:p>
          <a:p>
            <a:r>
              <a:rPr lang="en-US" smtClean="0"/>
              <a:t>topologies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58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0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i="1" smtClean="0"/>
              <a:t>consider:</a:t>
            </a:r>
            <a:endParaRPr lang="en-US" smtClean="0"/>
          </a:p>
          <a:p>
            <a:r>
              <a:rPr lang="en-US" smtClean="0"/>
              <a:t>on-demand HA/DR</a:t>
            </a:r>
          </a:p>
        </p:txBody>
      </p:sp>
    </p:spTree>
    <p:extLst>
      <p:ext uri="{BB962C8B-B14F-4D97-AF65-F5344CB8AC3E}">
        <p14:creationId xmlns:p14="http://schemas.microsoft.com/office/powerpoint/2010/main" val="405638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0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i="1" smtClean="0"/>
              <a:t>consider:</a:t>
            </a:r>
            <a:endParaRPr lang="en-US" smtClean="0"/>
          </a:p>
          <a:p>
            <a:r>
              <a:rPr lang="en-US" smtClean="0"/>
              <a:t>on-demand HA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72943" y="3378200"/>
            <a:ext cx="10342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smtClean="0">
                <a:solidFill>
                  <a:schemeClr val="bg1"/>
                </a:solidFill>
                <a:latin typeface="Constantia" pitchFamily="18" charset="0"/>
                <a:cs typeface="Consolas" pitchFamily="49" charset="0"/>
              </a:rPr>
              <a:t>DR</a:t>
            </a:r>
          </a:p>
        </p:txBody>
      </p:sp>
    </p:spTree>
    <p:extLst>
      <p:ext uri="{BB962C8B-B14F-4D97-AF65-F5344CB8AC3E}">
        <p14:creationId xmlns:p14="http://schemas.microsoft.com/office/powerpoint/2010/main" val="1788966288"/>
      </p:ext>
    </p:extLst>
  </p:cSld>
  <p:clrMapOvr>
    <a:masterClrMapping/>
  </p:clrMapOvr>
  <p:transition spd="med">
    <p:fade/>
  </p:transition>
  <p:timing/>
</p:sld>
</file>

<file path=ppt/slides/slide10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FFC000"/>
                </a:solidFill>
              </a:rPr>
              <a:t>SDN (*) manages state</a:t>
            </a:r>
            <a:endParaRPr lang="en-US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4605" y="5905500"/>
            <a:ext cx="3744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FFC000"/>
                </a:solidFill>
                <a:latin typeface="Constantia" pitchFamily="18" charset="0"/>
                <a:cs typeface="Consolas" pitchFamily="49" charset="0"/>
              </a:rPr>
              <a:t>* As defined previously</a:t>
            </a:r>
          </a:p>
        </p:txBody>
      </p:sp>
    </p:spTree>
    <p:extLst>
      <p:ext uri="{BB962C8B-B14F-4D97-AF65-F5344CB8AC3E}">
        <p14:creationId xmlns:p14="http://schemas.microsoft.com/office/powerpoint/2010/main" val="3966194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0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6" name="Straight Connector 5"/>
          <p:cNvCxnSpPr/>
          <p:nvPr/>
        </p:nvCxnSpPr>
        <p:spPr>
          <a:xfrm flipH="1" flipV="1">
            <a:off x="3289300" y="4419600"/>
            <a:ext cx="0" cy="762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4203700" y="4419600"/>
            <a:ext cx="0" cy="1447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4876800" y="4427855"/>
            <a:ext cx="0" cy="38099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5905500" y="4437846"/>
            <a:ext cx="0" cy="1219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558708" y="5189854"/>
            <a:ext cx="937092" cy="10333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58708" y="5832008"/>
            <a:ext cx="375584" cy="14698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146208" y="5459262"/>
            <a:ext cx="489884" cy="30937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371600" y="4419600"/>
            <a:ext cx="64008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1" idx="4"/>
          </p:cNvCxnSpPr>
          <p:nvPr/>
        </p:nvCxnSpPr>
        <p:spPr>
          <a:xfrm flipH="1">
            <a:off x="2286000" y="3810000"/>
            <a:ext cx="0" cy="62784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34" idx="4"/>
          </p:cNvCxnSpPr>
          <p:nvPr/>
        </p:nvCxnSpPr>
        <p:spPr>
          <a:xfrm flipH="1">
            <a:off x="3124200" y="2743200"/>
            <a:ext cx="0" cy="1676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2" idx="4"/>
          </p:cNvCxnSpPr>
          <p:nvPr/>
        </p:nvCxnSpPr>
        <p:spPr>
          <a:xfrm flipH="1">
            <a:off x="4495800" y="3581400"/>
            <a:ext cx="0" cy="838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35" idx="4"/>
          </p:cNvCxnSpPr>
          <p:nvPr/>
        </p:nvCxnSpPr>
        <p:spPr>
          <a:xfrm flipH="1">
            <a:off x="5636092" y="3048000"/>
            <a:ext cx="2708" cy="13716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43" idx="4"/>
          </p:cNvCxnSpPr>
          <p:nvPr/>
        </p:nvCxnSpPr>
        <p:spPr>
          <a:xfrm flipH="1">
            <a:off x="6781800" y="39624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1" idx="7"/>
            <a:endCxn id="34" idx="3"/>
          </p:cNvCxnSpPr>
          <p:nvPr/>
        </p:nvCxnSpPr>
        <p:spPr>
          <a:xfrm flipV="1">
            <a:off x="2555408" y="2631608"/>
            <a:ext cx="299384" cy="52798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1" idx="6"/>
            <a:endCxn id="42" idx="2"/>
          </p:cNvCxnSpPr>
          <p:nvPr/>
        </p:nvCxnSpPr>
        <p:spPr>
          <a:xfrm flipV="1">
            <a:off x="2667000" y="3200400"/>
            <a:ext cx="1447800" cy="2286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34" idx="6"/>
            <a:endCxn id="35" idx="2"/>
          </p:cNvCxnSpPr>
          <p:nvPr/>
        </p:nvCxnSpPr>
        <p:spPr>
          <a:xfrm>
            <a:off x="3505200" y="2362200"/>
            <a:ext cx="1752600" cy="30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2" idx="6"/>
            <a:endCxn id="43" idx="2"/>
          </p:cNvCxnSpPr>
          <p:nvPr/>
        </p:nvCxnSpPr>
        <p:spPr>
          <a:xfrm>
            <a:off x="4876800" y="3200400"/>
            <a:ext cx="152400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371600" y="1676400"/>
            <a:ext cx="64008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41" idx="0"/>
          </p:cNvCxnSpPr>
          <p:nvPr/>
        </p:nvCxnSpPr>
        <p:spPr>
          <a:xfrm flipH="1" flipV="1">
            <a:off x="2286000" y="1676400"/>
            <a:ext cx="0" cy="13716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34" idx="0"/>
          </p:cNvCxnSpPr>
          <p:nvPr/>
        </p:nvCxnSpPr>
        <p:spPr>
          <a:xfrm flipH="1" flipV="1">
            <a:off x="3124200" y="1676400"/>
            <a:ext cx="0" cy="30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42" idx="0"/>
          </p:cNvCxnSpPr>
          <p:nvPr/>
        </p:nvCxnSpPr>
        <p:spPr>
          <a:xfrm flipH="1" flipV="1">
            <a:off x="4495800" y="1676400"/>
            <a:ext cx="0" cy="1143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35" idx="0"/>
          </p:cNvCxnSpPr>
          <p:nvPr/>
        </p:nvCxnSpPr>
        <p:spPr>
          <a:xfrm flipH="1" flipV="1">
            <a:off x="5636092" y="1676400"/>
            <a:ext cx="2708" cy="6096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43" idx="0"/>
          </p:cNvCxnSpPr>
          <p:nvPr/>
        </p:nvCxnSpPr>
        <p:spPr>
          <a:xfrm flipH="1" flipV="1">
            <a:off x="6781800" y="1676400"/>
            <a:ext cx="0" cy="1524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9" idx="2"/>
          </p:cNvCxnSpPr>
          <p:nvPr/>
        </p:nvCxnSpPr>
        <p:spPr>
          <a:xfrm flipH="1">
            <a:off x="2863850" y="1295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2362200" y="685800"/>
            <a:ext cx="1003300" cy="6096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VM</a:t>
            </a:r>
          </a:p>
        </p:txBody>
      </p:sp>
      <p:cxnSp>
        <p:nvCxnSpPr>
          <p:cNvPr id="72" name="Straight Connector 71"/>
          <p:cNvCxnSpPr>
            <a:stCxn id="73" idx="2"/>
          </p:cNvCxnSpPr>
          <p:nvPr/>
        </p:nvCxnSpPr>
        <p:spPr>
          <a:xfrm flipH="1">
            <a:off x="4006850" y="1295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3505200" y="685800"/>
            <a:ext cx="1003300" cy="6096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VM</a:t>
            </a:r>
          </a:p>
        </p:txBody>
      </p:sp>
      <p:cxnSp>
        <p:nvCxnSpPr>
          <p:cNvPr id="74" name="Straight Connector 73"/>
          <p:cNvCxnSpPr>
            <a:stCxn id="75" idx="2"/>
          </p:cNvCxnSpPr>
          <p:nvPr/>
        </p:nvCxnSpPr>
        <p:spPr>
          <a:xfrm flipH="1">
            <a:off x="5137150" y="1295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ounded Rectangle 74"/>
          <p:cNvSpPr/>
          <p:nvPr/>
        </p:nvSpPr>
        <p:spPr>
          <a:xfrm>
            <a:off x="4635500" y="685800"/>
            <a:ext cx="1003300" cy="6096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VM</a:t>
            </a:r>
          </a:p>
        </p:txBody>
      </p:sp>
      <p:cxnSp>
        <p:nvCxnSpPr>
          <p:cNvPr id="76" name="Straight Connector 75"/>
          <p:cNvCxnSpPr>
            <a:stCxn id="77" idx="2"/>
          </p:cNvCxnSpPr>
          <p:nvPr/>
        </p:nvCxnSpPr>
        <p:spPr>
          <a:xfrm flipH="1">
            <a:off x="6280150" y="1295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/>
          <p:cNvSpPr/>
          <p:nvPr/>
        </p:nvSpPr>
        <p:spPr>
          <a:xfrm>
            <a:off x="5778500" y="685800"/>
            <a:ext cx="1003300" cy="6096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VM</a:t>
            </a:r>
          </a:p>
        </p:txBody>
      </p:sp>
      <p:sp>
        <p:nvSpPr>
          <p:cNvPr id="37" name="Flowchart: Summing Junction 36"/>
          <p:cNvSpPr/>
          <p:nvPr/>
        </p:nvSpPr>
        <p:spPr>
          <a:xfrm>
            <a:off x="2908300" y="51816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8" name="Flowchart: Summing Junction 37"/>
          <p:cNvSpPr/>
          <p:nvPr/>
        </p:nvSpPr>
        <p:spPr>
          <a:xfrm>
            <a:off x="3822700" y="58674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Flowchart: Summing Junction 38"/>
          <p:cNvSpPr/>
          <p:nvPr/>
        </p:nvSpPr>
        <p:spPr>
          <a:xfrm>
            <a:off x="4495800" y="48133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0" name="Flowchart: Summing Junction 39"/>
          <p:cNvSpPr/>
          <p:nvPr/>
        </p:nvSpPr>
        <p:spPr>
          <a:xfrm>
            <a:off x="5537200" y="56642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4" name="Flowchart: Summing Junction 33"/>
          <p:cNvSpPr/>
          <p:nvPr/>
        </p:nvSpPr>
        <p:spPr>
          <a:xfrm>
            <a:off x="2743200" y="1981200"/>
            <a:ext cx="762000" cy="762000"/>
          </a:xfrm>
          <a:prstGeom prst="flowChartSummingJunction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5" name="Flowchart: Summing Junction 34"/>
          <p:cNvSpPr/>
          <p:nvPr/>
        </p:nvSpPr>
        <p:spPr>
          <a:xfrm>
            <a:off x="5257800" y="2286000"/>
            <a:ext cx="762000" cy="762000"/>
          </a:xfrm>
          <a:prstGeom prst="flowChartSummingJunction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1" name="Flowchart: Summing Junction 40"/>
          <p:cNvSpPr/>
          <p:nvPr/>
        </p:nvSpPr>
        <p:spPr>
          <a:xfrm>
            <a:off x="1905000" y="3048000"/>
            <a:ext cx="762000" cy="762000"/>
          </a:xfrm>
          <a:prstGeom prst="flowChartSummingJunction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2" name="Flowchart: Summing Junction 41"/>
          <p:cNvSpPr/>
          <p:nvPr/>
        </p:nvSpPr>
        <p:spPr>
          <a:xfrm>
            <a:off x="4114800" y="2819400"/>
            <a:ext cx="762000" cy="762000"/>
          </a:xfrm>
          <a:prstGeom prst="flowChartSummingJunction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3" name="Flowchart: Summing Junction 42"/>
          <p:cNvSpPr/>
          <p:nvPr/>
        </p:nvSpPr>
        <p:spPr>
          <a:xfrm>
            <a:off x="6400800" y="3200400"/>
            <a:ext cx="762000" cy="762000"/>
          </a:xfrm>
          <a:prstGeom prst="flowChartSummingJunction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04800" y="1991261"/>
            <a:ext cx="125867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“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656722" y="1981200"/>
            <a:ext cx="125867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3239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advClick="0" advTm="1000" p14:dur="250">
        <p:fade/>
      </p:transition>
    </mc:Choice>
    <mc:Fallback>
      <p:transition advClick="0" advTm="1000">
        <p:fade/>
      </p:transition>
    </mc:Fallback>
  </mc:AlternateContent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FFC000"/>
                </a:solidFill>
              </a:rPr>
              <a:t>meets needs</a:t>
            </a:r>
          </a:p>
        </p:txBody>
      </p:sp>
    </p:spTree>
    <p:extLst>
      <p:ext uri="{BB962C8B-B14F-4D97-AF65-F5344CB8AC3E}">
        <p14:creationId xmlns:p14="http://schemas.microsoft.com/office/powerpoint/2010/main" val="2806349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6" name="Straight Connector 5"/>
          <p:cNvCxnSpPr/>
          <p:nvPr/>
        </p:nvCxnSpPr>
        <p:spPr>
          <a:xfrm flipH="1" flipV="1">
            <a:off x="3289300" y="4419600"/>
            <a:ext cx="0" cy="762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4203700" y="4419600"/>
            <a:ext cx="0" cy="1447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4876800" y="4427855"/>
            <a:ext cx="0" cy="38099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5905500" y="4437846"/>
            <a:ext cx="0" cy="1219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558708" y="5189854"/>
            <a:ext cx="937092" cy="10333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58708" y="5832008"/>
            <a:ext cx="375584" cy="14698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146208" y="5459262"/>
            <a:ext cx="489884" cy="30937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371600" y="4419600"/>
            <a:ext cx="64008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34" idx="4"/>
          </p:cNvCxnSpPr>
          <p:nvPr/>
        </p:nvCxnSpPr>
        <p:spPr>
          <a:xfrm flipH="1">
            <a:off x="3124200" y="2743200"/>
            <a:ext cx="0" cy="1676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2" idx="4"/>
          </p:cNvCxnSpPr>
          <p:nvPr/>
        </p:nvCxnSpPr>
        <p:spPr>
          <a:xfrm flipH="1">
            <a:off x="4495800" y="3581400"/>
            <a:ext cx="0" cy="838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35" idx="4"/>
          </p:cNvCxnSpPr>
          <p:nvPr/>
        </p:nvCxnSpPr>
        <p:spPr>
          <a:xfrm flipH="1">
            <a:off x="5636092" y="3048000"/>
            <a:ext cx="2708" cy="13716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43" idx="4"/>
          </p:cNvCxnSpPr>
          <p:nvPr/>
        </p:nvCxnSpPr>
        <p:spPr>
          <a:xfrm flipH="1">
            <a:off x="6781800" y="39624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4" idx="5"/>
            <a:endCxn id="42" idx="2"/>
          </p:cNvCxnSpPr>
          <p:nvPr/>
        </p:nvCxnSpPr>
        <p:spPr>
          <a:xfrm>
            <a:off x="3393608" y="2631608"/>
            <a:ext cx="721192" cy="56879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34" idx="6"/>
            <a:endCxn id="35" idx="2"/>
          </p:cNvCxnSpPr>
          <p:nvPr/>
        </p:nvCxnSpPr>
        <p:spPr>
          <a:xfrm>
            <a:off x="3505200" y="2362200"/>
            <a:ext cx="1752600" cy="30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2" idx="6"/>
            <a:endCxn id="43" idx="2"/>
          </p:cNvCxnSpPr>
          <p:nvPr/>
        </p:nvCxnSpPr>
        <p:spPr>
          <a:xfrm>
            <a:off x="4876800" y="3200400"/>
            <a:ext cx="152400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371600" y="1676400"/>
            <a:ext cx="64008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34" idx="0"/>
          </p:cNvCxnSpPr>
          <p:nvPr/>
        </p:nvCxnSpPr>
        <p:spPr>
          <a:xfrm flipH="1" flipV="1">
            <a:off x="3124200" y="1676400"/>
            <a:ext cx="0" cy="30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42" idx="0"/>
          </p:cNvCxnSpPr>
          <p:nvPr/>
        </p:nvCxnSpPr>
        <p:spPr>
          <a:xfrm flipH="1" flipV="1">
            <a:off x="4495800" y="1676400"/>
            <a:ext cx="0" cy="1143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35" idx="0"/>
          </p:cNvCxnSpPr>
          <p:nvPr/>
        </p:nvCxnSpPr>
        <p:spPr>
          <a:xfrm flipH="1" flipV="1">
            <a:off x="5636092" y="1676400"/>
            <a:ext cx="2708" cy="6096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43" idx="0"/>
          </p:cNvCxnSpPr>
          <p:nvPr/>
        </p:nvCxnSpPr>
        <p:spPr>
          <a:xfrm flipH="1" flipV="1">
            <a:off x="6781800" y="1676400"/>
            <a:ext cx="0" cy="1524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9" idx="2"/>
          </p:cNvCxnSpPr>
          <p:nvPr/>
        </p:nvCxnSpPr>
        <p:spPr>
          <a:xfrm flipH="1">
            <a:off x="2863850" y="1295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2362200" y="685800"/>
            <a:ext cx="1003300" cy="6096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VM</a:t>
            </a:r>
          </a:p>
        </p:txBody>
      </p:sp>
      <p:cxnSp>
        <p:nvCxnSpPr>
          <p:cNvPr id="72" name="Straight Connector 71"/>
          <p:cNvCxnSpPr>
            <a:stCxn id="73" idx="2"/>
          </p:cNvCxnSpPr>
          <p:nvPr/>
        </p:nvCxnSpPr>
        <p:spPr>
          <a:xfrm flipH="1">
            <a:off x="4006850" y="1295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3505200" y="685800"/>
            <a:ext cx="1003300" cy="6096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VM</a:t>
            </a:r>
          </a:p>
        </p:txBody>
      </p:sp>
      <p:cxnSp>
        <p:nvCxnSpPr>
          <p:cNvPr id="74" name="Straight Connector 73"/>
          <p:cNvCxnSpPr>
            <a:stCxn id="75" idx="2"/>
          </p:cNvCxnSpPr>
          <p:nvPr/>
        </p:nvCxnSpPr>
        <p:spPr>
          <a:xfrm flipH="1">
            <a:off x="5137150" y="1295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ounded Rectangle 74"/>
          <p:cNvSpPr/>
          <p:nvPr/>
        </p:nvSpPr>
        <p:spPr>
          <a:xfrm>
            <a:off x="4635500" y="685800"/>
            <a:ext cx="1003300" cy="6096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VM</a:t>
            </a:r>
          </a:p>
        </p:txBody>
      </p:sp>
      <p:cxnSp>
        <p:nvCxnSpPr>
          <p:cNvPr id="76" name="Straight Connector 75"/>
          <p:cNvCxnSpPr>
            <a:stCxn id="77" idx="2"/>
          </p:cNvCxnSpPr>
          <p:nvPr/>
        </p:nvCxnSpPr>
        <p:spPr>
          <a:xfrm flipH="1">
            <a:off x="6280150" y="1295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/>
          <p:cNvSpPr/>
          <p:nvPr/>
        </p:nvSpPr>
        <p:spPr>
          <a:xfrm>
            <a:off x="5778500" y="685800"/>
            <a:ext cx="1003300" cy="6096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VM</a:t>
            </a:r>
          </a:p>
        </p:txBody>
      </p:sp>
      <p:sp>
        <p:nvSpPr>
          <p:cNvPr id="37" name="Flowchart: Summing Junction 36"/>
          <p:cNvSpPr/>
          <p:nvPr/>
        </p:nvSpPr>
        <p:spPr>
          <a:xfrm>
            <a:off x="2908300" y="51816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8" name="Flowchart: Summing Junction 37"/>
          <p:cNvSpPr/>
          <p:nvPr/>
        </p:nvSpPr>
        <p:spPr>
          <a:xfrm>
            <a:off x="3822700" y="58674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Flowchart: Summing Junction 38"/>
          <p:cNvSpPr/>
          <p:nvPr/>
        </p:nvSpPr>
        <p:spPr>
          <a:xfrm>
            <a:off x="4495800" y="48133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0" name="Flowchart: Summing Junction 39"/>
          <p:cNvSpPr/>
          <p:nvPr/>
        </p:nvSpPr>
        <p:spPr>
          <a:xfrm>
            <a:off x="5537200" y="56642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4" name="Flowchart: Summing Junction 33"/>
          <p:cNvSpPr/>
          <p:nvPr/>
        </p:nvSpPr>
        <p:spPr>
          <a:xfrm>
            <a:off x="2743200" y="1981200"/>
            <a:ext cx="762000" cy="762000"/>
          </a:xfrm>
          <a:prstGeom prst="flowChartSummingJunction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5" name="Flowchart: Summing Junction 34"/>
          <p:cNvSpPr/>
          <p:nvPr/>
        </p:nvSpPr>
        <p:spPr>
          <a:xfrm>
            <a:off x="5257800" y="2286000"/>
            <a:ext cx="762000" cy="762000"/>
          </a:xfrm>
          <a:prstGeom prst="flowChartSummingJunction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2" name="Flowchart: Summing Junction 41"/>
          <p:cNvSpPr/>
          <p:nvPr/>
        </p:nvSpPr>
        <p:spPr>
          <a:xfrm>
            <a:off x="4114800" y="2819400"/>
            <a:ext cx="762000" cy="762000"/>
          </a:xfrm>
          <a:prstGeom prst="flowChartSummingJunction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3" name="Flowchart: Summing Junction 42"/>
          <p:cNvSpPr/>
          <p:nvPr/>
        </p:nvSpPr>
        <p:spPr>
          <a:xfrm>
            <a:off x="6400800" y="3200400"/>
            <a:ext cx="762000" cy="762000"/>
          </a:xfrm>
          <a:prstGeom prst="flowChartSummingJunction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04800" y="1991261"/>
            <a:ext cx="125867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“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656722" y="1981200"/>
            <a:ext cx="125867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”</a:t>
            </a:r>
          </a:p>
        </p:txBody>
      </p:sp>
      <p:sp>
        <p:nvSpPr>
          <p:cNvPr id="45" name="Flowchart: Summing Junction 44"/>
          <p:cNvSpPr/>
          <p:nvPr/>
        </p:nvSpPr>
        <p:spPr>
          <a:xfrm>
            <a:off x="6629400" y="49530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4" name="Straight Connector 3"/>
          <p:cNvCxnSpPr>
            <a:stCxn id="45" idx="0"/>
          </p:cNvCxnSpPr>
          <p:nvPr/>
        </p:nvCxnSpPr>
        <p:spPr>
          <a:xfrm flipH="1" flipV="1">
            <a:off x="7010400" y="4419600"/>
            <a:ext cx="0" cy="533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5" idx="2"/>
            <a:endCxn id="39" idx="6"/>
          </p:cNvCxnSpPr>
          <p:nvPr/>
        </p:nvCxnSpPr>
        <p:spPr>
          <a:xfrm flipH="1" flipV="1">
            <a:off x="5257800" y="5194300"/>
            <a:ext cx="1371600" cy="1397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5" idx="3"/>
            <a:endCxn id="40" idx="7"/>
          </p:cNvCxnSpPr>
          <p:nvPr/>
        </p:nvCxnSpPr>
        <p:spPr>
          <a:xfrm flipH="1">
            <a:off x="6187608" y="5603408"/>
            <a:ext cx="553384" cy="17238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288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advTm="1000" p14:dur="250">
        <p:fade/>
      </p:transition>
    </mc:Choice>
    <mc:Fallback>
      <p:transition advTm="1000">
        <p:fade/>
      </p:transition>
    </mc:Fallback>
  </mc:AlternateContent>
  <p:timing/>
</p:sld>
</file>

<file path=ppt/slides/slide1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6" name="Straight Connector 5"/>
          <p:cNvCxnSpPr/>
          <p:nvPr/>
        </p:nvCxnSpPr>
        <p:spPr>
          <a:xfrm flipH="1" flipV="1">
            <a:off x="3289300" y="4419600"/>
            <a:ext cx="0" cy="762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2209800" y="4419600"/>
            <a:ext cx="0" cy="1447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4711700" y="4437846"/>
            <a:ext cx="0" cy="1219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5" idx="2"/>
          </p:cNvCxnSpPr>
          <p:nvPr/>
        </p:nvCxnSpPr>
        <p:spPr>
          <a:xfrm flipH="1" flipV="1">
            <a:off x="3558708" y="5293192"/>
            <a:ext cx="3070692" cy="4080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371600" y="4419600"/>
            <a:ext cx="64008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34" idx="4"/>
          </p:cNvCxnSpPr>
          <p:nvPr/>
        </p:nvCxnSpPr>
        <p:spPr>
          <a:xfrm flipH="1">
            <a:off x="2514600" y="2743200"/>
            <a:ext cx="0" cy="1676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2" idx="4"/>
          </p:cNvCxnSpPr>
          <p:nvPr/>
        </p:nvCxnSpPr>
        <p:spPr>
          <a:xfrm flipH="1">
            <a:off x="3886200" y="3581400"/>
            <a:ext cx="0" cy="838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35" idx="4"/>
          </p:cNvCxnSpPr>
          <p:nvPr/>
        </p:nvCxnSpPr>
        <p:spPr>
          <a:xfrm flipH="1">
            <a:off x="6398092" y="3048000"/>
            <a:ext cx="2708" cy="13716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4" idx="5"/>
            <a:endCxn id="42" idx="2"/>
          </p:cNvCxnSpPr>
          <p:nvPr/>
        </p:nvCxnSpPr>
        <p:spPr>
          <a:xfrm>
            <a:off x="2784008" y="2631608"/>
            <a:ext cx="721192" cy="56879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34" idx="6"/>
            <a:endCxn id="35" idx="1"/>
          </p:cNvCxnSpPr>
          <p:nvPr/>
        </p:nvCxnSpPr>
        <p:spPr>
          <a:xfrm>
            <a:off x="2895600" y="2362200"/>
            <a:ext cx="3235792" cy="3539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371600" y="1676400"/>
            <a:ext cx="64008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34" idx="0"/>
          </p:cNvCxnSpPr>
          <p:nvPr/>
        </p:nvCxnSpPr>
        <p:spPr>
          <a:xfrm flipH="1" flipV="1">
            <a:off x="2514600" y="1676400"/>
            <a:ext cx="0" cy="30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42" idx="0"/>
          </p:cNvCxnSpPr>
          <p:nvPr/>
        </p:nvCxnSpPr>
        <p:spPr>
          <a:xfrm flipH="1" flipV="1">
            <a:off x="3886200" y="1676400"/>
            <a:ext cx="0" cy="1143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35" idx="0"/>
          </p:cNvCxnSpPr>
          <p:nvPr/>
        </p:nvCxnSpPr>
        <p:spPr>
          <a:xfrm flipH="1" flipV="1">
            <a:off x="6398092" y="1676400"/>
            <a:ext cx="2708" cy="6096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9" idx="2"/>
          </p:cNvCxnSpPr>
          <p:nvPr/>
        </p:nvCxnSpPr>
        <p:spPr>
          <a:xfrm flipH="1">
            <a:off x="2863850" y="1295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2362200" y="685800"/>
            <a:ext cx="1003300" cy="6096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VM</a:t>
            </a:r>
          </a:p>
        </p:txBody>
      </p:sp>
      <p:cxnSp>
        <p:nvCxnSpPr>
          <p:cNvPr id="72" name="Straight Connector 71"/>
          <p:cNvCxnSpPr>
            <a:stCxn id="73" idx="2"/>
          </p:cNvCxnSpPr>
          <p:nvPr/>
        </p:nvCxnSpPr>
        <p:spPr>
          <a:xfrm flipH="1">
            <a:off x="4006850" y="1295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3505200" y="685800"/>
            <a:ext cx="1003300" cy="6096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VM</a:t>
            </a:r>
          </a:p>
        </p:txBody>
      </p:sp>
      <p:cxnSp>
        <p:nvCxnSpPr>
          <p:cNvPr id="74" name="Straight Connector 73"/>
          <p:cNvCxnSpPr>
            <a:stCxn id="75" idx="2"/>
          </p:cNvCxnSpPr>
          <p:nvPr/>
        </p:nvCxnSpPr>
        <p:spPr>
          <a:xfrm flipH="1">
            <a:off x="5137150" y="1295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ounded Rectangle 74"/>
          <p:cNvSpPr/>
          <p:nvPr/>
        </p:nvSpPr>
        <p:spPr>
          <a:xfrm>
            <a:off x="4635500" y="685800"/>
            <a:ext cx="1003300" cy="6096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VM</a:t>
            </a:r>
          </a:p>
        </p:txBody>
      </p:sp>
      <p:cxnSp>
        <p:nvCxnSpPr>
          <p:cNvPr id="76" name="Straight Connector 75"/>
          <p:cNvCxnSpPr>
            <a:stCxn id="77" idx="2"/>
          </p:cNvCxnSpPr>
          <p:nvPr/>
        </p:nvCxnSpPr>
        <p:spPr>
          <a:xfrm flipH="1">
            <a:off x="6280150" y="1295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/>
          <p:cNvSpPr/>
          <p:nvPr/>
        </p:nvSpPr>
        <p:spPr>
          <a:xfrm>
            <a:off x="5778500" y="685800"/>
            <a:ext cx="1003300" cy="6096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VM</a:t>
            </a:r>
          </a:p>
        </p:txBody>
      </p:sp>
      <p:sp>
        <p:nvSpPr>
          <p:cNvPr id="37" name="Flowchart: Summing Junction 36"/>
          <p:cNvSpPr/>
          <p:nvPr/>
        </p:nvSpPr>
        <p:spPr>
          <a:xfrm>
            <a:off x="2908300" y="51816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8" name="Flowchart: Summing Junction 37"/>
          <p:cNvSpPr/>
          <p:nvPr/>
        </p:nvSpPr>
        <p:spPr>
          <a:xfrm>
            <a:off x="1828800" y="58674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0" name="Flowchart: Summing Junction 39"/>
          <p:cNvSpPr/>
          <p:nvPr/>
        </p:nvSpPr>
        <p:spPr>
          <a:xfrm>
            <a:off x="4343400" y="56642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4" name="Flowchart: Summing Junction 33"/>
          <p:cNvSpPr/>
          <p:nvPr/>
        </p:nvSpPr>
        <p:spPr>
          <a:xfrm>
            <a:off x="2133600" y="1981200"/>
            <a:ext cx="762000" cy="762000"/>
          </a:xfrm>
          <a:prstGeom prst="flowChartSummingJunction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5" name="Flowchart: Summing Junction 34"/>
          <p:cNvSpPr/>
          <p:nvPr/>
        </p:nvSpPr>
        <p:spPr>
          <a:xfrm>
            <a:off x="6019800" y="2286000"/>
            <a:ext cx="762000" cy="762000"/>
          </a:xfrm>
          <a:prstGeom prst="flowChartSummingJunction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2" name="Flowchart: Summing Junction 41"/>
          <p:cNvSpPr/>
          <p:nvPr/>
        </p:nvSpPr>
        <p:spPr>
          <a:xfrm>
            <a:off x="3505200" y="2819400"/>
            <a:ext cx="762000" cy="762000"/>
          </a:xfrm>
          <a:prstGeom prst="flowChartSummingJunction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04800" y="1991261"/>
            <a:ext cx="125867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“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656722" y="1981200"/>
            <a:ext cx="125867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”</a:t>
            </a:r>
          </a:p>
        </p:txBody>
      </p:sp>
      <p:sp>
        <p:nvSpPr>
          <p:cNvPr id="45" name="Flowchart: Summing Junction 44"/>
          <p:cNvSpPr/>
          <p:nvPr/>
        </p:nvSpPr>
        <p:spPr>
          <a:xfrm>
            <a:off x="6629400" y="49530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4" name="Straight Connector 3"/>
          <p:cNvCxnSpPr>
            <a:stCxn id="45" idx="0"/>
          </p:cNvCxnSpPr>
          <p:nvPr/>
        </p:nvCxnSpPr>
        <p:spPr>
          <a:xfrm flipH="1" flipV="1">
            <a:off x="7010400" y="4419600"/>
            <a:ext cx="0" cy="533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5" idx="3"/>
            <a:endCxn id="40" idx="7"/>
          </p:cNvCxnSpPr>
          <p:nvPr/>
        </p:nvCxnSpPr>
        <p:spPr>
          <a:xfrm flipH="1">
            <a:off x="4993808" y="5603408"/>
            <a:ext cx="1747184" cy="17238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lowchart: Summing Junction 45"/>
          <p:cNvSpPr/>
          <p:nvPr/>
        </p:nvSpPr>
        <p:spPr>
          <a:xfrm>
            <a:off x="4800600" y="3276600"/>
            <a:ext cx="762000" cy="762000"/>
          </a:xfrm>
          <a:prstGeom prst="flowChartSummingJunction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" name="Straight Connector 2"/>
          <p:cNvCxnSpPr>
            <a:stCxn id="46" idx="4"/>
          </p:cNvCxnSpPr>
          <p:nvPr/>
        </p:nvCxnSpPr>
        <p:spPr>
          <a:xfrm flipH="1">
            <a:off x="5181600" y="4038600"/>
            <a:ext cx="0" cy="389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35" idx="2"/>
            <a:endCxn id="42" idx="6"/>
          </p:cNvCxnSpPr>
          <p:nvPr/>
        </p:nvCxnSpPr>
        <p:spPr>
          <a:xfrm flipH="1">
            <a:off x="4267200" y="2667000"/>
            <a:ext cx="1752600" cy="533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35" idx="3"/>
            <a:endCxn id="46" idx="7"/>
          </p:cNvCxnSpPr>
          <p:nvPr/>
        </p:nvCxnSpPr>
        <p:spPr>
          <a:xfrm flipH="1">
            <a:off x="5451008" y="2936408"/>
            <a:ext cx="680384" cy="45178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7" idx="3"/>
            <a:endCxn id="38" idx="7"/>
          </p:cNvCxnSpPr>
          <p:nvPr/>
        </p:nvCxnSpPr>
        <p:spPr>
          <a:xfrm flipH="1">
            <a:off x="2479208" y="5832008"/>
            <a:ext cx="540684" cy="14698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66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i="1" err="1" smtClean="0">
                <a:solidFill>
                  <a:srgbClr val="FFC000"/>
                </a:solidFill>
              </a:rPr>
              <a:t>abstractional consistency</a:t>
            </a:r>
            <a:endParaRPr lang="en-US" i="1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591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(mature orchestration?)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583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servers</a:t>
            </a:r>
          </a:p>
          <a:p>
            <a:r>
              <a:rPr lang="en-US" smtClean="0"/>
              <a:t>=</a:t>
            </a:r>
          </a:p>
          <a:p>
            <a:r>
              <a:rPr lang="en-US" smtClean="0"/>
              <a:t>disposable horsepower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43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networks</a:t>
            </a:r>
          </a:p>
          <a:p>
            <a:r>
              <a:rPr lang="en-US" smtClean="0"/>
              <a:t>=</a:t>
            </a:r>
          </a:p>
          <a:p>
            <a:r>
              <a:rPr lang="en-US" smtClean="0"/>
              <a:t>disposable pathways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51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026162"/>
              </p:ext>
            </p:extLst>
          </p:nvPr>
        </p:nvGraphicFramePr>
        <p:xfrm>
          <a:off x="152400" y="1371600"/>
          <a:ext cx="8839200" cy="4297680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2362200"/>
                <a:gridCol w="3124200"/>
                <a:gridCol w="3352800"/>
              </a:tblGrid>
              <a:tr h="370840">
                <a:tc>
                  <a:txBody>
                    <a:bodyPr/>
                    <a:lstStyle/>
                    <a:p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err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Datapath</a:t>
                      </a:r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Consistency</a:t>
                      </a:r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Virtual server</a:t>
                      </a:r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CPU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memory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device I/O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nanosecond</a:t>
                      </a:r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 operation</a:t>
                      </a:r>
                    </a:p>
                    <a:p>
                      <a:r>
                        <a:rPr lang="en-US" sz="2400" b="1" baseline="0" smtClean="0">
                          <a:solidFill>
                            <a:srgbClr val="FFC000"/>
                          </a:solidFill>
                          <a:latin typeface="Candara" pitchFamily="34" charset="0"/>
                        </a:rPr>
                        <a:t>= complexity at speed</a:t>
                      </a:r>
                      <a:endParaRPr lang="en-US" sz="2400" b="1" smtClean="0">
                        <a:solidFill>
                          <a:srgbClr val="FFC000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self-contained</a:t>
                      </a:r>
                      <a:endParaRPr lang="en-US" sz="2400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Virtual network</a:t>
                      </a:r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address contexts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all-port</a:t>
                      </a:r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 knowledge</a:t>
                      </a:r>
                    </a:p>
                    <a:p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N instances of N states</a:t>
                      </a:r>
                    </a:p>
                    <a:p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consistency on all paths</a:t>
                      </a:r>
                    </a:p>
                    <a:p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timely distribution</a:t>
                      </a:r>
                    </a:p>
                    <a:p>
                      <a:r>
                        <a:rPr lang="en-US" sz="2400" b="1" baseline="0" smtClean="0">
                          <a:solidFill>
                            <a:srgbClr val="FFC000"/>
                          </a:solidFill>
                          <a:latin typeface="Candara" pitchFamily="34" charset="0"/>
                        </a:rPr>
                        <a:t>= complexity at scale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619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450411"/>
              </p:ext>
            </p:extLst>
          </p:nvPr>
        </p:nvGraphicFramePr>
        <p:xfrm>
          <a:off x="152400" y="1371600"/>
          <a:ext cx="8839200" cy="4297680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2362200"/>
                <a:gridCol w="3124200"/>
                <a:gridCol w="3352800"/>
              </a:tblGrid>
              <a:tr h="370840">
                <a:tc>
                  <a:txBody>
                    <a:bodyPr/>
                    <a:lstStyle/>
                    <a:p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err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Datapath</a:t>
                      </a:r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Consistency</a:t>
                      </a:r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Virtual server</a:t>
                      </a:r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CPU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memory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device I/O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nanosecond</a:t>
                      </a:r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 operation</a:t>
                      </a:r>
                    </a:p>
                    <a:p>
                      <a:r>
                        <a:rPr lang="en-US" sz="2400" b="1" baseline="0" smtClean="0">
                          <a:solidFill>
                            <a:srgbClr val="FFC000"/>
                          </a:solidFill>
                          <a:latin typeface="Candara" pitchFamily="34" charset="0"/>
                        </a:rPr>
                        <a:t>= complexity at speed</a:t>
                      </a:r>
                      <a:endParaRPr lang="en-US" sz="2400" b="1" smtClean="0">
                        <a:solidFill>
                          <a:srgbClr val="FFC000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self-contained</a:t>
                      </a:r>
                      <a:endParaRPr lang="en-US" sz="2400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Virtual network</a:t>
                      </a:r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address contexts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all-port</a:t>
                      </a:r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 knowledge</a:t>
                      </a:r>
                    </a:p>
                    <a:p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N instances of N states</a:t>
                      </a:r>
                    </a:p>
                    <a:p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consistency on all paths</a:t>
                      </a:r>
                    </a:p>
                    <a:p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timely distribution</a:t>
                      </a:r>
                    </a:p>
                    <a:p>
                      <a:r>
                        <a:rPr lang="en-US" sz="2400" b="1" baseline="0" smtClean="0">
                          <a:solidFill>
                            <a:srgbClr val="FFC000"/>
                          </a:solidFill>
                          <a:latin typeface="Candara" pitchFamily="34" charset="0"/>
                        </a:rPr>
                        <a:t>= complexity at scale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575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easy</a:t>
            </a:r>
          </a:p>
          <a:p>
            <a:r>
              <a:rPr lang="en-US" smtClean="0"/>
              <a:t>familiar</a:t>
            </a:r>
          </a:p>
          <a:p>
            <a:r>
              <a:rPr lang="en-US" smtClean="0">
                <a:sym typeface="Wingdings"/>
              </a:rPr>
              <a:t></a:t>
            </a:r>
          </a:p>
          <a:p>
            <a:r>
              <a:rPr lang="en-US" smtClean="0">
                <a:sym typeface="Wingdings"/>
              </a:rPr>
              <a:t>point solution ideas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16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687419"/>
              </p:ext>
            </p:extLst>
          </p:nvPr>
        </p:nvGraphicFramePr>
        <p:xfrm>
          <a:off x="914400" y="685800"/>
          <a:ext cx="7315200" cy="1554480"/>
        </p:xfrm>
        <a:graphic>
          <a:graphicData uri="http://schemas.openxmlformats.org/drawingml/2006/table">
            <a:tbl>
              <a:tblPr firstRow="1" firstCol="1">
                <a:tableStyleId>{2D5ABB26-0587-4C30-8999-92F81FD0307C}</a:tableStyleId>
              </a:tblPr>
              <a:tblGrid>
                <a:gridCol w="20574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Tagging</a:t>
                      </a:r>
                      <a:endParaRPr lang="en-US" sz="2400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Segmentation, not isolation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Same</a:t>
                      </a:r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 address in “both” worlds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Hardware has to understand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No mobility</a:t>
                      </a:r>
                      <a:endParaRPr lang="en-US" sz="2400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303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provisioning</a:t>
            </a:r>
          </a:p>
        </p:txBody>
      </p:sp>
    </p:spTree>
    <p:extLst>
      <p:ext uri="{BB962C8B-B14F-4D97-AF65-F5344CB8AC3E}">
        <p14:creationId xmlns:p14="http://schemas.microsoft.com/office/powerpoint/2010/main" val="3731501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352287"/>
              </p:ext>
            </p:extLst>
          </p:nvPr>
        </p:nvGraphicFramePr>
        <p:xfrm>
          <a:off x="914400" y="685800"/>
          <a:ext cx="7315200" cy="2743200"/>
        </p:xfrm>
        <a:graphic>
          <a:graphicData uri="http://schemas.openxmlformats.org/drawingml/2006/table">
            <a:tbl>
              <a:tblPr firstRow="1" firstCol="1">
                <a:tableStyleId>{2D5ABB26-0587-4C30-8999-92F81FD0307C}</a:tableStyleId>
              </a:tblPr>
              <a:tblGrid>
                <a:gridCol w="20574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Tagging</a:t>
                      </a:r>
                      <a:endParaRPr lang="en-US" sz="2400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Segmentation, not isolation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Same</a:t>
                      </a:r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 address in “both” worlds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Hardware has to understand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No mobility</a:t>
                      </a:r>
                      <a:endParaRPr lang="en-US" sz="2400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Address</a:t>
                      </a:r>
                      <a:b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</a:br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mapping</a:t>
                      </a:r>
                      <a:endParaRPr lang="en-US" sz="2400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Like NAT: update address in place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Multiplex</a:t>
                      </a:r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 large space into small: how?</a:t>
                      </a:r>
                    </a:p>
                    <a:p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Virtual-to-virtual: physical “punch”</a:t>
                      </a:r>
                      <a:endParaRPr lang="en-US" sz="2400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22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501675"/>
              </p:ext>
            </p:extLst>
          </p:nvPr>
        </p:nvGraphicFramePr>
        <p:xfrm>
          <a:off x="914400" y="685800"/>
          <a:ext cx="7315200" cy="4297680"/>
        </p:xfrm>
        <a:graphic>
          <a:graphicData uri="http://schemas.openxmlformats.org/drawingml/2006/table">
            <a:tbl>
              <a:tblPr firstRow="1" firstCol="1">
                <a:tableStyleId>{2D5ABB26-0587-4C30-8999-92F81FD0307C}</a:tableStyleId>
              </a:tblPr>
              <a:tblGrid>
                <a:gridCol w="20574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Tagging</a:t>
                      </a:r>
                      <a:endParaRPr lang="en-US" sz="2400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Segmentation, not isolation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Same</a:t>
                      </a:r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 address in “both” worlds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Hardware has to understand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No mobility</a:t>
                      </a:r>
                      <a:endParaRPr lang="en-US" sz="2400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Address</a:t>
                      </a:r>
                      <a:b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</a:br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mapping</a:t>
                      </a:r>
                      <a:endParaRPr lang="en-US" sz="2400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Like NAT: update address in place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Multiplex</a:t>
                      </a:r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 large space into small: how?</a:t>
                      </a:r>
                    </a:p>
                    <a:p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Virtual-to-virtual: physical “punch”</a:t>
                      </a:r>
                      <a:endParaRPr lang="en-US" sz="2400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Encapsulation</a:t>
                      </a:r>
                      <a:endParaRPr lang="en-US" sz="2400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Or tunnels,</a:t>
                      </a:r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 or overlays (sigh)</a:t>
                      </a:r>
                    </a:p>
                    <a:p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Worlds can be totally distinct</a:t>
                      </a:r>
                    </a:p>
                    <a:p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Different forwarding for V and P</a:t>
                      </a:r>
                    </a:p>
                    <a:p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Strong isolation: no V on P w/o bridge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371600" y="5562600"/>
            <a:ext cx="1066800" cy="76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Consolas" pitchFamily="49" charset="0"/>
                <a:cs typeface="Consolas" pitchFamily="49" charset="0"/>
              </a:rPr>
              <a:t>PA</a:t>
            </a:r>
          </a:p>
        </p:txBody>
      </p:sp>
      <p:sp>
        <p:nvSpPr>
          <p:cNvPr id="4" name="Rectangle 3"/>
          <p:cNvSpPr/>
          <p:nvPr/>
        </p:nvSpPr>
        <p:spPr>
          <a:xfrm>
            <a:off x="2438400" y="5562600"/>
            <a:ext cx="1066800" cy="76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err="1" smtClean="0">
                <a:latin typeface="Consolas" pitchFamily="49" charset="0"/>
                <a:cs typeface="Consolas" pitchFamily="49" charset="0"/>
              </a:rPr>
              <a:t>demux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5200" y="5562600"/>
            <a:ext cx="1066800" cy="76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Consolas" pitchFamily="49" charset="0"/>
                <a:cs typeface="Consolas" pitchFamily="49" charset="0"/>
              </a:rPr>
              <a:t>V</a:t>
            </a:r>
            <a:r>
              <a:rPr lang="en-US" sz="2800" smtClean="0">
                <a:latin typeface="Consolas" pitchFamily="49" charset="0"/>
                <a:cs typeface="Consolas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0" y="5562600"/>
            <a:ext cx="3200400" cy="76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latin typeface="Consolas" pitchFamily="49" charset="0"/>
                <a:cs typeface="Consolas" pitchFamily="49" charset="0"/>
              </a:rPr>
              <a:t>payload</a:t>
            </a:r>
          </a:p>
        </p:txBody>
      </p:sp>
    </p:spTree>
    <p:extLst>
      <p:ext uri="{BB962C8B-B14F-4D97-AF65-F5344CB8AC3E}">
        <p14:creationId xmlns:p14="http://schemas.microsoft.com/office/powerpoint/2010/main" val="161622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10" presetClass="entr" presetSubtype="0" fill="hold" grpId="0" nodeType="afterEffect"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1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2" nodeType="with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3" nodeType="with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1"/>
      <p:bldP spid="5" grpId="2"/>
      <p:bldP spid="6" grpId="3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034958"/>
              </p:ext>
            </p:extLst>
          </p:nvPr>
        </p:nvGraphicFramePr>
        <p:xfrm>
          <a:off x="152400" y="762000"/>
          <a:ext cx="8839200" cy="4297680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2362200"/>
                <a:gridCol w="3124200"/>
                <a:gridCol w="3352800"/>
              </a:tblGrid>
              <a:tr h="370840">
                <a:tc>
                  <a:txBody>
                    <a:bodyPr/>
                    <a:lstStyle/>
                    <a:p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err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Datapath</a:t>
                      </a:r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Consistency</a:t>
                      </a:r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Virtual server</a:t>
                      </a:r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CPU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memory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device I/O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nanosecond</a:t>
                      </a:r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 operation</a:t>
                      </a:r>
                    </a:p>
                    <a:p>
                      <a:r>
                        <a:rPr lang="en-US" sz="2400" b="1" baseline="0" smtClean="0">
                          <a:solidFill>
                            <a:srgbClr val="FFC000"/>
                          </a:solidFill>
                          <a:latin typeface="Candara" pitchFamily="34" charset="0"/>
                        </a:rPr>
                        <a:t>= complexity at speed</a:t>
                      </a:r>
                      <a:endParaRPr lang="en-US" sz="2400" b="1" smtClean="0">
                        <a:solidFill>
                          <a:srgbClr val="FFC000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self-contained</a:t>
                      </a:r>
                      <a:endParaRPr lang="en-US" sz="2400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Virtual network</a:t>
                      </a:r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address contexts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all-port</a:t>
                      </a:r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 knowledge</a:t>
                      </a:r>
                    </a:p>
                    <a:p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N instances of N states</a:t>
                      </a:r>
                    </a:p>
                    <a:p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consistency on all paths</a:t>
                      </a:r>
                    </a:p>
                    <a:p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timely distribution</a:t>
                      </a:r>
                    </a:p>
                    <a:p>
                      <a:r>
                        <a:rPr lang="en-US" sz="2400" b="1" baseline="0" smtClean="0">
                          <a:solidFill>
                            <a:srgbClr val="FFC000"/>
                          </a:solidFill>
                          <a:latin typeface="Candara" pitchFamily="34" charset="0"/>
                        </a:rPr>
                        <a:t>= complexity at scale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971800" y="5486400"/>
            <a:ext cx="317086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chemeClr val="bg1"/>
                </a:solidFill>
                <a:latin typeface="Constantia" pitchFamily="18" charset="0"/>
                <a:cs typeface="Consolas" pitchFamily="49" charset="0"/>
              </a:rPr>
              <a:t>programmability</a:t>
            </a:r>
          </a:p>
          <a:p>
            <a:r>
              <a:rPr lang="en-US" sz="3200" smtClean="0">
                <a:solidFill>
                  <a:schemeClr val="bg1"/>
                </a:solidFill>
                <a:latin typeface="Constantia" pitchFamily="18" charset="0"/>
                <a:cs typeface="Consolas" pitchFamily="49" charset="0"/>
              </a:rPr>
              <a:t>and cloudability</a:t>
            </a:r>
          </a:p>
        </p:txBody>
      </p:sp>
      <p:sp>
        <p:nvSpPr>
          <p:cNvPr id="4" name="Bent Arrow 3"/>
          <p:cNvSpPr/>
          <p:nvPr/>
        </p:nvSpPr>
        <p:spPr>
          <a:xfrm rot="5400000" flipH="1">
            <a:off x="6305550" y="5162550"/>
            <a:ext cx="1143000" cy="1257300"/>
          </a:xfrm>
          <a:prstGeom prst="ben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000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1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hard</a:t>
            </a:r>
          </a:p>
          <a:p>
            <a:r>
              <a:rPr lang="en-US" smtClean="0"/>
              <a:t>scary</a:t>
            </a:r>
          </a:p>
          <a:p>
            <a:r>
              <a:rPr lang="en-US" smtClean="0">
                <a:sym typeface="Wingdings"/>
              </a:rPr>
              <a:t></a:t>
            </a:r>
          </a:p>
          <a:p>
            <a:r>
              <a:rPr lang="en-US" smtClean="0">
                <a:sym typeface="Wingdings"/>
              </a:rPr>
              <a:t>innovative advancements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32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Resources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32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2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FFC000"/>
                </a:solidFill>
              </a:rPr>
              <a:t>networkheresy.com</a:t>
            </a:r>
          </a:p>
          <a:p>
            <a:r>
              <a:rPr lang="en-US" smtClean="0">
                <a:solidFill>
                  <a:srgbClr val="FFC000"/>
                </a:solidFill>
              </a:rPr>
              <a:t>packetpushers.net</a:t>
            </a:r>
          </a:p>
          <a:p>
            <a:r>
              <a:rPr lang="en-US" err="1" smtClean="0">
                <a:solidFill>
                  <a:srgbClr val="FFC000"/>
                </a:solidFill>
              </a:rPr>
              <a:t>blog.ioshints.con</a:t>
            </a:r>
          </a:p>
          <a:p>
            <a:r>
              <a:rPr lang="en-US" smtClean="0">
                <a:solidFill>
                  <a:srgbClr val="FFC000"/>
                </a:solidFill>
              </a:rPr>
              <a:t>sdncentral.com</a:t>
            </a:r>
            <a:endParaRPr lang="en-US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451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2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Thanks for coming!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/>
              <a:t>Steve Riley</a:t>
            </a:r>
            <a:br>
              <a:rPr lang="en-US"/>
            </a:br>
            <a:r>
              <a:rPr lang="en-US" sz="2400" i="1"/>
              <a:t>Technical </a:t>
            </a:r>
            <a:r>
              <a:rPr lang="en-US" sz="2400" i="1" smtClean="0"/>
              <a:t>Director, </a:t>
            </a:r>
            <a:r>
              <a:rPr lang="en-US" sz="2400" i="1"/>
              <a:t>Office of the CTO</a:t>
            </a:r>
            <a:br>
              <a:rPr lang="en-US" sz="2400" i="1"/>
            </a:br>
            <a:r>
              <a:rPr lang="en-US" sz="2400" i="1"/>
              <a:t>Riverbed Technology</a:t>
            </a:r>
            <a:br>
              <a:rPr lang="en-US" sz="2400"/>
            </a:br>
            <a:r>
              <a:rPr lang="en-US" sz="2400"/>
              <a:t>steve.riley@riverbed.com</a:t>
            </a:r>
            <a:br>
              <a:rPr lang="en-US" sz="2400"/>
            </a:br>
            <a:r>
              <a:rPr lang="en-US" sz="2400"/>
              <a:t>http</a:t>
            </a:r>
            <a:r>
              <a:rPr lang="en-US" sz="2400" smtClean="0"/>
              <a:t>://blog.riverbed.com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771554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moving</a:t>
            </a:r>
          </a:p>
        </p:txBody>
      </p:sp>
    </p:spTree>
    <p:extLst>
      <p:ext uri="{BB962C8B-B14F-4D97-AF65-F5344CB8AC3E}">
        <p14:creationId xmlns:p14="http://schemas.microsoft.com/office/powerpoint/2010/main" val="3731501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snapshotting</a:t>
            </a:r>
          </a:p>
        </p:txBody>
      </p:sp>
    </p:spTree>
    <p:extLst>
      <p:ext uri="{BB962C8B-B14F-4D97-AF65-F5344CB8AC3E}">
        <p14:creationId xmlns:p14="http://schemas.microsoft.com/office/powerpoint/2010/main" val="3731501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roll back</a:t>
            </a:r>
          </a:p>
        </p:txBody>
      </p:sp>
    </p:spTree>
    <p:extLst>
      <p:ext uri="{BB962C8B-B14F-4D97-AF65-F5344CB8AC3E}">
        <p14:creationId xmlns:p14="http://schemas.microsoft.com/office/powerpoint/2010/main" val="3731501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N</a:t>
            </a:r>
            <a:r>
              <a:rPr lang="en-US" smtClean="0"/>
              <a:t>ew?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057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52400" y="76200"/>
            <a:ext cx="8839200" cy="1066800"/>
          </a:xfrm>
        </p:spPr>
        <p:txBody>
          <a:bodyPr/>
          <a:lstStyle/>
          <a:p>
            <a:r>
              <a:rPr lang="en-US" smtClean="0"/>
              <a:t>crude</a:t>
            </a: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3505200"/>
            <a:ext cx="71628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371600" y="2362200"/>
            <a:ext cx="1066800" cy="685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1.A</a:t>
            </a:r>
            <a:endParaRPr lang="en-US" sz="28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505200" y="2362200"/>
            <a:ext cx="1066800" cy="685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1.B</a:t>
            </a:r>
            <a:endParaRPr lang="en-US" sz="28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638800" y="2362200"/>
            <a:ext cx="1066800" cy="685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1.C</a:t>
            </a:r>
            <a:endParaRPr lang="en-US" sz="28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438400" y="3962400"/>
            <a:ext cx="1066800" cy="68580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2.A</a:t>
            </a:r>
            <a:endParaRPr lang="en-US" sz="28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572000" y="3962400"/>
            <a:ext cx="1066800" cy="68580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2.B</a:t>
            </a:r>
            <a:endParaRPr lang="en-US" sz="28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705600" y="3962400"/>
            <a:ext cx="1066800" cy="68580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2.C</a:t>
            </a:r>
            <a:endParaRPr lang="en-US" sz="28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3" name="Straight Connector 12"/>
          <p:cNvCxnSpPr>
            <a:stCxn id="5" idx="2"/>
          </p:cNvCxnSpPr>
          <p:nvPr/>
        </p:nvCxnSpPr>
        <p:spPr>
          <a:xfrm flipH="1">
            <a:off x="1905000" y="30480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2"/>
          </p:cNvCxnSpPr>
          <p:nvPr/>
        </p:nvCxnSpPr>
        <p:spPr>
          <a:xfrm flipH="1">
            <a:off x="4038600" y="30480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2"/>
          </p:cNvCxnSpPr>
          <p:nvPr/>
        </p:nvCxnSpPr>
        <p:spPr>
          <a:xfrm flipH="1">
            <a:off x="6172200" y="30480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9" idx="0"/>
          </p:cNvCxnSpPr>
          <p:nvPr/>
        </p:nvCxnSpPr>
        <p:spPr>
          <a:xfrm flipH="1" flipV="1">
            <a:off x="2971800" y="35052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0" idx="0"/>
          </p:cNvCxnSpPr>
          <p:nvPr/>
        </p:nvCxnSpPr>
        <p:spPr>
          <a:xfrm flipH="1" flipV="1">
            <a:off x="5105400" y="35052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1" idx="0"/>
          </p:cNvCxnSpPr>
          <p:nvPr/>
        </p:nvCxnSpPr>
        <p:spPr>
          <a:xfrm flipH="1" flipV="1">
            <a:off x="7239000" y="35052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0373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52400" y="76200"/>
            <a:ext cx="8839200" cy="1066800"/>
          </a:xfrm>
        </p:spPr>
        <p:txBody>
          <a:bodyPr/>
          <a:lstStyle/>
          <a:p>
            <a:r>
              <a:rPr lang="en-US" smtClean="0"/>
              <a:t>less crude</a:t>
            </a: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2667000"/>
            <a:ext cx="71628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371600" y="1524000"/>
            <a:ext cx="1066800" cy="685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Consolas" pitchFamily="49" charset="0"/>
                <a:cs typeface="Consolas" pitchFamily="49" charset="0"/>
              </a:rPr>
              <a:t>1.A</a:t>
            </a:r>
            <a:endParaRPr lang="en-US" sz="280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505200" y="1524000"/>
            <a:ext cx="1066800" cy="685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Consolas" pitchFamily="49" charset="0"/>
                <a:cs typeface="Consolas" pitchFamily="49" charset="0"/>
              </a:rPr>
              <a:t>1.B</a:t>
            </a:r>
            <a:endParaRPr lang="en-US" sz="280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638800" y="1524000"/>
            <a:ext cx="1066800" cy="685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Consolas" pitchFamily="49" charset="0"/>
                <a:cs typeface="Consolas" pitchFamily="49" charset="0"/>
              </a:rPr>
              <a:t>1.C</a:t>
            </a:r>
            <a:endParaRPr lang="en-US" sz="280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438400" y="3124200"/>
            <a:ext cx="1066800" cy="68580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2.A</a:t>
            </a:r>
            <a:endParaRPr lang="en-US" sz="28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572000" y="3124200"/>
            <a:ext cx="1066800" cy="68580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2.B</a:t>
            </a:r>
            <a:endParaRPr lang="en-US" sz="28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705600" y="3124200"/>
            <a:ext cx="1066800" cy="68580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2.C</a:t>
            </a:r>
            <a:endParaRPr lang="en-US" sz="28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3" name="Straight Connector 12"/>
          <p:cNvCxnSpPr>
            <a:stCxn id="5" idx="2"/>
          </p:cNvCxnSpPr>
          <p:nvPr/>
        </p:nvCxnSpPr>
        <p:spPr>
          <a:xfrm flipH="1">
            <a:off x="1905000" y="22098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2"/>
          </p:cNvCxnSpPr>
          <p:nvPr/>
        </p:nvCxnSpPr>
        <p:spPr>
          <a:xfrm flipH="1">
            <a:off x="4038600" y="22098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2"/>
          </p:cNvCxnSpPr>
          <p:nvPr/>
        </p:nvCxnSpPr>
        <p:spPr>
          <a:xfrm flipH="1">
            <a:off x="6172200" y="22098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9" idx="0"/>
          </p:cNvCxnSpPr>
          <p:nvPr/>
        </p:nvCxnSpPr>
        <p:spPr>
          <a:xfrm flipH="1" flipV="1">
            <a:off x="2971800" y="26670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0" idx="0"/>
          </p:cNvCxnSpPr>
          <p:nvPr/>
        </p:nvCxnSpPr>
        <p:spPr>
          <a:xfrm flipH="1" flipV="1">
            <a:off x="5105400" y="26670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1" idx="0"/>
          </p:cNvCxnSpPr>
          <p:nvPr/>
        </p:nvCxnSpPr>
        <p:spPr>
          <a:xfrm flipH="1" flipV="1">
            <a:off x="7239000" y="26670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219200" y="1371600"/>
            <a:ext cx="5638800" cy="990600"/>
          </a:xfrm>
          <a:prstGeom prst="rect">
            <a:avLst/>
          </a:prstGeom>
          <a:noFill/>
          <a:ln w="1270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86000" y="2971800"/>
            <a:ext cx="5638800" cy="990600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349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10" presetClass="entr" presetSubtype="0" fill="hold" grpId="0" nodeType="afterEffect"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1" nodeType="after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52400" y="76200"/>
            <a:ext cx="8839200" cy="1066800"/>
          </a:xfrm>
        </p:spPr>
        <p:txBody>
          <a:bodyPr/>
          <a:lstStyle/>
          <a:p>
            <a:r>
              <a:rPr lang="en-US" smtClean="0"/>
              <a:t>less crude</a:t>
            </a: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2667000"/>
            <a:ext cx="71628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371600" y="1524000"/>
            <a:ext cx="1066800" cy="685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1.A</a:t>
            </a:r>
            <a:endParaRPr lang="en-US" sz="28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505200" y="1524000"/>
            <a:ext cx="1066800" cy="685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1.B</a:t>
            </a:r>
            <a:endParaRPr lang="en-US" sz="28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638800" y="1524000"/>
            <a:ext cx="1066800" cy="685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1.C</a:t>
            </a:r>
            <a:endParaRPr lang="en-US" sz="28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438400" y="3124200"/>
            <a:ext cx="1066800" cy="68580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2.A</a:t>
            </a:r>
            <a:endParaRPr lang="en-US" sz="28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572000" y="3124200"/>
            <a:ext cx="1066800" cy="68580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2.B</a:t>
            </a:r>
            <a:endParaRPr lang="en-US" sz="28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705600" y="3124200"/>
            <a:ext cx="1066800" cy="68580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2.C</a:t>
            </a:r>
            <a:endParaRPr lang="en-US" sz="28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3" name="Straight Connector 12"/>
          <p:cNvCxnSpPr>
            <a:stCxn id="5" idx="2"/>
          </p:cNvCxnSpPr>
          <p:nvPr/>
        </p:nvCxnSpPr>
        <p:spPr>
          <a:xfrm flipH="1">
            <a:off x="1905000" y="22098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2"/>
          </p:cNvCxnSpPr>
          <p:nvPr/>
        </p:nvCxnSpPr>
        <p:spPr>
          <a:xfrm flipH="1">
            <a:off x="4038600" y="22098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2"/>
          </p:cNvCxnSpPr>
          <p:nvPr/>
        </p:nvCxnSpPr>
        <p:spPr>
          <a:xfrm flipH="1">
            <a:off x="6172200" y="22098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9" idx="0"/>
          </p:cNvCxnSpPr>
          <p:nvPr/>
        </p:nvCxnSpPr>
        <p:spPr>
          <a:xfrm flipH="1" flipV="1">
            <a:off x="2971800" y="26670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0" idx="0"/>
          </p:cNvCxnSpPr>
          <p:nvPr/>
        </p:nvCxnSpPr>
        <p:spPr>
          <a:xfrm flipH="1" flipV="1">
            <a:off x="5105400" y="26670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1" idx="0"/>
          </p:cNvCxnSpPr>
          <p:nvPr/>
        </p:nvCxnSpPr>
        <p:spPr>
          <a:xfrm flipH="1" flipV="1">
            <a:off x="7239000" y="26670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219200" y="1371600"/>
            <a:ext cx="5638800" cy="990600"/>
          </a:xfrm>
          <a:prstGeom prst="rect">
            <a:avLst/>
          </a:prstGeom>
          <a:noFill/>
          <a:ln w="1270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86000" y="2971800"/>
            <a:ext cx="5638800" cy="990600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990600" y="6096000"/>
            <a:ext cx="71628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990600" y="3962400"/>
            <a:ext cx="838200" cy="838200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4" name="Straight Connector 13"/>
          <p:cNvCxnSpPr>
            <a:stCxn id="7" idx="0"/>
          </p:cNvCxnSpPr>
          <p:nvPr/>
        </p:nvCxnSpPr>
        <p:spPr>
          <a:xfrm flipH="1" flipV="1">
            <a:off x="1409700" y="2667000"/>
            <a:ext cx="0" cy="1295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7" idx="4"/>
          </p:cNvCxnSpPr>
          <p:nvPr/>
        </p:nvCxnSpPr>
        <p:spPr>
          <a:xfrm flipH="1">
            <a:off x="1409700" y="4800600"/>
            <a:ext cx="0" cy="1295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2438400" y="4953000"/>
            <a:ext cx="1066800" cy="685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1.D</a:t>
            </a:r>
            <a:endParaRPr lang="en-US" sz="28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27" name="Straight Connector 26"/>
          <p:cNvCxnSpPr>
            <a:stCxn id="26" idx="2"/>
          </p:cNvCxnSpPr>
          <p:nvPr/>
        </p:nvCxnSpPr>
        <p:spPr>
          <a:xfrm flipH="1">
            <a:off x="2971800" y="56388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286000" y="4800600"/>
            <a:ext cx="1371600" cy="990600"/>
          </a:xfrm>
          <a:prstGeom prst="rect">
            <a:avLst/>
          </a:prstGeom>
          <a:noFill/>
          <a:ln w="1270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4572000" y="4953000"/>
            <a:ext cx="1066800" cy="68580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</a:t>
            </a:r>
            <a:r>
              <a:rPr lang="en-US" sz="2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.D</a:t>
            </a:r>
            <a:endParaRPr lang="en-US" sz="28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2" name="Straight Connector 31"/>
          <p:cNvCxnSpPr>
            <a:stCxn id="31" idx="2"/>
          </p:cNvCxnSpPr>
          <p:nvPr/>
        </p:nvCxnSpPr>
        <p:spPr>
          <a:xfrm flipH="1">
            <a:off x="5105400" y="5638800"/>
            <a:ext cx="0" cy="457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419600" y="4800600"/>
            <a:ext cx="1371600" cy="990600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9" name="Elbow Connector 38"/>
          <p:cNvCxnSpPr>
            <a:stCxn id="30" idx="1"/>
          </p:cNvCxnSpPr>
          <p:nvPr/>
        </p:nvCxnSpPr>
        <p:spPr>
          <a:xfrm rot="10800000">
            <a:off x="1295400" y="2343150"/>
            <a:ext cx="990600" cy="2952750"/>
          </a:xfrm>
          <a:prstGeom prst="bentConnector2">
            <a:avLst/>
          </a:prstGeom>
          <a:ln w="127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33" idx="0"/>
          </p:cNvCxnSpPr>
          <p:nvPr/>
        </p:nvCxnSpPr>
        <p:spPr>
          <a:xfrm rot="16200000" flipV="1">
            <a:off x="3143250" y="2838450"/>
            <a:ext cx="419100" cy="3505200"/>
          </a:xfrm>
          <a:prstGeom prst="bentConnector2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endCxn id="18" idx="1"/>
          </p:cNvCxnSpPr>
          <p:nvPr/>
        </p:nvCxnSpPr>
        <p:spPr>
          <a:xfrm rot="5400000" flipH="1" flipV="1">
            <a:off x="1485900" y="3581400"/>
            <a:ext cx="914400" cy="685800"/>
          </a:xfrm>
          <a:prstGeom prst="bentConnector2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0754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10" presetClass="entr" presetSubtype="0" fill="hold" grpId="0" nodeType="afterEffect"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1" nodeType="after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Abstractions</a:t>
            </a:r>
          </a:p>
          <a:p>
            <a:r>
              <a:rPr lang="en-US" smtClean="0"/>
              <a:t>We’ve Seen</a:t>
            </a:r>
          </a:p>
        </p:txBody>
      </p:sp>
    </p:spTree>
    <p:extLst>
      <p:ext uri="{BB962C8B-B14F-4D97-AF65-F5344CB8AC3E}">
        <p14:creationId xmlns:p14="http://schemas.microsoft.com/office/powerpoint/2010/main" val="511736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FFC000"/>
                </a:solidFill>
              </a:rPr>
              <a:t>limitations</a:t>
            </a:r>
          </a:p>
        </p:txBody>
      </p:sp>
    </p:spTree>
    <p:extLst>
      <p:ext uri="{BB962C8B-B14F-4D97-AF65-F5344CB8AC3E}">
        <p14:creationId xmlns:p14="http://schemas.microsoft.com/office/powerpoint/2010/main" val="3742469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n &lt; ∞</a:t>
            </a:r>
          </a:p>
        </p:txBody>
      </p:sp>
    </p:spTree>
    <p:extLst>
      <p:ext uri="{BB962C8B-B14F-4D97-AF65-F5344CB8AC3E}">
        <p14:creationId xmlns:p14="http://schemas.microsoft.com/office/powerpoint/2010/main" val="2322885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topology</a:t>
            </a:r>
          </a:p>
        </p:txBody>
      </p:sp>
    </p:spTree>
    <p:extLst>
      <p:ext uri="{BB962C8B-B14F-4D97-AF65-F5344CB8AC3E}">
        <p14:creationId xmlns:p14="http://schemas.microsoft.com/office/powerpoint/2010/main" val="2322885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static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885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52400" y="76200"/>
            <a:ext cx="8839200" cy="1066800"/>
          </a:xfrm>
        </p:spPr>
        <p:txBody>
          <a:bodyPr/>
          <a:lstStyle/>
          <a:p>
            <a:r>
              <a:rPr lang="en-US" smtClean="0"/>
              <a:t>interesting</a:t>
            </a:r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33400" y="1447800"/>
            <a:ext cx="3505200" cy="3886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10.M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5867400"/>
            <a:ext cx="457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86000" y="5334000"/>
            <a:ext cx="10944" cy="533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73208" y="2435012"/>
            <a:ext cx="321299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844112" y="1922301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1.A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801173" y="1922301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1.B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758235" y="1922301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1.C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2" name="Straight Connector 31"/>
          <p:cNvCxnSpPr>
            <a:stCxn id="26" idx="2"/>
          </p:cNvCxnSpPr>
          <p:nvPr/>
        </p:nvCxnSpPr>
        <p:spPr>
          <a:xfrm flipH="1">
            <a:off x="1083377" y="2229928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7" idx="2"/>
          </p:cNvCxnSpPr>
          <p:nvPr/>
        </p:nvCxnSpPr>
        <p:spPr>
          <a:xfrm flipH="1">
            <a:off x="2040439" y="2229928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8" idx="2"/>
          </p:cNvCxnSpPr>
          <p:nvPr/>
        </p:nvCxnSpPr>
        <p:spPr>
          <a:xfrm flipH="1">
            <a:off x="2997500" y="2229928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865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10" presetClass="entr" presetSubtype="0" fill="hold" grpId="0" nodeType="afterEffect"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52400" y="76200"/>
            <a:ext cx="8839200" cy="1066800"/>
          </a:xfrm>
        </p:spPr>
        <p:txBody>
          <a:bodyPr/>
          <a:lstStyle/>
          <a:p>
            <a:r>
              <a:rPr lang="en-US" smtClean="0"/>
              <a:t>interesting +</a:t>
            </a:r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33400" y="1447800"/>
            <a:ext cx="3505200" cy="3886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10.M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5867400"/>
            <a:ext cx="457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86000" y="5334000"/>
            <a:ext cx="10944" cy="533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73208" y="2435012"/>
            <a:ext cx="321299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844112" y="1922301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1.A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801173" y="1922301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1.B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758235" y="1922301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1.C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322643" y="2640097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2.A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279704" y="2640097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2.B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236765" y="2640097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2.C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2" name="Straight Connector 31"/>
          <p:cNvCxnSpPr>
            <a:stCxn id="26" idx="2"/>
          </p:cNvCxnSpPr>
          <p:nvPr/>
        </p:nvCxnSpPr>
        <p:spPr>
          <a:xfrm flipH="1">
            <a:off x="1083377" y="2229928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7" idx="2"/>
          </p:cNvCxnSpPr>
          <p:nvPr/>
        </p:nvCxnSpPr>
        <p:spPr>
          <a:xfrm flipH="1">
            <a:off x="2040439" y="2229928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8" idx="2"/>
          </p:cNvCxnSpPr>
          <p:nvPr/>
        </p:nvCxnSpPr>
        <p:spPr>
          <a:xfrm flipH="1">
            <a:off x="2997500" y="2229928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9" idx="0"/>
          </p:cNvCxnSpPr>
          <p:nvPr/>
        </p:nvCxnSpPr>
        <p:spPr>
          <a:xfrm flipH="1" flipV="1">
            <a:off x="1561908" y="243501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30" idx="0"/>
          </p:cNvCxnSpPr>
          <p:nvPr/>
        </p:nvCxnSpPr>
        <p:spPr>
          <a:xfrm flipH="1" flipV="1">
            <a:off x="2518969" y="243501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1" idx="0"/>
          </p:cNvCxnSpPr>
          <p:nvPr/>
        </p:nvCxnSpPr>
        <p:spPr>
          <a:xfrm flipH="1" flipV="1">
            <a:off x="3476031" y="243501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800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10" presetClass="entr" presetSubtype="0" fill="hold" grpId="0" nodeType="afterEffect"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1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2" nodeType="with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1"/>
      <p:bldP spid="31" grpId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52400" y="76200"/>
            <a:ext cx="8839200" cy="1066800"/>
          </a:xfrm>
        </p:spPr>
        <p:txBody>
          <a:bodyPr/>
          <a:lstStyle/>
          <a:p>
            <a:r>
              <a:rPr lang="en-US" smtClean="0"/>
              <a:t>interesting +?</a:t>
            </a:r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33400" y="1447800"/>
            <a:ext cx="3505200" cy="3886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10.M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5867400"/>
            <a:ext cx="457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86000" y="5334000"/>
            <a:ext cx="10944" cy="533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73208" y="2435012"/>
            <a:ext cx="321299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844112" y="1922301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1.A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801173" y="1922301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1.B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758235" y="1922301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1.C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322643" y="2640097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2.A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279704" y="2640097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2.B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236765" y="2640097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2.C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2" name="Straight Connector 31"/>
          <p:cNvCxnSpPr>
            <a:stCxn id="26" idx="2"/>
          </p:cNvCxnSpPr>
          <p:nvPr/>
        </p:nvCxnSpPr>
        <p:spPr>
          <a:xfrm flipH="1">
            <a:off x="1083377" y="2229928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7" idx="2"/>
          </p:cNvCxnSpPr>
          <p:nvPr/>
        </p:nvCxnSpPr>
        <p:spPr>
          <a:xfrm flipH="1">
            <a:off x="2040439" y="2229928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8" idx="2"/>
          </p:cNvCxnSpPr>
          <p:nvPr/>
        </p:nvCxnSpPr>
        <p:spPr>
          <a:xfrm flipH="1">
            <a:off x="2997500" y="2229928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9" idx="0"/>
          </p:cNvCxnSpPr>
          <p:nvPr/>
        </p:nvCxnSpPr>
        <p:spPr>
          <a:xfrm flipH="1" flipV="1">
            <a:off x="1561908" y="243501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30" idx="0"/>
          </p:cNvCxnSpPr>
          <p:nvPr/>
        </p:nvCxnSpPr>
        <p:spPr>
          <a:xfrm flipH="1" flipV="1">
            <a:off x="2518969" y="243501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1" idx="0"/>
          </p:cNvCxnSpPr>
          <p:nvPr/>
        </p:nvCxnSpPr>
        <p:spPr>
          <a:xfrm flipH="1" flipV="1">
            <a:off x="3476031" y="243501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775750" y="1853939"/>
            <a:ext cx="2529377" cy="444350"/>
          </a:xfrm>
          <a:prstGeom prst="rect">
            <a:avLst/>
          </a:prstGeom>
          <a:noFill/>
          <a:ln w="1270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254281" y="2571735"/>
            <a:ext cx="2529377" cy="444350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057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10" presetClass="entr" presetSubtype="0" fill="hold" grpId="0" nodeType="afterEffect"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1" nodeType="after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52400" y="76200"/>
            <a:ext cx="8839200" cy="1066800"/>
          </a:xfrm>
        </p:spPr>
        <p:txBody>
          <a:bodyPr/>
          <a:lstStyle/>
          <a:p>
            <a:r>
              <a:rPr lang="en-US" smtClean="0"/>
              <a:t>interesting +??</a:t>
            </a:r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33400" y="1447800"/>
            <a:ext cx="3505200" cy="3886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10.M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5867400"/>
            <a:ext cx="457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86000" y="5334000"/>
            <a:ext cx="10944" cy="533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73208" y="2435012"/>
            <a:ext cx="321299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844112" y="1922301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1.A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801173" y="1922301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1.B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758235" y="1922301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1.C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322643" y="2640097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2.A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279704" y="2640097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2.B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236765" y="2640097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2.C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2" name="Straight Connector 31"/>
          <p:cNvCxnSpPr>
            <a:stCxn id="26" idx="2"/>
          </p:cNvCxnSpPr>
          <p:nvPr/>
        </p:nvCxnSpPr>
        <p:spPr>
          <a:xfrm flipH="1">
            <a:off x="1083377" y="2229928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7" idx="2"/>
          </p:cNvCxnSpPr>
          <p:nvPr/>
        </p:nvCxnSpPr>
        <p:spPr>
          <a:xfrm flipH="1">
            <a:off x="2040439" y="2229928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8" idx="2"/>
          </p:cNvCxnSpPr>
          <p:nvPr/>
        </p:nvCxnSpPr>
        <p:spPr>
          <a:xfrm flipH="1">
            <a:off x="2997500" y="2229928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9" idx="0"/>
          </p:cNvCxnSpPr>
          <p:nvPr/>
        </p:nvCxnSpPr>
        <p:spPr>
          <a:xfrm flipH="1" flipV="1">
            <a:off x="1561908" y="243501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30" idx="0"/>
          </p:cNvCxnSpPr>
          <p:nvPr/>
        </p:nvCxnSpPr>
        <p:spPr>
          <a:xfrm flipH="1" flipV="1">
            <a:off x="2518969" y="243501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1" idx="0"/>
          </p:cNvCxnSpPr>
          <p:nvPr/>
        </p:nvCxnSpPr>
        <p:spPr>
          <a:xfrm flipH="1" flipV="1">
            <a:off x="3476031" y="243501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775750" y="1853939"/>
            <a:ext cx="2529377" cy="444350"/>
          </a:xfrm>
          <a:prstGeom prst="rect">
            <a:avLst/>
          </a:prstGeom>
          <a:noFill/>
          <a:ln w="1270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254281" y="2571735"/>
            <a:ext cx="2529377" cy="444350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673208" y="3973147"/>
            <a:ext cx="321299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673208" y="3016085"/>
            <a:ext cx="375988" cy="375989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42" name="Straight Connector 41"/>
          <p:cNvCxnSpPr>
            <a:stCxn id="41" idx="0"/>
          </p:cNvCxnSpPr>
          <p:nvPr/>
        </p:nvCxnSpPr>
        <p:spPr>
          <a:xfrm flipH="1" flipV="1">
            <a:off x="861202" y="2435012"/>
            <a:ext cx="0" cy="581073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41" idx="4"/>
          </p:cNvCxnSpPr>
          <p:nvPr/>
        </p:nvCxnSpPr>
        <p:spPr>
          <a:xfrm flipH="1">
            <a:off x="861202" y="3392074"/>
            <a:ext cx="0" cy="581073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1322643" y="3460435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1.D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45" name="Straight Connector 44"/>
          <p:cNvCxnSpPr>
            <a:stCxn id="44" idx="2"/>
          </p:cNvCxnSpPr>
          <p:nvPr/>
        </p:nvCxnSpPr>
        <p:spPr>
          <a:xfrm flipH="1">
            <a:off x="1561908" y="376806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254281" y="3392074"/>
            <a:ext cx="615254" cy="444350"/>
          </a:xfrm>
          <a:prstGeom prst="rect">
            <a:avLst/>
          </a:prstGeom>
          <a:noFill/>
          <a:ln w="1270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2279704" y="3460435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</a:t>
            </a:r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.D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48" name="Straight Connector 47"/>
          <p:cNvCxnSpPr>
            <a:stCxn id="47" idx="2"/>
          </p:cNvCxnSpPr>
          <p:nvPr/>
        </p:nvCxnSpPr>
        <p:spPr>
          <a:xfrm flipH="1">
            <a:off x="2518969" y="376806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2211342" y="3392074"/>
            <a:ext cx="615254" cy="444350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50" name="Elbow Connector 49"/>
          <p:cNvCxnSpPr>
            <a:stCxn id="46" idx="1"/>
          </p:cNvCxnSpPr>
          <p:nvPr/>
        </p:nvCxnSpPr>
        <p:spPr>
          <a:xfrm rot="10800000">
            <a:off x="809931" y="2289744"/>
            <a:ext cx="444350" cy="1324505"/>
          </a:xfrm>
          <a:prstGeom prst="bentConnector2">
            <a:avLst/>
          </a:prstGeom>
          <a:ln w="127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49" idx="0"/>
          </p:cNvCxnSpPr>
          <p:nvPr/>
        </p:nvCxnSpPr>
        <p:spPr>
          <a:xfrm rot="16200000" flipV="1">
            <a:off x="1638815" y="2511919"/>
            <a:ext cx="187994" cy="1572315"/>
          </a:xfrm>
          <a:prstGeom prst="bentConnector2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endCxn id="39" idx="1"/>
          </p:cNvCxnSpPr>
          <p:nvPr/>
        </p:nvCxnSpPr>
        <p:spPr>
          <a:xfrm rot="5400000" flipH="1" flipV="1">
            <a:off x="895383" y="2845181"/>
            <a:ext cx="410169" cy="307627"/>
          </a:xfrm>
          <a:prstGeom prst="bentConnector2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982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2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52400" y="76200"/>
            <a:ext cx="8839200" cy="1066800"/>
          </a:xfrm>
        </p:spPr>
        <p:txBody>
          <a:bodyPr/>
          <a:lstStyle/>
          <a:p>
            <a:r>
              <a:rPr lang="en-US" smtClean="0"/>
              <a:t>interesting +!!!</a:t>
            </a:r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33400" y="1447800"/>
            <a:ext cx="3505200" cy="3886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10.M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5867400"/>
            <a:ext cx="838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86000" y="5334000"/>
            <a:ext cx="10944" cy="533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73208" y="2435012"/>
            <a:ext cx="321299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844112" y="1922301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1.A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801173" y="1922301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1.B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758235" y="1922301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1.C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322643" y="2640097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2.A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279704" y="2640097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2.B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236765" y="2640097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2.C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2" name="Straight Connector 31"/>
          <p:cNvCxnSpPr>
            <a:stCxn id="26" idx="2"/>
          </p:cNvCxnSpPr>
          <p:nvPr/>
        </p:nvCxnSpPr>
        <p:spPr>
          <a:xfrm flipH="1">
            <a:off x="1083377" y="2229928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7" idx="2"/>
          </p:cNvCxnSpPr>
          <p:nvPr/>
        </p:nvCxnSpPr>
        <p:spPr>
          <a:xfrm flipH="1">
            <a:off x="2040439" y="2229928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8" idx="2"/>
          </p:cNvCxnSpPr>
          <p:nvPr/>
        </p:nvCxnSpPr>
        <p:spPr>
          <a:xfrm flipH="1">
            <a:off x="2997500" y="2229928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9" idx="0"/>
          </p:cNvCxnSpPr>
          <p:nvPr/>
        </p:nvCxnSpPr>
        <p:spPr>
          <a:xfrm flipH="1" flipV="1">
            <a:off x="1561908" y="243501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30" idx="0"/>
          </p:cNvCxnSpPr>
          <p:nvPr/>
        </p:nvCxnSpPr>
        <p:spPr>
          <a:xfrm flipH="1" flipV="1">
            <a:off x="2518969" y="243501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1" idx="0"/>
          </p:cNvCxnSpPr>
          <p:nvPr/>
        </p:nvCxnSpPr>
        <p:spPr>
          <a:xfrm flipH="1" flipV="1">
            <a:off x="3476031" y="243501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775750" y="1853939"/>
            <a:ext cx="2529377" cy="444350"/>
          </a:xfrm>
          <a:prstGeom prst="rect">
            <a:avLst/>
          </a:prstGeom>
          <a:noFill/>
          <a:ln w="1270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254281" y="2571735"/>
            <a:ext cx="2529377" cy="444350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673208" y="3973147"/>
            <a:ext cx="321299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673208" y="3016085"/>
            <a:ext cx="375988" cy="375989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42" name="Straight Connector 41"/>
          <p:cNvCxnSpPr>
            <a:stCxn id="41" idx="0"/>
          </p:cNvCxnSpPr>
          <p:nvPr/>
        </p:nvCxnSpPr>
        <p:spPr>
          <a:xfrm flipH="1" flipV="1">
            <a:off x="861202" y="2435012"/>
            <a:ext cx="0" cy="581073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41" idx="4"/>
          </p:cNvCxnSpPr>
          <p:nvPr/>
        </p:nvCxnSpPr>
        <p:spPr>
          <a:xfrm flipH="1">
            <a:off x="861202" y="3392074"/>
            <a:ext cx="0" cy="581073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1322643" y="3460435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1.D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45" name="Straight Connector 44"/>
          <p:cNvCxnSpPr>
            <a:stCxn id="44" idx="2"/>
          </p:cNvCxnSpPr>
          <p:nvPr/>
        </p:nvCxnSpPr>
        <p:spPr>
          <a:xfrm flipH="1">
            <a:off x="1561908" y="376806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254281" y="3392074"/>
            <a:ext cx="615254" cy="444350"/>
          </a:xfrm>
          <a:prstGeom prst="rect">
            <a:avLst/>
          </a:prstGeom>
          <a:noFill/>
          <a:ln w="1270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2279704" y="3460435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</a:t>
            </a:r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.D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48" name="Straight Connector 47"/>
          <p:cNvCxnSpPr>
            <a:stCxn id="47" idx="2"/>
          </p:cNvCxnSpPr>
          <p:nvPr/>
        </p:nvCxnSpPr>
        <p:spPr>
          <a:xfrm flipH="1">
            <a:off x="2518969" y="376806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2211342" y="3392074"/>
            <a:ext cx="615254" cy="444350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50" name="Elbow Connector 49"/>
          <p:cNvCxnSpPr>
            <a:stCxn id="46" idx="1"/>
          </p:cNvCxnSpPr>
          <p:nvPr/>
        </p:nvCxnSpPr>
        <p:spPr>
          <a:xfrm rot="10800000">
            <a:off x="809931" y="2289744"/>
            <a:ext cx="444350" cy="1324505"/>
          </a:xfrm>
          <a:prstGeom prst="bentConnector2">
            <a:avLst/>
          </a:prstGeom>
          <a:ln w="127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49" idx="0"/>
          </p:cNvCxnSpPr>
          <p:nvPr/>
        </p:nvCxnSpPr>
        <p:spPr>
          <a:xfrm rot="16200000" flipV="1">
            <a:off x="1638815" y="2511919"/>
            <a:ext cx="187994" cy="1572315"/>
          </a:xfrm>
          <a:prstGeom prst="bentConnector2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endCxn id="39" idx="1"/>
          </p:cNvCxnSpPr>
          <p:nvPr/>
        </p:nvCxnSpPr>
        <p:spPr>
          <a:xfrm rot="5400000" flipH="1" flipV="1">
            <a:off x="895383" y="2845181"/>
            <a:ext cx="410169" cy="307627"/>
          </a:xfrm>
          <a:prstGeom prst="bentConnector2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5105400" y="1447800"/>
            <a:ext cx="3505200" cy="3886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10.N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6858000" y="5334000"/>
            <a:ext cx="10944" cy="533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245208" y="2435012"/>
            <a:ext cx="321299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ounded Rectangle 56"/>
          <p:cNvSpPr/>
          <p:nvPr/>
        </p:nvSpPr>
        <p:spPr>
          <a:xfrm>
            <a:off x="5416112" y="1922301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1.E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6373173" y="1922301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1.F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5894643" y="2640097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2.E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6851704" y="2640097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2.F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7808765" y="2640097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2.G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63" name="Straight Connector 62"/>
          <p:cNvCxnSpPr>
            <a:stCxn id="57" idx="2"/>
          </p:cNvCxnSpPr>
          <p:nvPr/>
        </p:nvCxnSpPr>
        <p:spPr>
          <a:xfrm flipH="1">
            <a:off x="5655377" y="2229928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8" idx="2"/>
          </p:cNvCxnSpPr>
          <p:nvPr/>
        </p:nvCxnSpPr>
        <p:spPr>
          <a:xfrm flipH="1">
            <a:off x="6612439" y="2229928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0" idx="0"/>
          </p:cNvCxnSpPr>
          <p:nvPr/>
        </p:nvCxnSpPr>
        <p:spPr>
          <a:xfrm flipH="1" flipV="1">
            <a:off x="6133908" y="243501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61" idx="0"/>
          </p:cNvCxnSpPr>
          <p:nvPr/>
        </p:nvCxnSpPr>
        <p:spPr>
          <a:xfrm flipH="1" flipV="1">
            <a:off x="7090969" y="243501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2" idx="0"/>
          </p:cNvCxnSpPr>
          <p:nvPr/>
        </p:nvCxnSpPr>
        <p:spPr>
          <a:xfrm flipH="1" flipV="1">
            <a:off x="8048031" y="243501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5347751" y="1853939"/>
            <a:ext cx="1586450" cy="444350"/>
          </a:xfrm>
          <a:prstGeom prst="rect">
            <a:avLst/>
          </a:prstGeom>
          <a:noFill/>
          <a:ln w="1270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826281" y="2571735"/>
            <a:ext cx="2529377" cy="444350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5245208" y="3973147"/>
            <a:ext cx="321299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5245208" y="3016085"/>
            <a:ext cx="375988" cy="375989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73" name="Straight Connector 72"/>
          <p:cNvCxnSpPr>
            <a:stCxn id="72" idx="0"/>
          </p:cNvCxnSpPr>
          <p:nvPr/>
        </p:nvCxnSpPr>
        <p:spPr>
          <a:xfrm flipH="1" flipV="1">
            <a:off x="5433202" y="2435012"/>
            <a:ext cx="0" cy="581073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72" idx="4"/>
          </p:cNvCxnSpPr>
          <p:nvPr/>
        </p:nvCxnSpPr>
        <p:spPr>
          <a:xfrm flipH="1">
            <a:off x="5433202" y="3392074"/>
            <a:ext cx="0" cy="581073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ounded Rectangle 74"/>
          <p:cNvSpPr/>
          <p:nvPr/>
        </p:nvSpPr>
        <p:spPr>
          <a:xfrm>
            <a:off x="5894643" y="3460435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1.G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76" name="Straight Connector 75"/>
          <p:cNvCxnSpPr>
            <a:stCxn id="75" idx="2"/>
          </p:cNvCxnSpPr>
          <p:nvPr/>
        </p:nvCxnSpPr>
        <p:spPr>
          <a:xfrm flipH="1">
            <a:off x="6133908" y="376806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5826281" y="3392074"/>
            <a:ext cx="615254" cy="444350"/>
          </a:xfrm>
          <a:prstGeom prst="rect">
            <a:avLst/>
          </a:prstGeom>
          <a:noFill/>
          <a:ln w="1270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6851704" y="3460435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2.H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79" name="Straight Connector 78"/>
          <p:cNvCxnSpPr>
            <a:stCxn id="78" idx="2"/>
          </p:cNvCxnSpPr>
          <p:nvPr/>
        </p:nvCxnSpPr>
        <p:spPr>
          <a:xfrm flipH="1">
            <a:off x="7090969" y="376806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6783342" y="3392074"/>
            <a:ext cx="1572316" cy="444350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81" name="Elbow Connector 80"/>
          <p:cNvCxnSpPr>
            <a:stCxn id="77" idx="1"/>
          </p:cNvCxnSpPr>
          <p:nvPr/>
        </p:nvCxnSpPr>
        <p:spPr>
          <a:xfrm rot="10800000">
            <a:off x="5381931" y="2289744"/>
            <a:ext cx="444350" cy="1324505"/>
          </a:xfrm>
          <a:prstGeom prst="bentConnector2">
            <a:avLst/>
          </a:prstGeom>
          <a:ln w="127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80" idx="0"/>
          </p:cNvCxnSpPr>
          <p:nvPr/>
        </p:nvCxnSpPr>
        <p:spPr>
          <a:xfrm rot="16200000" flipV="1">
            <a:off x="6450081" y="2272655"/>
            <a:ext cx="187994" cy="2050844"/>
          </a:xfrm>
          <a:prstGeom prst="bentConnector2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endCxn id="70" idx="1"/>
          </p:cNvCxnSpPr>
          <p:nvPr/>
        </p:nvCxnSpPr>
        <p:spPr>
          <a:xfrm rot="5400000" flipH="1" flipV="1">
            <a:off x="5467383" y="2845181"/>
            <a:ext cx="410169" cy="307627"/>
          </a:xfrm>
          <a:prstGeom prst="bentConnector2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ounded Rectangle 83"/>
          <p:cNvSpPr/>
          <p:nvPr/>
        </p:nvSpPr>
        <p:spPr>
          <a:xfrm>
            <a:off x="7828552" y="3465096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2.I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85" name="Straight Connector 84"/>
          <p:cNvCxnSpPr>
            <a:stCxn id="84" idx="2"/>
          </p:cNvCxnSpPr>
          <p:nvPr/>
        </p:nvCxnSpPr>
        <p:spPr>
          <a:xfrm flipH="1">
            <a:off x="8067817" y="3772723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4146880" y="4116252"/>
            <a:ext cx="816724" cy="81672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1333321" y="3836424"/>
            <a:ext cx="0" cy="811776"/>
          </a:xfrm>
          <a:prstGeom prst="line">
            <a:avLst/>
          </a:prstGeom>
          <a:ln w="127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333321" y="4648200"/>
            <a:ext cx="4610279" cy="0"/>
          </a:xfrm>
          <a:prstGeom prst="line">
            <a:avLst/>
          </a:prstGeom>
          <a:ln w="127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 flipV="1">
            <a:off x="5943600" y="3836424"/>
            <a:ext cx="0" cy="811776"/>
          </a:xfrm>
          <a:prstGeom prst="line">
            <a:avLst/>
          </a:prstGeom>
          <a:ln w="127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2667000" y="3836424"/>
            <a:ext cx="0" cy="583176"/>
          </a:xfrm>
          <a:prstGeom prst="line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667000" y="4419600"/>
            <a:ext cx="4902500" cy="0"/>
          </a:xfrm>
          <a:prstGeom prst="line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endCxn id="80" idx="2"/>
          </p:cNvCxnSpPr>
          <p:nvPr/>
        </p:nvCxnSpPr>
        <p:spPr>
          <a:xfrm flipH="1" flipV="1">
            <a:off x="7569500" y="3836424"/>
            <a:ext cx="0" cy="583176"/>
          </a:xfrm>
          <a:prstGeom prst="line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4356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2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52400" y="76200"/>
            <a:ext cx="8839200" cy="1066800"/>
          </a:xfrm>
        </p:spPr>
        <p:txBody>
          <a:bodyPr/>
          <a:lstStyle/>
          <a:p>
            <a:r>
              <a:rPr lang="en-US" sz="6600" i="1" smtClean="0"/>
              <a:t>insane</a:t>
            </a:r>
            <a:r>
              <a:rPr lang="en-US" sz="6600" smtClean="0"/>
              <a:t> ;)</a:t>
            </a:r>
            <a:endParaRPr lang="en-US" sz="6600"/>
          </a:p>
        </p:txBody>
      </p:sp>
      <p:sp>
        <p:nvSpPr>
          <p:cNvPr id="7" name="Rounded Rectangle 6"/>
          <p:cNvSpPr/>
          <p:nvPr/>
        </p:nvSpPr>
        <p:spPr>
          <a:xfrm>
            <a:off x="533400" y="1447800"/>
            <a:ext cx="3505200" cy="3886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10.M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5867400"/>
            <a:ext cx="838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86000" y="5334000"/>
            <a:ext cx="10944" cy="533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73208" y="2435012"/>
            <a:ext cx="321299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844112" y="1922301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1.A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801173" y="1922301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1.B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758235" y="1922301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1.C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322643" y="2640097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2.A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279704" y="2640097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2.B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236765" y="2640097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2.C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2" name="Straight Connector 31"/>
          <p:cNvCxnSpPr>
            <a:stCxn id="26" idx="2"/>
          </p:cNvCxnSpPr>
          <p:nvPr/>
        </p:nvCxnSpPr>
        <p:spPr>
          <a:xfrm flipH="1">
            <a:off x="1083377" y="2229928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7" idx="2"/>
          </p:cNvCxnSpPr>
          <p:nvPr/>
        </p:nvCxnSpPr>
        <p:spPr>
          <a:xfrm flipH="1">
            <a:off x="2040439" y="2229928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8" idx="2"/>
          </p:cNvCxnSpPr>
          <p:nvPr/>
        </p:nvCxnSpPr>
        <p:spPr>
          <a:xfrm flipH="1">
            <a:off x="2997500" y="2229928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9" idx="0"/>
          </p:cNvCxnSpPr>
          <p:nvPr/>
        </p:nvCxnSpPr>
        <p:spPr>
          <a:xfrm flipH="1" flipV="1">
            <a:off x="1561908" y="243501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30" idx="0"/>
          </p:cNvCxnSpPr>
          <p:nvPr/>
        </p:nvCxnSpPr>
        <p:spPr>
          <a:xfrm flipH="1" flipV="1">
            <a:off x="2518969" y="243501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1" idx="0"/>
          </p:cNvCxnSpPr>
          <p:nvPr/>
        </p:nvCxnSpPr>
        <p:spPr>
          <a:xfrm flipH="1" flipV="1">
            <a:off x="3476031" y="243501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775750" y="1853939"/>
            <a:ext cx="2529377" cy="444350"/>
          </a:xfrm>
          <a:prstGeom prst="rect">
            <a:avLst/>
          </a:prstGeom>
          <a:noFill/>
          <a:ln w="1270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254281" y="2571735"/>
            <a:ext cx="2529377" cy="444350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673208" y="3973147"/>
            <a:ext cx="321299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673208" y="3016085"/>
            <a:ext cx="375988" cy="375989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42" name="Straight Connector 41"/>
          <p:cNvCxnSpPr>
            <a:stCxn id="41" idx="0"/>
          </p:cNvCxnSpPr>
          <p:nvPr/>
        </p:nvCxnSpPr>
        <p:spPr>
          <a:xfrm flipH="1" flipV="1">
            <a:off x="861202" y="2435012"/>
            <a:ext cx="0" cy="581073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41" idx="4"/>
          </p:cNvCxnSpPr>
          <p:nvPr/>
        </p:nvCxnSpPr>
        <p:spPr>
          <a:xfrm flipH="1">
            <a:off x="861202" y="3392074"/>
            <a:ext cx="0" cy="581073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1322643" y="3460435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1.D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45" name="Straight Connector 44"/>
          <p:cNvCxnSpPr>
            <a:stCxn id="44" idx="2"/>
          </p:cNvCxnSpPr>
          <p:nvPr/>
        </p:nvCxnSpPr>
        <p:spPr>
          <a:xfrm flipH="1">
            <a:off x="1561908" y="376806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254281" y="3392074"/>
            <a:ext cx="615254" cy="444350"/>
          </a:xfrm>
          <a:prstGeom prst="rect">
            <a:avLst/>
          </a:prstGeom>
          <a:noFill/>
          <a:ln w="1270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2279704" y="3460435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</a:t>
            </a:r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.D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48" name="Straight Connector 47"/>
          <p:cNvCxnSpPr>
            <a:stCxn id="47" idx="2"/>
          </p:cNvCxnSpPr>
          <p:nvPr/>
        </p:nvCxnSpPr>
        <p:spPr>
          <a:xfrm flipH="1">
            <a:off x="2518969" y="376806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2211342" y="3392074"/>
            <a:ext cx="615254" cy="444350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50" name="Elbow Connector 49"/>
          <p:cNvCxnSpPr>
            <a:stCxn id="46" idx="1"/>
          </p:cNvCxnSpPr>
          <p:nvPr/>
        </p:nvCxnSpPr>
        <p:spPr>
          <a:xfrm rot="10800000">
            <a:off x="809931" y="2289744"/>
            <a:ext cx="444350" cy="1324505"/>
          </a:xfrm>
          <a:prstGeom prst="bentConnector2">
            <a:avLst/>
          </a:prstGeom>
          <a:ln w="127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49" idx="0"/>
          </p:cNvCxnSpPr>
          <p:nvPr/>
        </p:nvCxnSpPr>
        <p:spPr>
          <a:xfrm rot="16200000" flipV="1">
            <a:off x="1638815" y="2511919"/>
            <a:ext cx="187994" cy="1572315"/>
          </a:xfrm>
          <a:prstGeom prst="bentConnector2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endCxn id="39" idx="1"/>
          </p:cNvCxnSpPr>
          <p:nvPr/>
        </p:nvCxnSpPr>
        <p:spPr>
          <a:xfrm rot="5400000" flipH="1" flipV="1">
            <a:off x="895383" y="2845181"/>
            <a:ext cx="410169" cy="307627"/>
          </a:xfrm>
          <a:prstGeom prst="bentConnector2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5105400" y="1447800"/>
            <a:ext cx="3505200" cy="3886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10.N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6858000" y="5334000"/>
            <a:ext cx="10944" cy="533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245208" y="2435012"/>
            <a:ext cx="321299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ounded Rectangle 56"/>
          <p:cNvSpPr/>
          <p:nvPr/>
        </p:nvSpPr>
        <p:spPr>
          <a:xfrm>
            <a:off x="5416112" y="1922301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1.E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6373173" y="1922301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1.F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5894643" y="2640097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2.E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6851704" y="2640097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2.F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7808765" y="2640097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2.G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63" name="Straight Connector 62"/>
          <p:cNvCxnSpPr>
            <a:stCxn id="57" idx="2"/>
          </p:cNvCxnSpPr>
          <p:nvPr/>
        </p:nvCxnSpPr>
        <p:spPr>
          <a:xfrm flipH="1">
            <a:off x="5655377" y="2229928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8" idx="2"/>
          </p:cNvCxnSpPr>
          <p:nvPr/>
        </p:nvCxnSpPr>
        <p:spPr>
          <a:xfrm flipH="1">
            <a:off x="6612439" y="2229928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0" idx="0"/>
          </p:cNvCxnSpPr>
          <p:nvPr/>
        </p:nvCxnSpPr>
        <p:spPr>
          <a:xfrm flipH="1" flipV="1">
            <a:off x="6133908" y="243501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61" idx="0"/>
          </p:cNvCxnSpPr>
          <p:nvPr/>
        </p:nvCxnSpPr>
        <p:spPr>
          <a:xfrm flipH="1" flipV="1">
            <a:off x="7090969" y="243501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2" idx="0"/>
          </p:cNvCxnSpPr>
          <p:nvPr/>
        </p:nvCxnSpPr>
        <p:spPr>
          <a:xfrm flipH="1" flipV="1">
            <a:off x="8048031" y="243501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5347751" y="1853939"/>
            <a:ext cx="1586450" cy="444350"/>
          </a:xfrm>
          <a:prstGeom prst="rect">
            <a:avLst/>
          </a:prstGeom>
          <a:noFill/>
          <a:ln w="1270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826281" y="2571735"/>
            <a:ext cx="2529377" cy="444350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5245208" y="3973147"/>
            <a:ext cx="321299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5245208" y="3016085"/>
            <a:ext cx="375988" cy="375989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73" name="Straight Connector 72"/>
          <p:cNvCxnSpPr>
            <a:stCxn id="72" idx="0"/>
          </p:cNvCxnSpPr>
          <p:nvPr/>
        </p:nvCxnSpPr>
        <p:spPr>
          <a:xfrm flipH="1" flipV="1">
            <a:off x="5433202" y="2435012"/>
            <a:ext cx="0" cy="581073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72" idx="4"/>
          </p:cNvCxnSpPr>
          <p:nvPr/>
        </p:nvCxnSpPr>
        <p:spPr>
          <a:xfrm flipH="1">
            <a:off x="5433202" y="3392074"/>
            <a:ext cx="0" cy="581073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ounded Rectangle 74"/>
          <p:cNvSpPr/>
          <p:nvPr/>
        </p:nvSpPr>
        <p:spPr>
          <a:xfrm>
            <a:off x="5894643" y="3460435"/>
            <a:ext cx="478531" cy="30762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1.G</a:t>
            </a:r>
            <a:endParaRPr lang="en-US" sz="120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76" name="Straight Connector 75"/>
          <p:cNvCxnSpPr>
            <a:stCxn id="75" idx="2"/>
          </p:cNvCxnSpPr>
          <p:nvPr/>
        </p:nvCxnSpPr>
        <p:spPr>
          <a:xfrm flipH="1">
            <a:off x="6133908" y="376806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5826281" y="3392074"/>
            <a:ext cx="615254" cy="444350"/>
          </a:xfrm>
          <a:prstGeom prst="rect">
            <a:avLst/>
          </a:prstGeom>
          <a:noFill/>
          <a:ln w="1270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solidFill>
                <a:srgbClr val="FFFF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6851704" y="3460435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2.H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79" name="Straight Connector 78"/>
          <p:cNvCxnSpPr>
            <a:stCxn id="78" idx="2"/>
          </p:cNvCxnSpPr>
          <p:nvPr/>
        </p:nvCxnSpPr>
        <p:spPr>
          <a:xfrm flipH="1">
            <a:off x="7090969" y="3768062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6783342" y="3392074"/>
            <a:ext cx="1572316" cy="444350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smtClean="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81" name="Elbow Connector 80"/>
          <p:cNvCxnSpPr>
            <a:stCxn id="77" idx="1"/>
          </p:cNvCxnSpPr>
          <p:nvPr/>
        </p:nvCxnSpPr>
        <p:spPr>
          <a:xfrm rot="10800000">
            <a:off x="5381931" y="2289744"/>
            <a:ext cx="444350" cy="1324505"/>
          </a:xfrm>
          <a:prstGeom prst="bentConnector2">
            <a:avLst/>
          </a:prstGeom>
          <a:ln w="127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80" idx="0"/>
          </p:cNvCxnSpPr>
          <p:nvPr/>
        </p:nvCxnSpPr>
        <p:spPr>
          <a:xfrm rot="16200000" flipV="1">
            <a:off x="6450081" y="2272655"/>
            <a:ext cx="187994" cy="2050844"/>
          </a:xfrm>
          <a:prstGeom prst="bentConnector2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endCxn id="70" idx="1"/>
          </p:cNvCxnSpPr>
          <p:nvPr/>
        </p:nvCxnSpPr>
        <p:spPr>
          <a:xfrm rot="5400000" flipH="1" flipV="1">
            <a:off x="5467383" y="2845181"/>
            <a:ext cx="410169" cy="307627"/>
          </a:xfrm>
          <a:prstGeom prst="bentConnector2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ounded Rectangle 83"/>
          <p:cNvSpPr/>
          <p:nvPr/>
        </p:nvSpPr>
        <p:spPr>
          <a:xfrm>
            <a:off x="7828552" y="3465096"/>
            <a:ext cx="478531" cy="30762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2.I</a:t>
            </a:r>
            <a:endParaRPr lang="en-US" sz="120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85" name="Straight Connector 84"/>
          <p:cNvCxnSpPr>
            <a:stCxn id="84" idx="2"/>
          </p:cNvCxnSpPr>
          <p:nvPr/>
        </p:nvCxnSpPr>
        <p:spPr>
          <a:xfrm flipH="1">
            <a:off x="8067817" y="3772723"/>
            <a:ext cx="0" cy="2050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4146880" y="4116252"/>
            <a:ext cx="816724" cy="81672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1333321" y="3836424"/>
            <a:ext cx="0" cy="811776"/>
          </a:xfrm>
          <a:prstGeom prst="line">
            <a:avLst/>
          </a:prstGeom>
          <a:ln w="127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333321" y="4648200"/>
            <a:ext cx="4610279" cy="0"/>
          </a:xfrm>
          <a:prstGeom prst="line">
            <a:avLst/>
          </a:prstGeom>
          <a:ln w="127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 flipV="1">
            <a:off x="5943600" y="3836424"/>
            <a:ext cx="0" cy="811776"/>
          </a:xfrm>
          <a:prstGeom prst="line">
            <a:avLst/>
          </a:prstGeom>
          <a:ln w="127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2667000" y="3836424"/>
            <a:ext cx="0" cy="583176"/>
          </a:xfrm>
          <a:prstGeom prst="line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667000" y="4419600"/>
            <a:ext cx="4902500" cy="0"/>
          </a:xfrm>
          <a:prstGeom prst="line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endCxn id="80" idx="2"/>
          </p:cNvCxnSpPr>
          <p:nvPr/>
        </p:nvCxnSpPr>
        <p:spPr>
          <a:xfrm flipH="1" flipV="1">
            <a:off x="7569500" y="3836424"/>
            <a:ext cx="0" cy="583176"/>
          </a:xfrm>
          <a:prstGeom prst="line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4107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virtual memory</a:t>
            </a:r>
          </a:p>
        </p:txBody>
      </p:sp>
    </p:spTree>
    <p:extLst>
      <p:ext uri="{BB962C8B-B14F-4D97-AF65-F5344CB8AC3E}">
        <p14:creationId xmlns:p14="http://schemas.microsoft.com/office/powerpoint/2010/main" val="4090184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3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FFC000"/>
                </a:solidFill>
              </a:rPr>
              <a:t>limitations</a:t>
            </a:r>
          </a:p>
        </p:txBody>
      </p:sp>
    </p:spTree>
    <p:extLst>
      <p:ext uri="{BB962C8B-B14F-4D97-AF65-F5344CB8AC3E}">
        <p14:creationId xmlns:p14="http://schemas.microsoft.com/office/powerpoint/2010/main" val="3376251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3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as before</a:t>
            </a:r>
          </a:p>
        </p:txBody>
      </p:sp>
    </p:spTree>
    <p:extLst>
      <p:ext uri="{BB962C8B-B14F-4D97-AF65-F5344CB8AC3E}">
        <p14:creationId xmlns:p14="http://schemas.microsoft.com/office/powerpoint/2010/main" val="1467019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3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+ not cloudable</a:t>
            </a:r>
          </a:p>
        </p:txBody>
      </p:sp>
    </p:spTree>
    <p:extLst>
      <p:ext uri="{BB962C8B-B14F-4D97-AF65-F5344CB8AC3E}">
        <p14:creationId xmlns:p14="http://schemas.microsoft.com/office/powerpoint/2010/main" val="1467019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3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operational abstractions</a:t>
            </a:r>
          </a:p>
          <a:p>
            <a:r>
              <a:rPr lang="en-US" smtClean="0"/>
              <a:t>aren’t useful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780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3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Rounded Rectangle 2"/>
          <p:cNvSpPr/>
          <p:nvPr/>
        </p:nvSpPr>
        <p:spPr>
          <a:xfrm>
            <a:off x="533400" y="1447800"/>
            <a:ext cx="3505200" cy="3886200"/>
          </a:xfrm>
          <a:prstGeom prst="roundRect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E000F0"/>
                </a:solidFill>
                <a:latin typeface="Consolas" pitchFamily="49" charset="0"/>
                <a:cs typeface="Consolas" pitchFamily="49" charset="0"/>
              </a:rPr>
              <a:t>PM-1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105400" y="1447800"/>
            <a:ext cx="3505200" cy="3886200"/>
          </a:xfrm>
          <a:prstGeom prst="roundRect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E000F0"/>
                </a:solidFill>
                <a:latin typeface="Consolas" pitchFamily="49" charset="0"/>
                <a:cs typeface="Consolas" pitchFamily="49" charset="0"/>
              </a:rPr>
              <a:t>PM-2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104900" y="1828800"/>
            <a:ext cx="1066800" cy="6858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VM-1</a:t>
            </a:r>
            <a:endParaRPr lang="en-US" sz="280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17600" y="2743200"/>
            <a:ext cx="1066800" cy="6858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VM-2</a:t>
            </a:r>
            <a:endParaRPr lang="en-US" sz="280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387600" y="1828800"/>
            <a:ext cx="1066800" cy="6858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VM-3</a:t>
            </a:r>
            <a:endParaRPr lang="en-US" sz="280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400300" y="2743200"/>
            <a:ext cx="1066800" cy="6858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VM-4</a:t>
            </a:r>
            <a:endParaRPr lang="en-US" sz="280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0" y="1828800"/>
            <a:ext cx="1066800" cy="6858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VM-1</a:t>
            </a:r>
            <a:endParaRPr lang="en-US" sz="280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727700" y="2743200"/>
            <a:ext cx="1066800" cy="6858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VM-2</a:t>
            </a:r>
            <a:endParaRPr lang="en-US" sz="280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997700" y="1828800"/>
            <a:ext cx="1066800" cy="6858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VM-3</a:t>
            </a:r>
            <a:endParaRPr lang="en-US" sz="280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99213" y="3667780"/>
            <a:ext cx="32383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 MAC? IP? ACL? state?</a:t>
            </a:r>
          </a:p>
        </p:txBody>
      </p:sp>
    </p:spTree>
    <p:extLst>
      <p:ext uri="{BB962C8B-B14F-4D97-AF65-F5344CB8AC3E}">
        <p14:creationId xmlns:p14="http://schemas.microsoft.com/office/powerpoint/2010/main" val="581134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63" presetClass="path" presetSubtype="0" accel="50000" decel="50000" fill="hold" grpId="0" nodeType="afterEffect">
                                  <p:childTnLst>
                                    <p:animMotion origin="layout" path="M -3.33333E-06 2.96296E-06 L 0.50417 0.00046" pathEditMode="relative" rAng="0" ptsTypes="AA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08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3" name="Straight Connector 2"/>
          <p:cNvCxnSpPr/>
          <p:nvPr/>
        </p:nvCxnSpPr>
        <p:spPr>
          <a:xfrm>
            <a:off x="914400" y="685800"/>
            <a:ext cx="457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3657600" y="6159500"/>
            <a:ext cx="457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2794000" y="1638300"/>
            <a:ext cx="3543300" cy="3556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7" name="Straight Connector 6"/>
          <p:cNvCxnSpPr>
            <a:stCxn id="5" idx="0"/>
          </p:cNvCxnSpPr>
          <p:nvPr/>
        </p:nvCxnSpPr>
        <p:spPr>
          <a:xfrm flipH="1" flipV="1">
            <a:off x="4565650" y="685800"/>
            <a:ext cx="0" cy="9525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4"/>
          </p:cNvCxnSpPr>
          <p:nvPr/>
        </p:nvCxnSpPr>
        <p:spPr>
          <a:xfrm flipH="1">
            <a:off x="4565650" y="5194300"/>
            <a:ext cx="0" cy="965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1"/>
          </p:cNvCxnSpPr>
          <p:nvPr/>
        </p:nvCxnSpPr>
        <p:spPr>
          <a:xfrm>
            <a:off x="3312904" y="2159064"/>
            <a:ext cx="1252746" cy="1257236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3"/>
          </p:cNvCxnSpPr>
          <p:nvPr/>
        </p:nvCxnSpPr>
        <p:spPr>
          <a:xfrm flipV="1">
            <a:off x="3312904" y="3411210"/>
            <a:ext cx="1252746" cy="1262326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78548" y="3149600"/>
            <a:ext cx="1564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control</a:t>
            </a:r>
            <a:endParaRPr lang="en-US" sz="280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11700" y="1765300"/>
            <a:ext cx="381836" cy="33105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f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o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r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w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a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r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n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473901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3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FFC000"/>
                </a:solidFill>
              </a:rPr>
              <a:t>limitations</a:t>
            </a:r>
          </a:p>
        </p:txBody>
      </p:sp>
    </p:spTree>
    <p:extLst>
      <p:ext uri="{BB962C8B-B14F-4D97-AF65-F5344CB8AC3E}">
        <p14:creationId xmlns:p14="http://schemas.microsoft.com/office/powerpoint/2010/main" val="3120250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3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topology mandates/constraints</a:t>
            </a:r>
          </a:p>
        </p:txBody>
      </p:sp>
    </p:spTree>
    <p:extLst>
      <p:ext uri="{BB962C8B-B14F-4D97-AF65-F5344CB8AC3E}">
        <p14:creationId xmlns:p14="http://schemas.microsoft.com/office/powerpoint/2010/main" val="2753404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3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no overlapped addresses</a:t>
            </a:r>
          </a:p>
        </p:txBody>
      </p:sp>
    </p:spTree>
    <p:extLst>
      <p:ext uri="{BB962C8B-B14F-4D97-AF65-F5344CB8AC3E}">
        <p14:creationId xmlns:p14="http://schemas.microsoft.com/office/powerpoint/2010/main" val="2753404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3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err="1" smtClean="0"/>
              <a:t>sloooooow to change</a:t>
            </a:r>
          </a:p>
        </p:txBody>
      </p:sp>
    </p:spTree>
    <p:extLst>
      <p:ext uri="{BB962C8B-B14F-4D97-AF65-F5344CB8AC3E}">
        <p14:creationId xmlns:p14="http://schemas.microsoft.com/office/powerpoint/2010/main" val="2753404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virtual disk volumes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82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4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+ not cloudable</a:t>
            </a:r>
          </a:p>
        </p:txBody>
      </p:sp>
    </p:spTree>
    <p:extLst>
      <p:ext uri="{BB962C8B-B14F-4D97-AF65-F5344CB8AC3E}">
        <p14:creationId xmlns:p14="http://schemas.microsoft.com/office/powerpoint/2010/main" val="2753404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4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FFC000"/>
                </a:solidFill>
              </a:rPr>
              <a:t>requirements</a:t>
            </a:r>
          </a:p>
        </p:txBody>
      </p:sp>
    </p:spTree>
    <p:extLst>
      <p:ext uri="{BB962C8B-B14F-4D97-AF65-F5344CB8AC3E}">
        <p14:creationId xmlns:p14="http://schemas.microsoft.com/office/powerpoint/2010/main" val="932289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4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decouple V from P</a:t>
            </a:r>
          </a:p>
        </p:txBody>
      </p:sp>
    </p:spTree>
    <p:extLst>
      <p:ext uri="{BB962C8B-B14F-4D97-AF65-F5344CB8AC3E}">
        <p14:creationId xmlns:p14="http://schemas.microsoft.com/office/powerpoint/2010/main" val="3429600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4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V looks like P</a:t>
            </a:r>
          </a:p>
        </p:txBody>
      </p:sp>
    </p:spTree>
    <p:extLst>
      <p:ext uri="{BB962C8B-B14F-4D97-AF65-F5344CB8AC3E}">
        <p14:creationId xmlns:p14="http://schemas.microsoft.com/office/powerpoint/2010/main" val="3429600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4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V allows units of operation</a:t>
            </a:r>
          </a:p>
        </p:txBody>
      </p:sp>
    </p:spTree>
    <p:extLst>
      <p:ext uri="{BB962C8B-B14F-4D97-AF65-F5344CB8AC3E}">
        <p14:creationId xmlns:p14="http://schemas.microsoft.com/office/powerpoint/2010/main" val="3429600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4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6000" smtClean="0"/>
              <a:t>Software Defined Networking (*)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5867400"/>
            <a:ext cx="8408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Candara" pitchFamily="34" charset="0"/>
                <a:cs typeface="Consolas" pitchFamily="49" charset="0"/>
              </a:rPr>
              <a:t>* One popular, but not necessarily universal, definition</a:t>
            </a:r>
          </a:p>
        </p:txBody>
      </p:sp>
    </p:spTree>
    <p:extLst>
      <p:ext uri="{BB962C8B-B14F-4D97-AF65-F5344CB8AC3E}">
        <p14:creationId xmlns:p14="http://schemas.microsoft.com/office/powerpoint/2010/main" val="2939357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4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3" name="Straight Connector 2"/>
          <p:cNvCxnSpPr/>
          <p:nvPr/>
        </p:nvCxnSpPr>
        <p:spPr>
          <a:xfrm>
            <a:off x="914400" y="685800"/>
            <a:ext cx="54737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3657600" y="6159500"/>
            <a:ext cx="457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3695700" y="1638300"/>
            <a:ext cx="3543300" cy="3556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7" name="Straight Connector 6"/>
          <p:cNvCxnSpPr>
            <a:stCxn id="5" idx="0"/>
          </p:cNvCxnSpPr>
          <p:nvPr/>
        </p:nvCxnSpPr>
        <p:spPr>
          <a:xfrm flipH="1" flipV="1">
            <a:off x="5467350" y="685800"/>
            <a:ext cx="0" cy="9525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4"/>
          </p:cNvCxnSpPr>
          <p:nvPr/>
        </p:nvCxnSpPr>
        <p:spPr>
          <a:xfrm flipH="1">
            <a:off x="5467350" y="5194300"/>
            <a:ext cx="0" cy="965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ie 7"/>
          <p:cNvSpPr/>
          <p:nvPr/>
        </p:nvSpPr>
        <p:spPr>
          <a:xfrm>
            <a:off x="914400" y="1638300"/>
            <a:ext cx="3581400" cy="3581400"/>
          </a:xfrm>
          <a:prstGeom prst="pie">
            <a:avLst>
              <a:gd name="adj1" fmla="val 8081215"/>
              <a:gd name="adj2" fmla="val 1358465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39800" y="3149600"/>
            <a:ext cx="1564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control</a:t>
            </a:r>
            <a:endParaRPr lang="en-US" sz="280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95064" y="1765300"/>
            <a:ext cx="381836" cy="33105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f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o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r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w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a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r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n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548832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4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3" name="Straight Connector 2"/>
          <p:cNvCxnSpPr/>
          <p:nvPr/>
        </p:nvCxnSpPr>
        <p:spPr>
          <a:xfrm>
            <a:off x="914400" y="685800"/>
            <a:ext cx="54737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3657600" y="6159500"/>
            <a:ext cx="457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3695700" y="1638300"/>
            <a:ext cx="3543300" cy="3556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7" name="Straight Connector 6"/>
          <p:cNvCxnSpPr>
            <a:stCxn id="5" idx="0"/>
          </p:cNvCxnSpPr>
          <p:nvPr/>
        </p:nvCxnSpPr>
        <p:spPr>
          <a:xfrm flipH="1" flipV="1">
            <a:off x="5467350" y="685800"/>
            <a:ext cx="0" cy="9525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4"/>
          </p:cNvCxnSpPr>
          <p:nvPr/>
        </p:nvCxnSpPr>
        <p:spPr>
          <a:xfrm flipH="1">
            <a:off x="5467350" y="5194300"/>
            <a:ext cx="0" cy="965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le 1"/>
          <p:cNvSpPr/>
          <p:nvPr/>
        </p:nvSpPr>
        <p:spPr>
          <a:xfrm>
            <a:off x="1219200" y="1371600"/>
            <a:ext cx="1828800" cy="8763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latin typeface="Consolas" pitchFamily="49" charset="0"/>
                <a:cs typeface="Consolas" pitchFamily="49" charset="0"/>
              </a:rPr>
              <a:t>control</a:t>
            </a:r>
          </a:p>
        </p:txBody>
      </p:sp>
      <p:cxnSp>
        <p:nvCxnSpPr>
          <p:cNvPr id="10" name="Straight Connector 9"/>
          <p:cNvCxnSpPr>
            <a:stCxn id="2" idx="0"/>
          </p:cNvCxnSpPr>
          <p:nvPr/>
        </p:nvCxnSpPr>
        <p:spPr>
          <a:xfrm flipH="1" flipV="1">
            <a:off x="2133600" y="685800"/>
            <a:ext cx="0" cy="685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295064" y="1765300"/>
            <a:ext cx="381836" cy="33105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f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o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r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w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a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r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n</a:t>
            </a:r>
            <a:b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834378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4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ounded Rectangle 1"/>
          <p:cNvSpPr/>
          <p:nvPr/>
        </p:nvSpPr>
        <p:spPr>
          <a:xfrm rot="5400000">
            <a:off x="-114300" y="1714500"/>
            <a:ext cx="2743200" cy="685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application</a:t>
            </a:r>
          </a:p>
        </p:txBody>
      </p:sp>
      <p:sp>
        <p:nvSpPr>
          <p:cNvPr id="5" name="Rounded Rectangle 4"/>
          <p:cNvSpPr/>
          <p:nvPr/>
        </p:nvSpPr>
        <p:spPr>
          <a:xfrm rot="5400000">
            <a:off x="952500" y="1714500"/>
            <a:ext cx="2743200" cy="685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application</a:t>
            </a:r>
          </a:p>
        </p:txBody>
      </p:sp>
      <p:sp>
        <p:nvSpPr>
          <p:cNvPr id="6" name="Rounded Rectangle 5"/>
          <p:cNvSpPr/>
          <p:nvPr/>
        </p:nvSpPr>
        <p:spPr>
          <a:xfrm rot="5400000">
            <a:off x="2019300" y="1714500"/>
            <a:ext cx="2743200" cy="685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application</a:t>
            </a:r>
          </a:p>
        </p:txBody>
      </p:sp>
      <p:sp>
        <p:nvSpPr>
          <p:cNvPr id="7" name="Rounded Rectangle 6"/>
          <p:cNvSpPr/>
          <p:nvPr/>
        </p:nvSpPr>
        <p:spPr>
          <a:xfrm rot="5400000">
            <a:off x="3086100" y="1714500"/>
            <a:ext cx="2743200" cy="685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application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914400" y="3657600"/>
            <a:ext cx="3886200" cy="68580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network</a:t>
            </a:r>
          </a:p>
        </p:txBody>
      </p:sp>
      <p:sp>
        <p:nvSpPr>
          <p:cNvPr id="9" name="Right Brace 8"/>
          <p:cNvSpPr/>
          <p:nvPr/>
        </p:nvSpPr>
        <p:spPr>
          <a:xfrm>
            <a:off x="5257800" y="685799"/>
            <a:ext cx="457200" cy="2743201"/>
          </a:xfrm>
          <a:prstGeom prst="rightBrace">
            <a:avLst>
              <a:gd name="adj1" fmla="val 69444"/>
              <a:gd name="adj2" fmla="val 50000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43600" y="1562100"/>
            <a:ext cx="18582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application</a:t>
            </a:r>
          </a:p>
          <a:p>
            <a:r>
              <a:rPr lang="en-US" sz="28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tier</a:t>
            </a:r>
          </a:p>
        </p:txBody>
      </p:sp>
      <p:sp>
        <p:nvSpPr>
          <p:cNvPr id="11" name="Right Brace 10"/>
          <p:cNvSpPr/>
          <p:nvPr/>
        </p:nvSpPr>
        <p:spPr>
          <a:xfrm>
            <a:off x="5257800" y="3657601"/>
            <a:ext cx="457200" cy="685800"/>
          </a:xfrm>
          <a:prstGeom prst="rightBrace">
            <a:avLst>
              <a:gd name="adj1" fmla="val 69444"/>
              <a:gd name="adj2" fmla="val 50000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943600" y="3516293"/>
            <a:ext cx="14686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network</a:t>
            </a:r>
          </a:p>
          <a:p>
            <a:r>
              <a:rPr lang="en-US" sz="28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tier</a:t>
            </a:r>
          </a:p>
        </p:txBody>
      </p:sp>
    </p:spTree>
    <p:extLst>
      <p:ext uri="{BB962C8B-B14F-4D97-AF65-F5344CB8AC3E}">
        <p14:creationId xmlns:p14="http://schemas.microsoft.com/office/powerpoint/2010/main" val="192373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4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ounded Rectangle 1"/>
          <p:cNvSpPr/>
          <p:nvPr/>
        </p:nvSpPr>
        <p:spPr>
          <a:xfrm rot="5400000">
            <a:off x="-114300" y="1714500"/>
            <a:ext cx="2743200" cy="685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application</a:t>
            </a:r>
          </a:p>
        </p:txBody>
      </p:sp>
      <p:sp>
        <p:nvSpPr>
          <p:cNvPr id="5" name="Rounded Rectangle 4"/>
          <p:cNvSpPr/>
          <p:nvPr/>
        </p:nvSpPr>
        <p:spPr>
          <a:xfrm rot="5400000">
            <a:off x="952500" y="1714500"/>
            <a:ext cx="2743200" cy="685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application</a:t>
            </a:r>
          </a:p>
        </p:txBody>
      </p:sp>
      <p:sp>
        <p:nvSpPr>
          <p:cNvPr id="6" name="Rounded Rectangle 5"/>
          <p:cNvSpPr/>
          <p:nvPr/>
        </p:nvSpPr>
        <p:spPr>
          <a:xfrm rot="5400000">
            <a:off x="2019300" y="1714500"/>
            <a:ext cx="2743200" cy="685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application</a:t>
            </a:r>
          </a:p>
        </p:txBody>
      </p:sp>
      <p:sp>
        <p:nvSpPr>
          <p:cNvPr id="7" name="Rounded Rectangle 6"/>
          <p:cNvSpPr/>
          <p:nvPr/>
        </p:nvSpPr>
        <p:spPr>
          <a:xfrm rot="5400000">
            <a:off x="3086100" y="1714500"/>
            <a:ext cx="2743200" cy="685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application</a:t>
            </a:r>
          </a:p>
        </p:txBody>
      </p:sp>
      <p:sp>
        <p:nvSpPr>
          <p:cNvPr id="9" name="Right Brace 8"/>
          <p:cNvSpPr/>
          <p:nvPr/>
        </p:nvSpPr>
        <p:spPr>
          <a:xfrm>
            <a:off x="5257800" y="685799"/>
            <a:ext cx="457200" cy="2743201"/>
          </a:xfrm>
          <a:prstGeom prst="rightBrace">
            <a:avLst>
              <a:gd name="adj1" fmla="val 69444"/>
              <a:gd name="adj2" fmla="val 50000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43600" y="1562100"/>
            <a:ext cx="18582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application</a:t>
            </a:r>
          </a:p>
          <a:p>
            <a:r>
              <a:rPr lang="en-US" sz="28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tier</a:t>
            </a:r>
          </a:p>
        </p:txBody>
      </p:sp>
      <p:sp>
        <p:nvSpPr>
          <p:cNvPr id="11" name="Right Brace 10"/>
          <p:cNvSpPr/>
          <p:nvPr/>
        </p:nvSpPr>
        <p:spPr>
          <a:xfrm>
            <a:off x="5257800" y="3657601"/>
            <a:ext cx="457200" cy="685800"/>
          </a:xfrm>
          <a:prstGeom prst="rightBrace">
            <a:avLst>
              <a:gd name="adj1" fmla="val 69444"/>
              <a:gd name="adj2" fmla="val 50000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943600" y="3516293"/>
            <a:ext cx="2191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control plane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 flipV="1">
            <a:off x="1447800" y="4343400"/>
            <a:ext cx="0" cy="762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2362200" y="4343400"/>
            <a:ext cx="0" cy="1447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3200400" y="4343401"/>
            <a:ext cx="0" cy="38099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4191000" y="4343400"/>
            <a:ext cx="0" cy="1219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17208" y="5105400"/>
            <a:ext cx="1102192" cy="11159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717208" y="5755808"/>
            <a:ext cx="375584" cy="14698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469808" y="5374808"/>
            <a:ext cx="451784" cy="29938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ight Brace 33"/>
          <p:cNvSpPr/>
          <p:nvPr/>
        </p:nvSpPr>
        <p:spPr>
          <a:xfrm>
            <a:off x="5257800" y="4724400"/>
            <a:ext cx="457200" cy="1676400"/>
          </a:xfrm>
          <a:prstGeom prst="rightBrace">
            <a:avLst>
              <a:gd name="adj1" fmla="val 69444"/>
              <a:gd name="adj2" fmla="val 50000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943600" y="5065693"/>
            <a:ext cx="27895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br>
              <a:rPr lang="en-US" sz="28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forwarding plane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878699" y="4505980"/>
            <a:ext cx="17684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err="1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OpenFlow</a:t>
            </a:r>
          </a:p>
        </p:txBody>
      </p:sp>
      <p:sp>
        <p:nvSpPr>
          <p:cNvPr id="50" name="Up-Down Arrow 49"/>
          <p:cNvSpPr/>
          <p:nvPr/>
        </p:nvSpPr>
        <p:spPr>
          <a:xfrm>
            <a:off x="6400800" y="3984179"/>
            <a:ext cx="545948" cy="1585383"/>
          </a:xfrm>
          <a:prstGeom prst="up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14400" y="3657600"/>
            <a:ext cx="3886200" cy="685800"/>
          </a:xfrm>
          <a:prstGeom prst="roundRect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E000F0"/>
                </a:solidFill>
                <a:latin typeface="Consolas" pitchFamily="49" charset="0"/>
                <a:cs typeface="Consolas" pitchFamily="49" charset="0"/>
              </a:rPr>
              <a:t>control platform</a:t>
            </a:r>
          </a:p>
        </p:txBody>
      </p:sp>
      <p:sp>
        <p:nvSpPr>
          <p:cNvPr id="52" name="Flowchart: Summing Junction 51"/>
          <p:cNvSpPr/>
          <p:nvPr/>
        </p:nvSpPr>
        <p:spPr>
          <a:xfrm>
            <a:off x="1066800" y="51054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3" name="Flowchart: Summing Junction 52"/>
          <p:cNvSpPr/>
          <p:nvPr/>
        </p:nvSpPr>
        <p:spPr>
          <a:xfrm>
            <a:off x="1981200" y="57912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4" name="Flowchart: Summing Junction 53"/>
          <p:cNvSpPr/>
          <p:nvPr/>
        </p:nvSpPr>
        <p:spPr>
          <a:xfrm>
            <a:off x="2819400" y="47244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5" name="Flowchart: Summing Junction 54"/>
          <p:cNvSpPr/>
          <p:nvPr/>
        </p:nvSpPr>
        <p:spPr>
          <a:xfrm>
            <a:off x="3810000" y="55626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062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5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virtual machine</a:t>
            </a:r>
            <a:r>
              <a:rPr lang="en-US"/>
              <a:t>s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62882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5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FFC000"/>
                </a:solidFill>
              </a:rPr>
              <a:t>forwarding plane</a:t>
            </a:r>
          </a:p>
        </p:txBody>
      </p:sp>
    </p:spTree>
    <p:extLst>
      <p:ext uri="{BB962C8B-B14F-4D97-AF65-F5344CB8AC3E}">
        <p14:creationId xmlns:p14="http://schemas.microsoft.com/office/powerpoint/2010/main" val="3046238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5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relatively “dumb”</a:t>
            </a:r>
          </a:p>
        </p:txBody>
      </p:sp>
    </p:spTree>
    <p:extLst>
      <p:ext uri="{BB962C8B-B14F-4D97-AF65-F5344CB8AC3E}">
        <p14:creationId xmlns:p14="http://schemas.microsoft.com/office/powerpoint/2010/main" val="1557777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5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does what it’s told</a:t>
            </a:r>
          </a:p>
        </p:txBody>
      </p:sp>
    </p:spTree>
    <p:extLst>
      <p:ext uri="{BB962C8B-B14F-4D97-AF65-F5344CB8AC3E}">
        <p14:creationId xmlns:p14="http://schemas.microsoft.com/office/powerpoint/2010/main" val="1557777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5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6000" b="1" i="1" smtClean="0"/>
              <a:t>R.I.P.,</a:t>
            </a:r>
          </a:p>
          <a:p>
            <a:r>
              <a:rPr lang="en-US" smtClean="0"/>
              <a:t>RIP</a:t>
            </a:r>
          </a:p>
          <a:p>
            <a:r>
              <a:rPr lang="en-US" smtClean="0"/>
              <a:t>OSPF</a:t>
            </a:r>
          </a:p>
          <a:p>
            <a:r>
              <a:rPr lang="en-US" smtClean="0"/>
              <a:t>IS-IS</a:t>
            </a:r>
            <a:endParaRPr lang="en-US"/>
          </a:p>
          <a:p>
            <a:r>
              <a:rPr lang="en-US" smtClean="0"/>
              <a:t>&amp;c.</a:t>
            </a:r>
          </a:p>
        </p:txBody>
      </p:sp>
    </p:spTree>
    <p:extLst>
      <p:ext uri="{BB962C8B-B14F-4D97-AF65-F5344CB8AC3E}">
        <p14:creationId xmlns:p14="http://schemas.microsoft.com/office/powerpoint/2010/main" val="2314432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FFC000"/>
                </a:solidFill>
              </a:rPr>
              <a:t>control plane</a:t>
            </a:r>
          </a:p>
        </p:txBody>
      </p:sp>
    </p:spTree>
    <p:extLst>
      <p:ext uri="{BB962C8B-B14F-4D97-AF65-F5344CB8AC3E}">
        <p14:creationId xmlns:p14="http://schemas.microsoft.com/office/powerpoint/2010/main" val="2116572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5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centralized</a:t>
            </a:r>
          </a:p>
        </p:txBody>
      </p:sp>
    </p:spTree>
    <p:extLst>
      <p:ext uri="{BB962C8B-B14F-4D97-AF65-F5344CB8AC3E}">
        <p14:creationId xmlns:p14="http://schemas.microsoft.com/office/powerpoint/2010/main" val="3851658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5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end-t0-end view</a:t>
            </a:r>
            <a:br>
              <a:rPr lang="en-US" smtClean="0"/>
            </a:br>
            <a:r>
              <a:rPr lang="en-US" smtClean="0"/>
              <a:t>(not hop-by-hop)</a:t>
            </a:r>
          </a:p>
        </p:txBody>
      </p:sp>
    </p:spTree>
    <p:extLst>
      <p:ext uri="{BB962C8B-B14F-4D97-AF65-F5344CB8AC3E}">
        <p14:creationId xmlns:p14="http://schemas.microsoft.com/office/powerpoint/2010/main" val="3851658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5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programmable</a:t>
            </a:r>
          </a:p>
        </p:txBody>
      </p:sp>
    </p:spTree>
    <p:extLst>
      <p:ext uri="{BB962C8B-B14F-4D97-AF65-F5344CB8AC3E}">
        <p14:creationId xmlns:p14="http://schemas.microsoft.com/office/powerpoint/2010/main" val="3851658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5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naturally multitenant</a:t>
            </a:r>
          </a:p>
        </p:txBody>
      </p:sp>
    </p:spTree>
    <p:extLst>
      <p:ext uri="{BB962C8B-B14F-4D97-AF65-F5344CB8AC3E}">
        <p14:creationId xmlns:p14="http://schemas.microsoft.com/office/powerpoint/2010/main" val="3851658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5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maintains state</a:t>
            </a:r>
          </a:p>
        </p:txBody>
      </p:sp>
    </p:spTree>
    <p:extLst>
      <p:ext uri="{BB962C8B-B14F-4D97-AF65-F5344CB8AC3E}">
        <p14:creationId xmlns:p14="http://schemas.microsoft.com/office/powerpoint/2010/main" val="3851658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>
                <a:sym typeface="Wingdings"/>
              </a:rPr>
              <a:t> the </a:t>
            </a:r>
            <a:r>
              <a:rPr lang="en-US" i="1" smtClean="0">
                <a:sym typeface="Wingdings"/>
              </a:rPr>
              <a:t>illusion</a:t>
            </a:r>
            <a:r>
              <a:rPr lang="en-US" smtClean="0">
                <a:sym typeface="Wingdings"/>
              </a:rPr>
              <a:t> of a thing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68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6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8000" smtClean="0">
                <a:solidFill>
                  <a:srgbClr val="E000F0"/>
                </a:solidFill>
              </a:rPr>
              <a:t>that’s it?</a:t>
            </a:r>
            <a:endParaRPr lang="en-US" sz="8000">
              <a:solidFill>
                <a:srgbClr val="E000F0"/>
              </a:solidFill>
            </a:endParaRPr>
          </a:p>
        </p:txBody>
      </p:sp>
      <p:sp>
        <p:nvSpPr>
          <p:cNvPr id="3" name="&quot;No&quot; Symbol 2"/>
          <p:cNvSpPr/>
          <p:nvPr/>
        </p:nvSpPr>
        <p:spPr>
          <a:xfrm>
            <a:off x="3429000" y="2273300"/>
            <a:ext cx="2286000" cy="2286000"/>
          </a:xfrm>
          <a:prstGeom prst="noSmoking">
            <a:avLst>
              <a:gd name="adj" fmla="val 1486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619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virtual server</a:t>
            </a:r>
            <a:br>
              <a:rPr lang="en-US" smtClean="0"/>
            </a:br>
            <a:r>
              <a:rPr lang="en-US" sz="11500" smtClean="0"/>
              <a:t>≠</a:t>
            </a:r>
            <a:endParaRPr lang="en-US" smtClean="0"/>
          </a:p>
          <a:p>
            <a:r>
              <a:rPr lang="en-US" smtClean="0"/>
              <a:t>virtual network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225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6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082008"/>
              </p:ext>
            </p:extLst>
          </p:nvPr>
        </p:nvGraphicFramePr>
        <p:xfrm>
          <a:off x="152400" y="1371600"/>
          <a:ext cx="8839200" cy="4297680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2362200"/>
                <a:gridCol w="3124200"/>
                <a:gridCol w="3352800"/>
              </a:tblGrid>
              <a:tr h="370840">
                <a:tc>
                  <a:txBody>
                    <a:bodyPr/>
                    <a:lstStyle/>
                    <a:p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err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Datapath</a:t>
                      </a:r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Consistency</a:t>
                      </a:r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Virtual server</a:t>
                      </a:r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CPU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memory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device I/O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nanosecond</a:t>
                      </a:r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 operation</a:t>
                      </a:r>
                    </a:p>
                    <a:p>
                      <a:endParaRPr lang="en-US" sz="2400" smtClean="0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self-contained</a:t>
                      </a:r>
                      <a:endParaRPr lang="en-US" sz="2400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Virtual network</a:t>
                      </a:r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address contexts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all-port</a:t>
                      </a:r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 knowledge</a:t>
                      </a:r>
                    </a:p>
                    <a:p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N instances of N states</a:t>
                      </a:r>
                    </a:p>
                    <a:p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consistency on all paths</a:t>
                      </a:r>
                    </a:p>
                    <a:p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timely distribution</a:t>
                      </a:r>
                    </a:p>
                    <a:p>
                      <a:endParaRPr lang="en-US" sz="2400" baseline="0" smtClean="0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318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6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772960"/>
              </p:ext>
            </p:extLst>
          </p:nvPr>
        </p:nvGraphicFramePr>
        <p:xfrm>
          <a:off x="152400" y="1371600"/>
          <a:ext cx="8839200" cy="4297680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2362200"/>
                <a:gridCol w="3124200"/>
                <a:gridCol w="3352800"/>
              </a:tblGrid>
              <a:tr h="370840">
                <a:tc>
                  <a:txBody>
                    <a:bodyPr/>
                    <a:lstStyle/>
                    <a:p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err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Datapath</a:t>
                      </a:r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Consistency</a:t>
                      </a:r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Virtual server</a:t>
                      </a:r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CPU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memory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device I/O</a:t>
                      </a:r>
                    </a:p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nanosecond</a:t>
                      </a:r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 operation</a:t>
                      </a:r>
                    </a:p>
                    <a:p>
                      <a:r>
                        <a:rPr lang="en-US" sz="2400" b="1" baseline="0" smtClean="0">
                          <a:solidFill>
                            <a:srgbClr val="FFC000"/>
                          </a:solidFill>
                          <a:latin typeface="Candara" pitchFamily="34" charset="0"/>
                        </a:rPr>
                        <a:t>= complexity at speed</a:t>
                      </a:r>
                      <a:endParaRPr lang="en-US" sz="2400" b="1" smtClean="0">
                        <a:solidFill>
                          <a:srgbClr val="FFC000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self-contained</a:t>
                      </a:r>
                      <a:endParaRPr lang="en-US" sz="2400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Virtual network</a:t>
                      </a:r>
                      <a:endParaRPr lang="en-US" sz="2400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address contexts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all-port</a:t>
                      </a:r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 knowledge</a:t>
                      </a:r>
                    </a:p>
                    <a:p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N instances of N states</a:t>
                      </a:r>
                    </a:p>
                    <a:p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consistency on all paths</a:t>
                      </a:r>
                    </a:p>
                    <a:p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timely distribution</a:t>
                      </a:r>
                    </a:p>
                    <a:p>
                      <a:r>
                        <a:rPr lang="en-US" sz="2400" b="1" baseline="0" smtClean="0">
                          <a:solidFill>
                            <a:srgbClr val="FFC000"/>
                          </a:solidFill>
                          <a:latin typeface="Candara" pitchFamily="34" charset="0"/>
                        </a:rPr>
                        <a:t>= complexity at scale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335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6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6000" smtClean="0"/>
              <a:t>The Virtual Network</a:t>
            </a:r>
            <a:endParaRPr lang="en-US" sz="6000"/>
          </a:p>
        </p:txBody>
      </p:sp>
    </p:spTree>
    <p:extLst>
      <p:ext uri="{BB962C8B-B14F-4D97-AF65-F5344CB8AC3E}">
        <p14:creationId xmlns:p14="http://schemas.microsoft.com/office/powerpoint/2010/main" val="2517985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6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decoupled from h/w</a:t>
            </a:r>
          </a:p>
        </p:txBody>
      </p:sp>
    </p:spTree>
    <p:extLst>
      <p:ext uri="{BB962C8B-B14F-4D97-AF65-F5344CB8AC3E}">
        <p14:creationId xmlns:p14="http://schemas.microsoft.com/office/powerpoint/2010/main" val="1142135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6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independent from others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79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6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delegated control</a:t>
            </a:r>
          </a:p>
        </p:txBody>
      </p:sp>
    </p:spTree>
    <p:extLst>
      <p:ext uri="{BB962C8B-B14F-4D97-AF65-F5344CB8AC3E}">
        <p14:creationId xmlns:p14="http://schemas.microsoft.com/office/powerpoint/2010/main" val="3039679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6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ephemeral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79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6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FFC000"/>
                </a:solidFill>
              </a:rPr>
              <a:t>SDN (*) is a useful tool</a:t>
            </a:r>
            <a:endParaRPr lang="en-US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4605" y="5905500"/>
            <a:ext cx="3744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FFC000"/>
                </a:solidFill>
                <a:latin typeface="Constantia" pitchFamily="18" charset="0"/>
                <a:cs typeface="Consolas" pitchFamily="49" charset="0"/>
              </a:rPr>
              <a:t>* As defined previously</a:t>
            </a:r>
          </a:p>
        </p:txBody>
      </p:sp>
    </p:spTree>
    <p:extLst>
      <p:ext uri="{BB962C8B-B14F-4D97-AF65-F5344CB8AC3E}">
        <p14:creationId xmlns:p14="http://schemas.microsoft.com/office/powerpoint/2010/main" val="3883998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FFC000"/>
                </a:solidFill>
              </a:rPr>
              <a:t>abstraction</a:t>
            </a:r>
          </a:p>
        </p:txBody>
      </p:sp>
    </p:spTree>
    <p:extLst>
      <p:ext uri="{BB962C8B-B14F-4D97-AF65-F5344CB8AC3E}">
        <p14:creationId xmlns:p14="http://schemas.microsoft.com/office/powerpoint/2010/main" val="2690825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7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Right Brace 10"/>
          <p:cNvSpPr/>
          <p:nvPr/>
        </p:nvSpPr>
        <p:spPr>
          <a:xfrm>
            <a:off x="5257800" y="3276600"/>
            <a:ext cx="457200" cy="1066801"/>
          </a:xfrm>
          <a:prstGeom prst="rightBrace">
            <a:avLst>
              <a:gd name="adj1" fmla="val 69444"/>
              <a:gd name="adj2" fmla="val 50000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943600" y="3357890"/>
            <a:ext cx="2191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control plane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 flipV="1">
            <a:off x="1447800" y="4343400"/>
            <a:ext cx="0" cy="762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2362200" y="4343400"/>
            <a:ext cx="0" cy="1447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3035300" y="4351655"/>
            <a:ext cx="0" cy="38099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4064000" y="4361646"/>
            <a:ext cx="0" cy="1219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17208" y="5113654"/>
            <a:ext cx="937092" cy="10333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717208" y="5755808"/>
            <a:ext cx="375584" cy="14698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304708" y="5383062"/>
            <a:ext cx="489884" cy="30937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ight Brace 33"/>
          <p:cNvSpPr/>
          <p:nvPr/>
        </p:nvSpPr>
        <p:spPr>
          <a:xfrm>
            <a:off x="5257800" y="4724400"/>
            <a:ext cx="457200" cy="1676400"/>
          </a:xfrm>
          <a:prstGeom prst="rightBrace">
            <a:avLst>
              <a:gd name="adj1" fmla="val 69444"/>
              <a:gd name="adj2" fmla="val 50000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943600" y="5065693"/>
            <a:ext cx="27895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br>
              <a:rPr lang="en-US" sz="28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forwarding plane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878699" y="4505980"/>
            <a:ext cx="17684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err="1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OpenFlow</a:t>
            </a:r>
          </a:p>
        </p:txBody>
      </p:sp>
      <p:sp>
        <p:nvSpPr>
          <p:cNvPr id="50" name="Up-Down Arrow 49"/>
          <p:cNvSpPr/>
          <p:nvPr/>
        </p:nvSpPr>
        <p:spPr>
          <a:xfrm>
            <a:off x="6400800" y="3984179"/>
            <a:ext cx="545948" cy="1585383"/>
          </a:xfrm>
          <a:prstGeom prst="up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4400" y="4343400"/>
            <a:ext cx="3657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2"/>
          </p:cNvCxnSpPr>
          <p:nvPr/>
        </p:nvCxnSpPr>
        <p:spPr>
          <a:xfrm flipH="1">
            <a:off x="1244600" y="3962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30" idx="2"/>
          </p:cNvCxnSpPr>
          <p:nvPr/>
        </p:nvCxnSpPr>
        <p:spPr>
          <a:xfrm flipH="1">
            <a:off x="2235200" y="3962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2" idx="2"/>
          </p:cNvCxnSpPr>
          <p:nvPr/>
        </p:nvCxnSpPr>
        <p:spPr>
          <a:xfrm flipH="1">
            <a:off x="3225800" y="3962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6" idx="2"/>
          </p:cNvCxnSpPr>
          <p:nvPr/>
        </p:nvCxnSpPr>
        <p:spPr>
          <a:xfrm flipH="1">
            <a:off x="4216400" y="3962400"/>
            <a:ext cx="0" cy="38100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lowchart: Multidocument 45"/>
          <p:cNvSpPr/>
          <p:nvPr/>
        </p:nvSpPr>
        <p:spPr>
          <a:xfrm>
            <a:off x="1041400" y="1524000"/>
            <a:ext cx="1701800" cy="990600"/>
          </a:xfrm>
          <a:prstGeom prst="flowChartMultidocumen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API</a:t>
            </a:r>
          </a:p>
        </p:txBody>
      </p:sp>
      <p:sp>
        <p:nvSpPr>
          <p:cNvPr id="47" name="Down Arrow 46"/>
          <p:cNvSpPr/>
          <p:nvPr/>
        </p:nvSpPr>
        <p:spPr>
          <a:xfrm>
            <a:off x="1244600" y="2605809"/>
            <a:ext cx="254000" cy="55418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9" name="Down Arrow 48"/>
          <p:cNvSpPr/>
          <p:nvPr/>
        </p:nvSpPr>
        <p:spPr>
          <a:xfrm rot="19671315">
            <a:off x="1689961" y="2599316"/>
            <a:ext cx="254000" cy="60877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1" name="Down Arrow 50"/>
          <p:cNvSpPr/>
          <p:nvPr/>
        </p:nvSpPr>
        <p:spPr>
          <a:xfrm rot="17981772">
            <a:off x="2340355" y="2287047"/>
            <a:ext cx="254000" cy="1164438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2" name="Down Arrow 51"/>
          <p:cNvSpPr/>
          <p:nvPr/>
        </p:nvSpPr>
        <p:spPr>
          <a:xfrm rot="17856771">
            <a:off x="2963135" y="2058794"/>
            <a:ext cx="254000" cy="1550560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87400" y="3276600"/>
            <a:ext cx="914400" cy="685800"/>
          </a:xfrm>
          <a:prstGeom prst="roundRect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E000F0"/>
                </a:solidFill>
                <a:latin typeface="Consolas" pitchFamily="49" charset="0"/>
                <a:cs typeface="Consolas" pitchFamily="49" charset="0"/>
              </a:rPr>
              <a:t>x86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778000" y="3276600"/>
            <a:ext cx="914400" cy="685800"/>
          </a:xfrm>
          <a:prstGeom prst="roundRect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E000F0"/>
                </a:solidFill>
                <a:latin typeface="Consolas" pitchFamily="49" charset="0"/>
                <a:cs typeface="Consolas" pitchFamily="49" charset="0"/>
              </a:rPr>
              <a:t>x86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2768600" y="3276600"/>
            <a:ext cx="914400" cy="685800"/>
          </a:xfrm>
          <a:prstGeom prst="roundRect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E000F0"/>
                </a:solidFill>
                <a:latin typeface="Consolas" pitchFamily="49" charset="0"/>
                <a:cs typeface="Consolas" pitchFamily="49" charset="0"/>
              </a:rPr>
              <a:t>x86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3759200" y="3276600"/>
            <a:ext cx="914400" cy="685800"/>
          </a:xfrm>
          <a:prstGeom prst="roundRect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E000F0"/>
                </a:solidFill>
                <a:latin typeface="Consolas" pitchFamily="49" charset="0"/>
                <a:cs typeface="Consolas" pitchFamily="49" charset="0"/>
              </a:rPr>
              <a:t>x86</a:t>
            </a:r>
          </a:p>
        </p:txBody>
      </p:sp>
      <p:sp>
        <p:nvSpPr>
          <p:cNvPr id="54" name="Flowchart: Multidocument 53"/>
          <p:cNvSpPr/>
          <p:nvPr/>
        </p:nvSpPr>
        <p:spPr>
          <a:xfrm>
            <a:off x="2819400" y="381000"/>
            <a:ext cx="1701800" cy="990600"/>
          </a:xfrm>
          <a:prstGeom prst="flowChartMultidocumen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API</a:t>
            </a:r>
          </a:p>
        </p:txBody>
      </p:sp>
      <p:sp>
        <p:nvSpPr>
          <p:cNvPr id="55" name="Flowchart: Multidocument 54"/>
          <p:cNvSpPr/>
          <p:nvPr/>
        </p:nvSpPr>
        <p:spPr>
          <a:xfrm>
            <a:off x="2971800" y="1600200"/>
            <a:ext cx="1701800" cy="990600"/>
          </a:xfrm>
          <a:prstGeom prst="flowChartMultidocumen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API</a:t>
            </a:r>
          </a:p>
        </p:txBody>
      </p:sp>
      <p:sp>
        <p:nvSpPr>
          <p:cNvPr id="56" name="Flowchart: Multidocument 55"/>
          <p:cNvSpPr/>
          <p:nvPr/>
        </p:nvSpPr>
        <p:spPr>
          <a:xfrm>
            <a:off x="914400" y="228600"/>
            <a:ext cx="1701800" cy="990600"/>
          </a:xfrm>
          <a:prstGeom prst="flowChartMultidocumen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API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163085" y="685800"/>
            <a:ext cx="122501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VXLAN</a:t>
            </a:r>
          </a:p>
          <a:p>
            <a:r>
              <a:rPr lang="en-US" sz="2800" b="1" i="1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NVGRE</a:t>
            </a:r>
          </a:p>
          <a:p>
            <a:r>
              <a:rPr lang="en-US" sz="2800" b="1" i="1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NVP</a:t>
            </a:r>
          </a:p>
          <a:p>
            <a:r>
              <a:rPr lang="en-US" sz="2800" b="1" i="1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OTV</a:t>
            </a:r>
          </a:p>
          <a:p>
            <a:r>
              <a:rPr lang="en-US" sz="2800" b="1" i="1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STT</a:t>
            </a:r>
          </a:p>
        </p:txBody>
      </p:sp>
      <p:sp>
        <p:nvSpPr>
          <p:cNvPr id="58" name="Flowchart: Summing Junction 57"/>
          <p:cNvSpPr/>
          <p:nvPr/>
        </p:nvSpPr>
        <p:spPr>
          <a:xfrm>
            <a:off x="1066800" y="51054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9" name="Flowchart: Summing Junction 58"/>
          <p:cNvSpPr/>
          <p:nvPr/>
        </p:nvSpPr>
        <p:spPr>
          <a:xfrm>
            <a:off x="1981200" y="57912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0" name="Flowchart: Summing Junction 59"/>
          <p:cNvSpPr/>
          <p:nvPr/>
        </p:nvSpPr>
        <p:spPr>
          <a:xfrm>
            <a:off x="2654300" y="47371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1" name="Flowchart: Summing Junction 60"/>
          <p:cNvSpPr/>
          <p:nvPr/>
        </p:nvSpPr>
        <p:spPr>
          <a:xfrm>
            <a:off x="3695700" y="55880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77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5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6" nodeType="withEffect"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7" nodeType="with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8" nodeType="with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1" nodeType="withEffect"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2" nodeType="withEffect"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3" nodeType="withEffect"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4" nodeType="withEffect"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9" nodeType="clickEffect"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10" nodeType="withEffect"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11" nodeType="withEffect"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12" nodeType="withEffect"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1"/>
      <p:bldP spid="49" grpId="2"/>
      <p:bldP spid="51" grpId="3"/>
      <p:bldP spid="52" grpId="4"/>
      <p:bldP spid="8" grpId="5"/>
      <p:bldP spid="30" grpId="6"/>
      <p:bldP spid="32" grpId="7"/>
      <p:bldP spid="36" grpId="8"/>
      <p:bldP spid="54" grpId="9"/>
      <p:bldP spid="55" grpId="10"/>
      <p:bldP spid="56" grpId="11"/>
      <p:bldP spid="57" grpId="12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34400" smtClean="0"/>
              <a:t>(</a:t>
            </a:r>
            <a:endParaRPr lang="en-US" sz="34400"/>
          </a:p>
        </p:txBody>
      </p:sp>
    </p:spTree>
    <p:extLst>
      <p:ext uri="{BB962C8B-B14F-4D97-AF65-F5344CB8AC3E}">
        <p14:creationId xmlns:p14="http://schemas.microsoft.com/office/powerpoint/2010/main" val="3471946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7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FFC000"/>
                </a:solidFill>
              </a:rPr>
              <a:t>is SDN (*) a requirement?</a:t>
            </a:r>
            <a:endParaRPr lang="en-US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4605" y="5905500"/>
            <a:ext cx="3744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FFC000"/>
                </a:solidFill>
                <a:latin typeface="Constantia" pitchFamily="18" charset="0"/>
                <a:cs typeface="Consolas" pitchFamily="49" charset="0"/>
              </a:rPr>
              <a:t>* As defined previously</a:t>
            </a:r>
          </a:p>
        </p:txBody>
      </p:sp>
    </p:spTree>
    <p:extLst>
      <p:ext uri="{BB962C8B-B14F-4D97-AF65-F5344CB8AC3E}">
        <p14:creationId xmlns:p14="http://schemas.microsoft.com/office/powerpoint/2010/main" val="1002918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7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Right Brace 10"/>
          <p:cNvSpPr/>
          <p:nvPr/>
        </p:nvSpPr>
        <p:spPr>
          <a:xfrm>
            <a:off x="5257800" y="3276600"/>
            <a:ext cx="457200" cy="1066801"/>
          </a:xfrm>
          <a:prstGeom prst="rightBrace">
            <a:avLst>
              <a:gd name="adj1" fmla="val 69444"/>
              <a:gd name="adj2" fmla="val 50000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943600" y="3357890"/>
            <a:ext cx="2191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control plane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 flipV="1">
            <a:off x="1447800" y="4343400"/>
            <a:ext cx="0" cy="762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2362200" y="4343400"/>
            <a:ext cx="0" cy="1447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3035300" y="4351655"/>
            <a:ext cx="0" cy="38099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4064000" y="4361646"/>
            <a:ext cx="0" cy="1219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17208" y="5113654"/>
            <a:ext cx="937092" cy="10333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717208" y="5755808"/>
            <a:ext cx="375584" cy="14698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304708" y="5383062"/>
            <a:ext cx="489884" cy="30937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ight Brace 33"/>
          <p:cNvSpPr/>
          <p:nvPr/>
        </p:nvSpPr>
        <p:spPr>
          <a:xfrm>
            <a:off x="5257800" y="4724400"/>
            <a:ext cx="457200" cy="1676400"/>
          </a:xfrm>
          <a:prstGeom prst="rightBrace">
            <a:avLst>
              <a:gd name="adj1" fmla="val 69444"/>
              <a:gd name="adj2" fmla="val 50000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943600" y="5065693"/>
            <a:ext cx="27895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br>
              <a:rPr lang="en-US" sz="28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</a:br>
            <a:r>
              <a:rPr lang="en-US" sz="28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forwarding plane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914400" y="4343400"/>
            <a:ext cx="3657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2"/>
          </p:cNvCxnSpPr>
          <p:nvPr/>
        </p:nvCxnSpPr>
        <p:spPr>
          <a:xfrm flipH="1">
            <a:off x="1244600" y="3962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30" idx="2"/>
          </p:cNvCxnSpPr>
          <p:nvPr/>
        </p:nvCxnSpPr>
        <p:spPr>
          <a:xfrm flipH="1">
            <a:off x="2235200" y="3962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2" idx="2"/>
          </p:cNvCxnSpPr>
          <p:nvPr/>
        </p:nvCxnSpPr>
        <p:spPr>
          <a:xfrm flipH="1">
            <a:off x="3225800" y="3962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6" idx="2"/>
          </p:cNvCxnSpPr>
          <p:nvPr/>
        </p:nvCxnSpPr>
        <p:spPr>
          <a:xfrm flipH="1">
            <a:off x="4216400" y="3962400"/>
            <a:ext cx="0" cy="38100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lowchart: Multidocument 45"/>
          <p:cNvSpPr/>
          <p:nvPr/>
        </p:nvSpPr>
        <p:spPr>
          <a:xfrm>
            <a:off x="1041400" y="1524000"/>
            <a:ext cx="1701800" cy="990600"/>
          </a:xfrm>
          <a:prstGeom prst="flowChartMultidocumen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API</a:t>
            </a:r>
          </a:p>
        </p:txBody>
      </p:sp>
      <p:sp>
        <p:nvSpPr>
          <p:cNvPr id="47" name="Down Arrow 46"/>
          <p:cNvSpPr/>
          <p:nvPr/>
        </p:nvSpPr>
        <p:spPr>
          <a:xfrm>
            <a:off x="1244600" y="2605809"/>
            <a:ext cx="254000" cy="55418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9" name="Down Arrow 48"/>
          <p:cNvSpPr/>
          <p:nvPr/>
        </p:nvSpPr>
        <p:spPr>
          <a:xfrm rot="19671315">
            <a:off x="1689961" y="2599316"/>
            <a:ext cx="254000" cy="60877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1" name="Down Arrow 50"/>
          <p:cNvSpPr/>
          <p:nvPr/>
        </p:nvSpPr>
        <p:spPr>
          <a:xfrm rot="17981772">
            <a:off x="2340355" y="2287047"/>
            <a:ext cx="254000" cy="1164438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2" name="Down Arrow 51"/>
          <p:cNvSpPr/>
          <p:nvPr/>
        </p:nvSpPr>
        <p:spPr>
          <a:xfrm rot="17856771">
            <a:off x="2963135" y="2058794"/>
            <a:ext cx="254000" cy="1550560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87400" y="3276600"/>
            <a:ext cx="914400" cy="685800"/>
          </a:xfrm>
          <a:prstGeom prst="roundRect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E000F0"/>
                </a:solidFill>
                <a:latin typeface="Consolas" pitchFamily="49" charset="0"/>
                <a:cs typeface="Consolas" pitchFamily="49" charset="0"/>
              </a:rPr>
              <a:t>x86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778000" y="3276600"/>
            <a:ext cx="914400" cy="685800"/>
          </a:xfrm>
          <a:prstGeom prst="roundRect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E000F0"/>
                </a:solidFill>
                <a:latin typeface="Consolas" pitchFamily="49" charset="0"/>
                <a:cs typeface="Consolas" pitchFamily="49" charset="0"/>
              </a:rPr>
              <a:t>x86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2768600" y="3276600"/>
            <a:ext cx="914400" cy="685800"/>
          </a:xfrm>
          <a:prstGeom prst="roundRect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E000F0"/>
                </a:solidFill>
                <a:latin typeface="Consolas" pitchFamily="49" charset="0"/>
                <a:cs typeface="Consolas" pitchFamily="49" charset="0"/>
              </a:rPr>
              <a:t>x86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3759200" y="3276600"/>
            <a:ext cx="914400" cy="685800"/>
          </a:xfrm>
          <a:prstGeom prst="roundRect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E000F0"/>
                </a:solidFill>
                <a:latin typeface="Consolas" pitchFamily="49" charset="0"/>
                <a:cs typeface="Consolas" pitchFamily="49" charset="0"/>
              </a:rPr>
              <a:t>x86</a:t>
            </a:r>
          </a:p>
        </p:txBody>
      </p:sp>
      <p:sp>
        <p:nvSpPr>
          <p:cNvPr id="56" name="Flowchart: Multidocument 55"/>
          <p:cNvSpPr/>
          <p:nvPr/>
        </p:nvSpPr>
        <p:spPr>
          <a:xfrm>
            <a:off x="914400" y="228600"/>
            <a:ext cx="1701800" cy="990600"/>
          </a:xfrm>
          <a:prstGeom prst="flowChartMultidocumen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API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270785" y="1295400"/>
            <a:ext cx="122501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VXLAN</a:t>
            </a:r>
          </a:p>
          <a:p>
            <a:r>
              <a:rPr lang="en-US" sz="2800" b="1" i="1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NVGRE</a:t>
            </a:r>
          </a:p>
        </p:txBody>
      </p:sp>
      <p:sp>
        <p:nvSpPr>
          <p:cNvPr id="58" name="Flowchart: Summing Junction 57"/>
          <p:cNvSpPr/>
          <p:nvPr/>
        </p:nvSpPr>
        <p:spPr>
          <a:xfrm>
            <a:off x="1066800" y="51054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9" name="Flowchart: Summing Junction 58"/>
          <p:cNvSpPr/>
          <p:nvPr/>
        </p:nvSpPr>
        <p:spPr>
          <a:xfrm>
            <a:off x="1981200" y="57912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0" name="Flowchart: Summing Junction 59"/>
          <p:cNvSpPr/>
          <p:nvPr/>
        </p:nvSpPr>
        <p:spPr>
          <a:xfrm>
            <a:off x="2654300" y="47371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1" name="Flowchart: Summing Junction 60"/>
          <p:cNvSpPr/>
          <p:nvPr/>
        </p:nvSpPr>
        <p:spPr>
          <a:xfrm>
            <a:off x="3695700" y="55880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78699" y="4505980"/>
            <a:ext cx="17684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err="1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OpenFlow</a:t>
            </a:r>
          </a:p>
        </p:txBody>
      </p:sp>
      <p:sp>
        <p:nvSpPr>
          <p:cNvPr id="41" name="Up-Down Arrow 40"/>
          <p:cNvSpPr/>
          <p:nvPr/>
        </p:nvSpPr>
        <p:spPr>
          <a:xfrm>
            <a:off x="6400800" y="3984179"/>
            <a:ext cx="545948" cy="1585383"/>
          </a:xfrm>
          <a:prstGeom prst="up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0696" y="4911804"/>
            <a:ext cx="436850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multicast</a:t>
            </a:r>
          </a:p>
        </p:txBody>
      </p:sp>
    </p:spTree>
    <p:extLst>
      <p:ext uri="{BB962C8B-B14F-4D97-AF65-F5344CB8AC3E}">
        <p14:creationId xmlns:p14="http://schemas.microsoft.com/office/powerpoint/2010/main" val="175413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0" fill="hold" grpId="1" nodeType="clickEffect"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xit" presetSubtype="0" fill="hold" grpId="0" nodeType="withEffect"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2" nodeType="clickEffect"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1"/>
      <p:bldP spid="2" grpId="2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3440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23787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7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52400" y="152400"/>
            <a:ext cx="8839200" cy="1066800"/>
          </a:xfrm>
        </p:spPr>
        <p:txBody>
          <a:bodyPr/>
          <a:lstStyle/>
          <a:p>
            <a:r>
              <a:rPr lang="en-US" smtClean="0"/>
              <a:t>How does Alice talk to Bob?</a:t>
            </a: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1447800" y="4343400"/>
            <a:ext cx="0" cy="762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2362200" y="4343400"/>
            <a:ext cx="0" cy="1447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3035300" y="4351655"/>
            <a:ext cx="0" cy="38099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4064000" y="4361646"/>
            <a:ext cx="0" cy="1219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717208" y="5113654"/>
            <a:ext cx="937092" cy="10333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717208" y="5755808"/>
            <a:ext cx="375584" cy="14698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304708" y="5383062"/>
            <a:ext cx="489884" cy="30937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14400" y="4343400"/>
            <a:ext cx="3657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30" idx="2"/>
          </p:cNvCxnSpPr>
          <p:nvPr/>
        </p:nvCxnSpPr>
        <p:spPr>
          <a:xfrm flipH="1">
            <a:off x="1244600" y="3962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31" idx="2"/>
          </p:cNvCxnSpPr>
          <p:nvPr/>
        </p:nvCxnSpPr>
        <p:spPr>
          <a:xfrm flipH="1">
            <a:off x="2235200" y="3962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32" idx="2"/>
          </p:cNvCxnSpPr>
          <p:nvPr/>
        </p:nvCxnSpPr>
        <p:spPr>
          <a:xfrm flipH="1">
            <a:off x="3225800" y="3962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33" idx="2"/>
          </p:cNvCxnSpPr>
          <p:nvPr/>
        </p:nvCxnSpPr>
        <p:spPr>
          <a:xfrm flipH="1">
            <a:off x="4216400" y="3962400"/>
            <a:ext cx="0" cy="38100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owchart: Multidocument 24"/>
          <p:cNvSpPr/>
          <p:nvPr/>
        </p:nvSpPr>
        <p:spPr>
          <a:xfrm>
            <a:off x="1041400" y="1524000"/>
            <a:ext cx="1701800" cy="990600"/>
          </a:xfrm>
          <a:prstGeom prst="flowChartMultidocumen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API</a:t>
            </a:r>
          </a:p>
        </p:txBody>
      </p:sp>
      <p:sp>
        <p:nvSpPr>
          <p:cNvPr id="26" name="Down Arrow 25"/>
          <p:cNvSpPr/>
          <p:nvPr/>
        </p:nvSpPr>
        <p:spPr>
          <a:xfrm>
            <a:off x="1244600" y="2605809"/>
            <a:ext cx="254000" cy="55418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Down Arrow 26"/>
          <p:cNvSpPr/>
          <p:nvPr/>
        </p:nvSpPr>
        <p:spPr>
          <a:xfrm rot="19671315">
            <a:off x="1689961" y="2599316"/>
            <a:ext cx="254000" cy="60877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8" name="Down Arrow 27"/>
          <p:cNvSpPr/>
          <p:nvPr/>
        </p:nvSpPr>
        <p:spPr>
          <a:xfrm rot="17981772">
            <a:off x="2340355" y="2287047"/>
            <a:ext cx="254000" cy="1164438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9" name="Down Arrow 28"/>
          <p:cNvSpPr/>
          <p:nvPr/>
        </p:nvSpPr>
        <p:spPr>
          <a:xfrm rot="17856771">
            <a:off x="2963135" y="2058794"/>
            <a:ext cx="254000" cy="1550560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787400" y="3276600"/>
            <a:ext cx="914400" cy="685800"/>
          </a:xfrm>
          <a:prstGeom prst="roundRect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E000F0"/>
                </a:solidFill>
                <a:latin typeface="Consolas" pitchFamily="49" charset="0"/>
                <a:cs typeface="Consolas" pitchFamily="49" charset="0"/>
              </a:rPr>
              <a:t>x86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1778000" y="3276600"/>
            <a:ext cx="914400" cy="685800"/>
          </a:xfrm>
          <a:prstGeom prst="roundRect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E000F0"/>
                </a:solidFill>
                <a:latin typeface="Consolas" pitchFamily="49" charset="0"/>
                <a:cs typeface="Consolas" pitchFamily="49" charset="0"/>
              </a:rPr>
              <a:t>x86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2768600" y="3276600"/>
            <a:ext cx="914400" cy="685800"/>
          </a:xfrm>
          <a:prstGeom prst="roundRect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E000F0"/>
                </a:solidFill>
                <a:latin typeface="Consolas" pitchFamily="49" charset="0"/>
                <a:cs typeface="Consolas" pitchFamily="49" charset="0"/>
              </a:rPr>
              <a:t>x86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3759200" y="3276600"/>
            <a:ext cx="914400" cy="685800"/>
          </a:xfrm>
          <a:prstGeom prst="roundRect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E000F0"/>
                </a:solidFill>
                <a:latin typeface="Consolas" pitchFamily="49" charset="0"/>
                <a:cs typeface="Consolas" pitchFamily="49" charset="0"/>
              </a:rPr>
              <a:t>x86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105400" y="1295400"/>
            <a:ext cx="3810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vAPI :</a:t>
            </a:r>
            <a:br>
              <a:rPr lang="en-US" sz="2800" err="1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</a:br>
            <a:r>
              <a:rPr lang="en-US" sz="2800" err="1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“I need a virtual L2-L3 network with these properties…”</a:t>
            </a:r>
          </a:p>
          <a:p>
            <a:endParaRPr lang="en-US" sz="2800">
              <a:solidFill>
                <a:schemeClr val="bg1"/>
              </a:solidFill>
              <a:latin typeface="Candara" pitchFamily="34" charset="0"/>
              <a:cs typeface="Consolas" pitchFamily="49" charset="0"/>
            </a:endParaRPr>
          </a:p>
          <a:p>
            <a:r>
              <a:rPr lang="en-US" sz="2800" err="1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vSWITCHes in x86 boxes determine optimal path</a:t>
            </a:r>
          </a:p>
          <a:p>
            <a:endParaRPr lang="en-US" sz="2800">
              <a:solidFill>
                <a:schemeClr val="bg1"/>
              </a:solidFill>
              <a:latin typeface="Candara" pitchFamily="34" charset="0"/>
              <a:cs typeface="Consolas" pitchFamily="49" charset="0"/>
            </a:endParaRPr>
          </a:p>
          <a:p>
            <a:r>
              <a:rPr lang="en-US" sz="2800" smtClean="0">
                <a:solidFill>
                  <a:schemeClr val="bg1"/>
                </a:solidFill>
                <a:latin typeface="Candara" pitchFamily="34" charset="0"/>
                <a:cs typeface="Consolas" pitchFamily="49" charset="0"/>
              </a:rPr>
              <a:t>OPENFLOW: “Hardware, plumb the following…”</a:t>
            </a:r>
          </a:p>
        </p:txBody>
      </p:sp>
      <p:sp>
        <p:nvSpPr>
          <p:cNvPr id="37" name="Flowchart: Summing Junction 36"/>
          <p:cNvSpPr/>
          <p:nvPr/>
        </p:nvSpPr>
        <p:spPr>
          <a:xfrm>
            <a:off x="1066800" y="51054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8" name="Flowchart: Summing Junction 37"/>
          <p:cNvSpPr/>
          <p:nvPr/>
        </p:nvSpPr>
        <p:spPr>
          <a:xfrm>
            <a:off x="1981200" y="57912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Flowchart: Summing Junction 38"/>
          <p:cNvSpPr/>
          <p:nvPr/>
        </p:nvSpPr>
        <p:spPr>
          <a:xfrm>
            <a:off x="2654300" y="47371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0" name="Flowchart: Summing Junction 39"/>
          <p:cNvSpPr/>
          <p:nvPr/>
        </p:nvSpPr>
        <p:spPr>
          <a:xfrm>
            <a:off x="3695700" y="55880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193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uiExpand="1" build="allAtOnce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6" name="Straight Connector 5"/>
          <p:cNvCxnSpPr/>
          <p:nvPr/>
        </p:nvCxnSpPr>
        <p:spPr>
          <a:xfrm flipH="1" flipV="1">
            <a:off x="2616200" y="4343400"/>
            <a:ext cx="0" cy="762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3949700" y="4343400"/>
            <a:ext cx="0" cy="1447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5080000" y="4351655"/>
            <a:ext cx="0" cy="38099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6565900" y="4361646"/>
            <a:ext cx="0" cy="1219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39" idx="2"/>
          </p:cNvCxnSpPr>
          <p:nvPr/>
        </p:nvCxnSpPr>
        <p:spPr>
          <a:xfrm flipH="1">
            <a:off x="2885608" y="5118100"/>
            <a:ext cx="1813392" cy="9889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38" idx="1"/>
          </p:cNvCxnSpPr>
          <p:nvPr/>
        </p:nvCxnSpPr>
        <p:spPr>
          <a:xfrm>
            <a:off x="2885608" y="5755808"/>
            <a:ext cx="794684" cy="14698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40" idx="1"/>
          </p:cNvCxnSpPr>
          <p:nvPr/>
        </p:nvCxnSpPr>
        <p:spPr>
          <a:xfrm>
            <a:off x="5349408" y="5383062"/>
            <a:ext cx="959784" cy="31653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082800" y="4343400"/>
            <a:ext cx="4953000" cy="8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30" idx="2"/>
          </p:cNvCxnSpPr>
          <p:nvPr/>
        </p:nvCxnSpPr>
        <p:spPr>
          <a:xfrm flipH="1">
            <a:off x="2413000" y="3962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31" idx="2"/>
          </p:cNvCxnSpPr>
          <p:nvPr/>
        </p:nvCxnSpPr>
        <p:spPr>
          <a:xfrm flipH="1">
            <a:off x="3835400" y="3962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32" idx="2"/>
          </p:cNvCxnSpPr>
          <p:nvPr/>
        </p:nvCxnSpPr>
        <p:spPr>
          <a:xfrm flipH="1">
            <a:off x="5283200" y="39624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33" idx="2"/>
          </p:cNvCxnSpPr>
          <p:nvPr/>
        </p:nvCxnSpPr>
        <p:spPr>
          <a:xfrm flipH="1">
            <a:off x="6731000" y="3962400"/>
            <a:ext cx="0" cy="38100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1955800" y="3276600"/>
            <a:ext cx="914400" cy="685800"/>
          </a:xfrm>
          <a:prstGeom prst="roundRect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E000F0"/>
                </a:solidFill>
                <a:latin typeface="Consolas" pitchFamily="49" charset="0"/>
                <a:cs typeface="Consolas" pitchFamily="49" charset="0"/>
              </a:rPr>
              <a:t>x86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3378200" y="3276600"/>
            <a:ext cx="914400" cy="685800"/>
          </a:xfrm>
          <a:prstGeom prst="roundRect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E000F0"/>
                </a:solidFill>
                <a:latin typeface="Consolas" pitchFamily="49" charset="0"/>
                <a:cs typeface="Consolas" pitchFamily="49" charset="0"/>
              </a:rPr>
              <a:t>x86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826000" y="3276600"/>
            <a:ext cx="914400" cy="685800"/>
          </a:xfrm>
          <a:prstGeom prst="roundRect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E000F0"/>
                </a:solidFill>
                <a:latin typeface="Consolas" pitchFamily="49" charset="0"/>
                <a:cs typeface="Consolas" pitchFamily="49" charset="0"/>
              </a:rPr>
              <a:t>x86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6273800" y="3276600"/>
            <a:ext cx="914400" cy="685800"/>
          </a:xfrm>
          <a:prstGeom prst="roundRect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E000F0"/>
                </a:solidFill>
                <a:latin typeface="Consolas" pitchFamily="49" charset="0"/>
                <a:cs typeface="Consolas" pitchFamily="49" charset="0"/>
              </a:rPr>
              <a:t>x86</a:t>
            </a:r>
          </a:p>
        </p:txBody>
      </p:sp>
      <p:sp>
        <p:nvSpPr>
          <p:cNvPr id="37" name="Flowchart: Summing Junction 36"/>
          <p:cNvSpPr/>
          <p:nvPr/>
        </p:nvSpPr>
        <p:spPr>
          <a:xfrm>
            <a:off x="2235200" y="51054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8" name="Flowchart: Summing Junction 37"/>
          <p:cNvSpPr/>
          <p:nvPr/>
        </p:nvSpPr>
        <p:spPr>
          <a:xfrm>
            <a:off x="3568700" y="57912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Flowchart: Summing Junction 38"/>
          <p:cNvSpPr/>
          <p:nvPr/>
        </p:nvSpPr>
        <p:spPr>
          <a:xfrm>
            <a:off x="4699000" y="47371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0" name="Flowchart: Summing Junction 39"/>
          <p:cNvSpPr/>
          <p:nvPr/>
        </p:nvSpPr>
        <p:spPr>
          <a:xfrm>
            <a:off x="6197600" y="55880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2413000" y="28956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835400" y="28956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5283200" y="28956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6731000" y="2895600"/>
            <a:ext cx="0" cy="38100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082800" y="2895600"/>
            <a:ext cx="4953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2616200" y="609600"/>
            <a:ext cx="1437371" cy="1066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Alice</a:t>
            </a:r>
            <a:b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VM</a:t>
            </a:r>
          </a:p>
        </p:txBody>
      </p:sp>
      <p:cxnSp>
        <p:nvCxnSpPr>
          <p:cNvPr id="18" name="Straight Connector 17"/>
          <p:cNvCxnSpPr>
            <a:stCxn id="50" idx="2"/>
          </p:cNvCxnSpPr>
          <p:nvPr/>
        </p:nvCxnSpPr>
        <p:spPr>
          <a:xfrm flipH="1">
            <a:off x="3454400" y="2362200"/>
            <a:ext cx="12700" cy="533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54" idx="2"/>
          </p:cNvCxnSpPr>
          <p:nvPr/>
        </p:nvCxnSpPr>
        <p:spPr>
          <a:xfrm flipH="1">
            <a:off x="5638800" y="2362200"/>
            <a:ext cx="0" cy="533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 46"/>
          <p:cNvSpPr/>
          <p:nvPr/>
        </p:nvSpPr>
        <p:spPr>
          <a:xfrm>
            <a:off x="2438400" y="2303756"/>
            <a:ext cx="3230343" cy="3182644"/>
          </a:xfrm>
          <a:custGeom>
            <a:gdLst>
              <a:gd name="connsiteX0" fmla="*/ 994706 w 3230343"/>
              <a:gd name="connsiteY0" fmla="*/ 0 h 3182644"/>
              <a:gd name="connsiteX1" fmla="*/ 118406 w 3230343"/>
              <a:gd name="connsiteY1" fmla="*/ 1333500 h 3182644"/>
              <a:gd name="connsiteX2" fmla="*/ 270806 w 3230343"/>
              <a:gd name="connsiteY2" fmla="*/ 3073400 h 3182644"/>
              <a:gd name="connsiteX3" fmla="*/ 2506006 w 3230343"/>
              <a:gd name="connsiteY3" fmla="*/ 2819400 h 3182644"/>
              <a:gd name="connsiteX4" fmla="*/ 3166406 w 3230343"/>
              <a:gd name="connsiteY4" fmla="*/ 1333500 h 3182644"/>
              <a:gd name="connsiteX5" fmla="*/ 3229906 w 3230343"/>
              <a:gd name="connsiteY5" fmla="*/ 38100 h 3182644"/>
              <a:gd name="connsiteX6" fmla="*/ 3839506 w 3839506"/>
              <a:gd name="connsiteY6" fmla="*/ 170261 h 321320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30343" h="3182644">
                <a:moveTo>
                  <a:pt x="994706" y="0"/>
                </a:moveTo>
                <a:cubicBezTo>
                  <a:pt x="623231" y="405342"/>
                  <a:pt x="239056" y="821267"/>
                  <a:pt x="118406" y="1333500"/>
                </a:cubicBezTo>
                <a:cubicBezTo>
                  <a:pt x="-2244" y="1845733"/>
                  <a:pt x="-127127" y="2825750"/>
                  <a:pt x="270806" y="3073400"/>
                </a:cubicBezTo>
                <a:cubicBezTo>
                  <a:pt x="668739" y="3321050"/>
                  <a:pt x="2023406" y="3109383"/>
                  <a:pt x="2506006" y="2819400"/>
                </a:cubicBezTo>
                <a:cubicBezTo>
                  <a:pt x="2988606" y="2529417"/>
                  <a:pt x="3134656" y="1746250"/>
                  <a:pt x="3166406" y="1333500"/>
                </a:cubicBezTo>
                <a:cubicBezTo>
                  <a:pt x="3198156" y="920750"/>
                  <a:pt x="3234767" y="46872"/>
                  <a:pt x="3229906" y="38100"/>
                </a:cubicBezTo>
              </a:path>
            </a:pathLst>
          </a:custGeom>
          <a:noFill/>
          <a:ln w="1270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2514600" y="457200"/>
            <a:ext cx="1905000" cy="1905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PM-A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4787900" y="609600"/>
            <a:ext cx="1485900" cy="1066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Bob</a:t>
            </a:r>
            <a:b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VM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4686300" y="457200"/>
            <a:ext cx="1905000" cy="1905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PM-B</a:t>
            </a:r>
          </a:p>
        </p:txBody>
      </p:sp>
    </p:spTree>
    <p:extLst>
      <p:ext uri="{BB962C8B-B14F-4D97-AF65-F5344CB8AC3E}">
        <p14:creationId xmlns:p14="http://schemas.microsoft.com/office/powerpoint/2010/main" val="2377642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2" nodeType="with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3" nodeType="withEffect"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4" nodeType="withEffect"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1" nodeType="clickEffect"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7" grpId="1"/>
      <p:bldP spid="50" grpId="2"/>
      <p:bldP spid="53" grpId="3"/>
      <p:bldP spid="54" grpId="4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6600" b="1" smtClean="0"/>
              <a:t>E  V  I  L</a:t>
            </a:r>
            <a:endParaRPr lang="en-US" sz="16600" b="1"/>
          </a:p>
        </p:txBody>
      </p:sp>
      <p:sp>
        <p:nvSpPr>
          <p:cNvPr id="4" name="&quot;No&quot; Symbol 3"/>
          <p:cNvSpPr/>
          <p:nvPr/>
        </p:nvSpPr>
        <p:spPr>
          <a:xfrm>
            <a:off x="3429000" y="2273300"/>
            <a:ext cx="2286000" cy="2286000"/>
          </a:xfrm>
          <a:prstGeom prst="noSmoking">
            <a:avLst>
              <a:gd name="adj" fmla="val 1486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156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53" presetClass="entr" presetSubtype="0" fill="hold" nodeType="afterEffect"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  <p:cond evt="onBegin" delay="0">
                          <p:tn val="10"/>
                        </p:cond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593948"/>
              </p:ext>
            </p:extLst>
          </p:nvPr>
        </p:nvGraphicFramePr>
        <p:xfrm>
          <a:off x="1524000" y="1005820"/>
          <a:ext cx="6096000" cy="1854200"/>
        </p:xfrm>
        <a:graphic>
          <a:graphicData uri="http://schemas.openxmlformats.org/drawingml/2006/table">
            <a:tbl>
              <a:tblPr firstRow="1" firstCol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Throughput</a:t>
                      </a:r>
                      <a:endParaRPr lang="en-US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err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Recv CPU</a:t>
                      </a:r>
                      <a:endParaRPr lang="en-US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Send CPU</a:t>
                      </a:r>
                      <a:endParaRPr lang="en-US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Linux</a:t>
                      </a:r>
                      <a:r>
                        <a:rPr lang="en-US" b="1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 bridge</a:t>
                      </a:r>
                      <a:endParaRPr lang="en-US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9.3</a:t>
                      </a:r>
                      <a:r>
                        <a:rPr lang="en-US" baseline="0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 Gbps</a:t>
                      </a:r>
                      <a:endParaRPr lang="en-US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85%</a:t>
                      </a:r>
                      <a:endParaRPr lang="en-US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75%</a:t>
                      </a:r>
                      <a:endParaRPr lang="en-US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OVS bridge</a:t>
                      </a:r>
                      <a:endParaRPr lang="en-US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9.4 Gbps</a:t>
                      </a:r>
                      <a:endParaRPr lang="en-US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82%</a:t>
                      </a:r>
                      <a:endParaRPr lang="en-US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70%</a:t>
                      </a:r>
                      <a:endParaRPr lang="en-US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OVS-STT</a:t>
                      </a:r>
                      <a:endParaRPr lang="en-US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9.5 Gbps</a:t>
                      </a:r>
                      <a:endParaRPr lang="en-US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70%</a:t>
                      </a:r>
                      <a:endParaRPr lang="en-US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70%</a:t>
                      </a:r>
                      <a:endParaRPr lang="en-US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OVS-GRE</a:t>
                      </a:r>
                      <a:endParaRPr lang="en-US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2.3 Gbps</a:t>
                      </a:r>
                      <a:endParaRPr lang="en-US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75%</a:t>
                      </a:r>
                      <a:endParaRPr lang="en-US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97%</a:t>
                      </a:r>
                      <a:endParaRPr lang="en-US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71600" y="381000"/>
            <a:ext cx="63629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bg1"/>
                </a:solidFill>
                <a:latin typeface="Constantia" pitchFamily="18" charset="0"/>
                <a:cs typeface="Consolas" pitchFamily="49" charset="0"/>
              </a:rPr>
              <a:t>one flow, two VMs, separate hypervisors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55891"/>
              </p:ext>
            </p:extLst>
          </p:nvPr>
        </p:nvGraphicFramePr>
        <p:xfrm>
          <a:off x="2286000" y="4165600"/>
          <a:ext cx="4572000" cy="1483360"/>
        </p:xfrm>
        <a:graphic>
          <a:graphicData uri="http://schemas.openxmlformats.org/drawingml/2006/table">
            <a:tbl>
              <a:tblPr firstRow="1" firstCol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Throughput</a:t>
                      </a:r>
                      <a:endParaRPr lang="en-US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CPU</a:t>
                      </a:r>
                      <a:endParaRPr lang="en-US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OVS bridge</a:t>
                      </a:r>
                      <a:endParaRPr lang="en-US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18.4 Gbps</a:t>
                      </a:r>
                      <a:endParaRPr lang="en-US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150%</a:t>
                      </a:r>
                      <a:endParaRPr lang="en-US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OVS-STT</a:t>
                      </a:r>
                      <a:endParaRPr lang="en-US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18.5 Gbps</a:t>
                      </a:r>
                      <a:endParaRPr lang="en-US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120%</a:t>
                      </a:r>
                      <a:endParaRPr lang="en-US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OVS-GRE</a:t>
                      </a:r>
                      <a:endParaRPr lang="en-US" b="1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2.3 Gbps</a:t>
                      </a:r>
                      <a:endParaRPr lang="en-US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bg1"/>
                          </a:solidFill>
                          <a:latin typeface="Candara" pitchFamily="34" charset="0"/>
                        </a:rPr>
                        <a:t>150%</a:t>
                      </a:r>
                      <a:endParaRPr lang="en-US">
                        <a:solidFill>
                          <a:schemeClr val="bg1"/>
                        </a:solidFill>
                        <a:latin typeface="Candar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16913" y="3540780"/>
            <a:ext cx="5901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bg1"/>
                </a:solidFill>
                <a:latin typeface="Constantia" pitchFamily="18" charset="0"/>
                <a:cs typeface="Consolas" pitchFamily="49" charset="0"/>
              </a:rPr>
              <a:t>aggregate, four VMs, two hypervisors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3308" y="6315390"/>
            <a:ext cx="62167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http://networkheresy.com/2012/06/08/the-overhead-of-software-tunneling/</a:t>
            </a:r>
            <a:endParaRPr lang="en-US" sz="120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155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  <p:cond evt="onBegin" delay="0">
                          <p:tn val="11"/>
                        </p:cond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1" nodeType="withEffect"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FFC000"/>
                </a:solidFill>
              </a:rPr>
              <a:t>possibilities</a:t>
            </a:r>
          </a:p>
        </p:txBody>
      </p:sp>
    </p:spTree>
    <p:extLst>
      <p:ext uri="{BB962C8B-B14F-4D97-AF65-F5344CB8AC3E}">
        <p14:creationId xmlns:p14="http://schemas.microsoft.com/office/powerpoint/2010/main" val="265545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no re-programming</a:t>
            </a:r>
          </a:p>
        </p:txBody>
      </p:sp>
    </p:spTree>
    <p:extLst>
      <p:ext uri="{BB962C8B-B14F-4D97-AF65-F5344CB8AC3E}">
        <p14:creationId xmlns:p14="http://schemas.microsoft.com/office/powerpoint/2010/main" val="947398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8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security application</a:t>
            </a:r>
          </a:p>
        </p:txBody>
      </p:sp>
    </p:spTree>
    <p:extLst>
      <p:ext uri="{BB962C8B-B14F-4D97-AF65-F5344CB8AC3E}">
        <p14:creationId xmlns:p14="http://schemas.microsoft.com/office/powerpoint/2010/main" val="3674326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8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err="1" smtClean="0"/>
              <a:t>QoS application</a:t>
            </a:r>
          </a:p>
        </p:txBody>
      </p:sp>
    </p:spTree>
    <p:extLst>
      <p:ext uri="{BB962C8B-B14F-4D97-AF65-F5344CB8AC3E}">
        <p14:creationId xmlns:p14="http://schemas.microsoft.com/office/powerpoint/2010/main" val="3674326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8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WAN op application (*)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75326" y="5710535"/>
            <a:ext cx="6573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Constantia" pitchFamily="18" charset="0"/>
                <a:cs typeface="Consolas" pitchFamily="49" charset="0"/>
              </a:rPr>
              <a:t>* </a:t>
            </a:r>
            <a:r>
              <a:rPr lang="en-US" sz="2400" i="1" smtClean="0">
                <a:solidFill>
                  <a:schemeClr val="bg1"/>
                </a:solidFill>
                <a:latin typeface="Constantia" pitchFamily="18" charset="0"/>
                <a:cs typeface="Consolas" pitchFamily="49" charset="0"/>
              </a:rPr>
              <a:t>hard:</a:t>
            </a:r>
            <a:r>
              <a:rPr lang="en-US" sz="2400" smtClean="0">
                <a:solidFill>
                  <a:schemeClr val="bg1"/>
                </a:solidFill>
                <a:latin typeface="Constantia" pitchFamily="18" charset="0"/>
                <a:cs typeface="Consolas" pitchFamily="49" charset="0"/>
              </a:rPr>
              <a:t> distributed cache and symbol vocabulary</a:t>
            </a:r>
          </a:p>
        </p:txBody>
      </p:sp>
    </p:spTree>
    <p:extLst>
      <p:ext uri="{BB962C8B-B14F-4D97-AF65-F5344CB8AC3E}">
        <p14:creationId xmlns:p14="http://schemas.microsoft.com/office/powerpoint/2010/main" val="1414128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8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on-demand VPN/C</a:t>
            </a:r>
          </a:p>
        </p:txBody>
      </p:sp>
    </p:spTree>
    <p:extLst>
      <p:ext uri="{BB962C8B-B14F-4D97-AF65-F5344CB8AC3E}">
        <p14:creationId xmlns:p14="http://schemas.microsoft.com/office/powerpoint/2010/main" val="3674326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8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infrastructure </a:t>
            </a:r>
            <a:r>
              <a:rPr lang="en-US" smtClean="0">
                <a:sym typeface="Wingdings"/>
              </a:rPr>
              <a:t></a:t>
            </a:r>
            <a:r>
              <a:rPr lang="en-US" smtClean="0"/>
              <a:t> code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755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8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network </a:t>
            </a:r>
            <a:r>
              <a:rPr lang="en-US" smtClean="0">
                <a:sym typeface="Wingdings"/>
              </a:rPr>
              <a:t></a:t>
            </a:r>
            <a:r>
              <a:rPr lang="en-US" smtClean="0"/>
              <a:t> code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705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8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i="1" smtClean="0">
                <a:solidFill>
                  <a:srgbClr val="FFC000"/>
                </a:solidFill>
              </a:rPr>
              <a:t>decoupled</a:t>
            </a:r>
          </a:p>
          <a:p>
            <a:r>
              <a:rPr lang="en-US" i="1" smtClean="0">
                <a:solidFill>
                  <a:srgbClr val="FFC000"/>
                </a:solidFill>
              </a:rPr>
              <a:t>and</a:t>
            </a:r>
          </a:p>
          <a:p>
            <a:r>
              <a:rPr lang="en-US" i="1" smtClean="0">
                <a:solidFill>
                  <a:srgbClr val="FFC000"/>
                </a:solidFill>
              </a:rPr>
              <a:t>delegated</a:t>
            </a:r>
            <a:endParaRPr lang="en-US" i="1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863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8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physical L2-L3</a:t>
            </a:r>
          </a:p>
          <a:p>
            <a:endParaRPr lang="en-US"/>
          </a:p>
        </p:txBody>
      </p:sp>
      <p:sp>
        <p:nvSpPr>
          <p:cNvPr id="4" name="Flowchart: Summing Junction 3"/>
          <p:cNvSpPr/>
          <p:nvPr/>
        </p:nvSpPr>
        <p:spPr>
          <a:xfrm>
            <a:off x="4191000" y="3962400"/>
            <a:ext cx="762000" cy="762000"/>
          </a:xfrm>
          <a:prstGeom prst="flowChartSummingJunctio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099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8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logical L2-L3</a:t>
            </a:r>
          </a:p>
          <a:p>
            <a:r>
              <a:rPr lang="en-US" smtClean="0"/>
              <a:t>L4-L7 services</a:t>
            </a:r>
          </a:p>
          <a:p>
            <a:endParaRPr lang="en-US" smtClean="0"/>
          </a:p>
          <a:p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4114800" y="3987800"/>
            <a:ext cx="914400" cy="685800"/>
          </a:xfrm>
          <a:prstGeom prst="roundRect">
            <a:avLst/>
          </a:prstGeom>
          <a:noFill/>
          <a:ln>
            <a:solidFill>
              <a:srgbClr val="E00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rgbClr val="E000F0"/>
                </a:solidFill>
                <a:latin typeface="Consolas" pitchFamily="49" charset="0"/>
                <a:cs typeface="Consolas" pitchFamily="49" charset="0"/>
              </a:rPr>
              <a:t>x86</a:t>
            </a:r>
          </a:p>
        </p:txBody>
      </p:sp>
    </p:spTree>
    <p:extLst>
      <p:ext uri="{BB962C8B-B14F-4D97-AF65-F5344CB8AC3E}">
        <p14:creationId xmlns:p14="http://schemas.microsoft.com/office/powerpoint/2010/main" val="3663729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6000" i="1" smtClean="0">
                <a:latin typeface="Candara" pitchFamily="34" charset="0"/>
              </a:rPr>
              <a:t>x86, really?</a:t>
            </a:r>
          </a:p>
        </p:txBody>
      </p:sp>
    </p:spTree>
    <p:extLst>
      <p:ext uri="{BB962C8B-B14F-4D97-AF65-F5344CB8AC3E}">
        <p14:creationId xmlns:p14="http://schemas.microsoft.com/office/powerpoint/2010/main" val="1360261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sometimes is disruptive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29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9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complex </a:t>
            </a:r>
            <a:r>
              <a:rPr lang="en-US" smtClean="0">
                <a:sym typeface="Wingdings"/>
              </a:rPr>
              <a:t> much CPU</a:t>
            </a:r>
          </a:p>
        </p:txBody>
      </p:sp>
    </p:spTree>
    <p:extLst>
      <p:ext uri="{BB962C8B-B14F-4D97-AF65-F5344CB8AC3E}">
        <p14:creationId xmlns:p14="http://schemas.microsoft.com/office/powerpoint/2010/main" val="3157200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9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>
                <a:sym typeface="Wingdings"/>
              </a:rPr>
              <a:t>FW/LB use CPU at flow start</a:t>
            </a:r>
          </a:p>
        </p:txBody>
      </p:sp>
    </p:spTree>
    <p:extLst>
      <p:ext uri="{BB962C8B-B14F-4D97-AF65-F5344CB8AC3E}">
        <p14:creationId xmlns:p14="http://schemas.microsoft.com/office/powerpoint/2010/main" val="3157200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9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>
                <a:sym typeface="Wingdings"/>
              </a:rPr>
              <a:t>optimized stacks  performance</a:t>
            </a:r>
          </a:p>
        </p:txBody>
      </p:sp>
    </p:spTree>
    <p:extLst>
      <p:ext uri="{BB962C8B-B14F-4D97-AF65-F5344CB8AC3E}">
        <p14:creationId xmlns:p14="http://schemas.microsoft.com/office/powerpoint/2010/main" val="3157200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9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>
                <a:sym typeface="Wingdings"/>
              </a:rPr>
              <a:t> upgrade certainty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57200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9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6000" u="sng" smtClean="0">
                <a:latin typeface="Candara" pitchFamily="34" charset="0"/>
              </a:rPr>
              <a:t>distinct</a:t>
            </a:r>
          </a:p>
          <a:p>
            <a:r>
              <a:rPr lang="en-US" smtClean="0"/>
              <a:t>security</a:t>
            </a:r>
          </a:p>
          <a:p>
            <a:r>
              <a:rPr lang="en-US" smtClean="0"/>
              <a:t>forwarding</a:t>
            </a:r>
          </a:p>
          <a:p>
            <a:r>
              <a:rPr lang="en-US" smtClean="0"/>
              <a:t>shaping</a:t>
            </a:r>
          </a:p>
          <a:p>
            <a:r>
              <a:rPr lang="en-US" smtClean="0"/>
              <a:t>priority</a:t>
            </a:r>
          </a:p>
          <a:p>
            <a:r>
              <a:rPr lang="en-US" smtClean="0"/>
              <a:t>…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80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9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FFC000"/>
                </a:solidFill>
              </a:rPr>
              <a:t>outcomes</a:t>
            </a:r>
          </a:p>
        </p:txBody>
      </p:sp>
    </p:spTree>
    <p:extLst>
      <p:ext uri="{BB962C8B-B14F-4D97-AF65-F5344CB8AC3E}">
        <p14:creationId xmlns:p14="http://schemas.microsoft.com/office/powerpoint/2010/main" val="2228165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9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>
                <a:sym typeface="Wingdings"/>
              </a:rPr>
              <a:t>working multitenancy</a:t>
            </a:r>
          </a:p>
        </p:txBody>
      </p:sp>
    </p:spTree>
    <p:extLst>
      <p:ext uri="{BB962C8B-B14F-4D97-AF65-F5344CB8AC3E}">
        <p14:creationId xmlns:p14="http://schemas.microsoft.com/office/powerpoint/2010/main" val="2747573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9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>
                <a:sym typeface="Wingdings"/>
              </a:rPr>
              <a:t>isolated addressing</a:t>
            </a:r>
          </a:p>
        </p:txBody>
      </p:sp>
    </p:spTree>
    <p:extLst>
      <p:ext uri="{BB962C8B-B14F-4D97-AF65-F5344CB8AC3E}">
        <p14:creationId xmlns:p14="http://schemas.microsoft.com/office/powerpoint/2010/main" val="2747573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9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>
                <a:sym typeface="Wingdings"/>
              </a:rPr>
              <a:t>programmable</a:t>
            </a:r>
          </a:p>
        </p:txBody>
      </p:sp>
    </p:spTree>
    <p:extLst>
      <p:ext uri="{BB962C8B-B14F-4D97-AF65-F5344CB8AC3E}">
        <p14:creationId xmlns:p14="http://schemas.microsoft.com/office/powerpoint/2010/main" val="2747573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9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i="1" smtClean="0">
                <a:solidFill>
                  <a:srgbClr val="FFC000"/>
                </a:solidFill>
              </a:rPr>
              <a:t>independent</a:t>
            </a:r>
          </a:p>
          <a:p>
            <a:r>
              <a:rPr lang="en-US" i="1" smtClean="0">
                <a:solidFill>
                  <a:srgbClr val="FFC000"/>
                </a:solidFill>
              </a:rPr>
              <a:t>and</a:t>
            </a:r>
          </a:p>
          <a:p>
            <a:r>
              <a:rPr lang="en-US" i="1" smtClean="0">
                <a:solidFill>
                  <a:srgbClr val="FFC000"/>
                </a:solidFill>
              </a:rPr>
              <a:t>ephemeral</a:t>
            </a:r>
          </a:p>
        </p:txBody>
      </p:sp>
    </p:spTree>
    <p:extLst>
      <p:ext uri="{BB962C8B-B14F-4D97-AF65-F5344CB8AC3E}">
        <p14:creationId xmlns:p14="http://schemas.microsoft.com/office/powerpoint/2010/main" val="2277199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bg1"/>
          </a:solidFill>
        </a:ln>
      </a:spPr>
      <a:bodyPr rtlCol="0" anchor="ctr"/>
      <a:lstStyle>
        <a:defPPr algn="ctr">
          <a:defRPr sz="2800" dirty="0" smtClean="0">
            <a:latin typeface="Consolas" pitchFamily="49" charset="0"/>
            <a:cs typeface="Consolas" pitchFamily="49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bg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800" dirty="0" smtClean="0">
            <a:solidFill>
              <a:schemeClr val="bg1"/>
            </a:solidFill>
            <a:latin typeface="Consolas" pitchFamily="49" charset="0"/>
            <a:cs typeface="Consolas" pitchFamily="49" charset="0"/>
          </a:defRPr>
        </a:defPPr>
      </a:lstStyle>
    </a:txDef>
  </a:objectDefaults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353</Paragraphs>
  <Slides>126</Slides>
  <Notes>0</Notes>
  <TotalTime>1634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126</vt:i4>
      </vt:variant>
    </vt:vector>
  </HeadingPairs>
  <TitlesOfParts>
    <vt:vector baseType="lpstr" size="127">
      <vt:lpstr>Office Theme</vt:lpstr>
      <vt:lpstr>Softening the Network:Virtualization’s Final Frontier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  <vt:lpstr>Slide 91</vt:lpstr>
      <vt:lpstr>Slide 92</vt:lpstr>
      <vt:lpstr>Slide 93</vt:lpstr>
      <vt:lpstr>Slide 94</vt:lpstr>
      <vt:lpstr>Slide 95</vt:lpstr>
      <vt:lpstr>Slide 96</vt:lpstr>
      <vt:lpstr>Slide 97</vt:lpstr>
      <vt:lpstr>Slide 98</vt:lpstr>
      <vt:lpstr>Slide 99</vt:lpstr>
      <vt:lpstr>Slide 100</vt:lpstr>
      <vt:lpstr>Slide 101</vt:lpstr>
      <vt:lpstr>Slide 102</vt:lpstr>
      <vt:lpstr>Slide 103</vt:lpstr>
      <vt:lpstr>Slide 104</vt:lpstr>
      <vt:lpstr>Slide 105</vt:lpstr>
      <vt:lpstr>Slide 106</vt:lpstr>
      <vt:lpstr>Slide 107</vt:lpstr>
      <vt:lpstr>Slide 108</vt:lpstr>
      <vt:lpstr>Slide 109</vt:lpstr>
      <vt:lpstr>Slide 110</vt:lpstr>
      <vt:lpstr>Slide 111</vt:lpstr>
      <vt:lpstr>Slide 112</vt:lpstr>
      <vt:lpstr>Slide 113</vt:lpstr>
      <vt:lpstr>Slide 114</vt:lpstr>
      <vt:lpstr>Slide 115</vt:lpstr>
      <vt:lpstr>Slide 116</vt:lpstr>
      <vt:lpstr>Slide 117</vt:lpstr>
      <vt:lpstr>Slide 118</vt:lpstr>
      <vt:lpstr>Slide 119</vt:lpstr>
      <vt:lpstr>Slide 120</vt:lpstr>
      <vt:lpstr>Slide 121</vt:lpstr>
      <vt:lpstr>Slide 122</vt:lpstr>
      <vt:lpstr>Slide 123</vt:lpstr>
      <vt:lpstr>Slide 124</vt:lpstr>
      <vt:lpstr>Slide 125</vt:lpstr>
      <vt:lpstr>Thanks for coming!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Steve Riley</dc:creator>
  <cp:lastModifiedBy>Steve Riley</cp:lastModifiedBy>
  <cp:revision>169</cp:revision>
  <dcterms:created xsi:type="dcterms:W3CDTF">2010-07-23T19:36:19Z</dcterms:created>
  <dcterms:modified xsi:type="dcterms:W3CDTF">2023-02-24T17:10:08Z</dcterms:modified>
</cp:coreProperties>
</file>