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54" r:id="rId1"/>
    <p:sldMasterId id="2147483655" r:id="rId2"/>
    <p:sldMasterId id="2147483667" r:id="rId3"/>
  </p:sldMasterIdLst>
  <p:notesMasterIdLst>
    <p:notesMasterId r:id="rId4"/>
  </p:notesMasterIdLst>
  <p:sldIdLst>
    <p:sldId id="256" r:id="rId5"/>
    <p:sldId id="264" r:id="rId6"/>
    <p:sldId id="267" r:id="rId7"/>
    <p:sldId id="262" r:id="rId8"/>
    <p:sldId id="257" r:id="rId9"/>
    <p:sldId id="265" r:id="rId10"/>
    <p:sldId id="266" r:id="rId11"/>
    <p:sldId id="263" r:id="rId12"/>
    <p:sldId id="261" r:id="rId13"/>
  </p:sldIdLst>
  <p:sldSz cx="9144000" cy="6858000" type="screen4x3"/>
  <p:notesSz cx="6858000" cy="9144000"/>
  <p:custDataLst>
    <p:tags r:id="rId14"/>
  </p:custDataLst>
  <p:defaultTextStyle>
    <a:defPPr marR="0" algn="l" rtl="0">
      <a:lnSpc>
        <a:spcPct val="100000"/>
      </a:lnSpc>
      <a:spcBef>
        <a:spcPct val="0"/>
      </a:spcBef>
      <a:spcAft>
        <a:spcPct val="0"/>
      </a:spcAft>
    </a:defPPr>
    <a:lvl1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9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tags" Target="tags/tag1.xml" /><Relationship Id="rId15" Type="http://schemas.openxmlformats.org/officeDocument/2006/relationships/presProps" Target="presProps.xml" /><Relationship Id="rId16" Type="http://schemas.openxmlformats.org/officeDocument/2006/relationships/viewProps" Target="viewProps.xml" /><Relationship Id="rId17" Type="http://schemas.openxmlformats.org/officeDocument/2006/relationships/theme" Target="theme/theme1.xml" /><Relationship Id="rId18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notesMaster" Target="notesMasters/notes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4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45718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2462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0526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0526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0526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0526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0526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0526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0526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0526047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0" y="1023"/>
            <a:ext cx="9131300" cy="6848475"/>
          </a:xfrm>
          <a:prstGeom prst="rect">
            <a:avLst/>
          </a:prstGeom>
        </p:spPr>
      </p:pic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 indent="0" algn="l">
              <a:buSzTx/>
              <a:defRPr sz="5400">
                <a:solidFill>
                  <a:schemeClr val="bg1"/>
                </a:solidFill>
              </a:defRPr>
            </a:lvl1pPr>
            <a:lvl2pPr indent="304800" algn="ctr">
              <a:buSzTx/>
              <a:defRPr sz="4800"/>
            </a:lvl2pPr>
            <a:lvl3pPr indent="304800" algn="ctr">
              <a:buSzTx/>
              <a:defRPr sz="4800"/>
            </a:lvl3pPr>
            <a:lvl4pPr indent="304800" algn="ctr">
              <a:buSzTx/>
              <a:defRPr sz="4800"/>
            </a:lvl4pPr>
            <a:lvl5pPr indent="304800" algn="ctr">
              <a:buSzTx/>
              <a:defRPr sz="4800"/>
            </a:lvl5pPr>
            <a:lvl6pPr indent="304800" algn="ctr">
              <a:buSzTx/>
              <a:defRPr sz="4800"/>
            </a:lvl6pPr>
            <a:lvl7pPr indent="304800" algn="ctr">
              <a:buSzTx/>
              <a:defRPr sz="4800"/>
            </a:lvl7pPr>
            <a:lvl8pPr indent="304800" algn="ctr">
              <a:buSzTx/>
              <a:defRPr sz="4800"/>
            </a:lvl8pPr>
            <a:lvl9pPr indent="304800" algn="ctr">
              <a:buSzTx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l">
              <a:spcBef>
                <a:spcPct val="0"/>
              </a:spcBef>
              <a:buClr>
                <a:schemeClr val="dk2"/>
              </a:buClr>
              <a:buNone/>
              <a:defRPr sz="2800">
                <a:solidFill>
                  <a:schemeClr val="bg1"/>
                </a:solidFill>
              </a:defRPr>
            </a:lvl1pPr>
            <a:lvl2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2pPr>
            <a:lvl3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3pPr>
            <a:lvl4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4pPr>
            <a:lvl5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5pPr>
            <a:lvl6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6pPr>
            <a:lvl7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7pPr>
            <a:lvl8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8pPr>
            <a:lvl9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2108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8897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2632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85397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632743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27088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99928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150484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5F4BCFE-D9FF-44AF-8BCA-ED3973CCD186}" type="datetime1">
              <a:rPr lang="en-US" smtClean="0"/>
              <a:t>6/27/2014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094366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43597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userDrawn="1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64490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78533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154872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397335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35003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1718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56673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3265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4430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5F4BCFE-D9FF-44AF-8BCA-ED3973CCD186}" type="datetime1">
              <a:rPr lang="en-US" smtClean="0"/>
              <a:t>6/27/2014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29487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4500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062767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image" Target="../media/image1.jpeg" /><Relationship Id="rId4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slideLayout" Target="../slideLayouts/slideLayout12.xml" /><Relationship Id="rId11" Type="http://schemas.openxmlformats.org/officeDocument/2006/relationships/slideLayout" Target="../slideLayouts/slideLayout13.xml" /><Relationship Id="rId12" Type="http://schemas.openxmlformats.org/officeDocument/2006/relationships/image" Target="../media/image2.jpeg" /><Relationship Id="rId13" Type="http://schemas.openxmlformats.org/officeDocument/2006/relationships/theme" Target="../theme/theme2.xml" /><Relationship Id="rId2" Type="http://schemas.openxmlformats.org/officeDocument/2006/relationships/slideLayout" Target="../slideLayouts/slideLayout4.xml" /><Relationship Id="rId3" Type="http://schemas.openxmlformats.org/officeDocument/2006/relationships/slideLayout" Target="../slideLayouts/slideLayout5.xml" /><Relationship Id="rId4" Type="http://schemas.openxmlformats.org/officeDocument/2006/relationships/slideLayout" Target="../slideLayouts/slideLayout6.xml" /><Relationship Id="rId5" Type="http://schemas.openxmlformats.org/officeDocument/2006/relationships/slideLayout" Target="../slideLayouts/slideLayout7.xml" /><Relationship Id="rId6" Type="http://schemas.openxmlformats.org/officeDocument/2006/relationships/slideLayout" Target="../slideLayouts/slideLayout8.xml" /><Relationship Id="rId7" Type="http://schemas.openxmlformats.org/officeDocument/2006/relationships/slideLayout" Target="../slideLayouts/slideLayout9.xml" /><Relationship Id="rId8" Type="http://schemas.openxmlformats.org/officeDocument/2006/relationships/slideLayout" Target="../slideLayouts/slideLayout10.xml" /><Relationship Id="rId9" Type="http://schemas.openxmlformats.org/officeDocument/2006/relationships/slideLayout" Target="../slideLayouts/slideLayout11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10" Type="http://schemas.openxmlformats.org/officeDocument/2006/relationships/slideLayout" Target="../slideLayouts/slideLayout23.xml" /><Relationship Id="rId11" Type="http://schemas.openxmlformats.org/officeDocument/2006/relationships/slideLayout" Target="../slideLayouts/slideLayout24.xml" /><Relationship Id="rId12" Type="http://schemas.openxmlformats.org/officeDocument/2006/relationships/image" Target="../media/image2.jpeg" /><Relationship Id="rId13" Type="http://schemas.openxmlformats.org/officeDocument/2006/relationships/theme" Target="../theme/theme3.xml" /><Relationship Id="rId2" Type="http://schemas.openxmlformats.org/officeDocument/2006/relationships/slideLayout" Target="../slideLayouts/slideLayout15.xml" /><Relationship Id="rId3" Type="http://schemas.openxmlformats.org/officeDocument/2006/relationships/slideLayout" Target="../slideLayouts/slideLayout16.xml" /><Relationship Id="rId4" Type="http://schemas.openxmlformats.org/officeDocument/2006/relationships/slideLayout" Target="../slideLayouts/slideLayout17.xml" /><Relationship Id="rId5" Type="http://schemas.openxmlformats.org/officeDocument/2006/relationships/slideLayout" Target="../slideLayouts/slideLayout18.xml" /><Relationship Id="rId6" Type="http://schemas.openxmlformats.org/officeDocument/2006/relationships/slideLayout" Target="../slideLayouts/slideLayout19.xml" /><Relationship Id="rId7" Type="http://schemas.openxmlformats.org/officeDocument/2006/relationships/slideLayout" Target="../slideLayouts/slideLayout20.xml" /><Relationship Id="rId8" Type="http://schemas.openxmlformats.org/officeDocument/2006/relationships/slideLayout" Target="../slideLayouts/slideLayout21.xml" /><Relationship Id="rId9" Type="http://schemas.openxmlformats.org/officeDocument/2006/relationships/slideLayout" Target="../slideLayouts/slideLayout2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023"/>
            <a:ext cx="9131300" cy="6848475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transition/>
  <p:timing/>
  <p:hf sldNum="0" hdr="0" dt="0"/>
  <p:txStyles>
    <p:title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00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50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ransition/>
  <p:timing/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00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08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ransition/>
  <p:timing/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3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4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://www.youtube.com/hansangb" TargetMode="External" /><Relationship Id="rId4" Type="http://schemas.openxmlformats.org/officeDocument/2006/relationships/image" Target="../media/image5.jpeg" /><Relationship Id="rId5" Type="http://schemas.openxmlformats.org/officeDocument/2006/relationships/image" Target="../media/image6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://www.youtube.com/hansangb" TargetMode="External" /><Relationship Id="rId4" Type="http://schemas.openxmlformats.org/officeDocument/2006/relationships/image" Target="../media/image7.jpeg" /><Relationship Id="rId5" Type="http://schemas.openxmlformats.org/officeDocument/2006/relationships/image" Target="../media/image8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5.xml" /><Relationship Id="rId3" Type="http://schemas.openxmlformats.org/officeDocument/2006/relationships/image" Target="../media/image8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6.xml" /><Relationship Id="rId3" Type="http://schemas.openxmlformats.org/officeDocument/2006/relationships/image" Target="../media/image8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7.xml" /><Relationship Id="rId3" Type="http://schemas.openxmlformats.org/officeDocument/2006/relationships/image" Target="../media/image9.jpeg" /><Relationship Id="rId4" Type="http://schemas.openxmlformats.org/officeDocument/2006/relationships/image" Target="../media/image8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8.xml" /><Relationship Id="rId3" Type="http://schemas.openxmlformats.org/officeDocument/2006/relationships/image" Target="../media/image8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9.xml" /><Relationship Id="rId3" Type="http://schemas.openxmlformats.org/officeDocument/2006/relationships/image" Target="../media/image8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Wireshark In the Large Enterprise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Hansang Bae</a:t>
            </a:r>
          </a:p>
          <a:p>
            <a:r>
              <a:rPr lang="en-US" smtClean="0"/>
              <a:t>Director – Product Architecture</a:t>
            </a:r>
          </a:p>
          <a:p>
            <a:r>
              <a:rPr lang="en-US" smtClean="0"/>
              <a:t>Hansang.bae@riverbed.com</a:t>
            </a:r>
            <a:endParaRPr lang="en-US"/>
          </a:p>
        </p:txBody>
      </p:sp>
    </p:spTree>
  </p:cSld>
  <p:clrMapOvr>
    <a:masterClrMapping/>
  </p:clrMapOvr>
  <p:transition spd="slow">
    <p:cut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pic>
        <p:nvPicPr>
          <p:cNvPr id="4" name="Picture 2" descr="http://www.mediapoondi.com/wp-content/uploads/2013/04/Off-Ai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2174" y="0"/>
            <a:ext cx="6829425" cy="512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5"/>
          <p:cNvSpPr>
            <a:spLocks noGrp="1"/>
          </p:cNvSpPr>
          <p:nvPr>
            <p:ph idx="1"/>
          </p:nvPr>
        </p:nvSpPr>
        <p:spPr>
          <a:xfrm>
            <a:off x="615950" y="5122069"/>
            <a:ext cx="7886700" cy="135493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smtClean="0"/>
              <a:t>Due to an error in video recording, this session was not recorded.  I will cover the trace files in separate recordings – give me a month.  The last and most interesting trace will be covered in 2014!!!  </a:t>
            </a:r>
          </a:p>
        </p:txBody>
      </p:sp>
    </p:spTree>
    <p:extLst>
      <p:ext uri="{BB962C8B-B14F-4D97-AF65-F5344CB8AC3E}">
        <p14:creationId xmlns:p14="http://schemas.microsoft.com/office/powerpoint/2010/main" val="2013902214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5950" y="1407076"/>
            <a:ext cx="7886700" cy="5069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smtClean="0"/>
              <a:t>YouTube Channel with older sessions etc.</a:t>
            </a:r>
          </a:p>
          <a:p>
            <a:pPr marL="0" indent="0">
              <a:buNone/>
            </a:pPr>
            <a:r>
              <a:rPr lang="en-US" sz="3200"/>
              <a:t>	</a:t>
            </a:r>
            <a:r>
              <a:rPr lang="en-US" sz="3200" smtClean="0">
                <a:hlinkClick r:id="rId3"/>
              </a:rPr>
              <a:t>www.youtube.com/hansangb</a:t>
            </a:r>
            <a:endParaRPr lang="en-US" sz="3200" smtClean="0"/>
          </a:p>
          <a:p>
            <a:pPr marL="0" indent="0">
              <a:buNone/>
            </a:pPr>
            <a:endParaRPr lang="en-US" sz="3200" smtClean="0"/>
          </a:p>
          <a:p>
            <a:pPr marL="0" indent="0">
              <a:buNone/>
            </a:pPr>
            <a:r>
              <a:rPr lang="en-US" sz="3200" smtClean="0"/>
              <a:t>www.box.com/Sharkfest2014</a:t>
            </a:r>
            <a:endParaRPr lang="en-US" sz="3200"/>
          </a:p>
          <a:p>
            <a:pPr lvl="1"/>
            <a:r>
              <a:rPr lang="en-US" sz="3200" smtClean="0"/>
              <a:t>Trace files</a:t>
            </a:r>
          </a:p>
          <a:p>
            <a:pPr lvl="1"/>
            <a:r>
              <a:rPr lang="en-US" sz="3200" smtClean="0"/>
              <a:t>Presentations</a:t>
            </a:r>
          </a:p>
          <a:p>
            <a:pPr lvl="1"/>
            <a:r>
              <a:rPr lang="en-US" sz="3200" smtClean="0"/>
              <a:t>Camtasia recordings (will be up within one month from end of Sharkfest)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0450" y="2603500"/>
            <a:ext cx="7575550" cy="212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46400" y="2962275"/>
            <a:ext cx="4572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4"/>
          <p:cNvSpPr txBox="1"/>
          <p:nvPr/>
        </p:nvSpPr>
        <p:spPr>
          <a:xfrm>
            <a:off x="1060450" y="4730750"/>
            <a:ext cx="7575550" cy="13255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NET/NET = I’m older than epoch, the beginning of time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217784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  <p:cond evt="onBegin" delay="0">
                          <p:tn val="18"/>
                        </p:cond>
                      </p:stCondLst>
                      <p:childTnLst>
                        <p:par>
                          <p:cTn id="2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  <p:cond evt="onBegin" delay="0">
                          <p:tn val="23"/>
                        </p:cond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  <p:cond evt="onBegin" delay="0">
                          <p:tn val="28"/>
                        </p:cond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" nodeType="click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5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en-US" smtClean="0"/>
              <a:t>Information</a:t>
            </a:r>
            <a:endParaRPr lang="en-US"/>
          </a:p>
        </p:txBody>
      </p:sp>
      <p:sp>
        <p:nvSpPr>
          <p:cNvPr id="14" name="Content Placeholder 5"/>
          <p:cNvSpPr>
            <a:spLocks noGrp="1"/>
          </p:cNvSpPr>
          <p:nvPr>
            <p:ph idx="1"/>
          </p:nvPr>
        </p:nvSpPr>
        <p:spPr>
          <a:xfrm>
            <a:off x="615950" y="1407076"/>
            <a:ext cx="7886700" cy="5069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smtClean="0"/>
              <a:t>YouTube Channel with older sessions etc.</a:t>
            </a:r>
          </a:p>
          <a:p>
            <a:pPr marL="0" indent="0">
              <a:buNone/>
            </a:pPr>
            <a:r>
              <a:rPr lang="en-US" sz="3200"/>
              <a:t>	</a:t>
            </a:r>
            <a:r>
              <a:rPr lang="en-US" sz="3200" smtClean="0">
                <a:hlinkClick r:id="rId3"/>
              </a:rPr>
              <a:t>www.youtube.com/hansangb</a:t>
            </a:r>
            <a:endParaRPr lang="en-US" sz="3200" smtClean="0"/>
          </a:p>
          <a:p>
            <a:pPr marL="0" indent="0">
              <a:buNone/>
            </a:pPr>
            <a:endParaRPr lang="en-US" sz="3200" smtClean="0"/>
          </a:p>
          <a:p>
            <a:pPr marL="0" indent="0">
              <a:buNone/>
            </a:pPr>
            <a:r>
              <a:rPr lang="en-US" sz="3200" smtClean="0"/>
              <a:t>www.box.com/Sharkfest2014</a:t>
            </a:r>
            <a:endParaRPr lang="en-US" sz="3200"/>
          </a:p>
          <a:p>
            <a:pPr lvl="1"/>
            <a:r>
              <a:rPr lang="en-US" sz="3200" smtClean="0"/>
              <a:t>Trace files</a:t>
            </a:r>
          </a:p>
          <a:p>
            <a:pPr lvl="1"/>
            <a:r>
              <a:rPr lang="en-US" sz="3200" smtClean="0"/>
              <a:t>Presentations</a:t>
            </a:r>
          </a:p>
          <a:p>
            <a:pPr lvl="1"/>
            <a:r>
              <a:rPr lang="en-US" sz="3200" smtClean="0"/>
              <a:t>Camtasia recordings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50" y="1631156"/>
            <a:ext cx="5969000" cy="5036344"/>
          </a:xfrm>
          <a:prstGeom prst="rect">
            <a:avLst/>
          </a:prstGeom>
        </p:spPr>
      </p:pic>
      <p:sp>
        <p:nvSpPr>
          <p:cNvPr id="16" name="Title 4"/>
          <p:cNvSpPr txBox="1"/>
          <p:nvPr/>
        </p:nvSpPr>
        <p:spPr>
          <a:xfrm>
            <a:off x="800100" y="45640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Q4…2014  </a:t>
            </a:r>
          </a:p>
          <a:p>
            <a:r>
              <a:rPr lang="en-US" smtClean="0"/>
              <a:t>(pester me - *PLEASE*)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78026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withEffect"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2" nodeType="with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1" uiExpand="1" build="p"/>
      <p:bldP spid="16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Slow Throughput, Not always…what you think.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5950" y="1638300"/>
            <a:ext cx="7886700" cy="4767263"/>
          </a:xfrm>
        </p:spPr>
        <p:txBody>
          <a:bodyPr>
            <a:normAutofit fontScale="85000" lnSpcReduction="10000"/>
          </a:bodyPr>
          <a:lstStyle/>
          <a:p>
            <a:pPr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>
                <a:solidFill>
                  <a:prstClr val="black"/>
                </a:solidFill>
                <a:cs typeface="Arial"/>
              </a:rPr>
              <a:t>Old medical school saying:  When you hear hooves beating, think horses and not zebras!</a:t>
            </a:r>
          </a:p>
          <a:p>
            <a:pPr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>
                <a:solidFill>
                  <a:prstClr val="black"/>
                </a:solidFill>
                <a:cs typeface="Arial"/>
              </a:rPr>
              <a:t>Server SA reports extreme slowness during file transfers</a:t>
            </a:r>
          </a:p>
          <a:p>
            <a:pPr lvl="1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1F497D"/>
                </a:solidFill>
                <a:cs typeface="Arial"/>
              </a:rPr>
              <a:t>What are the top issues that come to mind?</a:t>
            </a:r>
          </a:p>
          <a:p>
            <a:pPr lvl="1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1F497D"/>
                </a:solidFill>
                <a:cs typeface="Arial"/>
              </a:rPr>
              <a:t>Server SA started a ping script and in it showed…..</a:t>
            </a:r>
          </a:p>
          <a:p>
            <a:pPr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>
                <a:solidFill>
                  <a:prstClr val="black"/>
                </a:solidFill>
                <a:cs typeface="Arial"/>
              </a:rPr>
              <a:t>Lessons Learned:</a:t>
            </a:r>
          </a:p>
          <a:p>
            <a:pPr lvl="1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1F497D"/>
                </a:solidFill>
                <a:cs typeface="Arial"/>
              </a:rPr>
              <a:t>Learn to recognize what should and should not change as you go through the trace files.</a:t>
            </a:r>
          </a:p>
          <a:p>
            <a:pPr lvl="1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1F497D"/>
                </a:solidFill>
                <a:cs typeface="Arial"/>
              </a:rPr>
              <a:t>RFC1323 was not in play because they are on the same switch!</a:t>
            </a:r>
          </a:p>
          <a:p>
            <a:pPr lvl="1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1F497D"/>
                </a:solidFill>
                <a:cs typeface="Arial"/>
              </a:rPr>
              <a:t>Take a few minutes to scan the trace files.  Learn to trust your brain’s ability to spot differences.</a:t>
            </a:r>
          </a:p>
          <a:p>
            <a:pPr lvl="1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1F497D"/>
                </a:solidFill>
                <a:cs typeface="Arial"/>
              </a:rPr>
              <a:t>Know how protocols work so you can rule out red-herrings.  This is what separates “techs” from “engineers”</a:t>
            </a:r>
          </a:p>
          <a:p>
            <a:pPr lvl="1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1F497D"/>
                </a:solidFill>
                <a:cs typeface="Arial"/>
              </a:rPr>
              <a:t>Try not to filter.  You might have missed the “arp” frames in this trace.  This is different than capturing in “promiscuous” mode.</a:t>
            </a:r>
          </a:p>
          <a:p>
            <a:endParaRPr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Training the Brain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00150" y="1638300"/>
            <a:ext cx="5759450" cy="4767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/>
              <a:t>SUNDAY</a:t>
            </a:r>
          </a:p>
          <a:p>
            <a:pPr marL="0" indent="0">
              <a:buNone/>
            </a:pPr>
            <a:r>
              <a:rPr lang="en-US" sz="4000" b="1"/>
              <a:t>MONDAY</a:t>
            </a:r>
          </a:p>
          <a:p>
            <a:pPr marL="0" indent="0">
              <a:buNone/>
            </a:pPr>
            <a:r>
              <a:rPr lang="en-US" sz="4000" b="1"/>
              <a:t>TUESDAY</a:t>
            </a:r>
          </a:p>
          <a:p>
            <a:pPr marL="0" indent="0">
              <a:buNone/>
            </a:pPr>
            <a:r>
              <a:rPr lang="en-US" sz="4000" b="1"/>
              <a:t>WEDNESDAY</a:t>
            </a:r>
          </a:p>
          <a:p>
            <a:pPr marL="0" indent="0">
              <a:buNone/>
            </a:pPr>
            <a:r>
              <a:rPr lang="en-US" sz="4000" b="1"/>
              <a:t>THURSDAY</a:t>
            </a:r>
          </a:p>
          <a:p>
            <a:pPr marL="0" indent="0">
              <a:buNone/>
            </a:pPr>
            <a:r>
              <a:rPr lang="en-US" sz="4000" b="1"/>
              <a:t>FRIDAY</a:t>
            </a:r>
          </a:p>
          <a:p>
            <a:pPr marL="0" indent="0">
              <a:buNone/>
            </a:pPr>
            <a:r>
              <a:rPr lang="en-US" sz="4000" b="1" smtClean="0"/>
              <a:t>SATURDAY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490785417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4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Training the Brain</a:t>
            </a:r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6300" y="2178050"/>
            <a:ext cx="4057650" cy="3027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6767284"/>
      </p:ext>
    </p:extLst>
  </p:cSld>
  <p:clrMapOvr>
    <a:masterClrMapping/>
  </p:clrMapOvr>
  <p:transition spd="slow">
    <p:cut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 signs of danger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Be on the look out for excessive use of PSH</a:t>
            </a:r>
          </a:p>
          <a:p>
            <a:r>
              <a:rPr lang="en-US" smtClean="0"/>
              <a:t>The more PSH bits there are, the more chances that it will be chatty</a:t>
            </a:r>
          </a:p>
          <a:p>
            <a:r>
              <a:rPr lang="en-US" smtClean="0"/>
              <a:t>Previous topics (window size, etc.) still is in play.</a:t>
            </a:r>
          </a:p>
          <a:p>
            <a:r>
              <a:rPr lang="en-US" smtClean="0"/>
              <a:t>Buffer tearing</a:t>
            </a:r>
          </a:p>
          <a:p>
            <a:pPr lvl="1"/>
            <a:r>
              <a:rPr lang="en-US" smtClean="0"/>
              <a:t>This is where the application uses PSH bits to set the amount of data “chunk” it is willing to release to the network. </a:t>
            </a:r>
          </a:p>
          <a:p>
            <a:pPr lvl="1"/>
            <a:r>
              <a:rPr lang="en-US" smtClean="0"/>
              <a:t>It’s the way apps work, you can’t fight it.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16752"/>
      </p:ext>
    </p:extLst>
  </p:cSld>
  <p:clrMapOvr>
    <a:masterClrMapping/>
  </p:clrMapOvr>
  <p:transition spd="slow">
    <p:cut/>
  </p:transition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Murder Conviction, No Body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Rule out the usual suspects</a:t>
            </a:r>
          </a:p>
          <a:p>
            <a:pPr lvl="1"/>
            <a:r>
              <a:rPr lang="en-US" smtClean="0"/>
              <a:t>Window size</a:t>
            </a:r>
          </a:p>
          <a:p>
            <a:pPr lvl="1"/>
            <a:r>
              <a:rPr lang="en-US" smtClean="0"/>
              <a:t>Buffer tearing</a:t>
            </a:r>
          </a:p>
          <a:p>
            <a:pPr lvl="1"/>
            <a:r>
              <a:rPr lang="en-US" smtClean="0"/>
              <a:t>RFC1323</a:t>
            </a:r>
          </a:p>
          <a:p>
            <a:pPr marL="457200" lvl="1" indent="0">
              <a:buNone/>
            </a:pPr>
            <a:endParaRPr lang="en-US" smtClean="0"/>
          </a:p>
          <a:p>
            <a:r>
              <a:rPr lang="en-US" smtClean="0"/>
              <a:t>Recognize false positives</a:t>
            </a:r>
          </a:p>
          <a:p>
            <a:pPr lvl="1"/>
            <a:r>
              <a:rPr lang="en-US" smtClean="0"/>
              <a:t>Sometimes you just have to assume.</a:t>
            </a:r>
          </a:p>
          <a:p>
            <a:r>
              <a:rPr lang="en-US" smtClean="0"/>
              <a:t>Know the RFCs/Protocols to identify things that are ABSOLUTELY wrong. 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48285"/>
      </p:ext>
    </p:extLst>
  </p:cSld>
  <p:clrMapOvr>
    <a:masterClrMapping/>
  </p:clrMapOvr>
  <p:transition spd="slow">
    <p:cut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57</Paragraphs>
  <Slides>9</Slides>
  <Notes>9</Notes>
  <TotalTime>106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10">
      <vt:lpstr>simple-light</vt:lpstr>
      <vt:lpstr>Wireshark In the Large Enterprise</vt:lpstr>
      <vt:lpstr>Slide 2</vt:lpstr>
      <vt:lpstr>Information</vt:lpstr>
      <vt:lpstr>Information</vt:lpstr>
      <vt:lpstr>Slow Throughput, Not always…what you think.</vt:lpstr>
      <vt:lpstr>Training the Brain</vt:lpstr>
      <vt:lpstr>Training the Brain</vt:lpstr>
      <vt:lpstr>First signs of danger</vt:lpstr>
      <vt:lpstr>Murder Conviction, No Body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laura_000</dc:creator>
  <cp:lastModifiedBy>Hansang Bae</cp:lastModifiedBy>
  <cp:revision>22</cp:revision>
  <dcterms:modified xsi:type="dcterms:W3CDTF">2023-02-24T17:10:21Z</dcterms:modified>
</cp:coreProperties>
</file>