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"/>
  </p:notesMasterIdLst>
  <p:sldIdLst>
    <p:sldId id="256" r:id="rId3"/>
    <p:sldId id="258" r:id="rId4"/>
    <p:sldId id="257" r:id="rId5"/>
  </p:sldIdLst>
  <p:sldSz cx="9144000" cy="5715000" type="screen16x10"/>
  <p:notesSz cx="6858000" cy="9144000"/>
  <p:custDataLst>
    <p:tags r:id="rId6"/>
  </p:custDataLst>
  <p:defaultTextStyle>
    <a:defPPr marR="0" algn="l" rtl="0">
      <a:lnSpc>
        <a:spcPct val="100000"/>
      </a:lnSpc>
      <a:spcBef>
        <a:spcPct val="0"/>
      </a:spcBef>
      <a:spcAft>
        <a:spcPct val="0"/>
      </a:spcAft>
    </a:defPPr>
    <a:lvl1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40" y="-10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685995" y="685800"/>
            <a:ext cx="5486699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 sz="1100"/>
            </a:lvl1pPr>
            <a:lvl2pPr>
              <a:spcBef>
                <a:spcPct val="0"/>
              </a:spcBef>
              <a:defRPr sz="1100"/>
            </a:lvl2pPr>
            <a:lvl3pPr>
              <a:spcBef>
                <a:spcPct val="0"/>
              </a:spcBef>
              <a:defRPr sz="1100"/>
            </a:lvl3pPr>
            <a:lvl4pPr>
              <a:spcBef>
                <a:spcPct val="0"/>
              </a:spcBef>
              <a:defRPr sz="1100"/>
            </a:lvl4pPr>
            <a:lvl5pPr>
              <a:spcBef>
                <a:spcPct val="0"/>
              </a:spcBef>
              <a:defRPr sz="1100"/>
            </a:lvl5pPr>
            <a:lvl6pPr>
              <a:spcBef>
                <a:spcPct val="0"/>
              </a:spcBef>
              <a:defRPr sz="1100"/>
            </a:lvl6pPr>
            <a:lvl7pPr>
              <a:spcBef>
                <a:spcPct val="0"/>
              </a:spcBef>
              <a:defRPr sz="1100"/>
            </a:lvl7pPr>
            <a:lvl8pPr>
              <a:spcBef>
                <a:spcPct val="0"/>
              </a:spcBef>
              <a:defRPr sz="1100"/>
            </a:lvl8pPr>
            <a:lvl9pPr>
              <a:spcBef>
                <a:spcPct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96349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759269"/>
            <a:ext cx="7772400" cy="128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ct val="0"/>
              </a:spcBef>
              <a:buSzTx/>
              <a:defRPr sz="4800"/>
            </a:lvl1pPr>
            <a:lvl2pPr algn="ctr">
              <a:spcBef>
                <a:spcPct val="0"/>
              </a:spcBef>
              <a:buSzTx/>
              <a:defRPr sz="4800"/>
            </a:lvl2pPr>
            <a:lvl3pPr algn="ctr">
              <a:spcBef>
                <a:spcPct val="0"/>
              </a:spcBef>
              <a:buSzTx/>
              <a:defRPr sz="4800"/>
            </a:lvl3pPr>
            <a:lvl4pPr algn="ctr">
              <a:spcBef>
                <a:spcPct val="0"/>
              </a:spcBef>
              <a:buSzTx/>
              <a:defRPr sz="4800"/>
            </a:lvl4pPr>
            <a:lvl5pPr algn="ctr">
              <a:spcBef>
                <a:spcPct val="0"/>
              </a:spcBef>
              <a:buSzTx/>
              <a:defRPr sz="4800"/>
            </a:lvl5pPr>
            <a:lvl6pPr algn="ctr">
              <a:spcBef>
                <a:spcPct val="0"/>
              </a:spcBef>
              <a:buSzTx/>
              <a:defRPr sz="4800"/>
            </a:lvl6pPr>
            <a:lvl7pPr algn="ctr">
              <a:spcBef>
                <a:spcPct val="0"/>
              </a:spcBef>
              <a:buSzTx/>
              <a:defRPr sz="4800"/>
            </a:lvl7pPr>
            <a:lvl8pPr algn="ctr">
              <a:spcBef>
                <a:spcPct val="0"/>
              </a:spcBef>
              <a:buSzTx/>
              <a:defRPr sz="4800"/>
            </a:lvl8pPr>
            <a:lvl9pPr algn="ctr">
              <a:spcBef>
                <a:spcPct val="0"/>
              </a:spcBef>
              <a:buSzTx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155614"/>
            <a:ext cx="7772400" cy="872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ct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333500"/>
            <a:ext cx="3994500" cy="4139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defRPr/>
            </a:lvl1pPr>
            <a:lvl2pPr>
              <a:spcBef>
                <a:spcPct val="0"/>
              </a:spcBef>
              <a:defRPr/>
            </a:lvl2pPr>
            <a:lvl3pPr>
              <a:spcBef>
                <a:spcPct val="0"/>
              </a:spcBef>
              <a:defRPr/>
            </a:lvl3pPr>
            <a:lvl4pPr>
              <a:spcBef>
                <a:spcPct val="0"/>
              </a:spcBef>
              <a:defRPr/>
            </a:lvl4pPr>
            <a:lvl5pPr>
              <a:spcBef>
                <a:spcPct val="0"/>
              </a:spcBef>
              <a:defRPr/>
            </a:lvl5pPr>
            <a:lvl6pPr>
              <a:spcBef>
                <a:spcPct val="0"/>
              </a:spcBef>
              <a:defRPr/>
            </a:lvl6pPr>
            <a:lvl7pPr>
              <a:spcBef>
                <a:spcPct val="0"/>
              </a:spcBef>
              <a:defRPr/>
            </a:lvl7pPr>
            <a:lvl8pPr>
              <a:spcBef>
                <a:spcPct val="0"/>
              </a:spcBef>
              <a:defRPr/>
            </a:lvl8pPr>
            <a:lvl9pPr>
              <a:spcBef>
                <a:spcPct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895899"/>
            <a:ext cx="8229600" cy="577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Tx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ct val="0"/>
              </a:spcBef>
              <a:buNone/>
              <a:defRPr/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ct val="0"/>
              </a:spcBef>
              <a:buClr>
                <a:schemeClr val="dk1"/>
              </a:buClr>
              <a:buSzTx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8229600" cy="413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Tx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Tx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Tx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Tx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5277612"/>
            <a:ext cx="548699" cy="43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ct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ct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/>
  <p:timing/>
  <p:txStyles>
    <p:title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2.jpeg" /><Relationship Id="rId4" Type="http://schemas.openxmlformats.org/officeDocument/2006/relationships/image" Target="../media/image1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Relationship Id="rId3" Type="http://schemas.openxmlformats.org/officeDocument/2006/relationships/hyperlink" Target="mailto:hansang.bae@riverbed.com" TargetMode="External" /><Relationship Id="rId4" Type="http://schemas.openxmlformats.org/officeDocument/2006/relationships/hyperlink" Target="mailto:hansang@gmail.com" TargetMode="External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1066800" y="4537350"/>
            <a:ext cx="7315200" cy="946499"/>
          </a:xfrm>
          <a:prstGeom prst="rect">
            <a:avLst/>
          </a:prstGeom>
          <a:noFill/>
          <a:ln w="9525" cap="flat">
            <a:solidFill>
              <a:srgbClr val="666666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r>
              <a:rPr lang="en-US" sz="3200"/>
              <a:t>Troubleshooting </a:t>
            </a:r>
            <a:r>
              <a:rPr lang="en-US" sz="3200" smtClean="0"/>
              <a:t>Fundamentals:</a:t>
            </a:r>
            <a:br>
              <a:rPr lang="en-US" sz="3200" smtClean="0"/>
            </a:br>
            <a:r>
              <a:rPr lang="en-US" sz="3200" smtClean="0"/>
              <a:t>Time Tested Techniques</a:t>
            </a: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4">
            <a:alphaModFix/>
          </a:blip>
          <a:stretch>
            <a:fillRect/>
          </a:stretch>
        </a:blip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1066800" y="4537350"/>
            <a:ext cx="7315200" cy="946499"/>
          </a:xfrm>
          <a:prstGeom prst="rect">
            <a:avLst/>
          </a:prstGeom>
          <a:noFill/>
          <a:ln w="9525" cap="flat">
            <a:solidFill>
              <a:srgbClr val="666666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r>
              <a:rPr lang="en-US" sz="3200"/>
              <a:t>Troubleshooting </a:t>
            </a:r>
            <a:r>
              <a:rPr lang="en-US" sz="3200" smtClean="0"/>
              <a:t>Fundamentals:</a:t>
            </a:r>
            <a:br>
              <a:rPr lang="en-US" sz="3200" smtClean="0"/>
            </a:br>
            <a:r>
              <a:rPr lang="en-US" sz="3200" smtClean="0"/>
              <a:t>Time Tested Techniques</a:t>
            </a:r>
            <a:endParaRPr>
              <a:solidFill>
                <a:srgbClr val="FFFFF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33134" y="952500"/>
            <a:ext cx="4446292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2920668"/>
      </p:ext>
    </p:extLst>
  </p:cSld>
  <p:clrMapOvr>
    <a:masterClrMapping/>
  </p:clrMapOvr>
  <p:transition spd="slow">
    <p:cut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342900"/>
            <a:ext cx="8229600" cy="5130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ct val="0"/>
              </a:spcBef>
              <a:buNone/>
            </a:pPr>
            <a:r>
              <a:rPr lang="en-US" smtClean="0"/>
              <a:t>Hansang Bae, Packet Challenge Award</a:t>
            </a:r>
            <a:r>
              <a:rPr lang="en-US" sz="2000" smtClean="0"/>
              <a:t>er</a:t>
            </a:r>
          </a:p>
          <a:p>
            <a:pPr>
              <a:spcBef>
                <a:spcPct val="0"/>
              </a:spcBef>
              <a:buNone/>
            </a:pPr>
            <a:r>
              <a:rPr lang="en-US" smtClean="0">
                <a:hlinkClick r:id="rId3"/>
              </a:rPr>
              <a:t>hansang.bae@riverbed.com</a:t>
            </a:r>
            <a:endParaRPr lang="en-US" smtClean="0"/>
          </a:p>
          <a:p>
            <a:pPr>
              <a:spcBef>
                <a:spcPct val="0"/>
              </a:spcBef>
              <a:buNone/>
            </a:pPr>
            <a:r>
              <a:rPr lang="en-US" smtClean="0">
                <a:hlinkClick r:id="rId4"/>
              </a:rPr>
              <a:t>hansang@gmail.com</a:t>
            </a:r>
            <a:endParaRPr lang="en-US" smtClean="0"/>
          </a:p>
          <a:p>
            <a:pPr>
              <a:spcBef>
                <a:spcPct val="0"/>
              </a:spcBef>
              <a:buNone/>
            </a:pPr>
            <a:endParaRPr lang="en-US" smtClean="0"/>
          </a:p>
          <a:p>
            <a:pPr>
              <a:spcBef>
                <a:spcPct val="0"/>
              </a:spcBef>
              <a:buNone/>
            </a:pPr>
            <a:r>
              <a:rPr lang="en-US" smtClean="0"/>
              <a:t>youtube.com/hansangb</a:t>
            </a:r>
          </a:p>
          <a:p>
            <a:pPr>
              <a:spcBef>
                <a:spcPct val="0"/>
              </a:spcBef>
              <a:buNone/>
            </a:pPr>
            <a:endParaRPr lang="en-US"/>
          </a:p>
          <a:p>
            <a:pPr>
              <a:spcBef>
                <a:spcPct val="0"/>
              </a:spcBef>
              <a:buNone/>
            </a:pPr>
            <a:r>
              <a:rPr lang="en-US" smtClean="0"/>
              <a:t>Packet traces are available for download:</a:t>
            </a:r>
          </a:p>
          <a:p>
            <a:pPr>
              <a:spcBef>
                <a:spcPct val="0"/>
              </a:spcBef>
              <a:buNone/>
            </a:pPr>
            <a:r>
              <a:rPr lang="en-US" smtClean="0"/>
              <a:t>https://box.com/Sharkfest2015Public</a:t>
            </a:r>
          </a:p>
          <a:p>
            <a:pPr>
              <a:spcBef>
                <a:spcPct val="0"/>
              </a:spcBef>
              <a:buNone/>
            </a:pPr>
            <a:endParaRPr lang="en-US"/>
          </a:p>
          <a:p>
            <a:pPr>
              <a:spcBef>
                <a:spcPct val="0"/>
              </a:spcBef>
              <a:buNone/>
            </a:pPr>
            <a:r>
              <a:rPr lang="en-US" smtClean="0"/>
              <a:t>Random fact:   First protocol analyzer: Spider Analyzer from UK</a:t>
            </a:r>
          </a:p>
          <a:p>
            <a:pPr>
              <a:spcBef>
                <a:spcPct val="0"/>
              </a:spcBef>
              <a:buNone/>
            </a:pPr>
            <a:endParaRPr lang="en-US" smtClean="0"/>
          </a:p>
          <a:p>
            <a:pPr>
              <a:spcBef>
                <a:spcPct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(16:10)</PresentationFormat>
  <Paragraphs>9</Paragraphs>
  <Slides>3</Slides>
  <Notes>3</Notes>
  <TotalTime>11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simple-light</vt:lpstr>
      <vt:lpstr>Troubleshooting Fundamentals:Time Tested Techniques</vt:lpstr>
      <vt:lpstr>Troubleshooting Fundamentals:Time Tested Techniques</vt:lpstr>
      <vt:lpstr>Slide 3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Troubleshooting Fundamentals</dc:title>
  <dc:creator>Hansang Bae</dc:creator>
  <cp:lastModifiedBy>Hansang Bae</cp:lastModifiedBy>
  <cp:revision>10</cp:revision>
  <dcterms:modified xsi:type="dcterms:W3CDTF">2023-02-24T17:14:57Z</dcterms:modified>
</cp:coreProperties>
</file>