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vml" ContentType="application/vnd.openxmlformats-officedocument.vmlDrawing"/>
  <Default Extension="bin" ContentType="application/vnd.openxmlformats-officedocument.oleObject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"/>
  </p:notesMasterIdLst>
  <p:sldIdLst>
    <p:sldId id="256" r:id="rId3"/>
    <p:sldId id="257" r:id="rId4"/>
    <p:sldId id="272" r:id="rId5"/>
    <p:sldId id="273" r:id="rId6"/>
    <p:sldId id="288" r:id="rId7"/>
    <p:sldId id="289" r:id="rId8"/>
    <p:sldId id="290" r:id="rId9"/>
    <p:sldId id="291" r:id="rId10"/>
    <p:sldId id="292" r:id="rId11"/>
    <p:sldId id="275" r:id="rId12"/>
    <p:sldId id="276" r:id="rId13"/>
    <p:sldId id="284" r:id="rId14"/>
    <p:sldId id="267" r:id="rId15"/>
    <p:sldId id="285" r:id="rId16"/>
    <p:sldId id="286" r:id="rId17"/>
    <p:sldId id="287" r:id="rId18"/>
    <p:sldId id="271" r:id="rId19"/>
  </p:sldIdLst>
  <p:sldSz cx="9144000" cy="5715000" type="screen16x10"/>
  <p:notesSz cx="6858000" cy="9144000"/>
  <p:custDataLst>
    <p:tags r:id="rId20"/>
  </p:custDataLst>
  <p:defaultTextStyle>
    <a:defPPr marR="0" algn="l" rtl="0">
      <a:lnSpc>
        <a:spcPct val="100000"/>
      </a:lnSpc>
      <a:spcBef>
        <a:spcPct val="0"/>
      </a:spcBef>
      <a:spcAft>
        <a:spcPct val="0"/>
      </a:spcAft>
    </a:defPPr>
    <a:lvl1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tags" Target="tags/tag1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Relationship Id="rId2" Type="http://schemas.openxmlformats.org/officeDocument/2006/relationships/image" Target="../media/image6.jpeg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jpeg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jpeg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jpeg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685995" y="685800"/>
            <a:ext cx="5486699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ct val="0"/>
              </a:spcBef>
              <a:defRPr sz="1100"/>
            </a:lvl1pPr>
            <a:lvl2pPr>
              <a:spcBef>
                <a:spcPct val="0"/>
              </a:spcBef>
              <a:defRPr sz="1100"/>
            </a:lvl2pPr>
            <a:lvl3pPr>
              <a:spcBef>
                <a:spcPct val="0"/>
              </a:spcBef>
              <a:defRPr sz="1100"/>
            </a:lvl3pPr>
            <a:lvl4pPr>
              <a:spcBef>
                <a:spcPct val="0"/>
              </a:spcBef>
              <a:defRPr sz="1100"/>
            </a:lvl4pPr>
            <a:lvl5pPr>
              <a:spcBef>
                <a:spcPct val="0"/>
              </a:spcBef>
              <a:defRPr sz="1100"/>
            </a:lvl5pPr>
            <a:lvl6pPr>
              <a:spcBef>
                <a:spcPct val="0"/>
              </a:spcBef>
              <a:defRPr sz="1100"/>
            </a:lvl6pPr>
            <a:lvl7pPr>
              <a:spcBef>
                <a:spcPct val="0"/>
              </a:spcBef>
              <a:defRPr sz="1100"/>
            </a:lvl7pPr>
            <a:lvl8pPr>
              <a:spcBef>
                <a:spcPct val="0"/>
              </a:spcBef>
              <a:defRPr sz="1100"/>
            </a:lvl8pPr>
            <a:lvl9pPr>
              <a:spcBef>
                <a:spcPct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55951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6994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9545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454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94F35A7-13E8-4CE3-AD9E-C692A996BD4C}" type="slidenum">
              <a:rPr lang="en-US" altLang="en-US" smtClean="0">
                <a:latin typeface="Calibri" panose="020f0502020204030204" pitchFamily="34" charset="0"/>
              </a:rPr>
              <a:t>3</a:t>
            </a:fld>
          </a:p>
        </p:txBody>
      </p:sp>
    </p:spTree>
    <p:extLst>
      <p:ext uri="{BB962C8B-B14F-4D97-AF65-F5344CB8AC3E}">
        <p14:creationId xmlns:p14="http://schemas.microsoft.com/office/powerpoint/2010/main" val="2106975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19600" y="9575800"/>
            <a:ext cx="3381375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73465F1-39A5-4E17-AEE1-A66609DA297E}" type="slidenum">
              <a:rPr lang="en-US" altLang="en-US" smtClean="0">
                <a:latin typeface="Calibri" panose="020f0502020204030204" pitchFamily="34" charset="0"/>
              </a:rPr>
              <a:t>6</a:t>
            </a:fld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9475" y="755650"/>
            <a:ext cx="6048375" cy="3781425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5081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19600" y="9575800"/>
            <a:ext cx="3381375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7430F70-4155-4D55-8161-3F7F8B359D91}" type="slidenum">
              <a:rPr lang="en-US" altLang="en-US" smtClean="0">
                <a:latin typeface="Calibri" panose="020f0502020204030204" pitchFamily="34" charset="0"/>
              </a:rPr>
              <a:t>7</a:t>
            </a:fld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9475" y="755650"/>
            <a:ext cx="6048375" cy="3781425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7181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820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5438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945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310003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759269"/>
            <a:ext cx="7772400" cy="128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ct val="0"/>
              </a:spcBef>
              <a:buSzTx/>
              <a:defRPr sz="4800"/>
            </a:lvl1pPr>
            <a:lvl2pPr algn="ctr">
              <a:spcBef>
                <a:spcPct val="0"/>
              </a:spcBef>
              <a:buSzTx/>
              <a:defRPr sz="4800"/>
            </a:lvl2pPr>
            <a:lvl3pPr algn="ctr">
              <a:spcBef>
                <a:spcPct val="0"/>
              </a:spcBef>
              <a:buSzTx/>
              <a:defRPr sz="4800"/>
            </a:lvl3pPr>
            <a:lvl4pPr algn="ctr">
              <a:spcBef>
                <a:spcPct val="0"/>
              </a:spcBef>
              <a:buSzTx/>
              <a:defRPr sz="4800"/>
            </a:lvl4pPr>
            <a:lvl5pPr algn="ctr">
              <a:spcBef>
                <a:spcPct val="0"/>
              </a:spcBef>
              <a:buSzTx/>
              <a:defRPr sz="4800"/>
            </a:lvl5pPr>
            <a:lvl6pPr algn="ctr">
              <a:spcBef>
                <a:spcPct val="0"/>
              </a:spcBef>
              <a:buSzTx/>
              <a:defRPr sz="4800"/>
            </a:lvl6pPr>
            <a:lvl7pPr algn="ctr">
              <a:spcBef>
                <a:spcPct val="0"/>
              </a:spcBef>
              <a:buSzTx/>
              <a:defRPr sz="4800"/>
            </a:lvl7pPr>
            <a:lvl8pPr algn="ctr">
              <a:spcBef>
                <a:spcPct val="0"/>
              </a:spcBef>
              <a:buSzTx/>
              <a:defRPr sz="4800"/>
            </a:lvl8pPr>
            <a:lvl9pPr algn="ctr">
              <a:spcBef>
                <a:spcPct val="0"/>
              </a:spcBef>
              <a:buSzTx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3155614"/>
            <a:ext cx="7772400" cy="87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ct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5277612"/>
            <a:ext cx="548699" cy="437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ct val="0"/>
              </a:spcBef>
              <a:buNone/>
              <a:defRPr/>
            </a:lvl1pPr>
          </a:lstStyle>
          <a:p>
            <a:pPr>
              <a:spcBef>
                <a:spcPct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  <a:lvl6pPr>
              <a:spcBef>
                <a:spcPct val="0"/>
              </a:spcBef>
              <a:defRPr/>
            </a:lvl6pPr>
            <a:lvl7pPr>
              <a:spcBef>
                <a:spcPct val="0"/>
              </a:spcBef>
              <a:defRPr/>
            </a:lvl7pPr>
            <a:lvl8pPr>
              <a:spcBef>
                <a:spcPct val="0"/>
              </a:spcBef>
              <a:defRPr/>
            </a:lvl8pPr>
            <a:lvl9pPr>
              <a:spcBef>
                <a:spcPct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  <a:lvl6pPr>
              <a:spcBef>
                <a:spcPct val="0"/>
              </a:spcBef>
              <a:defRPr/>
            </a:lvl6pPr>
            <a:lvl7pPr>
              <a:spcBef>
                <a:spcPct val="0"/>
              </a:spcBef>
              <a:defRPr/>
            </a:lvl7pPr>
            <a:lvl8pPr>
              <a:spcBef>
                <a:spcPct val="0"/>
              </a:spcBef>
              <a:defRPr/>
            </a:lvl8pPr>
            <a:lvl9pPr>
              <a:spcBef>
                <a:spcPct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5277612"/>
            <a:ext cx="548699" cy="437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ct val="0"/>
              </a:spcBef>
              <a:buNone/>
              <a:defRPr/>
            </a:lvl1pPr>
          </a:lstStyle>
          <a:p>
            <a:pPr>
              <a:spcBef>
                <a:spcPct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  <a:lvl6pPr>
              <a:spcBef>
                <a:spcPct val="0"/>
              </a:spcBef>
              <a:defRPr/>
            </a:lvl6pPr>
            <a:lvl7pPr>
              <a:spcBef>
                <a:spcPct val="0"/>
              </a:spcBef>
              <a:defRPr/>
            </a:lvl7pPr>
            <a:lvl8pPr>
              <a:spcBef>
                <a:spcPct val="0"/>
              </a:spcBef>
              <a:defRPr/>
            </a:lvl8pPr>
            <a:lvl9pPr>
              <a:spcBef>
                <a:spcPct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3994500" cy="4139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  <a:lvl6pPr>
              <a:spcBef>
                <a:spcPct val="0"/>
              </a:spcBef>
              <a:defRPr/>
            </a:lvl6pPr>
            <a:lvl7pPr>
              <a:spcBef>
                <a:spcPct val="0"/>
              </a:spcBef>
              <a:defRPr/>
            </a:lvl7pPr>
            <a:lvl8pPr>
              <a:spcBef>
                <a:spcPct val="0"/>
              </a:spcBef>
              <a:defRPr/>
            </a:lvl8pPr>
            <a:lvl9pPr>
              <a:spcBef>
                <a:spcPct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333500"/>
            <a:ext cx="3994500" cy="4139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  <a:lvl6pPr>
              <a:spcBef>
                <a:spcPct val="0"/>
              </a:spcBef>
              <a:defRPr/>
            </a:lvl6pPr>
            <a:lvl7pPr>
              <a:spcBef>
                <a:spcPct val="0"/>
              </a:spcBef>
              <a:defRPr/>
            </a:lvl7pPr>
            <a:lvl8pPr>
              <a:spcBef>
                <a:spcPct val="0"/>
              </a:spcBef>
              <a:defRPr/>
            </a:lvl8pPr>
            <a:lvl9pPr>
              <a:spcBef>
                <a:spcPct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5277612"/>
            <a:ext cx="548699" cy="437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ct val="0"/>
              </a:spcBef>
              <a:buNone/>
              <a:defRPr/>
            </a:lvl1pPr>
          </a:lstStyle>
          <a:p>
            <a:pPr>
              <a:spcBef>
                <a:spcPct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  <a:lvl6pPr>
              <a:spcBef>
                <a:spcPct val="0"/>
              </a:spcBef>
              <a:defRPr/>
            </a:lvl6pPr>
            <a:lvl7pPr>
              <a:spcBef>
                <a:spcPct val="0"/>
              </a:spcBef>
              <a:defRPr/>
            </a:lvl7pPr>
            <a:lvl8pPr>
              <a:spcBef>
                <a:spcPct val="0"/>
              </a:spcBef>
              <a:defRPr/>
            </a:lvl8pPr>
            <a:lvl9pPr>
              <a:spcBef>
                <a:spcPct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5277612"/>
            <a:ext cx="548699" cy="437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ct val="0"/>
              </a:spcBef>
              <a:buNone/>
              <a:defRPr/>
            </a:lvl1pPr>
          </a:lstStyle>
          <a:p>
            <a:pPr>
              <a:spcBef>
                <a:spcPct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895899"/>
            <a:ext cx="8229600" cy="577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Tx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5277612"/>
            <a:ext cx="548699" cy="437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ct val="0"/>
              </a:spcBef>
              <a:buNone/>
              <a:defRPr/>
            </a:lvl1pPr>
          </a:lstStyle>
          <a:p>
            <a:pPr>
              <a:spcBef>
                <a:spcPct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5277612"/>
            <a:ext cx="548699" cy="437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ct val="0"/>
              </a:spcBef>
              <a:buNone/>
              <a:defRPr/>
            </a:lvl1pPr>
          </a:lstStyle>
          <a:p>
            <a:pPr>
              <a:spcBef>
                <a:spcPct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7500"/>
            <a:ext cx="6762750" cy="4445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000"/>
            <a:ext cx="8305800" cy="4089136"/>
          </a:xfrm>
        </p:spPr>
        <p:txBody>
          <a:bodyPr/>
          <a:lstStyle>
            <a:lvl1pPr marL="380985" indent="-380985">
              <a:buClr>
                <a:srgbClr val="FFC000"/>
              </a:buClr>
              <a:buFont typeface="Arial" pitchFamily="34" charset="0"/>
              <a:buChar char="•"/>
              <a:defRPr sz="2667" b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E65ED-EC3D-4BDD-9CDB-9C3AB6CC76ED}" type="slidenum">
              <a:rPr lang="en-US" altLang="en-US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26593597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ct val="0"/>
              </a:spcBef>
              <a:buClr>
                <a:schemeClr val="dk1"/>
              </a:buClr>
              <a:buSzTx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ct val="0"/>
              </a:spcBef>
              <a:buClr>
                <a:schemeClr val="dk1"/>
              </a:buClr>
              <a:buSzTx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ct val="0"/>
              </a:spcBef>
              <a:buClr>
                <a:schemeClr val="dk1"/>
              </a:buClr>
              <a:buSzTx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ct val="0"/>
              </a:spcBef>
              <a:buClr>
                <a:schemeClr val="dk1"/>
              </a:buClr>
              <a:buSzTx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ct val="0"/>
              </a:spcBef>
              <a:buClr>
                <a:schemeClr val="dk1"/>
              </a:buClr>
              <a:buSzTx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ct val="0"/>
              </a:spcBef>
              <a:buClr>
                <a:schemeClr val="dk1"/>
              </a:buClr>
              <a:buSzTx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ct val="0"/>
              </a:spcBef>
              <a:buClr>
                <a:schemeClr val="dk1"/>
              </a:buClr>
              <a:buSzTx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ct val="0"/>
              </a:spcBef>
              <a:buClr>
                <a:schemeClr val="dk1"/>
              </a:buClr>
              <a:buSzTx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ct val="0"/>
              </a:spcBef>
              <a:buClr>
                <a:schemeClr val="dk1"/>
              </a:buClr>
              <a:buSzTx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Tx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Tx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Tx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Tx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Tx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Tx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Tx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Tx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Tx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5277612"/>
            <a:ext cx="548699" cy="43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ct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ct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</p:sldLayoutIdLst>
  <p:transition/>
  <p:timing/>
  <p:txStyles>
    <p:titleStyle>
      <a:defPPr marR="0" algn="l" rtl="0">
        <a:lnSpc>
          <a:spcPct val="100000"/>
        </a:lnSpc>
        <a:spcBef>
          <a:spcPct val="0"/>
        </a:spcBef>
        <a:spcAft>
          <a:spcPct val="0"/>
        </a:spcAft>
      </a:defPPr>
      <a:lvl1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ct val="0"/>
        </a:spcBef>
        <a:spcAft>
          <a:spcPct val="0"/>
        </a:spcAft>
      </a:defPPr>
      <a:lvl1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ct val="0"/>
        </a:spcBef>
        <a:spcAft>
          <a:spcPct val="0"/>
        </a:spcAft>
      </a:defPPr>
      <a:lvl1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jpeg" /><Relationship Id="rId3" Type="http://schemas.openxmlformats.org/officeDocument/2006/relationships/image" Target="../media/image9.jpeg" /><Relationship Id="rId4" Type="http://schemas.openxmlformats.org/officeDocument/2006/relationships/image" Target="../media/image1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6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://www.lovemytool.com/" TargetMode="External" /><Relationship Id="rId4" Type="http://schemas.openxmlformats.org/officeDocument/2006/relationships/hyperlink" Target="http://www.brighttalk.com/" TargetMode="External" /><Relationship Id="rId5" Type="http://schemas.openxmlformats.org/officeDocument/2006/relationships/image" Target="../media/image2.jpeg" /><Relationship Id="rId6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://www.wireshark.org/" TargetMode="External" /><Relationship Id="rId4" Type="http://schemas.openxmlformats.org/officeDocument/2006/relationships/hyperlink" Target="http://www.bit.ly/packetanalysis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5.jpeg" /><Relationship Id="rId4" Type="http://schemas.openxmlformats.org/officeDocument/2006/relationships/oleObject" Target="../embeddings/oleObject2.bin" TargetMode="Internal" /><Relationship Id="rId5" Type="http://schemas.openxmlformats.org/officeDocument/2006/relationships/image" Target="../media/image6.jpeg" /><Relationship Id="rId6" Type="http://schemas.openxmlformats.org/officeDocument/2006/relationships/image" Target="../media/image7.jpeg" /><Relationship Id="rId7" Type="http://schemas.openxmlformats.org/officeDocument/2006/relationships/image" Target="../media/image8.jpeg" /><Relationship Id="rId8" Type="http://schemas.openxmlformats.org/officeDocument/2006/relationships/vmlDrawing" Target="../drawings/vmlDrawing1.v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9.jpeg" /><Relationship Id="rId4" Type="http://schemas.openxmlformats.org/officeDocument/2006/relationships/oleObject" Target="../embeddings/oleObject3.bin" TargetMode="Internal" /><Relationship Id="rId5" Type="http://schemas.openxmlformats.org/officeDocument/2006/relationships/image" Target="../media/image6.jpeg" /><Relationship Id="rId6" Type="http://schemas.openxmlformats.org/officeDocument/2006/relationships/image" Target="../media/image7.jpeg" /><Relationship Id="rId7" Type="http://schemas.openxmlformats.org/officeDocument/2006/relationships/image" Target="../media/image8.jpeg" /><Relationship Id="rId8" Type="http://schemas.openxmlformats.org/officeDocument/2006/relationships/vmlDrawing" Target="../drawings/vmlDrawing2.v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oleObject" Target="../embeddings/oleObject4.bin" TargetMode="Interna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vmlDrawing" Target="../drawings/vmlDrawing3.v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11.jpeg" /><Relationship Id="rId6" Type="http://schemas.openxmlformats.org/officeDocument/2006/relationships/image" Target="../media/image10.jpeg" /><Relationship Id="rId7" Type="http://schemas.openxmlformats.org/officeDocument/2006/relationships/image" Target="../media/image1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jpeg" /><Relationship Id="rId3" Type="http://schemas.openxmlformats.org/officeDocument/2006/relationships/oleObject" Target="../embeddings/oleObject5.bin" TargetMode="Internal" /><Relationship Id="rId4" Type="http://schemas.openxmlformats.org/officeDocument/2006/relationships/image" Target="../media/image6.jpeg" /><Relationship Id="rId5" Type="http://schemas.openxmlformats.org/officeDocument/2006/relationships/image" Target="../media/image7.jpeg" /><Relationship Id="rId6" Type="http://schemas.openxmlformats.org/officeDocument/2006/relationships/vmlDrawing" Target="../drawings/vmlDrawing4.v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1408950" y="4537350"/>
            <a:ext cx="6326100" cy="946499"/>
          </a:xfrm>
          <a:prstGeom prst="rect">
            <a:avLst/>
          </a:prstGeom>
          <a:noFill/>
          <a:ln w="9525" cap="flat">
            <a:solidFill>
              <a:srgbClr val="666666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ct val="0"/>
              </a:spcBef>
              <a:buNone/>
            </a:pPr>
            <a:r>
              <a:rPr lang="en-US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Introduction to Wireshark</a:t>
            </a:r>
            <a:br>
              <a:rPr lang="en-US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Making Sense of the Matrix</a:t>
            </a:r>
            <a:endParaRPr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38490" y="168011"/>
            <a:ext cx="5635625" cy="444500"/>
          </a:xfrm>
        </p:spPr>
        <p:txBody>
          <a:bodyPr/>
          <a:lstStyle/>
          <a:p>
            <a:r>
              <a:rPr lang="en-US" altLang="en-US" sz="2333"/>
              <a:t>Problems aren’t what they used to be</a:t>
            </a:r>
          </a:p>
        </p:txBody>
      </p:sp>
      <p:pic>
        <p:nvPicPr>
          <p:cNvPr id="1638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500" y="1143000"/>
            <a:ext cx="14366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4500" y="3175000"/>
            <a:ext cx="26987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500" y="3889375"/>
            <a:ext cx="154781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2202657" y="3790157"/>
            <a:ext cx="1083468" cy="8731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491428" y="2159000"/>
            <a:ext cx="1083468" cy="8731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39615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0345" y="1144324"/>
            <a:ext cx="6377781" cy="420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/>
          <p:nvPr/>
        </p:nvSpPr>
        <p:spPr>
          <a:xfrm>
            <a:off x="1143000" y="412750"/>
            <a:ext cx="6858000" cy="952500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333" b="0">
                <a:solidFill>
                  <a:schemeClr val="tx1"/>
                </a:solidFill>
              </a:rPr>
              <a:t>Quick, find the problem!</a:t>
            </a:r>
          </a:p>
        </p:txBody>
      </p:sp>
    </p:spTree>
    <p:extLst>
      <p:ext uri="{BB962C8B-B14F-4D97-AF65-F5344CB8AC3E}">
        <p14:creationId xmlns:p14="http://schemas.microsoft.com/office/powerpoint/2010/main" val="349360893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44" y="309943"/>
            <a:ext cx="6762750" cy="444500"/>
          </a:xfrm>
        </p:spPr>
        <p:txBody>
          <a:bodyPr/>
          <a:lstStyle/>
          <a:p>
            <a:r>
              <a:rPr lang="en-US" smtClean="0"/>
              <a:t>But it looks like this…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914" y="1009051"/>
            <a:ext cx="4947254" cy="395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4120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l="-3000" r="-3000"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smtClean="0"/>
              <a:t>Step 1: Setup your columns</a:t>
            </a: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smtClean="0"/>
              <a:t>Open HTTP-CNN.pcap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4136713"/>
      </p:ext>
    </p:extLst>
  </p:cSld>
  <p:clrMapOvr>
    <a:masterClrMapping/>
  </p:clrMapOvr>
  <p:transition spd="slow">
    <p:cut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l="-3000" r="-3000"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smtClean="0"/>
              <a:t>Step 2: Configure Display Filters</a:t>
            </a: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smtClean="0"/>
              <a:t>Open HTTP-CNN.pcap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0373679"/>
      </p:ext>
    </p:extLst>
  </p:cSld>
  <p:clrMapOvr>
    <a:masterClrMapping/>
  </p:clrMapOvr>
  <p:transition spd="slow">
    <p:cut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l="-3000" r="-3000"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smtClean="0"/>
              <a:t>Step 3: Find Top Talkers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11488563"/>
      </p:ext>
    </p:extLst>
  </p:cSld>
  <p:clrMapOvr>
    <a:masterClrMapping/>
  </p:clrMapOvr>
  <p:transition spd="slow">
    <p:cut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l="-3000" r="-3000"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smtClean="0"/>
              <a:t>Step 4: Know What to Ignore</a:t>
            </a: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smtClean="0"/>
              <a:t>Open Slow Web Application.pcap</a:t>
            </a:r>
            <a:endParaRPr lang="en-US"/>
          </a:p>
          <a:p>
            <a:pPr>
              <a:spcBef>
                <a:spcPct val="0"/>
              </a:spcBef>
              <a:buNone/>
            </a:pPr>
            <a:endParaRPr lang="en-US" smtClean="0"/>
          </a:p>
          <a:p>
            <a:pPr>
              <a:spcBef>
                <a:spcPct val="0"/>
              </a:spcBef>
              <a:buNone/>
            </a:pPr>
            <a:r>
              <a:rPr lang="en-US" smtClean="0"/>
              <a:t>HTTP-CNN.pcap</a:t>
            </a:r>
          </a:p>
          <a:p>
            <a:pPr>
              <a:spcBef>
                <a:spcPct val="0"/>
              </a:spcBef>
              <a:buNone/>
            </a:pPr>
            <a:endParaRPr lang="en-US"/>
          </a:p>
          <a:p>
            <a:pPr>
              <a:spcBef>
                <a:spcPct val="0"/>
              </a:spcBef>
              <a:buNone/>
            </a:pPr>
            <a:r>
              <a:rPr lang="en-US" smtClean="0"/>
              <a:t>Not filters.</a:t>
            </a:r>
          </a:p>
        </p:txBody>
      </p:sp>
    </p:spTree>
    <p:extLst>
      <p:ext uri="{BB962C8B-B14F-4D97-AF65-F5344CB8AC3E}">
        <p14:creationId xmlns:p14="http://schemas.microsoft.com/office/powerpoint/2010/main" val="1724552367"/>
      </p:ext>
    </p:extLst>
  </p:cSld>
  <p:clrMapOvr>
    <a:masterClrMapping/>
  </p:clrMapOvr>
  <p:transition spd="slow">
    <p:cut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l="-3000" r="-3000"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smtClean="0"/>
              <a:t>Thanks!		</a:t>
            </a: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smtClean="0"/>
              <a:t>Enjoy the rest of Sharkfest 2015!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55829107"/>
      </p:ext>
    </p:extLst>
  </p:cSld>
  <p:clrMapOvr>
    <a:masterClrMapping/>
  </p:clrMapOvr>
  <p:transition spd="slow">
    <p:cut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smtClean="0"/>
              <a:t>Presenter – Chris Greer 	</a:t>
            </a: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13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smtClean="0"/>
              <a:t>Packet Pioneer LLC</a:t>
            </a:r>
          </a:p>
          <a:p>
            <a:pPr>
              <a:spcBef>
                <a:spcPct val="0"/>
              </a:spcBef>
              <a:buNone/>
            </a:pPr>
            <a:r>
              <a:rPr lang="en-US" smtClean="0"/>
              <a:t>Network Analyst - WCNA</a:t>
            </a:r>
          </a:p>
          <a:p>
            <a:pPr>
              <a:spcBef>
                <a:spcPct val="0"/>
              </a:spcBef>
              <a:buNone/>
            </a:pPr>
            <a:endParaRPr lang="en-US"/>
          </a:p>
          <a:p>
            <a:pPr>
              <a:spcBef>
                <a:spcPct val="0"/>
              </a:spcBef>
              <a:buNone/>
            </a:pPr>
            <a:r>
              <a:rPr lang="en-US" smtClean="0"/>
              <a:t>Training and Professional Services</a:t>
            </a:r>
          </a:p>
          <a:p>
            <a:pPr>
              <a:spcBef>
                <a:spcPct val="0"/>
              </a:spcBef>
              <a:buNone/>
            </a:pPr>
            <a:r>
              <a:rPr lang="en-US" smtClean="0"/>
              <a:t>Network and application performance analysis</a:t>
            </a:r>
          </a:p>
          <a:p>
            <a:pPr>
              <a:spcBef>
                <a:spcPct val="0"/>
              </a:spcBef>
              <a:buNone/>
            </a:pPr>
            <a:r>
              <a:rPr lang="en-US" smtClean="0">
                <a:hlinkClick r:id="rId3"/>
              </a:rPr>
              <a:t>www.lovemytool.com</a:t>
            </a:r>
            <a:endParaRPr lang="en-US" smtClean="0"/>
          </a:p>
          <a:p>
            <a:pPr>
              <a:spcBef>
                <a:spcPct val="0"/>
              </a:spcBef>
              <a:buNone/>
            </a:pPr>
            <a:r>
              <a:rPr lang="en-US" smtClean="0">
                <a:hlinkClick r:id="rId4"/>
              </a:rPr>
              <a:t>www.brighttalk.com</a:t>
            </a:r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69" y="4708026"/>
            <a:ext cx="2587600" cy="91700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016000" y="190500"/>
            <a:ext cx="5635625" cy="444500"/>
          </a:xfrm>
        </p:spPr>
        <p:txBody>
          <a:bodyPr/>
          <a:lstStyle/>
          <a:p>
            <a:r>
              <a:rPr lang="en-US" altLang="en-US" smtClean="0"/>
              <a:t>Housekeeping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You can follow along with your own copy of Wireshark – </a:t>
            </a:r>
            <a:r>
              <a:rPr lang="en-US" smtClean="0">
                <a:hlinkClick r:id="rId3"/>
              </a:rPr>
              <a:t>www.wireshark.org</a:t>
            </a:r>
            <a:endParaRPr lang="en-US" smtClean="0"/>
          </a:p>
          <a:p>
            <a:pPr>
              <a:defRPr/>
            </a:pPr>
            <a:r>
              <a:rPr lang="en-US" smtClean="0"/>
              <a:t>Download the trace files we will be using at: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>
                <a:hlinkClick r:id="rId4"/>
              </a:rPr>
              <a:t>www.bit.ly/packetanalysis</a:t>
            </a:r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11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75662" y="625764"/>
            <a:ext cx="5635625" cy="444500"/>
          </a:xfrm>
        </p:spPr>
        <p:txBody>
          <a:bodyPr/>
          <a:lstStyle/>
          <a:p>
            <a:r>
              <a:rPr lang="en-US" altLang="en-US" smtClean="0"/>
              <a:t>Why packets? </a:t>
            </a:r>
          </a:p>
        </p:txBody>
      </p:sp>
      <p:sp>
        <p:nvSpPr>
          <p:cNvPr id="4" name="Text Placeholder 2"/>
          <p:cNvSpPr txBox="1"/>
          <p:nvPr/>
        </p:nvSpPr>
        <p:spPr bwMode="auto">
          <a:xfrm>
            <a:off x="1143000" y="1333500"/>
            <a:ext cx="6858000" cy="413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28">
              <a:defRPr/>
            </a:pPr>
            <a:r>
              <a:rPr lang="en-US" sz="2667"/>
              <a:t>Packets Don’t Lie</a:t>
            </a:r>
          </a:p>
          <a:p>
            <a:pPr marL="539728">
              <a:defRPr/>
            </a:pPr>
            <a:r>
              <a:rPr lang="en-US" sz="2667"/>
              <a:t>We can’t fix what we can’t see</a:t>
            </a:r>
          </a:p>
          <a:p>
            <a:pPr marL="539728">
              <a:defRPr/>
            </a:pPr>
            <a:r>
              <a:rPr lang="en-US" sz="2667"/>
              <a:t>Traffic and Protocol Analysis is the most detailed troubleshooting method</a:t>
            </a:r>
          </a:p>
          <a:p>
            <a:pPr marL="539728">
              <a:defRPr/>
            </a:pPr>
            <a:endParaRPr lang="en-US" sz="2667"/>
          </a:p>
          <a:p>
            <a:pPr marL="539728">
              <a:defRPr/>
            </a:pPr>
            <a:endParaRPr lang="en-US" sz="2667"/>
          </a:p>
          <a:p>
            <a:pPr marL="539728">
              <a:defRPr/>
            </a:pPr>
            <a:endParaRPr lang="en-US" sz="2667"/>
          </a:p>
          <a:p>
            <a:pPr marL="158744" indent="0">
              <a:defRPr/>
            </a:pPr>
            <a:endParaRPr lang="en-US" sz="2667"/>
          </a:p>
        </p:txBody>
      </p:sp>
      <p:pic>
        <p:nvPicPr>
          <p:cNvPr id="143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6521" y="3216011"/>
            <a:ext cx="3010958" cy="225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806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016000" y="158750"/>
            <a:ext cx="5635625" cy="444500"/>
          </a:xfrm>
        </p:spPr>
        <p:txBody>
          <a:bodyPr/>
          <a:lstStyle/>
          <a:p>
            <a:r>
              <a:rPr lang="en-US" altLang="en-US" smtClean="0"/>
              <a:t>Packet Collection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</a:t>
            </a:r>
            <a:r>
              <a:rPr lang="en-US" smtClean="0"/>
              <a:t>ommon </a:t>
            </a:r>
            <a:r>
              <a:rPr lang="en-US"/>
              <a:t>capture methods:</a:t>
            </a:r>
          </a:p>
          <a:p>
            <a:pPr lvl="1">
              <a:defRPr/>
            </a:pPr>
            <a:r>
              <a:rPr lang="en-US" smtClean="0"/>
              <a:t>Span/Mirror</a:t>
            </a:r>
            <a:endParaRPr lang="en-US"/>
          </a:p>
          <a:p>
            <a:pPr lvl="1">
              <a:defRPr/>
            </a:pPr>
            <a:r>
              <a:rPr lang="en-US" smtClean="0"/>
              <a:t>Tap / Aggregation Tap</a:t>
            </a:r>
          </a:p>
          <a:p>
            <a:pPr lvl="1">
              <a:defRPr/>
            </a:pPr>
            <a:r>
              <a:rPr lang="en-US" smtClean="0"/>
              <a:t>Directly on the client</a:t>
            </a:r>
            <a:endParaRPr lang="en-US"/>
          </a:p>
          <a:p>
            <a:pPr>
              <a:defRPr/>
            </a:pPr>
            <a:endParaRPr lang="en-US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5259917" y="3175001"/>
          <a:ext cx="2614083" cy="283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Visio" r:id="rId2" progId="">
                  <p:embed/>
                </p:oleObj>
              </mc:Choice>
              <mc:Fallback>
                <p:oleObj name="Visio" r:id="rId2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59917" y="3175001"/>
                        <a:ext cx="2614083" cy="283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4624917" y="4572000"/>
          <a:ext cx="228732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Visio" r:id="rId4" progId="">
                  <p:embed/>
                </p:oleObj>
              </mc:Choice>
              <mc:Fallback>
                <p:oleObj name="Visio" r:id="rId4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624917" y="4572000"/>
                        <a:ext cx="2287323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Line 6"/>
          <p:cNvSpPr>
            <a:spLocks noChangeShapeType="1"/>
          </p:cNvSpPr>
          <p:nvPr/>
        </p:nvSpPr>
        <p:spPr bwMode="auto">
          <a:xfrm flipH="1" flipV="1">
            <a:off x="6021917" y="3302000"/>
            <a:ext cx="508000" cy="1206500"/>
          </a:xfrm>
          <a:prstGeom prst="line">
            <a:avLst/>
          </a:prstGeom>
          <a:noFill/>
          <a:ln w="38100">
            <a:solidFill>
              <a:srgbClr val="00B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167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5196417" y="3302000"/>
            <a:ext cx="635000" cy="1270000"/>
          </a:xfrm>
          <a:prstGeom prst="line">
            <a:avLst/>
          </a:prstGeom>
          <a:noFill/>
          <a:ln w="38100">
            <a:solidFill>
              <a:srgbClr val="00B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167"/>
          </a:p>
        </p:txBody>
      </p:sp>
      <p:pic>
        <p:nvPicPr>
          <p:cNvPr id="18440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4479" y="3701521"/>
            <a:ext cx="33205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7" descr="C:\Documents and Settings\WSU_Developer\Temporary Internet Files\Content.IE5\09ERGXQ3\MCj0431540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171532" y="3827198"/>
            <a:ext cx="529167" cy="57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92219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9750" y="2563813"/>
            <a:ext cx="26987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138907"/>
            <a:ext cx="5635625" cy="444500"/>
          </a:xfrm>
        </p:spPr>
        <p:txBody>
          <a:bodyPr/>
          <a:lstStyle/>
          <a:p>
            <a:r>
              <a:rPr lang="en-US" altLang="en-US" smtClean="0"/>
              <a:t>Getting in the path: Span/Mirror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Copies selected ports, hosts, vlans, or traffic patterns to a monitor port</a:t>
            </a: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3862917" y="4254500"/>
          <a:ext cx="228732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Visio" r:id="rId4" progId="">
                  <p:embed/>
                </p:oleObj>
              </mc:Choice>
              <mc:Fallback>
                <p:oleObj name="Visio" r:id="rId4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862917" y="4254500"/>
                        <a:ext cx="2287323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2614" name="Line 6"/>
          <p:cNvSpPr>
            <a:spLocks noChangeShapeType="1"/>
          </p:cNvSpPr>
          <p:nvPr/>
        </p:nvSpPr>
        <p:spPr bwMode="auto">
          <a:xfrm flipH="1" flipV="1">
            <a:off x="5259917" y="2984500"/>
            <a:ext cx="508000" cy="1206500"/>
          </a:xfrm>
          <a:prstGeom prst="line">
            <a:avLst/>
          </a:prstGeom>
          <a:noFill/>
          <a:ln w="38100">
            <a:solidFill>
              <a:srgbClr val="00BC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167"/>
          </a:p>
        </p:txBody>
      </p:sp>
      <p:sp>
        <p:nvSpPr>
          <p:cNvPr id="452615" name="Line 7"/>
          <p:cNvSpPr>
            <a:spLocks noChangeShapeType="1"/>
          </p:cNvSpPr>
          <p:nvPr/>
        </p:nvSpPr>
        <p:spPr bwMode="auto">
          <a:xfrm flipV="1">
            <a:off x="4434417" y="2984500"/>
            <a:ext cx="635000" cy="1270000"/>
          </a:xfrm>
          <a:prstGeom prst="line">
            <a:avLst/>
          </a:prstGeom>
          <a:noFill/>
          <a:ln w="38100">
            <a:solidFill>
              <a:srgbClr val="00BC0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167"/>
          </a:p>
        </p:txBody>
      </p:sp>
      <p:sp>
        <p:nvSpPr>
          <p:cNvPr id="452617" name="Line 9"/>
          <p:cNvSpPr>
            <a:spLocks noChangeShapeType="1"/>
          </p:cNvSpPr>
          <p:nvPr/>
        </p:nvSpPr>
        <p:spPr bwMode="auto">
          <a:xfrm flipH="1" flipV="1">
            <a:off x="5969000" y="2984500"/>
            <a:ext cx="1079500" cy="1270000"/>
          </a:xfrm>
          <a:prstGeom prst="line">
            <a:avLst/>
          </a:prstGeom>
          <a:noFill/>
          <a:ln w="38100">
            <a:solidFill>
              <a:srgbClr val="00BC0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167"/>
          </a:p>
        </p:txBody>
      </p:sp>
      <p:pic>
        <p:nvPicPr>
          <p:cNvPr id="19465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0323" y="4217458"/>
            <a:ext cx="33205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7" descr="C:\Documents and Settings\WSU_Developer\Temporary Internet Files\Content.IE5\09ERGXQ3\MCj0431540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937375" y="4343136"/>
            <a:ext cx="529167" cy="57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285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1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5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2" nodeType="with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5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4" grpId="0"/>
      <p:bldP spid="452615" grpId="1"/>
      <p:bldP spid="45261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333" y="2373313"/>
            <a:ext cx="26987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Product Photo: 8523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4500" y="2921000"/>
            <a:ext cx="825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>
          <a:xfrm>
            <a:off x="1074208" y="178594"/>
            <a:ext cx="5635625" cy="444500"/>
          </a:xfrm>
        </p:spPr>
        <p:txBody>
          <a:bodyPr/>
          <a:lstStyle/>
          <a:p>
            <a:r>
              <a:rPr lang="en-US" altLang="en-US" smtClean="0"/>
              <a:t>Getting in the path: Taps</a:t>
            </a:r>
          </a:p>
        </p:txBody>
      </p:sp>
      <p:sp>
        <p:nvSpPr>
          <p:cNvPr id="45670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tap is the best means to capture packets</a:t>
            </a:r>
          </a:p>
          <a:p>
            <a:pPr>
              <a:defRPr/>
            </a:pPr>
            <a:r>
              <a:rPr lang="en-US"/>
              <a:t>Directly monitors the connection inline</a:t>
            </a: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3631407" y="4000500"/>
          <a:ext cx="228732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Visio" r:id="rId5" progId="">
                  <p:embed/>
                </p:oleObj>
              </mc:Choice>
              <mc:Fallback>
                <p:oleObj name="Visio" r:id="rId5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631407" y="4000500"/>
                        <a:ext cx="2287323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6711" name="Line 7"/>
          <p:cNvSpPr>
            <a:spLocks noChangeShapeType="1"/>
          </p:cNvSpPr>
          <p:nvPr/>
        </p:nvSpPr>
        <p:spPr bwMode="auto">
          <a:xfrm flipV="1">
            <a:off x="5536407" y="3429000"/>
            <a:ext cx="115093" cy="571500"/>
          </a:xfrm>
          <a:prstGeom prst="line">
            <a:avLst/>
          </a:prstGeom>
          <a:noFill/>
          <a:ln w="38100">
            <a:solidFill>
              <a:srgbClr val="00BC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167"/>
          </a:p>
        </p:txBody>
      </p:sp>
      <p:sp>
        <p:nvSpPr>
          <p:cNvPr id="456712" name="Line 8"/>
          <p:cNvSpPr>
            <a:spLocks noChangeShapeType="1"/>
          </p:cNvSpPr>
          <p:nvPr/>
        </p:nvSpPr>
        <p:spPr bwMode="auto">
          <a:xfrm flipV="1">
            <a:off x="4202907" y="2730500"/>
            <a:ext cx="635000" cy="1270000"/>
          </a:xfrm>
          <a:prstGeom prst="line">
            <a:avLst/>
          </a:prstGeom>
          <a:noFill/>
          <a:ln w="38100">
            <a:solidFill>
              <a:srgbClr val="00BC0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167"/>
          </a:p>
        </p:txBody>
      </p:sp>
      <p:sp>
        <p:nvSpPr>
          <p:cNvPr id="456714" name="Line 10"/>
          <p:cNvSpPr>
            <a:spLocks noChangeShapeType="1"/>
          </p:cNvSpPr>
          <p:nvPr/>
        </p:nvSpPr>
        <p:spPr bwMode="auto">
          <a:xfrm flipH="1" flipV="1">
            <a:off x="5461000" y="2794000"/>
            <a:ext cx="254000" cy="571500"/>
          </a:xfrm>
          <a:prstGeom prst="line">
            <a:avLst/>
          </a:prstGeom>
          <a:noFill/>
          <a:ln w="38100">
            <a:solidFill>
              <a:srgbClr val="00BC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167"/>
          </a:p>
        </p:txBody>
      </p:sp>
      <p:sp>
        <p:nvSpPr>
          <p:cNvPr id="456715" name="Line 11"/>
          <p:cNvSpPr>
            <a:spLocks noChangeShapeType="1"/>
          </p:cNvSpPr>
          <p:nvPr/>
        </p:nvSpPr>
        <p:spPr bwMode="auto">
          <a:xfrm>
            <a:off x="5905500" y="3365500"/>
            <a:ext cx="825500" cy="698500"/>
          </a:xfrm>
          <a:prstGeom prst="line">
            <a:avLst/>
          </a:prstGeom>
          <a:noFill/>
          <a:ln w="38100">
            <a:solidFill>
              <a:srgbClr val="00BC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167"/>
          </a:p>
        </p:txBody>
      </p:sp>
      <p:pic>
        <p:nvPicPr>
          <p:cNvPr id="21515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9865" y="4000500"/>
            <a:ext cx="33205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7" descr="C:\Documents and Settings\WSU_Developer\Temporary Internet Files\Content.IE5\09ERGXQ3\MCj0431540000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656917" y="4126177"/>
            <a:ext cx="529167" cy="57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735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45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56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3" nodeType="with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5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1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5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11" grpId="0"/>
      <p:bldP spid="456712" grpId="1"/>
      <p:bldP spid="456714" grpId="2"/>
      <p:bldP spid="456715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4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2750" y="3817938"/>
            <a:ext cx="26987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1033198" y="127000"/>
            <a:ext cx="5635625" cy="444500"/>
          </a:xfrm>
        </p:spPr>
        <p:txBody>
          <a:bodyPr/>
          <a:lstStyle/>
          <a:p>
            <a:r>
              <a:rPr lang="en-US" altLang="en-US" sz="2333"/>
              <a:t>Getting in the path: Aggregation TAP</a:t>
            </a:r>
          </a:p>
        </p:txBody>
      </p:sp>
      <p:pic>
        <p:nvPicPr>
          <p:cNvPr id="23556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5521" y="3556000"/>
            <a:ext cx="33205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C:\Documents and Settings\WSU_Developer\Temporary Internet Files\Content.IE5\09ERGXQ3\MCj0431540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429500" y="3741209"/>
            <a:ext cx="529167" cy="57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7979" y="2230438"/>
            <a:ext cx="61515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3886" y="1537229"/>
            <a:ext cx="61647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2500" y="1537229"/>
            <a:ext cx="61515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2" descr="Product Photo: 8523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9615" y="3037417"/>
            <a:ext cx="825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2665678" y="3450167"/>
            <a:ext cx="795073" cy="650875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581011" y="3024188"/>
            <a:ext cx="84667" cy="425979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972720" y="2299230"/>
            <a:ext cx="186531" cy="1822979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144699" y="2365375"/>
            <a:ext cx="740833" cy="177800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6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7146" y="2464594"/>
            <a:ext cx="259688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 flipV="1">
            <a:off x="2832365" y="2799292"/>
            <a:ext cx="3771635" cy="6985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207000" y="2799292"/>
            <a:ext cx="1563688" cy="130175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9" name="TextBox 40"/>
          <p:cNvSpPr txBox="1">
            <a:spLocks noChangeArrowheads="1"/>
          </p:cNvSpPr>
          <p:nvPr/>
        </p:nvSpPr>
        <p:spPr bwMode="auto">
          <a:xfrm>
            <a:off x="4635500" y="3111501"/>
            <a:ext cx="1146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/>
              <a:t>Tap Output</a:t>
            </a:r>
          </a:p>
        </p:txBody>
      </p:sp>
      <p:sp>
        <p:nvSpPr>
          <p:cNvPr id="23570" name="TextBox 41"/>
          <p:cNvSpPr txBox="1">
            <a:spLocks noChangeArrowheads="1"/>
          </p:cNvSpPr>
          <p:nvPr/>
        </p:nvSpPr>
        <p:spPr bwMode="auto">
          <a:xfrm>
            <a:off x="6085417" y="3296709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/>
              <a:t>SPAN Output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7620000" y="2799292"/>
            <a:ext cx="0" cy="883708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25656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931333" y="138907"/>
            <a:ext cx="5635625" cy="444500"/>
          </a:xfrm>
        </p:spPr>
        <p:txBody>
          <a:bodyPr/>
          <a:lstStyle/>
          <a:p>
            <a:r>
              <a:rPr lang="en-US" altLang="en-US" smtClean="0"/>
              <a:t>Capturing directly from client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protocol analyzer can be installed directly on the client – but there are several negatives to this</a:t>
            </a:r>
            <a:endParaRPr lang="en-US"/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9750" y="2563813"/>
            <a:ext cx="26987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3862917" y="4254500"/>
          <a:ext cx="228732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Visio" r:id="rId3" progId="">
                  <p:embed/>
                </p:oleObj>
              </mc:Choice>
              <mc:Fallback>
                <p:oleObj name="Visio" r:id="rId3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862917" y="4254500"/>
                        <a:ext cx="2287323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5259917" y="2984500"/>
            <a:ext cx="508000" cy="1206500"/>
          </a:xfrm>
          <a:prstGeom prst="line">
            <a:avLst/>
          </a:prstGeom>
          <a:noFill/>
          <a:ln w="38100">
            <a:solidFill>
              <a:srgbClr val="00BC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167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434417" y="2984500"/>
            <a:ext cx="635000" cy="1270000"/>
          </a:xfrm>
          <a:prstGeom prst="line">
            <a:avLst/>
          </a:prstGeom>
          <a:noFill/>
          <a:ln w="38100">
            <a:solidFill>
              <a:srgbClr val="00BC0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167"/>
          </a:p>
        </p:txBody>
      </p:sp>
      <p:pic>
        <p:nvPicPr>
          <p:cNvPr id="24584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9146" y="4200261"/>
            <a:ext cx="33205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863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1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(16:10)</PresentationFormat>
  <Paragraphs>45</Paragraphs>
  <Slides>17</Slides>
  <Notes>10</Notes>
  <TotalTime>1034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18">
      <vt:lpstr>simple-light</vt:lpstr>
      <vt:lpstr>Introduction to WiresharkMaking Sense of the Matrix</vt:lpstr>
      <vt:lpstr>Presenter – Chris Greer 	</vt:lpstr>
      <vt:lpstr>Housekeeping</vt:lpstr>
      <vt:lpstr>Why packets? </vt:lpstr>
      <vt:lpstr>Packet Collection</vt:lpstr>
      <vt:lpstr>Getting in the path: Span/Mirror</vt:lpstr>
      <vt:lpstr>Getting in the path: Taps</vt:lpstr>
      <vt:lpstr>Getting in the path: Aggregation TAP</vt:lpstr>
      <vt:lpstr>Capturing directly from client</vt:lpstr>
      <vt:lpstr>Problems aren’t what they used to be</vt:lpstr>
      <vt:lpstr>Slide 11</vt:lpstr>
      <vt:lpstr>But it looks like this…</vt:lpstr>
      <vt:lpstr>Step 1: Setup your columns</vt:lpstr>
      <vt:lpstr>Step 2: Configure Display Filters</vt:lpstr>
      <vt:lpstr>Step 3: Find Top Talkers</vt:lpstr>
      <vt:lpstr>Step 4: Know What to Ignore</vt:lpstr>
      <vt:lpstr>Thanks!		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Chris</dc:creator>
  <cp:lastModifiedBy>Chris Greer</cp:lastModifiedBy>
  <cp:revision>16</cp:revision>
  <dcterms:modified xsi:type="dcterms:W3CDTF">2023-02-24T17:15:04Z</dcterms:modified>
</cp:coreProperties>
</file>