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theme/theme26.xml" ContentType="application/vnd.openxmlformats-officedocument.theme+xml"/>
  <Override PartName="/ppt/theme/theme27.xml" ContentType="application/vnd.openxmlformats-officedocument.theme+xml"/>
  <Override PartName="/ppt/theme/theme28.xml" ContentType="application/vnd.openxmlformats-officedocument.theme+xml"/>
  <Override PartName="/ppt/theme/theme29.xml" ContentType="application/vnd.openxmlformats-officedocument.theme+xml"/>
  <Override PartName="/ppt/theme/theme3.xml" ContentType="application/vnd.openxmlformats-officedocument.theme+xml"/>
  <Override PartName="/ppt/theme/theme30.xml" ContentType="application/vnd.openxmlformats-officedocument.theme+xml"/>
  <Override PartName="/ppt/theme/theme31.xml" ContentType="application/vnd.openxmlformats-officedocument.theme+xml"/>
  <Override PartName="/ppt/theme/theme32.xml" ContentType="application/vnd.openxmlformats-officedocument.theme+xml"/>
  <Override PartName="/ppt/theme/theme33.xml" ContentType="application/vnd.openxmlformats-officedocument.theme+xml"/>
  <Override PartName="/ppt/theme/theme34.xml" ContentType="application/vnd.openxmlformats-officedocument.theme+xml"/>
  <Override PartName="/ppt/theme/theme35.xml" ContentType="application/vnd.openxmlformats-officedocument.theme+xml"/>
  <Override PartName="/ppt/theme/theme36.xml" ContentType="application/vnd.openxmlformats-officedocument.theme+xml"/>
  <Override PartName="/ppt/theme/theme37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trictFirstAndLastChars="0" saveSubsetFonts="1" autoCompressPictures="0">
  <p:sldMasterIdLst>
    <p:sldMasterId id="2147483654" r:id="rId1"/>
    <p:sldMasterId id="2147483655" r:id="rId2"/>
    <p:sldMasterId id="2147483657" r:id="rId3"/>
    <p:sldMasterId id="2147483659" r:id="rId4"/>
    <p:sldMasterId id="2147483661" r:id="rId5"/>
    <p:sldMasterId id="2147483663" r:id="rId6"/>
    <p:sldMasterId id="2147483665" r:id="rId7"/>
    <p:sldMasterId id="2147483667" r:id="rId8"/>
    <p:sldMasterId id="2147483669" r:id="rId9"/>
    <p:sldMasterId id="2147483671" r:id="rId10"/>
    <p:sldMasterId id="2147483673" r:id="rId11"/>
    <p:sldMasterId id="2147483675" r:id="rId12"/>
    <p:sldMasterId id="2147483677" r:id="rId13"/>
    <p:sldMasterId id="2147483679" r:id="rId14"/>
    <p:sldMasterId id="2147483681" r:id="rId15"/>
    <p:sldMasterId id="2147483683" r:id="rId16"/>
    <p:sldMasterId id="2147483685" r:id="rId17"/>
    <p:sldMasterId id="2147483687" r:id="rId18"/>
    <p:sldMasterId id="2147483689" r:id="rId19"/>
    <p:sldMasterId id="2147483691" r:id="rId20"/>
    <p:sldMasterId id="2147483693" r:id="rId21"/>
    <p:sldMasterId id="2147483695" r:id="rId22"/>
    <p:sldMasterId id="2147483697" r:id="rId23"/>
    <p:sldMasterId id="2147483699" r:id="rId24"/>
    <p:sldMasterId id="2147483701" r:id="rId25"/>
    <p:sldMasterId id="2147483703" r:id="rId26"/>
    <p:sldMasterId id="2147483705" r:id="rId27"/>
    <p:sldMasterId id="2147483707" r:id="rId28"/>
    <p:sldMasterId id="2147483709" r:id="rId29"/>
    <p:sldMasterId id="2147483711" r:id="rId30"/>
    <p:sldMasterId id="2147483713" r:id="rId31"/>
    <p:sldMasterId id="2147483715" r:id="rId32"/>
    <p:sldMasterId id="2147483717" r:id="rId33"/>
    <p:sldMasterId id="2147483719" r:id="rId34"/>
    <p:sldMasterId id="2147483721" r:id="rId35"/>
    <p:sldMasterId id="2147483723" r:id="rId36"/>
  </p:sldMasterIdLst>
  <p:notesMasterIdLst>
    <p:notesMasterId r:id="rId37"/>
  </p:notesMasterIdLst>
  <p:sldIdLst>
    <p:sldId id="256" r:id="rId38"/>
    <p:sldId id="265" r:id="rId39"/>
    <p:sldId id="266" r:id="rId40"/>
    <p:sldId id="267" r:id="rId41"/>
    <p:sldId id="268" r:id="rId42"/>
    <p:sldId id="269" r:id="rId43"/>
    <p:sldId id="270" r:id="rId44"/>
    <p:sldId id="271" r:id="rId45"/>
    <p:sldId id="272" r:id="rId46"/>
    <p:sldId id="273" r:id="rId47"/>
    <p:sldId id="274" r:id="rId48"/>
    <p:sldId id="275" r:id="rId49"/>
    <p:sldId id="276" r:id="rId50"/>
    <p:sldId id="277" r:id="rId51"/>
    <p:sldId id="278" r:id="rId52"/>
    <p:sldId id="279" r:id="rId53"/>
    <p:sldId id="280" r:id="rId54"/>
    <p:sldId id="281" r:id="rId55"/>
    <p:sldId id="282" r:id="rId56"/>
    <p:sldId id="283" r:id="rId57"/>
    <p:sldId id="286" r:id="rId58"/>
    <p:sldId id="287" r:id="rId59"/>
    <p:sldId id="288" r:id="rId60"/>
    <p:sldId id="289" r:id="rId61"/>
    <p:sldId id="290" r:id="rId62"/>
    <p:sldId id="291" r:id="rId63"/>
    <p:sldId id="292" r:id="rId64"/>
    <p:sldId id="293" r:id="rId65"/>
    <p:sldId id="294" r:id="rId66"/>
    <p:sldId id="295" r:id="rId67"/>
    <p:sldId id="296" r:id="rId68"/>
    <p:sldId id="297" r:id="rId69"/>
    <p:sldId id="298" r:id="rId70"/>
    <p:sldId id="299" r:id="rId71"/>
  </p:sldIdLst>
  <p:sldSz cx="9144000" cy="5715000" type="screen16x10"/>
  <p:notesSz cx="6858000" cy="9144000"/>
  <p:custDataLst>
    <p:tags r:id="rId72"/>
  </p:custDataLst>
  <p:defaultTextStyle>
    <a:defPPr marR="0" algn="l" rtl="0">
      <a:lnSpc>
        <a:spcPct val="100000"/>
      </a:lnSpc>
      <a:spcBef>
        <a:spcPct val="0"/>
      </a:spcBef>
      <a:spcAft>
        <a:spcPct val="0"/>
      </a:spcAft>
    </a:defPPr>
    <a:lvl1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Master" Target="slideMasters/slideMaster10.xml" /><Relationship Id="rId11" Type="http://schemas.openxmlformats.org/officeDocument/2006/relationships/slideMaster" Target="slideMasters/slideMaster11.xml" /><Relationship Id="rId12" Type="http://schemas.openxmlformats.org/officeDocument/2006/relationships/slideMaster" Target="slideMasters/slideMaster12.xml" /><Relationship Id="rId13" Type="http://schemas.openxmlformats.org/officeDocument/2006/relationships/slideMaster" Target="slideMasters/slideMaster13.xml" /><Relationship Id="rId14" Type="http://schemas.openxmlformats.org/officeDocument/2006/relationships/slideMaster" Target="slideMasters/slideMaster14.xml" /><Relationship Id="rId15" Type="http://schemas.openxmlformats.org/officeDocument/2006/relationships/slideMaster" Target="slideMasters/slideMaster15.xml" /><Relationship Id="rId16" Type="http://schemas.openxmlformats.org/officeDocument/2006/relationships/slideMaster" Target="slideMasters/slideMaster16.xml" /><Relationship Id="rId17" Type="http://schemas.openxmlformats.org/officeDocument/2006/relationships/slideMaster" Target="slideMasters/slideMaster17.xml" /><Relationship Id="rId18" Type="http://schemas.openxmlformats.org/officeDocument/2006/relationships/slideMaster" Target="slideMasters/slideMaster18.xml" /><Relationship Id="rId19" Type="http://schemas.openxmlformats.org/officeDocument/2006/relationships/slideMaster" Target="slideMasters/slideMaster19.xml" /><Relationship Id="rId2" Type="http://schemas.openxmlformats.org/officeDocument/2006/relationships/slideMaster" Target="slideMasters/slideMaster2.xml" /><Relationship Id="rId20" Type="http://schemas.openxmlformats.org/officeDocument/2006/relationships/slideMaster" Target="slideMasters/slideMaster20.xml" /><Relationship Id="rId21" Type="http://schemas.openxmlformats.org/officeDocument/2006/relationships/slideMaster" Target="slideMasters/slideMaster21.xml" /><Relationship Id="rId22" Type="http://schemas.openxmlformats.org/officeDocument/2006/relationships/slideMaster" Target="slideMasters/slideMaster22.xml" /><Relationship Id="rId23" Type="http://schemas.openxmlformats.org/officeDocument/2006/relationships/slideMaster" Target="slideMasters/slideMaster23.xml" /><Relationship Id="rId24" Type="http://schemas.openxmlformats.org/officeDocument/2006/relationships/slideMaster" Target="slideMasters/slideMaster24.xml" /><Relationship Id="rId25" Type="http://schemas.openxmlformats.org/officeDocument/2006/relationships/slideMaster" Target="slideMasters/slideMaster25.xml" /><Relationship Id="rId26" Type="http://schemas.openxmlformats.org/officeDocument/2006/relationships/slideMaster" Target="slideMasters/slideMaster26.xml" /><Relationship Id="rId27" Type="http://schemas.openxmlformats.org/officeDocument/2006/relationships/slideMaster" Target="slideMasters/slideMaster27.xml" /><Relationship Id="rId28" Type="http://schemas.openxmlformats.org/officeDocument/2006/relationships/slideMaster" Target="slideMasters/slideMaster28.xml" /><Relationship Id="rId29" Type="http://schemas.openxmlformats.org/officeDocument/2006/relationships/slideMaster" Target="slideMasters/slideMaster29.xml" /><Relationship Id="rId3" Type="http://schemas.openxmlformats.org/officeDocument/2006/relationships/slideMaster" Target="slideMasters/slideMaster3.xml" /><Relationship Id="rId30" Type="http://schemas.openxmlformats.org/officeDocument/2006/relationships/slideMaster" Target="slideMasters/slideMaster30.xml" /><Relationship Id="rId31" Type="http://schemas.openxmlformats.org/officeDocument/2006/relationships/slideMaster" Target="slideMasters/slideMaster31.xml" /><Relationship Id="rId32" Type="http://schemas.openxmlformats.org/officeDocument/2006/relationships/slideMaster" Target="slideMasters/slideMaster32.xml" /><Relationship Id="rId33" Type="http://schemas.openxmlformats.org/officeDocument/2006/relationships/slideMaster" Target="slideMasters/slideMaster33.xml" /><Relationship Id="rId34" Type="http://schemas.openxmlformats.org/officeDocument/2006/relationships/slideMaster" Target="slideMasters/slideMaster34.xml" /><Relationship Id="rId35" Type="http://schemas.openxmlformats.org/officeDocument/2006/relationships/slideMaster" Target="slideMasters/slideMaster35.xml" /><Relationship Id="rId36" Type="http://schemas.openxmlformats.org/officeDocument/2006/relationships/slideMaster" Target="slideMasters/slideMaster36.xml" /><Relationship Id="rId37" Type="http://schemas.openxmlformats.org/officeDocument/2006/relationships/notesMaster" Target="notesMasters/notesMaster1.xml" /><Relationship Id="rId38" Type="http://schemas.openxmlformats.org/officeDocument/2006/relationships/slide" Target="slides/slide1.xml" /><Relationship Id="rId39" Type="http://schemas.openxmlformats.org/officeDocument/2006/relationships/slide" Target="slides/slide2.xml" /><Relationship Id="rId4" Type="http://schemas.openxmlformats.org/officeDocument/2006/relationships/slideMaster" Target="slideMasters/slideMaster4.xml" /><Relationship Id="rId40" Type="http://schemas.openxmlformats.org/officeDocument/2006/relationships/slide" Target="slides/slide3.xml" /><Relationship Id="rId41" Type="http://schemas.openxmlformats.org/officeDocument/2006/relationships/slide" Target="slides/slide4.xml" /><Relationship Id="rId42" Type="http://schemas.openxmlformats.org/officeDocument/2006/relationships/slide" Target="slides/slide5.xml" /><Relationship Id="rId43" Type="http://schemas.openxmlformats.org/officeDocument/2006/relationships/slide" Target="slides/slide6.xml" /><Relationship Id="rId44" Type="http://schemas.openxmlformats.org/officeDocument/2006/relationships/slide" Target="slides/slide7.xml" /><Relationship Id="rId45" Type="http://schemas.openxmlformats.org/officeDocument/2006/relationships/slide" Target="slides/slide8.xml" /><Relationship Id="rId46" Type="http://schemas.openxmlformats.org/officeDocument/2006/relationships/slide" Target="slides/slide9.xml" /><Relationship Id="rId47" Type="http://schemas.openxmlformats.org/officeDocument/2006/relationships/slide" Target="slides/slide10.xml" /><Relationship Id="rId48" Type="http://schemas.openxmlformats.org/officeDocument/2006/relationships/slide" Target="slides/slide11.xml" /><Relationship Id="rId49" Type="http://schemas.openxmlformats.org/officeDocument/2006/relationships/slide" Target="slides/slide12.xml" /><Relationship Id="rId5" Type="http://schemas.openxmlformats.org/officeDocument/2006/relationships/slideMaster" Target="slideMasters/slideMaster5.xml" /><Relationship Id="rId50" Type="http://schemas.openxmlformats.org/officeDocument/2006/relationships/slide" Target="slides/slide13.xml" /><Relationship Id="rId51" Type="http://schemas.openxmlformats.org/officeDocument/2006/relationships/slide" Target="slides/slide14.xml" /><Relationship Id="rId52" Type="http://schemas.openxmlformats.org/officeDocument/2006/relationships/slide" Target="slides/slide15.xml" /><Relationship Id="rId53" Type="http://schemas.openxmlformats.org/officeDocument/2006/relationships/slide" Target="slides/slide16.xml" /><Relationship Id="rId54" Type="http://schemas.openxmlformats.org/officeDocument/2006/relationships/slide" Target="slides/slide17.xml" /><Relationship Id="rId55" Type="http://schemas.openxmlformats.org/officeDocument/2006/relationships/slide" Target="slides/slide18.xml" /><Relationship Id="rId56" Type="http://schemas.openxmlformats.org/officeDocument/2006/relationships/slide" Target="slides/slide19.xml" /><Relationship Id="rId57" Type="http://schemas.openxmlformats.org/officeDocument/2006/relationships/slide" Target="slides/slide20.xml" /><Relationship Id="rId58" Type="http://schemas.openxmlformats.org/officeDocument/2006/relationships/slide" Target="slides/slide21.xml" /><Relationship Id="rId59" Type="http://schemas.openxmlformats.org/officeDocument/2006/relationships/slide" Target="slides/slide22.xml" /><Relationship Id="rId6" Type="http://schemas.openxmlformats.org/officeDocument/2006/relationships/slideMaster" Target="slideMasters/slideMaster6.xml" /><Relationship Id="rId60" Type="http://schemas.openxmlformats.org/officeDocument/2006/relationships/slide" Target="slides/slide23.xml" /><Relationship Id="rId61" Type="http://schemas.openxmlformats.org/officeDocument/2006/relationships/slide" Target="slides/slide24.xml" /><Relationship Id="rId62" Type="http://schemas.openxmlformats.org/officeDocument/2006/relationships/slide" Target="slides/slide25.xml" /><Relationship Id="rId63" Type="http://schemas.openxmlformats.org/officeDocument/2006/relationships/slide" Target="slides/slide26.xml" /><Relationship Id="rId64" Type="http://schemas.openxmlformats.org/officeDocument/2006/relationships/slide" Target="slides/slide27.xml" /><Relationship Id="rId65" Type="http://schemas.openxmlformats.org/officeDocument/2006/relationships/slide" Target="slides/slide28.xml" /><Relationship Id="rId66" Type="http://schemas.openxmlformats.org/officeDocument/2006/relationships/slide" Target="slides/slide29.xml" /><Relationship Id="rId67" Type="http://schemas.openxmlformats.org/officeDocument/2006/relationships/slide" Target="slides/slide30.xml" /><Relationship Id="rId68" Type="http://schemas.openxmlformats.org/officeDocument/2006/relationships/slide" Target="slides/slide31.xml" /><Relationship Id="rId69" Type="http://schemas.openxmlformats.org/officeDocument/2006/relationships/slide" Target="slides/slide32.xml" /><Relationship Id="rId7" Type="http://schemas.openxmlformats.org/officeDocument/2006/relationships/slideMaster" Target="slideMasters/slideMaster7.xml" /><Relationship Id="rId70" Type="http://schemas.openxmlformats.org/officeDocument/2006/relationships/slide" Target="slides/slide33.xml" /><Relationship Id="rId71" Type="http://schemas.openxmlformats.org/officeDocument/2006/relationships/slide" Target="slides/slide34.xml" /><Relationship Id="rId72" Type="http://schemas.openxmlformats.org/officeDocument/2006/relationships/tags" Target="tags/tag1.xml" /><Relationship Id="rId73" Type="http://schemas.openxmlformats.org/officeDocument/2006/relationships/presProps" Target="presProps.xml" /><Relationship Id="rId74" Type="http://schemas.openxmlformats.org/officeDocument/2006/relationships/viewProps" Target="viewProps.xml" /><Relationship Id="rId75" Type="http://schemas.openxmlformats.org/officeDocument/2006/relationships/theme" Target="theme/theme1.xml" /><Relationship Id="rId76" Type="http://schemas.openxmlformats.org/officeDocument/2006/relationships/tableStyles" Target="tableStyles.xml" /><Relationship Id="rId8" Type="http://schemas.openxmlformats.org/officeDocument/2006/relationships/slideMaster" Target="slideMasters/slideMaster8.xml" /><Relationship Id="rId9" Type="http://schemas.openxmlformats.org/officeDocument/2006/relationships/slideMaster" Target="slideMasters/slideMaster9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7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685995" y="685800"/>
            <a:ext cx="5486699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 sz="1100"/>
            </a:lvl1pPr>
            <a:lvl2pPr>
              <a:spcBef>
                <a:spcPct val="0"/>
              </a:spcBef>
              <a:defRPr sz="1100"/>
            </a:lvl2pPr>
            <a:lvl3pPr>
              <a:spcBef>
                <a:spcPct val="0"/>
              </a:spcBef>
              <a:defRPr sz="1100"/>
            </a:lvl3pPr>
            <a:lvl4pPr>
              <a:spcBef>
                <a:spcPct val="0"/>
              </a:spcBef>
              <a:defRPr sz="1100"/>
            </a:lvl4pPr>
            <a:lvl5pPr>
              <a:spcBef>
                <a:spcPct val="0"/>
              </a:spcBef>
              <a:defRPr sz="1100"/>
            </a:lvl5pPr>
            <a:lvl6pPr>
              <a:spcBef>
                <a:spcPct val="0"/>
              </a:spcBef>
              <a:defRPr sz="1100"/>
            </a:lvl6pPr>
            <a:lvl7pPr>
              <a:spcBef>
                <a:spcPct val="0"/>
              </a:spcBef>
              <a:defRPr sz="1100"/>
            </a:lvl7pPr>
            <a:lvl8pPr>
              <a:spcBef>
                <a:spcPct val="0"/>
              </a:spcBef>
              <a:defRPr sz="1100"/>
            </a:lvl8pPr>
            <a:lvl9pPr>
              <a:spcBef>
                <a:spcPct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31031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0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0573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4895FDC-4E91-F14A-B8C7-D2566AE3E83A}" type="slidenum">
              <a:rPr lang="en-US" smtClean="0">
                <a:solidFill>
                  <a:prstClr val="black"/>
                </a:solidFill>
                <a:latin typeface="Calibri" panose="020f0502020204030204"/>
              </a:rPr>
              <a:t>20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1722183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6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7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8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9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0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3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4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5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6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7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8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9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0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3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4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5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6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7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8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9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0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1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2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3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4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5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6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759269"/>
            <a:ext cx="7772400" cy="128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ct val="0"/>
              </a:spcBef>
              <a:buSzTx/>
              <a:defRPr sz="4800"/>
            </a:lvl1pPr>
            <a:lvl2pPr algn="ctr">
              <a:spcBef>
                <a:spcPct val="0"/>
              </a:spcBef>
              <a:buSzTx/>
              <a:defRPr sz="4800"/>
            </a:lvl2pPr>
            <a:lvl3pPr algn="ctr">
              <a:spcBef>
                <a:spcPct val="0"/>
              </a:spcBef>
              <a:buSzTx/>
              <a:defRPr sz="4800"/>
            </a:lvl3pPr>
            <a:lvl4pPr algn="ctr">
              <a:spcBef>
                <a:spcPct val="0"/>
              </a:spcBef>
              <a:buSzTx/>
              <a:defRPr sz="4800"/>
            </a:lvl4pPr>
            <a:lvl5pPr algn="ctr">
              <a:spcBef>
                <a:spcPct val="0"/>
              </a:spcBef>
              <a:buSzTx/>
              <a:defRPr sz="4800"/>
            </a:lvl5pPr>
            <a:lvl6pPr algn="ctr">
              <a:spcBef>
                <a:spcPct val="0"/>
              </a:spcBef>
              <a:buSzTx/>
              <a:defRPr sz="4800"/>
            </a:lvl6pPr>
            <a:lvl7pPr algn="ctr">
              <a:spcBef>
                <a:spcPct val="0"/>
              </a:spcBef>
              <a:buSzTx/>
              <a:defRPr sz="4800"/>
            </a:lvl7pPr>
            <a:lvl8pPr algn="ctr">
              <a:spcBef>
                <a:spcPct val="0"/>
              </a:spcBef>
              <a:buSzTx/>
              <a:defRPr sz="4800"/>
            </a:lvl8pPr>
            <a:lvl9pPr algn="ctr">
              <a:spcBef>
                <a:spcPct val="0"/>
              </a:spcBef>
              <a:buSzTx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155614"/>
            <a:ext cx="7772400" cy="872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ct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861503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32918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58340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0144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40308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9651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81275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064576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701615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62520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39945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333500"/>
            <a:ext cx="39945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492020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6780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011804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451425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21197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452304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567642"/>
      </p:ext>
    </p:extLst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960237"/>
      </p:ext>
    </p:extLst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966551"/>
      </p:ext>
    </p:extLst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05827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379676"/>
      </p:ext>
    </p:extLst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909746"/>
      </p:ext>
    </p:extLst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726599"/>
      </p:ext>
    </p:extLst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085557"/>
      </p:ext>
    </p:extLst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50252"/>
      </p:ext>
    </p:extLst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92584"/>
      </p:ext>
    </p:extLst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204649"/>
      </p:ext>
    </p:extLst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90661"/>
      </p:ext>
    </p:extLst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107066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895899"/>
            <a:ext cx="8229600" cy="577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Tx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7855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45222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03667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550503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theme" Target="../theme/theme1.xml" /></Relationships>
</file>

<file path=ppt/slideMasters/_rels/slideMaster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image" Target="../media/image1.jpeg" /><Relationship Id="rId3" Type="http://schemas.openxmlformats.org/officeDocument/2006/relationships/theme" Target="../theme/theme10.xml" /></Relationships>
</file>

<file path=ppt/slideMasters/_rels/slideMaster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image" Target="../media/image1.jpeg" /><Relationship Id="rId3" Type="http://schemas.openxmlformats.org/officeDocument/2006/relationships/theme" Target="../theme/theme11.xml" /></Relationships>
</file>

<file path=ppt/slideMasters/_rels/slideMaster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Relationship Id="rId2" Type="http://schemas.openxmlformats.org/officeDocument/2006/relationships/image" Target="../media/image1.jpeg" /><Relationship Id="rId3" Type="http://schemas.openxmlformats.org/officeDocument/2006/relationships/theme" Target="../theme/theme12.xml" /></Relationships>
</file>

<file path=ppt/slideMasters/_rels/slideMaster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Relationship Id="rId2" Type="http://schemas.openxmlformats.org/officeDocument/2006/relationships/image" Target="../media/image1.jpeg" /><Relationship Id="rId3" Type="http://schemas.openxmlformats.org/officeDocument/2006/relationships/theme" Target="../theme/theme13.xml" /></Relationships>
</file>

<file path=ppt/slideMasters/_rels/slideMaster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1.jpeg" /><Relationship Id="rId3" Type="http://schemas.openxmlformats.org/officeDocument/2006/relationships/theme" Target="../theme/theme14.xml" /></Relationships>
</file>

<file path=ppt/slideMasters/_rels/slideMaster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Relationship Id="rId2" Type="http://schemas.openxmlformats.org/officeDocument/2006/relationships/image" Target="../media/image1.jpeg" /><Relationship Id="rId3" Type="http://schemas.openxmlformats.org/officeDocument/2006/relationships/theme" Target="../theme/theme15.xml" /></Relationships>
</file>

<file path=ppt/slideMasters/_rels/slideMaster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Relationship Id="rId2" Type="http://schemas.openxmlformats.org/officeDocument/2006/relationships/image" Target="../media/image1.jpeg" /><Relationship Id="rId3" Type="http://schemas.openxmlformats.org/officeDocument/2006/relationships/theme" Target="../theme/theme16.xml" /></Relationships>
</file>

<file path=ppt/slideMasters/_rels/slideMaster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Relationship Id="rId2" Type="http://schemas.openxmlformats.org/officeDocument/2006/relationships/image" Target="../media/image1.jpeg" /><Relationship Id="rId3" Type="http://schemas.openxmlformats.org/officeDocument/2006/relationships/theme" Target="../theme/theme17.xml" /></Relationships>
</file>

<file path=ppt/slideMasters/_rels/slideMaster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Relationship Id="rId2" Type="http://schemas.openxmlformats.org/officeDocument/2006/relationships/image" Target="../media/image1.jpeg" /><Relationship Id="rId3" Type="http://schemas.openxmlformats.org/officeDocument/2006/relationships/theme" Target="../theme/theme18.xml" /></Relationships>
</file>

<file path=ppt/slideMasters/_rels/slideMaster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1.jpeg" /><Relationship Id="rId3" Type="http://schemas.openxmlformats.org/officeDocument/2006/relationships/theme" Target="../theme/theme1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image" Target="../media/image1.jpeg" /><Relationship Id="rId3" Type="http://schemas.openxmlformats.org/officeDocument/2006/relationships/theme" Target="../theme/theme2.xml" /></Relationships>
</file>

<file path=ppt/slideMasters/_rels/slideMaster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2" Type="http://schemas.openxmlformats.org/officeDocument/2006/relationships/image" Target="../media/image1.jpeg" /><Relationship Id="rId3" Type="http://schemas.openxmlformats.org/officeDocument/2006/relationships/theme" Target="../theme/theme20.xml" /></Relationships>
</file>

<file path=ppt/slideMasters/_rels/slideMaster2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theme" Target="../theme/theme21.xml" /></Relationships>
</file>

<file path=ppt/slideMasters/_rels/slideMaster2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theme" Target="../theme/theme22.xml" /></Relationships>
</file>

<file path=ppt/slideMasters/_rels/slideMaster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image" Target="../media/image1.jpeg" /><Relationship Id="rId3" Type="http://schemas.openxmlformats.org/officeDocument/2006/relationships/theme" Target="../theme/theme23.xml" /></Relationships>
</file>

<file path=ppt/slideMasters/_rels/slideMaster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Relationship Id="rId2" Type="http://schemas.openxmlformats.org/officeDocument/2006/relationships/image" Target="../media/image1.jpeg" /><Relationship Id="rId3" Type="http://schemas.openxmlformats.org/officeDocument/2006/relationships/theme" Target="../theme/theme24.xml" /></Relationships>
</file>

<file path=ppt/slideMasters/_rels/slideMaster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Relationship Id="rId2" Type="http://schemas.openxmlformats.org/officeDocument/2006/relationships/image" Target="../media/image1.jpeg" /><Relationship Id="rId3" Type="http://schemas.openxmlformats.org/officeDocument/2006/relationships/theme" Target="../theme/theme25.xml" /></Relationships>
</file>

<file path=ppt/slideMasters/_rels/slideMaster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Relationship Id="rId2" Type="http://schemas.openxmlformats.org/officeDocument/2006/relationships/image" Target="../media/image1.jpeg" /><Relationship Id="rId3" Type="http://schemas.openxmlformats.org/officeDocument/2006/relationships/theme" Target="../theme/theme26.xml" /></Relationships>
</file>

<file path=ppt/slideMasters/_rels/slideMaster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Relationship Id="rId2" Type="http://schemas.openxmlformats.org/officeDocument/2006/relationships/image" Target="../media/image1.jpeg" /><Relationship Id="rId3" Type="http://schemas.openxmlformats.org/officeDocument/2006/relationships/theme" Target="../theme/theme27.xml" /></Relationships>
</file>

<file path=ppt/slideMasters/_rels/slideMaster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 /><Relationship Id="rId2" Type="http://schemas.openxmlformats.org/officeDocument/2006/relationships/image" Target="../media/image1.jpeg" /><Relationship Id="rId3" Type="http://schemas.openxmlformats.org/officeDocument/2006/relationships/theme" Target="../theme/theme28.xml" /></Relationships>
</file>

<file path=ppt/slideMasters/_rels/slideMaster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 /><Relationship Id="rId2" Type="http://schemas.openxmlformats.org/officeDocument/2006/relationships/image" Target="../media/image1.jpeg" /><Relationship Id="rId3" Type="http://schemas.openxmlformats.org/officeDocument/2006/relationships/theme" Target="../theme/theme29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.jpeg" /><Relationship Id="rId3" Type="http://schemas.openxmlformats.org/officeDocument/2006/relationships/theme" Target="../theme/theme3.xml" /></Relationships>
</file>

<file path=ppt/slideMasters/_rels/slideMaster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 /><Relationship Id="rId2" Type="http://schemas.openxmlformats.org/officeDocument/2006/relationships/image" Target="../media/image1.jpeg" /><Relationship Id="rId3" Type="http://schemas.openxmlformats.org/officeDocument/2006/relationships/theme" Target="../theme/theme30.xml" /></Relationships>
</file>

<file path=ppt/slideMasters/_rels/slideMaster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Relationship Id="rId2" Type="http://schemas.openxmlformats.org/officeDocument/2006/relationships/image" Target="../media/image1.jpeg" /><Relationship Id="rId3" Type="http://schemas.openxmlformats.org/officeDocument/2006/relationships/theme" Target="../theme/theme31.xml" /></Relationships>
</file>

<file path=ppt/slideMasters/_rels/slideMaster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 /><Relationship Id="rId2" Type="http://schemas.openxmlformats.org/officeDocument/2006/relationships/image" Target="../media/image1.jpeg" /><Relationship Id="rId3" Type="http://schemas.openxmlformats.org/officeDocument/2006/relationships/theme" Target="../theme/theme32.xml" /></Relationships>
</file>

<file path=ppt/slideMasters/_rels/slideMaster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Relationship Id="rId2" Type="http://schemas.openxmlformats.org/officeDocument/2006/relationships/image" Target="../media/image1.jpeg" /><Relationship Id="rId3" Type="http://schemas.openxmlformats.org/officeDocument/2006/relationships/theme" Target="../theme/theme33.xml" /></Relationships>
</file>

<file path=ppt/slideMasters/_rels/slideMaster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 /><Relationship Id="rId2" Type="http://schemas.openxmlformats.org/officeDocument/2006/relationships/image" Target="../media/image1.jpeg" /><Relationship Id="rId3" Type="http://schemas.openxmlformats.org/officeDocument/2006/relationships/theme" Target="../theme/theme34.xml" /></Relationships>
</file>

<file path=ppt/slideMasters/_rels/slideMaster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Relationship Id="rId2" Type="http://schemas.openxmlformats.org/officeDocument/2006/relationships/image" Target="../media/image1.jpeg" /><Relationship Id="rId3" Type="http://schemas.openxmlformats.org/officeDocument/2006/relationships/theme" Target="../theme/theme35.xml" /></Relationships>
</file>

<file path=ppt/slideMasters/_rels/slideMaster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1.jpeg" /><Relationship Id="rId3" Type="http://schemas.openxmlformats.org/officeDocument/2006/relationships/theme" Target="../theme/theme36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1.jpeg" /><Relationship Id="rId3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 /><Relationship Id="rId2" Type="http://schemas.openxmlformats.org/officeDocument/2006/relationships/image" Target="../media/image1.jpeg" /><Relationship Id="rId3" Type="http://schemas.openxmlformats.org/officeDocument/2006/relationships/theme" Target="../theme/theme5.xml" /></Relationships>
</file>

<file path=ppt/slideMasters/_rels/slideMaster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Relationship Id="rId2" Type="http://schemas.openxmlformats.org/officeDocument/2006/relationships/image" Target="../media/image1.jpeg" /><Relationship Id="rId3" Type="http://schemas.openxmlformats.org/officeDocument/2006/relationships/theme" Target="../theme/theme6.xml" /></Relationships>
</file>

<file path=ppt/slideMasters/_rels/slideMaster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 /><Relationship Id="rId2" Type="http://schemas.openxmlformats.org/officeDocument/2006/relationships/image" Target="../media/image1.jpeg" /><Relationship Id="rId3" Type="http://schemas.openxmlformats.org/officeDocument/2006/relationships/theme" Target="../theme/theme7.xml" /></Relationships>
</file>

<file path=ppt/slideMasters/_rels/slideMaster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1.jpeg" /><Relationship Id="rId3" Type="http://schemas.openxmlformats.org/officeDocument/2006/relationships/theme" Target="../theme/theme8.xml" /></Relationships>
</file>

<file path=ppt/slideMasters/_rels/slideMaster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1.jpeg" /><Relationship Id="rId3" Type="http://schemas.openxmlformats.org/officeDocument/2006/relationships/theme" Target="../theme/theme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Tx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Tx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Tx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ct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</p:sldLayoutIdLst>
  <p:transition/>
  <p:timing/>
  <p:txStyles>
    <p:title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0757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9112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5854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7556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2319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9521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6963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9805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2642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9132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7285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6516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97698415"/>
      </p:ext>
    </p:extLst>
  </p:cSld>
  <p:clrMap bg1="lt1" tx1="dk1" bg2="lt2" tx2="dk2" accent1="accent1" accent2="accent2" accent3="accent3" accent4="accent4" accent5="accent5" accent6="accent6" hlink="hlink" folHlink="folHlink"/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69389852"/>
      </p:ext>
    </p:extLst>
  </p:cSld>
  <p:clrMap bg1="lt1" tx1="dk1" bg2="lt2" tx2="dk2" accent1="accent1" accent2="accent2" accent3="accent3" accent4="accent4" accent5="accent5" accent6="accent6" hlink="hlink" folHlink="folHlink"/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09637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0716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5513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42705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2221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3163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47546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8577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9036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9955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410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1377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5123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5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9300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6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2528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8050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45079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6291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62483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0219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9143999" cy="5714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5291667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86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ransition/>
  <p:timing/>
  <p:hf hdr="0" dt="0"/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image" Target="../media/image3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image" Target="../media/image3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Relationship Id="rId2" Type="http://schemas.openxmlformats.org/officeDocument/2006/relationships/image" Target="../media/image3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Relationship Id="rId2" Type="http://schemas.openxmlformats.org/officeDocument/2006/relationships/image" Target="../media/image3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image" Target="../media/image3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Relationship Id="rId2" Type="http://schemas.openxmlformats.org/officeDocument/2006/relationships/image" Target="../media/image3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Relationship Id="rId2" Type="http://schemas.openxmlformats.org/officeDocument/2006/relationships/image" Target="../media/image3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Relationship Id="rId2" Type="http://schemas.openxmlformats.org/officeDocument/2006/relationships/image" Target="../media/image3.jpe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Relationship Id="rId2" Type="http://schemas.openxmlformats.org/officeDocument/2006/relationships/image" Target="../media/image3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3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image" Target="../media/image3.jpe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3.jpe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image" Target="../media/image3.jpeg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Relationship Id="rId2" Type="http://schemas.openxmlformats.org/officeDocument/2006/relationships/image" Target="../media/image3.jpeg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Relationship Id="rId2" Type="http://schemas.openxmlformats.org/officeDocument/2006/relationships/image" Target="../media/image3.jpe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Relationship Id="rId2" Type="http://schemas.openxmlformats.org/officeDocument/2006/relationships/image" Target="../media/image3.jpe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Relationship Id="rId2" Type="http://schemas.openxmlformats.org/officeDocument/2006/relationships/image" Target="../media/image3.jpe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 /><Relationship Id="rId2" Type="http://schemas.openxmlformats.org/officeDocument/2006/relationships/image" Target="../media/image3.jpeg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 /><Relationship Id="rId2" Type="http://schemas.openxmlformats.org/officeDocument/2006/relationships/image" Target="../media/image3.jpe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 /><Relationship Id="rId2" Type="http://schemas.openxmlformats.org/officeDocument/2006/relationships/image" Target="../media/image3.jpeg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Relationship Id="rId2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3.jpeg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 /><Relationship Id="rId2" Type="http://schemas.openxmlformats.org/officeDocument/2006/relationships/image" Target="../media/image3.jpeg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Relationship Id="rId2" Type="http://schemas.openxmlformats.org/officeDocument/2006/relationships/image" Target="../media/image3.jpeg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 /><Relationship Id="rId2" Type="http://schemas.openxmlformats.org/officeDocument/2006/relationships/image" Target="../media/image3.jpeg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Relationship Id="rId2" Type="http://schemas.openxmlformats.org/officeDocument/2006/relationships/image" Target="../media/image3.jpeg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3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 /><Relationship Id="rId2" Type="http://schemas.openxmlformats.org/officeDocument/2006/relationships/image" Target="../media/image3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 /><Relationship Id="rId2" Type="http://schemas.openxmlformats.org/officeDocument/2006/relationships/image" Target="../media/image3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 /><Relationship Id="rId2" Type="http://schemas.openxmlformats.org/officeDocument/2006/relationships/hyperlink" Target="http://code.google.com/p/pyreshark/" TargetMode="External" /><Relationship Id="rId3" Type="http://schemas.openxmlformats.org/officeDocument/2006/relationships/image" Target="../media/image3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3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1408950" y="4537350"/>
            <a:ext cx="6986250" cy="946499"/>
          </a:xfrm>
          <a:prstGeom prst="rect">
            <a:avLst/>
          </a:prstGeom>
          <a:noFill/>
          <a:ln w="9525" cap="flat">
            <a:solidFill>
              <a:srgbClr val="666666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b" anchorCtr="1">
            <a:noAutofit/>
          </a:bodyPr>
          <a:lstStyle/>
          <a:p>
            <a:r>
              <a:rPr lang="en-US" sz="44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Wireshark </a:t>
            </a:r>
            <a:r>
              <a:rPr lang="en-US" sz="440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Dissectors</a:t>
            </a:r>
            <a:br>
              <a:rPr lang="en-US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br>
              <a:rPr lang="en-US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200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 </a:t>
            </a:r>
            <a:r>
              <a:rPr lang="en-US" sz="20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ways to eat bytes</a:t>
            </a:r>
            <a:br>
              <a:rPr lang="en-US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br>
              <a:rPr lang="en-US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</a:br>
            <a:r>
              <a:rPr lang="en-US" sz="240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Graham </a:t>
            </a:r>
            <a:r>
              <a:rPr lang="en-US" sz="24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Bloice </a:t>
            </a:r>
            <a:r>
              <a:rPr lang="en-US" sz="240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–Wireshark Core Developer</a:t>
            </a:r>
            <a:endParaRPr sz="2400">
              <a:solidFill>
                <a:schemeClr val="bg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Wireshark Generic Dissector (WSGD)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Wireshark add-on created by </a:t>
            </a:r>
            <a:r>
              <a:rPr lang="en-GB"/>
              <a:t>Olivier </a:t>
            </a:r>
            <a:r>
              <a:rPr lang="en-GB" err="1" smtClean="0"/>
              <a:t>Aveline, info at http</a:t>
            </a:r>
            <a:r>
              <a:rPr lang="en-GB"/>
              <a:t>://</a:t>
            </a:r>
            <a:r>
              <a:rPr lang="en-GB" smtClean="0"/>
              <a:t>wsgd.free.fr/</a:t>
            </a:r>
          </a:p>
          <a:p>
            <a:r>
              <a:rPr lang="en-US" smtClean="0"/>
              <a:t>Allows dissection of a protocol based on a text description of the protocol elements</a:t>
            </a:r>
          </a:p>
          <a:p>
            <a:r>
              <a:rPr lang="en-US" smtClean="0"/>
              <a:t>Available for Windows and Linux as a plug-in module</a:t>
            </a:r>
          </a:p>
          <a:p>
            <a:r>
              <a:rPr lang="en-US" smtClean="0"/>
              <a:t>Has some limitations but relatively simple to use and doesn’t require a development environment</a:t>
            </a:r>
          </a:p>
          <a:p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449720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WSGD Dissectors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mtClean="0"/>
              <a:t>Copy the appropriate version of the plugin into your Wireshark installation:</a:t>
            </a:r>
          </a:p>
          <a:p>
            <a:pPr lvl="1"/>
            <a:r>
              <a:rPr lang="en-GB" smtClean="0"/>
              <a:t>Global plugins</a:t>
            </a:r>
          </a:p>
          <a:p>
            <a:pPr lvl="1"/>
            <a:r>
              <a:rPr lang="en-GB" smtClean="0"/>
              <a:t>Personal plugins</a:t>
            </a:r>
          </a:p>
          <a:p>
            <a:r>
              <a:rPr lang="en-GB" smtClean="0"/>
              <a:t>Copy (or create) the definition files in the required location:</a:t>
            </a:r>
          </a:p>
          <a:p>
            <a:pPr lvl="1"/>
            <a:r>
              <a:rPr lang="en-GB" smtClean="0"/>
              <a:t>As specified by the environment variable “WIRESHARK_GENERIC_DISSECTOR_DIR”</a:t>
            </a:r>
          </a:p>
          <a:p>
            <a:pPr lvl="1"/>
            <a:r>
              <a:rPr lang="en-GB" smtClean="0"/>
              <a:t>Profiles directory</a:t>
            </a:r>
          </a:p>
          <a:p>
            <a:pPr lvl="1"/>
            <a:r>
              <a:rPr lang="en-GB" smtClean="0"/>
              <a:t>User data directory</a:t>
            </a:r>
          </a:p>
          <a:p>
            <a:pPr lvl="1"/>
            <a:r>
              <a:rPr lang="en-GB" smtClean="0"/>
              <a:t>Global plugin directory</a:t>
            </a:r>
          </a:p>
          <a:p>
            <a:pPr lvl="1"/>
            <a:r>
              <a:rPr lang="en-GB" smtClean="0"/>
              <a:t>Wireshark main directory</a:t>
            </a:r>
            <a:endParaRPr lang="en-GB"/>
          </a:p>
          <a:p>
            <a:pPr lvl="1"/>
            <a:endParaRPr lang="en-GB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593834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WSGD</a:t>
            </a:r>
            <a:r>
              <a:rPr lang="en-US"/>
              <a:t> </a:t>
            </a:r>
            <a:r>
              <a:rPr lang="en-US" smtClean="0"/>
              <a:t>Basics – Protocol Definition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# Protocol identification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PROTONAME               SharkFest </a:t>
            </a:r>
            <a:r>
              <a:rPr lang="en-US" sz="917" smtClean="0">
                <a:latin typeface="Lucida Console" panose="020b0609040504020204" pitchFamily="49" charset="0"/>
              </a:rPr>
              <a:t>15 </a:t>
            </a:r>
            <a:r>
              <a:rPr lang="en-US" sz="917">
                <a:latin typeface="Lucida Console" panose="020b0609040504020204" pitchFamily="49" charset="0"/>
              </a:rPr>
              <a:t>Protocol (WSGD)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PROTOSHORTNAME          </a:t>
            </a:r>
            <a:r>
              <a:rPr lang="en-US" sz="917" smtClean="0">
                <a:latin typeface="Lucida Console" panose="020b0609040504020204" pitchFamily="49" charset="0"/>
              </a:rPr>
              <a:t>SF15</a:t>
            </a:r>
            <a:endParaRPr lang="en-US" sz="917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PROTOABBREV             </a:t>
            </a:r>
            <a:r>
              <a:rPr lang="en-US" sz="917" smtClean="0">
                <a:latin typeface="Lucida Console" panose="020b0609040504020204" pitchFamily="49" charset="0"/>
              </a:rPr>
              <a:t>sf15</a:t>
            </a:r>
            <a:endParaRPr lang="en-US" sz="917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endParaRPr lang="en-US" sz="917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# Protocol parent, controls when dissector is called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PARENT_SUBFIELD         tcp.port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PARENT_SUBFIELD_VALUES  54321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endParaRPr lang="en-US" sz="917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# Message header, protocol starts with a header</a:t>
            </a:r>
          </a:p>
          <a:p>
            <a:pPr marL="0" indent="0">
              <a:lnSpc>
                <a:spcPct val="80000"/>
              </a:lnSpc>
              <a:spcBef>
                <a:spcPts val="83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MSG_HEADER_TYPE         T_msg_header</a:t>
            </a:r>
          </a:p>
          <a:p>
            <a:pPr marL="0" indent="0">
              <a:lnSpc>
                <a:spcPct val="80000"/>
              </a:lnSpc>
              <a:spcBef>
                <a:spcPts val="83"/>
              </a:spcBef>
              <a:buNone/>
            </a:pPr>
            <a:endParaRPr lang="en-US" sz="917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# Message type identifier, must be part of header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MSG_ID_FIELD_NAME       Function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endParaRPr lang="en-US" sz="917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# Message title field, shown in Info column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MSG_TITLE               InfoString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endParaRPr lang="en-US" sz="917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# Message size field, from field in header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MSG_TOTAL_LENGTH        Length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endParaRPr lang="en-US" sz="917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# Message body type: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MSG_MAIN_TYPE           T_msg_switch(Function)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endParaRPr lang="en-US" sz="917">
              <a:latin typeface="Lucida Console" panose="020b0609040504020204" pitchFamily="49" charset="0"/>
            </a:endParaRP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# Field definitions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PROTO_TYPE_DEFINITIONS</a:t>
            </a:r>
          </a:p>
          <a:p>
            <a:pPr marL="0" indent="0">
              <a:lnSpc>
                <a:spcPct val="80000"/>
              </a:lnSpc>
              <a:spcBef>
                <a:spcPts val="167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include  </a:t>
            </a:r>
            <a:r>
              <a:rPr lang="en-US" sz="917" smtClean="0">
                <a:latin typeface="Lucida Console" panose="020b0609040504020204" pitchFamily="49" charset="0"/>
              </a:rPr>
              <a:t>sf15.fdesc</a:t>
            </a:r>
            <a:r>
              <a:rPr lang="en-US" sz="917"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446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WSGD</a:t>
            </a:r>
            <a:r>
              <a:rPr lang="en-US"/>
              <a:t> </a:t>
            </a:r>
            <a:r>
              <a:rPr lang="en-US" smtClean="0"/>
              <a:t>Basics – Field Definitions 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000">
                <a:latin typeface="Lucida Console" panose="020b0609040504020204" pitchFamily="49" charset="0"/>
              </a:rPr>
              <a:t># Message type enumeration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enum8 T_Type_message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connect               20    # must be an integer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connect_ack            -    # "-" indicates previous value + 1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request_data          40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request_reply          -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disconnect            60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disconnect_ack         -	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10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# Header definition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 err="1">
                <a:latin typeface="Lucida Console" panose="020b0609040504020204" pitchFamily="49" charset="0"/>
              </a:rPr>
              <a:t>struct T_msg_header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byte_order            big_endian;</a:t>
            </a:r>
          </a:p>
          <a:p>
            <a:pPr marL="0" indent="0">
              <a:spcBef>
                <a:spcPct val="0"/>
              </a:spcBef>
              <a:buNone/>
            </a:pPr>
            <a:endParaRPr lang="en-US" sz="10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T_Type_message        Function;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uint16                Length;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hide var string       InfoString = print ("%s", Function);  # Note type conversion</a:t>
            </a:r>
          </a:p>
          <a:p>
            <a:pPr marL="0" indent="0">
              <a:spcBef>
                <a:spcPct val="0"/>
              </a:spcBef>
              <a:buNone/>
            </a:pPr>
            <a:endParaRPr lang="en-US" sz="10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byte_order            little_endian;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328267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WSGD</a:t>
            </a:r>
            <a:r>
              <a:rPr lang="en-US"/>
              <a:t> </a:t>
            </a:r>
            <a:r>
              <a:rPr lang="en-US" smtClean="0"/>
              <a:t>Basics – Field Definitions II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# Messages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 err="1">
                <a:latin typeface="Lucida Console" panose="020b0609040504020204" pitchFamily="49" charset="0"/>
              </a:rPr>
              <a:t>struct  T_msg_connect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T_msg_header    Header;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uint32          ID;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10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000" err="1">
                <a:latin typeface="Lucida Console" panose="020b0609040504020204" pitchFamily="49" charset="0"/>
              </a:rPr>
              <a:t>struct  T_msg_connect_ack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T_msg_header    Header;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uint32          ID;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10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000" err="1">
                <a:latin typeface="Lucida Console" panose="020b0609040504020204" pitchFamily="49" charset="0"/>
              </a:rPr>
              <a:t>struct  T_msg_disconnect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T_msg_header    Header;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uint32          ID;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1000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000" err="1">
                <a:latin typeface="Lucida Console" panose="020b0609040504020204" pitchFamily="49" charset="0"/>
              </a:rPr>
              <a:t>struct  T_msg_disconnect_ack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T_msg_header    Header;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  uint32          ID;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00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919433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WSGD</a:t>
            </a:r>
            <a:r>
              <a:rPr lang="en-US"/>
              <a:t> </a:t>
            </a:r>
            <a:r>
              <a:rPr lang="en-US" smtClean="0"/>
              <a:t>Basics – Field Definitions III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85875" y="1098177"/>
            <a:ext cx="6572250" cy="4049293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# Data value enumeration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enum8 T_Type_dataid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read_short  0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read_long   1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read_string 2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917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917" err="1">
                <a:latin typeface="Lucida Console" panose="020b0609040504020204" pitchFamily="49" charset="0"/>
              </a:rPr>
              <a:t>struct T_msg_request_data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T_msg_header          Header;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T_Type_dataid         Data_ID;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917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917" err="1">
                <a:latin typeface="Lucida Console" panose="020b0609040504020204" pitchFamily="49" charset="0"/>
              </a:rPr>
              <a:t>struct T_msg_request_reply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T_msg_header          Header;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T_Type_dataid         Data_ID; 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switch(Data_ID)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  case T_Type_dataid::read_short  : uint16 Data_Short;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  case T_Type_dataid::read_long   : uint32 Data_Long;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  case T_Type_dataid::read_string : string(15) Data_String;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}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917">
              <a:latin typeface="Lucida Console" panose="020b0609040504020204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917" err="1">
                <a:latin typeface="Lucida Console" panose="020b0609040504020204" pitchFamily="49" charset="0"/>
              </a:rPr>
              <a:t>struct  T_msg_unknown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T_msg_header          Header;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raw(*)                end_of_msg;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315072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WSGD</a:t>
            </a:r>
            <a:r>
              <a:rPr lang="en-US"/>
              <a:t> </a:t>
            </a:r>
            <a:r>
              <a:rPr lang="en-US" smtClean="0"/>
              <a:t>Basics – Field Definitions IV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# Main switch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switch  T_msg_switch    T_Type_message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case  T_Type_message::connect        : T_msg_connect         "";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case  T_Type_message::connect_ack    : T_msg_connect_ack     "";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case  T_Type_message::request_data   : T_msg_request_data    "";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case  T_Type_message::request_reply  : T_msg_request_reply   "";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case  T_Type_message::disconnect     : T_msg_disconnect      "";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case  T_Type_message::disconnect_ack : T_msg_disconnect_ack  "";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  default : T_msg_unknown "";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917">
                <a:latin typeface="Lucida Console" panose="020b0609040504020204" pitchFamily="49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endParaRPr lang="en-US" sz="917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79470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Scripting language based dissectors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Protocol definition held in text file(s) using the script language syntax</a:t>
            </a:r>
          </a:p>
          <a:p>
            <a:r>
              <a:rPr lang="en-US" smtClean="0"/>
              <a:t>Definitions are interpreted by the scripting language run-time</a:t>
            </a:r>
          </a:p>
          <a:p>
            <a:r>
              <a:rPr lang="en-US" smtClean="0"/>
              <a:t>Scripting run-time exposes access to libwireshark infrastructure</a:t>
            </a:r>
          </a:p>
          <a:p>
            <a:r>
              <a:rPr lang="en-US" smtClean="0"/>
              <a:t>Not all libwireshark infrastructure exposed</a:t>
            </a:r>
          </a:p>
          <a:p>
            <a:r>
              <a:rPr lang="en-US" smtClean="0"/>
              <a:t>No development environment required</a:t>
            </a:r>
          </a:p>
          <a:p>
            <a:r>
              <a:rPr lang="en-US" smtClean="0"/>
              <a:t>Faster than text dissectors, slower than C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55453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Lua dissectors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err="1" smtClean="0"/>
              <a:t>Lua is built-in to Wireshark (on most platforms)</a:t>
            </a:r>
          </a:p>
          <a:p>
            <a:r>
              <a:rPr lang="en-US" smtClean="0"/>
              <a:t>The lua support can be used to build dissectors, post-dissectors and taps</a:t>
            </a:r>
          </a:p>
          <a:p>
            <a:r>
              <a:rPr lang="en-US" err="1" smtClean="0"/>
              <a:t>init.lua in the global configuration directory is run at Wireshark start-up</a:t>
            </a:r>
          </a:p>
          <a:p>
            <a:r>
              <a:rPr lang="en-US" smtClean="0"/>
              <a:t>If disable_lua is not set to 0 runs init.lua from the personal configuration directory</a:t>
            </a:r>
          </a:p>
          <a:p>
            <a:r>
              <a:rPr lang="en-US" smtClean="0"/>
              <a:t>Loads all lua scripts (*.lua) in the global and personal plugins directory</a:t>
            </a:r>
          </a:p>
          <a:p>
            <a:r>
              <a:rPr lang="en-US"/>
              <a:t>R</a:t>
            </a:r>
            <a:r>
              <a:rPr lang="en-US" smtClean="0"/>
              <a:t>uns any scripts passed on the command line with –X lua_script:xxx.lua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228704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err="1"/>
              <a:t>Lua dissector Basics – Protocol definition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t">
              <a:spcBef>
                <a:spcPct val="0"/>
              </a:spcBef>
              <a:buNone/>
            </a:pPr>
            <a:endParaRPr lang="en-GB" sz="1167" i="1">
              <a:solidFill>
                <a:srgbClr val="808080"/>
              </a:solidFill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 i="1">
                <a:solidFill>
                  <a:srgbClr val="808080"/>
                </a:solidFill>
                <a:latin typeface="Lucida Console" panose="020b0609040504020204" pitchFamily="49" charset="0"/>
              </a:rPr>
              <a:t>-- declare the protocol</a:t>
            </a:r>
            <a:endParaRPr lang="en-GB" sz="11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 smtClean="0">
                <a:latin typeface="Lucida Console" panose="020b0609040504020204" pitchFamily="49" charset="0"/>
              </a:rPr>
              <a:t>sf15_proto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167">
                <a:latin typeface="Lucida Console" panose="020b0609040504020204" pitchFamily="49" charset="0"/>
              </a:rPr>
              <a:t> Proto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167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167" smtClean="0">
                <a:solidFill>
                  <a:srgbClr val="FF0000"/>
                </a:solidFill>
                <a:latin typeface="Lucida Console" panose="020b0609040504020204" pitchFamily="49" charset="0"/>
              </a:rPr>
              <a:t>sf15"</a:t>
            </a:r>
            <a:r>
              <a:rPr lang="en-GB" sz="1167" smtClean="0">
                <a:latin typeface="Lucida Console" panose="020b0609040504020204" pitchFamily="49" charset="0"/>
              </a:rPr>
              <a:t>, </a:t>
            </a:r>
            <a:r>
              <a:rPr lang="en-GB" sz="1167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167" smtClean="0">
                <a:solidFill>
                  <a:srgbClr val="FF0000"/>
                </a:solidFill>
                <a:latin typeface="Lucida Console" panose="020b0609040504020204" pitchFamily="49" charset="0"/>
              </a:rPr>
              <a:t>SharkFest'15 </a:t>
            </a:r>
            <a:r>
              <a:rPr lang="en-GB" sz="1167">
                <a:solidFill>
                  <a:srgbClr val="FF0000"/>
                </a:solidFill>
                <a:latin typeface="Lucida Console" panose="020b0609040504020204" pitchFamily="49" charset="0"/>
              </a:rPr>
              <a:t>Protocol (lua)"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1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 i="1">
                <a:solidFill>
                  <a:srgbClr val="808080"/>
                </a:solidFill>
                <a:latin typeface="Lucida Console" panose="020b0609040504020204" pitchFamily="49" charset="0"/>
              </a:rPr>
              <a:t>-- declare the value strings</a:t>
            </a:r>
            <a:endParaRPr lang="en-GB" sz="11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167">
                <a:latin typeface="Lucida Console" panose="020b0609040504020204" pitchFamily="49" charset="0"/>
              </a:rPr>
              <a:t> vs_funcs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{</a:t>
            </a:r>
            <a:endParaRPr lang="en-GB" sz="11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latin typeface="Lucida Console" panose="020b0609040504020204" pitchFamily="49" charset="0"/>
              </a:rPr>
              <a:t>    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167">
                <a:solidFill>
                  <a:srgbClr val="CC66CC"/>
                </a:solidFill>
                <a:latin typeface="Lucida Console" panose="020b0609040504020204" pitchFamily="49" charset="0"/>
              </a:rPr>
              <a:t>20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FF0000"/>
                </a:solidFill>
                <a:latin typeface="Lucida Console" panose="020b0609040504020204" pitchFamily="49" charset="0"/>
              </a:rPr>
              <a:t>"connect"</a:t>
            </a:r>
            <a:r>
              <a:rPr lang="en-GB" sz="1167">
                <a:latin typeface="Lucida Console" panose="020b0609040504020204" pitchFamily="49" charset="0"/>
              </a:rPr>
              <a:t>,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latin typeface="Lucida Console" panose="020b0609040504020204" pitchFamily="49" charset="0"/>
              </a:rPr>
              <a:t>    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167">
                <a:solidFill>
                  <a:srgbClr val="CC66CC"/>
                </a:solidFill>
                <a:latin typeface="Lucida Console" panose="020b0609040504020204" pitchFamily="49" charset="0"/>
              </a:rPr>
              <a:t>21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FF0000"/>
                </a:solidFill>
                <a:latin typeface="Lucida Console" panose="020b0609040504020204" pitchFamily="49" charset="0"/>
              </a:rPr>
              <a:t>"connect_ack"</a:t>
            </a:r>
            <a:r>
              <a:rPr lang="en-GB" sz="1167">
                <a:latin typeface="Lucida Console" panose="020b0609040504020204" pitchFamily="49" charset="0"/>
              </a:rPr>
              <a:t>,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latin typeface="Lucida Console" panose="020b0609040504020204" pitchFamily="49" charset="0"/>
              </a:rPr>
              <a:t>    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167">
                <a:solidFill>
                  <a:srgbClr val="CC66CC"/>
                </a:solidFill>
                <a:latin typeface="Lucida Console" panose="020b0609040504020204" pitchFamily="49" charset="0"/>
              </a:rPr>
              <a:t>40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FF0000"/>
                </a:solidFill>
                <a:latin typeface="Lucida Console" panose="020b0609040504020204" pitchFamily="49" charset="0"/>
              </a:rPr>
              <a:t>"request_data"</a:t>
            </a:r>
            <a:r>
              <a:rPr lang="en-GB" sz="1167">
                <a:latin typeface="Lucida Console" panose="020b0609040504020204" pitchFamily="49" charset="0"/>
              </a:rPr>
              <a:t>,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latin typeface="Lucida Console" panose="020b0609040504020204" pitchFamily="49" charset="0"/>
              </a:rPr>
              <a:t>    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167">
                <a:solidFill>
                  <a:srgbClr val="CC66CC"/>
                </a:solidFill>
                <a:latin typeface="Lucida Console" panose="020b0609040504020204" pitchFamily="49" charset="0"/>
              </a:rPr>
              <a:t>41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FF0000"/>
                </a:solidFill>
                <a:latin typeface="Lucida Console" panose="020b0609040504020204" pitchFamily="49" charset="0"/>
              </a:rPr>
              <a:t>"request_reply"</a:t>
            </a:r>
            <a:r>
              <a:rPr lang="en-GB" sz="1167">
                <a:latin typeface="Lucida Console" panose="020b0609040504020204" pitchFamily="49" charset="0"/>
              </a:rPr>
              <a:t>,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latin typeface="Lucida Console" panose="020b0609040504020204" pitchFamily="49" charset="0"/>
              </a:rPr>
              <a:t>    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167">
                <a:solidFill>
                  <a:srgbClr val="CC66CC"/>
                </a:solidFill>
                <a:latin typeface="Lucida Console" panose="020b0609040504020204" pitchFamily="49" charset="0"/>
              </a:rPr>
              <a:t>60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FF0000"/>
                </a:solidFill>
                <a:latin typeface="Lucida Console" panose="020b0609040504020204" pitchFamily="49" charset="0"/>
              </a:rPr>
              <a:t>"disconnect"</a:t>
            </a:r>
            <a:r>
              <a:rPr lang="en-GB" sz="1167">
                <a:latin typeface="Lucida Console" panose="020b0609040504020204" pitchFamily="49" charset="0"/>
              </a:rPr>
              <a:t>,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latin typeface="Lucida Console" panose="020b0609040504020204" pitchFamily="49" charset="0"/>
              </a:rPr>
              <a:t>    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167">
                <a:solidFill>
                  <a:srgbClr val="CC66CC"/>
                </a:solidFill>
                <a:latin typeface="Lucida Console" panose="020b0609040504020204" pitchFamily="49" charset="0"/>
              </a:rPr>
              <a:t>61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FF0000"/>
                </a:solidFill>
                <a:latin typeface="Lucida Console" panose="020b0609040504020204" pitchFamily="49" charset="0"/>
              </a:rPr>
              <a:t>"disconnect_ack"</a:t>
            </a:r>
            <a:endParaRPr lang="en-GB" sz="11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}</a:t>
            </a:r>
            <a:endParaRPr lang="en-GB" sz="11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167">
                <a:latin typeface="Lucida Console" panose="020b0609040504020204" pitchFamily="49" charset="0"/>
              </a:rPr>
              <a:t> vs_dataid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{</a:t>
            </a:r>
            <a:endParaRPr lang="en-GB" sz="11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latin typeface="Lucida Console" panose="020b0609040504020204" pitchFamily="49" charset="0"/>
              </a:rPr>
              <a:t>    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167">
                <a:solidFill>
                  <a:srgbClr val="CC66CC"/>
                </a:solidFill>
                <a:latin typeface="Lucida Console" panose="020b0609040504020204" pitchFamily="49" charset="0"/>
              </a:rPr>
              <a:t>0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FF0000"/>
                </a:solidFill>
                <a:latin typeface="Lucida Console" panose="020b0609040504020204" pitchFamily="49" charset="0"/>
              </a:rPr>
              <a:t>"read short"</a:t>
            </a:r>
            <a:r>
              <a:rPr lang="en-GB" sz="1167">
                <a:latin typeface="Lucida Console" panose="020b0609040504020204" pitchFamily="49" charset="0"/>
              </a:rPr>
              <a:t>,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latin typeface="Lucida Console" panose="020b0609040504020204" pitchFamily="49" charset="0"/>
              </a:rPr>
              <a:t>    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167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FF0000"/>
                </a:solidFill>
                <a:latin typeface="Lucida Console" panose="020b0609040504020204" pitchFamily="49" charset="0"/>
              </a:rPr>
              <a:t>"read long"</a:t>
            </a:r>
            <a:r>
              <a:rPr lang="en-GB" sz="1167">
                <a:latin typeface="Lucida Console" panose="020b0609040504020204" pitchFamily="49" charset="0"/>
              </a:rPr>
              <a:t>,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latin typeface="Lucida Console" panose="020b0609040504020204" pitchFamily="49" charset="0"/>
              </a:rPr>
              <a:t>    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167">
                <a:solidFill>
                  <a:srgbClr val="CC66CC"/>
                </a:solidFill>
                <a:latin typeface="Lucida Console" panose="020b0609040504020204" pitchFamily="49" charset="0"/>
              </a:rPr>
              <a:t>2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167">
                <a:latin typeface="Lucida Console" panose="020b0609040504020204" pitchFamily="49" charset="0"/>
              </a:rPr>
              <a:t> </a:t>
            </a:r>
            <a:r>
              <a:rPr lang="en-GB" sz="1167">
                <a:solidFill>
                  <a:srgbClr val="FF0000"/>
                </a:solidFill>
                <a:latin typeface="Lucida Console" panose="020b0609040504020204" pitchFamily="49" charset="0"/>
              </a:rPr>
              <a:t>"read string"</a:t>
            </a:r>
            <a:endParaRPr lang="en-GB" sz="11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}</a:t>
            </a:r>
            <a:endParaRPr lang="en-GB" sz="1167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322844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Software Developer with Trihedral UK Limited</a:t>
            </a:r>
          </a:p>
          <a:p>
            <a:pPr lvl="1"/>
            <a:r>
              <a:rPr lang="en-US" smtClean="0"/>
              <a:t>Use C++ and scripting for SCADA toolkit VTScada™</a:t>
            </a:r>
          </a:p>
          <a:p>
            <a:pPr lvl="1"/>
            <a:r>
              <a:rPr lang="en-US" smtClean="0"/>
              <a:t>Use Wireshark with industrial tele-control protocols</a:t>
            </a:r>
          </a:p>
          <a:p>
            <a:pPr lvl="1"/>
            <a:endParaRPr lang="en-US" smtClean="0"/>
          </a:p>
          <a:p>
            <a:r>
              <a:rPr lang="en-US" smtClean="0"/>
              <a:t>Wireshark Core Developer</a:t>
            </a:r>
          </a:p>
          <a:p>
            <a:pPr lvl="1"/>
            <a:r>
              <a:rPr lang="en-US" smtClean="0"/>
              <a:t>First contributed to Wireshark in 1999</a:t>
            </a:r>
          </a:p>
          <a:p>
            <a:pPr lvl="1"/>
            <a:r>
              <a:rPr lang="en-US" smtClean="0"/>
              <a:t>Maintain DNP</a:t>
            </a:r>
            <a:r>
              <a:rPr lang="en-US"/>
              <a:t>3</a:t>
            </a:r>
            <a:r>
              <a:rPr lang="en-US" smtClean="0"/>
              <a:t> dissector</a:t>
            </a:r>
          </a:p>
          <a:p>
            <a:pPr lvl="1"/>
            <a:r>
              <a:rPr lang="en-US" smtClean="0"/>
              <a:t>Frequent contributor to “Ask Wireshark”</a:t>
            </a:r>
          </a:p>
          <a:p>
            <a:pPr lvl="2"/>
            <a:r>
              <a:rPr lang="en-US"/>
              <a:t>M</a:t>
            </a:r>
            <a:r>
              <a:rPr lang="en-US" smtClean="0"/>
              <a:t>ostly fixing formatting and converting “answers” to comments </a:t>
            </a:r>
            <a:r>
              <a:rPr lang="en-US" smtClean="0">
                <a:sym typeface="Wingdings" pitchFamily="2" charset="2"/>
              </a:rPr>
              <a:t></a:t>
            </a:r>
            <a:endParaRPr lang="en-US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</a:p>
        </p:txBody>
      </p:sp>
    </p:spTree>
    <p:extLst>
      <p:ext uri="{BB962C8B-B14F-4D97-AF65-F5344CB8AC3E}">
        <p14:creationId xmlns:p14="http://schemas.microsoft.com/office/powerpoint/2010/main" val="2284657505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3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err="1"/>
              <a:t>Lua dissector Basics – Field definition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t">
              <a:spcBef>
                <a:spcPct val="0"/>
              </a:spcBef>
              <a:buNone/>
            </a:pPr>
            <a:endParaRPr lang="en-GB" sz="1000" i="1">
              <a:solidFill>
                <a:srgbClr val="808080"/>
              </a:solidFill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declare the fields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000">
                <a:latin typeface="Lucida Console" panose="020b0609040504020204" pitchFamily="49" charset="0"/>
              </a:rPr>
              <a:t> f_func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ProtoField.uint8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sf15.func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>
                <a:latin typeface="Lucida Console" panose="020b0609040504020204" pitchFamily="49" charset="0"/>
              </a:rPr>
              <a:t>, 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"Function"</a:t>
            </a:r>
            <a:r>
              <a:rPr lang="en-GB" sz="1000">
                <a:latin typeface="Lucida Console" panose="020b0609040504020204" pitchFamily="49" charset="0"/>
              </a:rPr>
              <a:t>, base.DEC, vs_funcs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000">
                <a:latin typeface="Lucida Console" panose="020b0609040504020204" pitchFamily="49" charset="0"/>
              </a:rPr>
              <a:t> f_len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ProtoField.uint16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sf15.len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>
                <a:latin typeface="Lucida Console" panose="020b0609040504020204" pitchFamily="49" charset="0"/>
              </a:rPr>
              <a:t>, 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"Length"</a:t>
            </a:r>
            <a:r>
              <a:rPr lang="en-GB" sz="1000">
                <a:latin typeface="Lucida Console" panose="020b0609040504020204" pitchFamily="49" charset="0"/>
              </a:rPr>
              <a:t>, base.DEC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000">
                <a:latin typeface="Lucida Console" panose="020b0609040504020204" pitchFamily="49" charset="0"/>
              </a:rPr>
              <a:t> f_id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ProtoField.uint32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sf15.id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>
                <a:latin typeface="Lucida Console" panose="020b0609040504020204" pitchFamily="49" charset="0"/>
              </a:rPr>
              <a:t>, 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"ID"</a:t>
            </a:r>
            <a:r>
              <a:rPr lang="en-GB" sz="1000">
                <a:latin typeface="Lucida Console" panose="020b0609040504020204" pitchFamily="49" charset="0"/>
              </a:rPr>
              <a:t>, base.DEC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000">
                <a:latin typeface="Lucida Console" panose="020b0609040504020204" pitchFamily="49" charset="0"/>
              </a:rPr>
              <a:t> f_dataid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ProtoField.uint8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sf15.data.id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>
                <a:latin typeface="Lucida Console" panose="020b0609040504020204" pitchFamily="49" charset="0"/>
              </a:rPr>
              <a:t>, 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"Data ID"</a:t>
            </a:r>
            <a:r>
              <a:rPr lang="en-GB" sz="1000">
                <a:latin typeface="Lucida Console" panose="020b0609040504020204" pitchFamily="49" charset="0"/>
              </a:rPr>
              <a:t>, base.DEC, vs_dataid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000">
                <a:latin typeface="Lucida Console" panose="020b0609040504020204" pitchFamily="49" charset="0"/>
              </a:rPr>
              <a:t> f_data_short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ProtoField.int16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sf15.data.short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>
                <a:latin typeface="Lucida Console" panose="020b0609040504020204" pitchFamily="49" charset="0"/>
              </a:rPr>
              <a:t>, 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"Data Short"</a:t>
            </a:r>
            <a:r>
              <a:rPr lang="en-GB" sz="1000">
                <a:latin typeface="Lucida Console" panose="020b0609040504020204" pitchFamily="49" charset="0"/>
              </a:rPr>
              <a:t>, base.DEC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000">
                <a:latin typeface="Lucida Console" panose="020b0609040504020204" pitchFamily="49" charset="0"/>
              </a:rPr>
              <a:t> f_data_long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ProtoField.int32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sf15.data.long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>
                <a:latin typeface="Lucida Console" panose="020b0609040504020204" pitchFamily="49" charset="0"/>
              </a:rPr>
              <a:t>, 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"Data Long"</a:t>
            </a:r>
            <a:r>
              <a:rPr lang="en-GB" sz="1000">
                <a:latin typeface="Lucida Console" panose="020b0609040504020204" pitchFamily="49" charset="0"/>
              </a:rPr>
              <a:t>, base.DEC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000">
                <a:latin typeface="Lucida Console" panose="020b0609040504020204" pitchFamily="49" charset="0"/>
              </a:rPr>
              <a:t> f_data_string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ProtoField.</a:t>
            </a:r>
            <a:r>
              <a:rPr lang="en-GB" sz="1000" err="1">
                <a:solidFill>
                  <a:srgbClr val="B1B100"/>
                </a:solidFill>
                <a:latin typeface="Lucida Console" panose="020b0609040504020204" pitchFamily="49" charset="0"/>
              </a:rPr>
              <a:t>string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 smtClean="0">
                <a:solidFill>
                  <a:srgbClr val="FF0000"/>
                </a:solidFill>
                <a:latin typeface="Lucida Console" panose="020b0609040504020204" pitchFamily="49" charset="0"/>
              </a:rPr>
              <a:t>sf15.data.string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1000">
                <a:latin typeface="Lucida Console" panose="020b0609040504020204" pitchFamily="49" charset="0"/>
              </a:rPr>
              <a:t>, 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"Data String"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 smtClean="0">
                <a:latin typeface="Lucida Console" panose="020b0609040504020204" pitchFamily="49" charset="0"/>
              </a:rPr>
              <a:t>sf15_proto.fields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{</a:t>
            </a:r>
            <a:r>
              <a:rPr lang="en-GB" sz="1000">
                <a:latin typeface="Lucida Console" panose="020b0609040504020204" pitchFamily="49" charset="0"/>
              </a:rPr>
              <a:t> f_func, f_len, f_id, f_dataid,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              f_data_short, f_data_long, f_data_string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}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endParaRPr lang="en-GB" sz="917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797665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err="1" smtClean="0"/>
              <a:t>Lua dissector Basics – Dissector function 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function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 smtClean="0">
                <a:latin typeface="Lucida Console" panose="020b0609040504020204" pitchFamily="49" charset="0"/>
              </a:rPr>
              <a:t>sf15_proto.dissector</a:t>
            </a:r>
            <a:r>
              <a:rPr lang="en-GB" sz="10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 smtClean="0">
                <a:latin typeface="Lucida Console" panose="020b0609040504020204" pitchFamily="49" charset="0"/>
              </a:rPr>
              <a:t>buffer</a:t>
            </a:r>
            <a:r>
              <a:rPr lang="en-GB" sz="1000">
                <a:latin typeface="Lucida Console" panose="020b0609040504020204" pitchFamily="49" charset="0"/>
              </a:rPr>
              <a:t>, pinfo, tree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Set the protocol column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pinfo.cols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'protocol'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 smtClean="0">
                <a:solidFill>
                  <a:srgbClr val="FF0000"/>
                </a:solidFill>
                <a:latin typeface="Lucida Console" panose="020b0609040504020204" pitchFamily="49" charset="0"/>
              </a:rPr>
              <a:t>"sf15"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create the </a:t>
            </a:r>
            <a:r>
              <a:rPr lang="en-GB" sz="1000" i="1" smtClean="0">
                <a:solidFill>
                  <a:srgbClr val="808080"/>
                </a:solidFill>
                <a:latin typeface="Lucida Console" panose="020b0609040504020204" pitchFamily="49" charset="0"/>
              </a:rPr>
              <a:t>sf15 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protocol tree item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 smtClean="0">
                <a:latin typeface="Lucida Console" panose="020b0609040504020204" pitchFamily="49" charset="0"/>
              </a:rPr>
              <a:t>t_sf15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 err="1" smtClean="0">
                <a:latin typeface="Lucida Console" panose="020b0609040504020204" pitchFamily="49" charset="0"/>
              </a:rPr>
              <a:t>tree:add</a:t>
            </a:r>
            <a:r>
              <a:rPr lang="en-GB" sz="10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 smtClean="0">
                <a:latin typeface="Lucida Console" panose="020b0609040504020204" pitchFamily="49" charset="0"/>
              </a:rPr>
              <a:t>sf15_proto</a:t>
            </a:r>
            <a:r>
              <a:rPr lang="en-GB" sz="1000">
                <a:latin typeface="Lucida Console" panose="020b0609040504020204" pitchFamily="49" charset="0"/>
              </a:rPr>
              <a:t>, buffer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())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000">
                <a:latin typeface="Lucida Console" panose="020b0609040504020204" pitchFamily="49" charset="0"/>
              </a:rPr>
              <a:t> offset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0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Add the header tree item and populate it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000">
                <a:latin typeface="Lucida Console" panose="020b0609040504020204" pitchFamily="49" charset="0"/>
              </a:rPr>
              <a:t> t_hdr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 smtClean="0">
                <a:latin typeface="Lucida Console" panose="020b0609040504020204" pitchFamily="49" charset="0"/>
              </a:rPr>
              <a:t>t_sf15:add</a:t>
            </a:r>
            <a:r>
              <a:rPr lang="en-GB" sz="10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 smtClean="0">
                <a:latin typeface="Lucida Console" panose="020b0609040504020204" pitchFamily="49" charset="0"/>
              </a:rPr>
              <a:t>buffer</a:t>
            </a:r>
            <a:r>
              <a:rPr lang="en-GB" sz="10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 smtClean="0">
                <a:latin typeface="Lucida Console" panose="020b0609040504020204" pitchFamily="49" charset="0"/>
              </a:rPr>
              <a:t>offset</a:t>
            </a:r>
            <a:r>
              <a:rPr lang="en-GB" sz="1000">
                <a:latin typeface="Lucida Console" panose="020b0609040504020204" pitchFamily="49" charset="0"/>
              </a:rPr>
              <a:t>,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3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r>
              <a:rPr lang="en-GB" sz="1000">
                <a:latin typeface="Lucida Console" panose="020b0609040504020204" pitchFamily="49" charset="0"/>
              </a:rPr>
              <a:t>, 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"Header"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000">
                <a:latin typeface="Lucida Console" panose="020b0609040504020204" pitchFamily="49" charset="0"/>
              </a:rPr>
              <a:t> func_code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buffer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latin typeface="Lucida Console" panose="020b0609040504020204" pitchFamily="49" charset="0"/>
              </a:rPr>
              <a:t>offset,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r>
              <a:rPr lang="en-GB" sz="1000">
                <a:latin typeface="Lucida Console" panose="020b0609040504020204" pitchFamily="49" charset="0"/>
              </a:rPr>
              <a:t>:uint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t_hdr:add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 err="1">
                <a:latin typeface="Lucida Console" panose="020b0609040504020204" pitchFamily="49" charset="0"/>
              </a:rPr>
              <a:t>f_func, func_code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t_hdr:add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 err="1">
                <a:latin typeface="Lucida Console" panose="020b0609040504020204" pitchFamily="49" charset="0"/>
              </a:rPr>
              <a:t>f_len, buffer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latin typeface="Lucida Console" panose="020b0609040504020204" pitchFamily="49" charset="0"/>
              </a:rPr>
              <a:t>offset +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r>
              <a:rPr lang="en-GB" sz="1000">
                <a:latin typeface="Lucida Console" panose="020b0609040504020204" pitchFamily="49" charset="0"/>
              </a:rPr>
              <a:t>,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2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offset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offset +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3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Set the info column to the name of the function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pinfo.cols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000">
                <a:solidFill>
                  <a:srgbClr val="FF0000"/>
                </a:solidFill>
                <a:latin typeface="Lucida Console" panose="020b0609040504020204" pitchFamily="49" charset="0"/>
              </a:rPr>
              <a:t>'info'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vs_funcs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[</a:t>
            </a:r>
            <a:r>
              <a:rPr lang="en-GB" sz="1000" err="1">
                <a:latin typeface="Lucida Console" panose="020b0609040504020204" pitchFamily="49" charset="0"/>
              </a:rPr>
              <a:t>func_code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]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dissect common part for connect and disconnect functions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000">
                <a:latin typeface="Lucida Console" panose="020b0609040504020204" pitchFamily="49" charset="0"/>
              </a:rPr>
              <a:t> func_code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20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or</a:t>
            </a:r>
            <a:r>
              <a:rPr lang="en-GB" sz="1000">
                <a:latin typeface="Lucida Console" panose="020b0609040504020204" pitchFamily="49" charset="0"/>
              </a:rPr>
              <a:t> func_code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21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or</a:t>
            </a:r>
            <a:r>
              <a:rPr lang="en-GB" sz="1000">
                <a:latin typeface="Lucida Console" panose="020b0609040504020204" pitchFamily="49" charset="0"/>
              </a:rPr>
              <a:t> func_code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60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or</a:t>
            </a:r>
            <a:r>
              <a:rPr lang="en-GB" sz="1000">
                <a:latin typeface="Lucida Console" panose="020b0609040504020204" pitchFamily="49" charset="0"/>
              </a:rPr>
              <a:t> func_code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61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then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A connect or connect ack or disconnect or disconnect_ack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</a:t>
            </a:r>
            <a:r>
              <a:rPr lang="en-GB" sz="1000" smtClean="0">
                <a:latin typeface="Lucida Console" panose="020b0609040504020204" pitchFamily="49" charset="0"/>
              </a:rPr>
              <a:t>t_sf15:add_le</a:t>
            </a:r>
            <a:r>
              <a:rPr lang="en-GB" sz="10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 err="1" smtClean="0">
                <a:latin typeface="Lucida Console" panose="020b0609040504020204" pitchFamily="49" charset="0"/>
              </a:rPr>
              <a:t>f_id</a:t>
            </a:r>
            <a:r>
              <a:rPr lang="en-GB" sz="1000">
                <a:latin typeface="Lucida Console" panose="020b0609040504020204" pitchFamily="49" charset="0"/>
              </a:rPr>
              <a:t>, buffer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latin typeface="Lucida Console" panose="020b0609040504020204" pitchFamily="49" charset="0"/>
              </a:rPr>
              <a:t>offset,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4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endParaRPr lang="en-GB" sz="917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271618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49" y="304271"/>
            <a:ext cx="7995233" cy="1104636"/>
          </a:xfrm>
        </p:spPr>
        <p:txBody>
          <a:bodyPr>
            <a:normAutofit/>
          </a:bodyPr>
          <a:lstStyle/>
          <a:p>
            <a:r>
              <a:rPr lang="en-US" sz="3600" err="1" smtClean="0"/>
              <a:t>Lua dissector Basics – Dissector function II</a:t>
            </a:r>
            <a:endParaRPr lang="en-US" sz="40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A request_data or request_reply message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000">
                <a:latin typeface="Lucida Console" panose="020b0609040504020204" pitchFamily="49" charset="0"/>
              </a:rPr>
              <a:t> func_code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40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or</a:t>
            </a:r>
            <a:r>
              <a:rPr lang="en-GB" sz="1000">
                <a:latin typeface="Lucida Console" panose="020b0609040504020204" pitchFamily="49" charset="0"/>
              </a:rPr>
              <a:t> func_code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41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then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dissect common part of request functions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</a:t>
            </a:r>
            <a:r>
              <a:rPr lang="en-GB" sz="1000" smtClean="0">
                <a:latin typeface="Lucida Console" panose="020b0609040504020204" pitchFamily="49" charset="0"/>
              </a:rPr>
              <a:t>t_sf15:add</a:t>
            </a:r>
            <a:r>
              <a:rPr lang="en-GB" sz="10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 err="1" smtClean="0">
                <a:latin typeface="Lucida Console" panose="020b0609040504020204" pitchFamily="49" charset="0"/>
              </a:rPr>
              <a:t>f_dataid</a:t>
            </a:r>
            <a:r>
              <a:rPr lang="en-GB" sz="1000">
                <a:latin typeface="Lucida Console" panose="020b0609040504020204" pitchFamily="49" charset="0"/>
              </a:rPr>
              <a:t>, buffer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latin typeface="Lucida Console" panose="020b0609040504020204" pitchFamily="49" charset="0"/>
              </a:rPr>
              <a:t>offset,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dissect request_reply data body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000">
                <a:latin typeface="Lucida Console" panose="020b0609040504020204" pitchFamily="49" charset="0"/>
              </a:rPr>
              <a:t> func_code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41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then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A request_reply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local</a:t>
            </a:r>
            <a:r>
              <a:rPr lang="en-GB" sz="1000">
                <a:latin typeface="Lucida Console" panose="020b0609040504020204" pitchFamily="49" charset="0"/>
              </a:rPr>
              <a:t> dataid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buffer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latin typeface="Lucida Console" panose="020b0609040504020204" pitchFamily="49" charset="0"/>
              </a:rPr>
              <a:t>offset,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r>
              <a:rPr lang="en-GB" sz="1000">
                <a:latin typeface="Lucida Console" panose="020b0609040504020204" pitchFamily="49" charset="0"/>
              </a:rPr>
              <a:t>:uint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offset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000">
                <a:latin typeface="Lucida Console" panose="020b0609040504020204" pitchFamily="49" charset="0"/>
              </a:rPr>
              <a:t> offset +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000">
                <a:latin typeface="Lucida Console" panose="020b0609040504020204" pitchFamily="49" charset="0"/>
              </a:rPr>
              <a:t> dataid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0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then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  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a read short data item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  </a:t>
            </a:r>
            <a:r>
              <a:rPr lang="en-GB" sz="1000" smtClean="0">
                <a:latin typeface="Lucida Console" panose="020b0609040504020204" pitchFamily="49" charset="0"/>
              </a:rPr>
              <a:t>t_sf15:add_le</a:t>
            </a:r>
            <a:r>
              <a:rPr lang="en-GB" sz="10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 err="1" smtClean="0">
                <a:latin typeface="Lucida Console" panose="020b0609040504020204" pitchFamily="49" charset="0"/>
              </a:rPr>
              <a:t>f_data_short</a:t>
            </a:r>
            <a:r>
              <a:rPr lang="en-GB" sz="1000">
                <a:latin typeface="Lucida Console" panose="020b0609040504020204" pitchFamily="49" charset="0"/>
              </a:rPr>
              <a:t>, buffer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latin typeface="Lucida Console" panose="020b0609040504020204" pitchFamily="49" charset="0"/>
              </a:rPr>
              <a:t>offset,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2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000">
                <a:latin typeface="Lucida Console" panose="020b0609040504020204" pitchFamily="49" charset="0"/>
              </a:rPr>
              <a:t> dataid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1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then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  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a read long data item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  </a:t>
            </a:r>
            <a:r>
              <a:rPr lang="en-GB" sz="1000" smtClean="0">
                <a:latin typeface="Lucida Console" panose="020b0609040504020204" pitchFamily="49" charset="0"/>
              </a:rPr>
              <a:t>t_sf15:add_le</a:t>
            </a:r>
            <a:r>
              <a:rPr lang="en-GB" sz="10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 err="1" smtClean="0">
                <a:latin typeface="Lucida Console" panose="020b0609040504020204" pitchFamily="49" charset="0"/>
              </a:rPr>
              <a:t>f_data_long</a:t>
            </a:r>
            <a:r>
              <a:rPr lang="en-GB" sz="1000">
                <a:latin typeface="Lucida Console" panose="020b0609040504020204" pitchFamily="49" charset="0"/>
              </a:rPr>
              <a:t>, buffer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latin typeface="Lucida Console" panose="020b0609040504020204" pitchFamily="49" charset="0"/>
              </a:rPr>
              <a:t>offset,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4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1000">
                <a:latin typeface="Lucida Console" panose="020b0609040504020204" pitchFamily="49" charset="0"/>
              </a:rPr>
              <a:t> dataid 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==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2</a:t>
            </a:r>
            <a:r>
              <a:rPr lang="en-GB" sz="1000">
                <a:latin typeface="Lucida Console" panose="020b0609040504020204" pitchFamily="49" charset="0"/>
              </a:rPr>
              <a:t> 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then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  </a:t>
            </a:r>
            <a:r>
              <a:rPr lang="en-GB" sz="1000" i="1">
                <a:solidFill>
                  <a:srgbClr val="808080"/>
                </a:solidFill>
                <a:latin typeface="Lucida Console" panose="020b0609040504020204" pitchFamily="49" charset="0"/>
              </a:rPr>
              <a:t>-- a read string data item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  </a:t>
            </a:r>
            <a:r>
              <a:rPr lang="en-GB" sz="1000" smtClean="0">
                <a:latin typeface="Lucida Console" panose="020b0609040504020204" pitchFamily="49" charset="0"/>
              </a:rPr>
              <a:t>t_sf15:add</a:t>
            </a:r>
            <a:r>
              <a:rPr lang="en-GB" sz="1000" smtClean="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 err="1" smtClean="0">
                <a:latin typeface="Lucida Console" panose="020b0609040504020204" pitchFamily="49" charset="0"/>
              </a:rPr>
              <a:t>f_data_string</a:t>
            </a:r>
            <a:r>
              <a:rPr lang="en-GB" sz="1000">
                <a:latin typeface="Lucida Console" panose="020b0609040504020204" pitchFamily="49" charset="0"/>
              </a:rPr>
              <a:t>, buffer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000">
                <a:latin typeface="Lucida Console" panose="020b0609040504020204" pitchFamily="49" charset="0"/>
              </a:rPr>
              <a:t>offset, </a:t>
            </a:r>
            <a:r>
              <a:rPr lang="en-GB" sz="1000">
                <a:solidFill>
                  <a:srgbClr val="CC66CC"/>
                </a:solidFill>
                <a:latin typeface="Lucida Console" panose="020b0609040504020204" pitchFamily="49" charset="0"/>
              </a:rPr>
              <a:t>15</a:t>
            </a:r>
            <a:r>
              <a:rPr lang="en-GB" sz="1000">
                <a:solidFill>
                  <a:srgbClr val="66CC66"/>
                </a:solidFill>
                <a:latin typeface="Lucida Console" panose="020b0609040504020204" pitchFamily="49" charset="0"/>
              </a:rPr>
              <a:t>))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latin typeface="Lucida Console" panose="020b0609040504020204" pitchFamily="49" charset="0"/>
              </a:rPr>
              <a:t>    </a:t>
            </a: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000">
                <a:solidFill>
                  <a:srgbClr val="B1B100"/>
                </a:solidFill>
                <a:latin typeface="Lucida Console" panose="020b0609040504020204" pitchFamily="49" charset="0"/>
              </a:rPr>
              <a:t>end</a:t>
            </a:r>
            <a:endParaRPr lang="en-GB" sz="100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endParaRPr lang="en-GB" sz="917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35443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04271"/>
            <a:ext cx="8196568" cy="1104636"/>
          </a:xfrm>
        </p:spPr>
        <p:txBody>
          <a:bodyPr>
            <a:normAutofit/>
          </a:bodyPr>
          <a:lstStyle/>
          <a:p>
            <a:r>
              <a:rPr lang="en-US" sz="3600" err="1" smtClean="0"/>
              <a:t>Lua dissector Basics – Dissector registration</a:t>
            </a:r>
            <a:endParaRPr lang="en-US" sz="36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t">
              <a:spcBef>
                <a:spcPct val="0"/>
              </a:spcBef>
              <a:buNone/>
            </a:pPr>
            <a:endParaRPr lang="en-GB" sz="1167" i="1">
              <a:solidFill>
                <a:srgbClr val="808080"/>
              </a:solidFill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 i="1">
                <a:solidFill>
                  <a:srgbClr val="808080"/>
                </a:solidFill>
                <a:latin typeface="Lucida Console" panose="020b0609040504020204" pitchFamily="49" charset="0"/>
              </a:rPr>
              <a:t>-- load the tcp port table</a:t>
            </a:r>
            <a:endParaRPr lang="en-GB" sz="11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 err="1">
                <a:latin typeface="Lucida Console" panose="020b0609040504020204" pitchFamily="49" charset="0"/>
              </a:rPr>
              <a:t>tcp_table 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=</a:t>
            </a:r>
            <a:r>
              <a:rPr lang="en-GB" sz="1167">
                <a:latin typeface="Lucida Console" panose="020b0609040504020204" pitchFamily="49" charset="0"/>
              </a:rPr>
              <a:t> DissectorTable.get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167">
                <a:solidFill>
                  <a:srgbClr val="FF0000"/>
                </a:solidFill>
                <a:latin typeface="Lucida Console" panose="020b0609040504020204" pitchFamily="49" charset="0"/>
              </a:rPr>
              <a:t>"tcp.port"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</a:p>
          <a:p>
            <a:pPr marL="0" indent="0" fontAlgn="t">
              <a:spcBef>
                <a:spcPct val="0"/>
              </a:spcBef>
              <a:buNone/>
            </a:pPr>
            <a:endParaRPr lang="en-GB" sz="11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 i="1">
                <a:solidFill>
                  <a:srgbClr val="808080"/>
                </a:solidFill>
                <a:latin typeface="Lucida Console" panose="020b0609040504020204" pitchFamily="49" charset="0"/>
              </a:rPr>
              <a:t>-- register the protocol to port 54321</a:t>
            </a:r>
            <a:endParaRPr lang="en-GB" sz="11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1167" err="1">
                <a:latin typeface="Lucida Console" panose="020b0609040504020204" pitchFamily="49" charset="0"/>
              </a:rPr>
              <a:t>tcp_table:add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(</a:t>
            </a:r>
            <a:r>
              <a:rPr lang="en-GB" sz="1167">
                <a:solidFill>
                  <a:srgbClr val="CC66CC"/>
                </a:solidFill>
                <a:latin typeface="Lucida Console" panose="020b0609040504020204" pitchFamily="49" charset="0"/>
              </a:rPr>
              <a:t>54321</a:t>
            </a:r>
            <a:r>
              <a:rPr lang="en-GB" sz="1167">
                <a:latin typeface="Lucida Console" panose="020b0609040504020204" pitchFamily="49" charset="0"/>
              </a:rPr>
              <a:t>, </a:t>
            </a:r>
            <a:r>
              <a:rPr lang="en-GB" sz="1167" smtClean="0">
                <a:latin typeface="Lucida Console" panose="020b0609040504020204" pitchFamily="49" charset="0"/>
              </a:rPr>
              <a:t>sf15_proto</a:t>
            </a:r>
            <a:r>
              <a:rPr lang="en-GB" sz="1167">
                <a:solidFill>
                  <a:srgbClr val="66CC66"/>
                </a:solidFill>
                <a:latin typeface="Lucida Console" panose="020b0609040504020204" pitchFamily="49" charset="0"/>
              </a:rPr>
              <a:t>)</a:t>
            </a:r>
            <a:endParaRPr lang="en-GB" sz="1167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09252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based dissectors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P</a:t>
            </a:r>
            <a:r>
              <a:rPr lang="en-US" smtClean="0"/>
              <a:t>rotocol definition, implied in dissector source</a:t>
            </a:r>
          </a:p>
          <a:p>
            <a:r>
              <a:rPr lang="en-US" smtClean="0"/>
              <a:t>Dissector source file compiled into libwireshark or as a plugin</a:t>
            </a:r>
          </a:p>
          <a:p>
            <a:r>
              <a:rPr lang="en-US"/>
              <a:t>A</a:t>
            </a:r>
            <a:r>
              <a:rPr lang="en-US" smtClean="0"/>
              <a:t>ll libwireshark infrastructure available</a:t>
            </a:r>
          </a:p>
          <a:p>
            <a:r>
              <a:rPr lang="en-US" smtClean="0"/>
              <a:t>Full development environment required</a:t>
            </a:r>
          </a:p>
          <a:p>
            <a:r>
              <a:rPr lang="en-US" smtClean="0"/>
              <a:t>High knowledge barrier to initial implementation</a:t>
            </a:r>
          </a:p>
          <a:p>
            <a:r>
              <a:rPr lang="en-US" smtClean="0"/>
              <a:t>Use existing dissectors as a guide</a:t>
            </a:r>
          </a:p>
          <a:p>
            <a:r>
              <a:rPr lang="en-US" smtClean="0"/>
              <a:t>Developers Guide is essential reading, also README.developer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342789"/>
      </p:ext>
    </p:extLst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dissector installation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Place source file in epan</a:t>
            </a:r>
            <a:r>
              <a:rPr lang="en-US"/>
              <a:t>\</a:t>
            </a:r>
            <a:r>
              <a:rPr lang="en-US" smtClean="0"/>
              <a:t>dissectors</a:t>
            </a:r>
          </a:p>
          <a:p>
            <a:r>
              <a:rPr lang="en-US" smtClean="0"/>
              <a:t>Add entry for source to Makefile.common, epan</a:t>
            </a:r>
            <a:r>
              <a:rPr lang="en-US"/>
              <a:t>\</a:t>
            </a:r>
            <a:r>
              <a:rPr lang="en-US" smtClean="0"/>
              <a:t>CMakeLists.txt</a:t>
            </a:r>
          </a:p>
          <a:p>
            <a:r>
              <a:rPr lang="en-US" smtClean="0"/>
              <a:t>Quick test compile in the dissectors directory, e.g. </a:t>
            </a:r>
            <a:r>
              <a:rPr lang="en-US" sz="1667" err="1">
                <a:latin typeface="Lucida Console" panose="020b0609040504020204" pitchFamily="49" charset="0"/>
              </a:rPr>
              <a:t>nmake –f Makefile.nmake </a:t>
            </a:r>
            <a:r>
              <a:rPr lang="en-US" sz="1667" smtClean="0">
                <a:latin typeface="Lucida Console" panose="020b0609040504020204" pitchFamily="49" charset="0"/>
              </a:rPr>
              <a:t>packet-sf15.obj</a:t>
            </a:r>
            <a:endParaRPr lang="en-US" smtClean="0">
              <a:latin typeface="Lucida Console" panose="020b0609040504020204" pitchFamily="49" charset="0"/>
            </a:endParaRPr>
          </a:p>
          <a:p>
            <a:r>
              <a:rPr lang="en-US" smtClean="0"/>
              <a:t>Rebuild Wireshark in the normal way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156924"/>
      </p:ext>
    </p:extLst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04271"/>
            <a:ext cx="7726785" cy="771494"/>
          </a:xfrm>
        </p:spPr>
        <p:txBody>
          <a:bodyPr>
            <a:noAutofit/>
          </a:bodyPr>
          <a:lstStyle/>
          <a:p>
            <a:r>
              <a:rPr lang="en-US" sz="3600"/>
              <a:t>C dissector – preliminary declarations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85875" y="1075766"/>
            <a:ext cx="6572250" cy="4071704"/>
          </a:xfrm>
        </p:spPr>
        <p:txBody>
          <a:bodyPr>
            <a:noAutofit/>
          </a:bodyPr>
          <a:lstStyle/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#include "config.h"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#include &lt;glib.h&gt;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#include &lt;epan/packet.h&gt;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#define </a:t>
            </a:r>
            <a:r>
              <a:rPr lang="en-GB" sz="583" smtClean="0">
                <a:solidFill>
                  <a:srgbClr val="339933"/>
                </a:solidFill>
                <a:latin typeface="Lucida Console" panose="020b0609040504020204" pitchFamily="49" charset="0"/>
              </a:rPr>
              <a:t>sf15_PORT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       54321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#define FUNC_CONNECT    20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#define FUNC_CONN_ACK   21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#define FUNC_REQ_DATA   40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#define FUNC_REQ_REPLY  41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#define FUNC_DISCONNECT 60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#define FUNC_DISC_ACK   61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 i="1">
                <a:solidFill>
                  <a:srgbClr val="808080"/>
                </a:solidFill>
                <a:latin typeface="Lucida Console" panose="020b0609040504020204" pitchFamily="49" charset="0"/>
              </a:rPr>
              <a:t>/* A sample #define of the minimum length (in bytes) of the protocol data.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 i="1">
                <a:solidFill>
                  <a:srgbClr val="808080"/>
                </a:solidFill>
                <a:latin typeface="Lucida Console" panose="020b0609040504020204" pitchFamily="49" charset="0"/>
              </a:rPr>
              <a:t> * If data is received with fewer than this many bytes it is rejected by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 i="1">
                <a:solidFill>
                  <a:srgbClr val="808080"/>
                </a:solidFill>
                <a:latin typeface="Lucida Console" panose="020b0609040504020204" pitchFamily="49" charset="0"/>
              </a:rPr>
              <a:t> * the current dissector. */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#define </a:t>
            </a:r>
            <a:r>
              <a:rPr lang="en-GB" sz="583" smtClean="0">
                <a:solidFill>
                  <a:srgbClr val="339933"/>
                </a:solidFill>
                <a:latin typeface="Lucida Console" panose="020b0609040504020204" pitchFamily="49" charset="0"/>
              </a:rPr>
              <a:t>sf15_MIN_LENGTH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4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err="1">
                <a:solidFill>
                  <a:srgbClr val="993333"/>
                </a:solidFill>
                <a:latin typeface="Lucida Console" panose="020b0609040504020204" pitchFamily="49" charset="0"/>
              </a:rPr>
              <a:t>const</a:t>
            </a:r>
            <a:r>
              <a:rPr lang="en-GB" sz="583">
                <a:latin typeface="Lucida Console" panose="020b0609040504020204" pitchFamily="49" charset="0"/>
              </a:rPr>
              <a:t> value_string </a:t>
            </a:r>
            <a:r>
              <a:rPr lang="en-GB" sz="583" smtClean="0">
                <a:latin typeface="Lucida Console" panose="020b0609040504020204" pitchFamily="49" charset="0"/>
              </a:rPr>
              <a:t>sf15_func_vals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[]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 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583">
                <a:latin typeface="Lucida Console" panose="020b0609040504020204" pitchFamily="49" charset="0"/>
              </a:rPr>
              <a:t> FUNC_CONNECT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583">
                <a:latin typeface="Lucida Console" panose="020b0609040504020204" pitchFamily="49" charset="0"/>
              </a:rPr>
              <a:t>    </a:t>
            </a:r>
            <a:r>
              <a:rPr lang="en-GB" sz="583">
                <a:solidFill>
                  <a:srgbClr val="FF0000"/>
                </a:solidFill>
                <a:latin typeface="Lucida Console" panose="020b0609040504020204" pitchFamily="49" charset="0"/>
              </a:rPr>
              <a:t>"connect"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 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583">
                <a:latin typeface="Lucida Console" panose="020b0609040504020204" pitchFamily="49" charset="0"/>
              </a:rPr>
              <a:t> FUNC_CONN_ACK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583">
                <a:latin typeface="Lucida Console" panose="020b0609040504020204" pitchFamily="49" charset="0"/>
              </a:rPr>
              <a:t>   </a:t>
            </a:r>
            <a:r>
              <a:rPr lang="en-GB" sz="583">
                <a:solidFill>
                  <a:srgbClr val="FF0000"/>
                </a:solidFill>
                <a:latin typeface="Lucida Console" panose="020b0609040504020204" pitchFamily="49" charset="0"/>
              </a:rPr>
              <a:t>"connect_ack"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 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583">
                <a:latin typeface="Lucida Console" panose="020b0609040504020204" pitchFamily="49" charset="0"/>
              </a:rPr>
              <a:t> FUNC_REQ_DATA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583">
                <a:latin typeface="Lucida Console" panose="020b0609040504020204" pitchFamily="49" charset="0"/>
              </a:rPr>
              <a:t>   </a:t>
            </a:r>
            <a:r>
              <a:rPr lang="en-GB" sz="583">
                <a:solidFill>
                  <a:srgbClr val="FF0000"/>
                </a:solidFill>
                <a:latin typeface="Lucida Console" panose="020b0609040504020204" pitchFamily="49" charset="0"/>
              </a:rPr>
              <a:t>"request_data"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 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583">
                <a:latin typeface="Lucida Console" panose="020b0609040504020204" pitchFamily="49" charset="0"/>
              </a:rPr>
              <a:t> FUNC_REQ_REPLY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583">
                <a:latin typeface="Lucida Console" panose="020b0609040504020204" pitchFamily="49" charset="0"/>
              </a:rPr>
              <a:t>  </a:t>
            </a:r>
            <a:r>
              <a:rPr lang="en-GB" sz="583">
                <a:solidFill>
                  <a:srgbClr val="FF0000"/>
                </a:solidFill>
                <a:latin typeface="Lucida Console" panose="020b0609040504020204" pitchFamily="49" charset="0"/>
              </a:rPr>
              <a:t>"request_reply"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 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583">
                <a:latin typeface="Lucida Console" panose="020b0609040504020204" pitchFamily="49" charset="0"/>
              </a:rPr>
              <a:t> FUNC_DISCONNECT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FF0000"/>
                </a:solidFill>
                <a:latin typeface="Lucida Console" panose="020b0609040504020204" pitchFamily="49" charset="0"/>
              </a:rPr>
              <a:t>"disconnect"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 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583">
                <a:latin typeface="Lucida Console" panose="020b0609040504020204" pitchFamily="49" charset="0"/>
              </a:rPr>
              <a:t> FUNC_DISC_ACK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583">
                <a:latin typeface="Lucida Console" panose="020b0609040504020204" pitchFamily="49" charset="0"/>
              </a:rPr>
              <a:t>   </a:t>
            </a:r>
            <a:r>
              <a:rPr lang="en-GB" sz="583">
                <a:solidFill>
                  <a:srgbClr val="FF0000"/>
                </a:solidFill>
                <a:latin typeface="Lucida Console" panose="020b0609040504020204" pitchFamily="49" charset="0"/>
              </a:rPr>
              <a:t>"disconnect_ack"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 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#define READ_SHORT       0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#define READ_LONG        1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#define READ_STRING      2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err="1">
                <a:solidFill>
                  <a:srgbClr val="993333"/>
                </a:solidFill>
                <a:latin typeface="Lucida Console" panose="020b0609040504020204" pitchFamily="49" charset="0"/>
              </a:rPr>
              <a:t>const</a:t>
            </a:r>
            <a:r>
              <a:rPr lang="en-GB" sz="583">
                <a:latin typeface="Lucida Console" panose="020b0609040504020204" pitchFamily="49" charset="0"/>
              </a:rPr>
              <a:t> value_string </a:t>
            </a:r>
            <a:r>
              <a:rPr lang="en-GB" sz="583" smtClean="0">
                <a:latin typeface="Lucida Console" panose="020b0609040504020204" pitchFamily="49" charset="0"/>
              </a:rPr>
              <a:t>sf15_data_type_vals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[]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 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583">
                <a:latin typeface="Lucida Console" panose="020b0609040504020204" pitchFamily="49" charset="0"/>
              </a:rPr>
              <a:t> READ_SHORT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583">
                <a:latin typeface="Lucida Console" panose="020b0609040504020204" pitchFamily="49" charset="0"/>
              </a:rPr>
              <a:t>  </a:t>
            </a:r>
            <a:r>
              <a:rPr lang="en-GB" sz="583">
                <a:solidFill>
                  <a:srgbClr val="FF0000"/>
                </a:solidFill>
                <a:latin typeface="Lucida Console" panose="020b0609040504020204" pitchFamily="49" charset="0"/>
              </a:rPr>
              <a:t>"read short"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 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583">
                <a:latin typeface="Lucida Console" panose="020b0609040504020204" pitchFamily="49" charset="0"/>
              </a:rPr>
              <a:t> READ_LONG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583">
                <a:latin typeface="Lucida Console" panose="020b0609040504020204" pitchFamily="49" charset="0"/>
              </a:rPr>
              <a:t>   </a:t>
            </a:r>
            <a:r>
              <a:rPr lang="en-GB" sz="583">
                <a:solidFill>
                  <a:srgbClr val="FF0000"/>
                </a:solidFill>
                <a:latin typeface="Lucida Console" panose="020b0609040504020204" pitchFamily="49" charset="0"/>
              </a:rPr>
              <a:t>"read long"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 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583">
                <a:latin typeface="Lucida Console" panose="020b0609040504020204" pitchFamily="49" charset="0"/>
              </a:rPr>
              <a:t> READ_STRING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FF0000"/>
                </a:solidFill>
                <a:latin typeface="Lucida Console" panose="020b0609040504020204" pitchFamily="49" charset="0"/>
              </a:rPr>
              <a:t>"read string"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 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 i="1">
                <a:solidFill>
                  <a:srgbClr val="808080"/>
                </a:solidFill>
                <a:latin typeface="Lucida Console" panose="020b0609040504020204" pitchFamily="49" charset="0"/>
              </a:rPr>
              <a:t>/* Initialize the protocol and registered fields */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smtClean="0">
                <a:latin typeface="Lucida Console" panose="020b0609040504020204" pitchFamily="49" charset="0"/>
              </a:rPr>
              <a:t>proto_sf15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583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smtClean="0">
                <a:latin typeface="Lucida Console" panose="020b0609040504020204" pitchFamily="49" charset="0"/>
              </a:rPr>
              <a:t>hf_sf15_Func_Code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583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smtClean="0">
                <a:latin typeface="Lucida Console" panose="020b0609040504020204" pitchFamily="49" charset="0"/>
              </a:rPr>
              <a:t>hf_sf15_Length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583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smtClean="0">
                <a:latin typeface="Lucida Console" panose="020b0609040504020204" pitchFamily="49" charset="0"/>
              </a:rPr>
              <a:t>hf_sf15_ID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583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smtClean="0">
                <a:latin typeface="Lucida Console" panose="020b0609040504020204" pitchFamily="49" charset="0"/>
              </a:rPr>
              <a:t>hf_sf15_Data_ID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583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smtClean="0">
                <a:latin typeface="Lucida Console" panose="020b0609040504020204" pitchFamily="49" charset="0"/>
              </a:rPr>
              <a:t>hf_sf15_Data_Short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583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smtClean="0">
                <a:latin typeface="Lucida Console" panose="020b0609040504020204" pitchFamily="49" charset="0"/>
              </a:rPr>
              <a:t>hf_sf15_Data_Long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583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 smtClean="0">
                <a:latin typeface="Lucida Console" panose="020b0609040504020204" pitchFamily="49" charset="0"/>
              </a:rPr>
              <a:t>hf_sf15_Data_String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583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 i="1">
                <a:solidFill>
                  <a:srgbClr val="808080"/>
                </a:solidFill>
                <a:latin typeface="Lucida Console" panose="020b0609040504020204" pitchFamily="49" charset="0"/>
              </a:rPr>
              <a:t>/* Initialize the subtree pointers */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583">
                <a:latin typeface="Lucida Console" panose="020b0609040504020204" pitchFamily="49" charset="0"/>
              </a:rPr>
              <a:t> gint </a:t>
            </a:r>
            <a:r>
              <a:rPr lang="en-GB" sz="583" smtClean="0">
                <a:latin typeface="Lucida Console" panose="020b0609040504020204" pitchFamily="49" charset="0"/>
              </a:rPr>
              <a:t>ett_sf15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583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583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583">
                <a:latin typeface="Lucida Console" panose="020b0609040504020204" pitchFamily="49" charset="0"/>
              </a:rPr>
              <a:t> gint </a:t>
            </a:r>
            <a:r>
              <a:rPr lang="en-GB" sz="583" smtClean="0">
                <a:latin typeface="Lucida Console" panose="020b0609040504020204" pitchFamily="49" charset="0"/>
              </a:rPr>
              <a:t>ett_sf15_hdr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583">
                <a:latin typeface="Lucida Console" panose="020b0609040504020204" pitchFamily="49" charset="0"/>
              </a:rPr>
              <a:t> 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583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583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583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US" sz="500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627949"/>
      </p:ext>
    </p:extLst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dissector – dissection function 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fontAlgn="t">
              <a:spcBef>
                <a:spcPct val="0"/>
              </a:spcBef>
              <a:buNone/>
            </a:pP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Code to actually dissect the packets 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err="1">
                <a:solidFill>
                  <a:srgbClr val="993333"/>
                </a:solidFill>
                <a:latin typeface="Lucida Console" panose="020b0609040504020204" pitchFamily="49" charset="0"/>
              </a:rPr>
              <a:t>int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 smtClean="0">
                <a:latin typeface="Lucida Console" panose="020b0609040504020204" pitchFamily="49" charset="0"/>
              </a:rPr>
              <a:t>dissect_sf15</a:t>
            </a:r>
            <a:r>
              <a:rPr lang="en-GB" sz="875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 smtClean="0">
                <a:latin typeface="Lucida Console" panose="020b0609040504020204" pitchFamily="49" charset="0"/>
              </a:rPr>
              <a:t>tvbuff_t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875" err="1">
                <a:latin typeface="Lucida Console" panose="020b0609040504020204" pitchFamily="49" charset="0"/>
              </a:rPr>
              <a:t>tvb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packet_info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875" err="1">
                <a:latin typeface="Lucida Console" panose="020b0609040504020204" pitchFamily="49" charset="0"/>
              </a:rPr>
              <a:t>pinfo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proto_tree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875">
                <a:latin typeface="Lucida Console" panose="020b0609040504020204" pitchFamily="49" charset="0"/>
              </a:rPr>
              <a:t>tree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void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875">
                <a:latin typeface="Lucida Console" panose="020b0609040504020204" pitchFamily="49" charset="0"/>
              </a:rPr>
              <a:t>data _U_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Set up structures needed to add the protocol subtree and manage it 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proto_item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875" err="1">
                <a:latin typeface="Lucida Console" panose="020b0609040504020204" pitchFamily="49" charset="0"/>
              </a:rPr>
              <a:t>ti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875" err="1">
                <a:latin typeface="Lucida Console" panose="020b0609040504020204" pitchFamily="49" charset="0"/>
              </a:rPr>
              <a:t>hdr_ti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proto_tree </a:t>
            </a:r>
            <a:r>
              <a:rPr lang="en-GB" sz="875" smtClean="0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875" smtClean="0">
                <a:latin typeface="Lucida Console" panose="020b0609040504020204" pitchFamily="49" charset="0"/>
              </a:rPr>
              <a:t>sf15_tree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smtClean="0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875" smtClean="0">
                <a:latin typeface="Lucida Console" panose="020b0609040504020204" pitchFamily="49" charset="0"/>
              </a:rPr>
              <a:t>sf15_hdr_tree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Other misc. local variables. 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guint offset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guint8 func_code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guint8 data_id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Check that there's enough data 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tvb_length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tvb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&lt;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smtClean="0">
                <a:latin typeface="Lucida Console" panose="020b0609040504020204" pitchFamily="49" charset="0"/>
              </a:rPr>
              <a:t>sf15_MIN_LENGTH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    </a:t>
            </a:r>
            <a:r>
              <a:rPr lang="en-GB" sz="875">
                <a:solidFill>
                  <a:srgbClr val="B1B100"/>
                </a:solidFill>
                <a:latin typeface="Lucida Console" panose="020b0609040504020204" pitchFamily="49" charset="0"/>
              </a:rPr>
              <a:t>return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Fetch some values from the packet header using tvb_get_*(). If these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values are not valid/possible in your protocol then return 0 to give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some other dissector a chance to dissect it.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     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func_code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875">
                <a:latin typeface="Lucida Console" panose="020b0609040504020204" pitchFamily="49" charset="0"/>
              </a:rPr>
              <a:t> tvb_get_guint8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tvb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offset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try_val_to_str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func_code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smtClean="0">
                <a:latin typeface="Lucida Console" panose="020b0609040504020204" pitchFamily="49" charset="0"/>
              </a:rPr>
              <a:t>sf15_func_vals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==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    </a:t>
            </a:r>
            <a:r>
              <a:rPr lang="en-GB" sz="875">
                <a:solidFill>
                  <a:srgbClr val="B1B100"/>
                </a:solidFill>
                <a:latin typeface="Lucida Console" panose="020b0609040504020204" pitchFamily="49" charset="0"/>
              </a:rPr>
              <a:t>return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/*** COLUMN DATA ***/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Set the Protocol column to the constant string of </a:t>
            </a:r>
            <a:r>
              <a:rPr lang="en-GB" sz="875" i="1" smtClean="0">
                <a:solidFill>
                  <a:srgbClr val="808080"/>
                </a:solidFill>
                <a:latin typeface="Lucida Console" panose="020b0609040504020204" pitchFamily="49" charset="0"/>
              </a:rPr>
              <a:t>sf15 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col_set_str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pinfo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-&gt;</a:t>
            </a:r>
            <a:r>
              <a:rPr lang="en-GB" sz="875" err="1">
                <a:latin typeface="Lucida Console" panose="020b0609040504020204" pitchFamily="49" charset="0"/>
              </a:rPr>
              <a:t>cinfo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COL_PROTOCOL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smtClean="0">
                <a:solidFill>
                  <a:srgbClr val="FF0000"/>
                </a:solidFill>
                <a:latin typeface="Lucida Console" panose="020b0609040504020204" pitchFamily="49" charset="0"/>
              </a:rPr>
              <a:t>"sf15"</a:t>
            </a:r>
            <a:r>
              <a:rPr lang="en-GB" sz="875" smtClean="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 smtClean="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col_clear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pinfo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-&gt;</a:t>
            </a:r>
            <a:r>
              <a:rPr lang="en-GB" sz="875" err="1">
                <a:latin typeface="Lucida Console" panose="020b0609040504020204" pitchFamily="49" charset="0"/>
              </a:rPr>
              <a:t>cinfo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COL_INFO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col_add_str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pinfo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-&gt;</a:t>
            </a:r>
            <a:r>
              <a:rPr lang="en-GB" sz="875" err="1">
                <a:latin typeface="Lucida Console" panose="020b0609040504020204" pitchFamily="49" charset="0"/>
              </a:rPr>
              <a:t>cinfo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COL_INFO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            val_to_str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func_code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smtClean="0">
                <a:latin typeface="Lucida Console" panose="020b0609040504020204" pitchFamily="49" charset="0"/>
              </a:rPr>
              <a:t>sf15_func_vals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FF0000"/>
                </a:solidFill>
                <a:latin typeface="Lucida Console" panose="020b0609040504020204" pitchFamily="49" charset="0"/>
              </a:rPr>
              <a:t>"Unknown function (%d)"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))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588171"/>
      </p:ext>
    </p:extLst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dissector – dissection function II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/*** PROTOCOL TREE ***/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create display subtree for the protocol 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ti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875">
                <a:latin typeface="Lucida Console" panose="020b0609040504020204" pitchFamily="49" charset="0"/>
              </a:rPr>
              <a:t> proto_tree_add_item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>
                <a:latin typeface="Lucida Console" panose="020b0609040504020204" pitchFamily="49" charset="0"/>
              </a:rPr>
              <a:t>tree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smtClean="0">
                <a:latin typeface="Lucida Console" panose="020b0609040504020204" pitchFamily="49" charset="0"/>
              </a:rPr>
              <a:t>proto_sf15</a:t>
            </a:r>
            <a:r>
              <a:rPr lang="en-GB" sz="875" smtClean="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 smtClean="0">
                <a:latin typeface="Lucida Console" panose="020b0609040504020204" pitchFamily="49" charset="0"/>
              </a:rPr>
              <a:t> </a:t>
            </a:r>
            <a:r>
              <a:rPr lang="en-GB" sz="875" err="1">
                <a:latin typeface="Lucida Console" panose="020b0609040504020204" pitchFamily="49" charset="0"/>
              </a:rPr>
              <a:t>tvb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-</a:t>
            </a:r>
            <a:r>
              <a:rPr lang="en-GB" sz="875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ENC_NA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smtClean="0">
                <a:latin typeface="Lucida Console" panose="020b0609040504020204" pitchFamily="49" charset="0"/>
              </a:rPr>
              <a:t>sf15_tree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875">
                <a:latin typeface="Lucida Console" panose="020b0609040504020204" pitchFamily="49" charset="0"/>
              </a:rPr>
              <a:t> proto_item_add_subtree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>
                <a:latin typeface="Lucida Console" panose="020b0609040504020204" pitchFamily="49" charset="0"/>
              </a:rPr>
              <a:t>ti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smtClean="0">
                <a:latin typeface="Lucida Console" panose="020b0609040504020204" pitchFamily="49" charset="0"/>
              </a:rPr>
              <a:t>ett_sf15</a:t>
            </a:r>
            <a:r>
              <a:rPr lang="en-GB" sz="875" smtClean="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 smtClean="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create subtree for the header 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hdr_ti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err="1" smtClean="0">
                <a:latin typeface="Lucida Console" panose="020b0609040504020204" pitchFamily="49" charset="0"/>
              </a:rPr>
              <a:t>proto_tree_add_text</a:t>
            </a:r>
            <a:r>
              <a:rPr lang="en-GB" sz="875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smtClean="0">
                <a:latin typeface="Lucida Console" panose="020b0609040504020204" pitchFamily="49" charset="0"/>
              </a:rPr>
              <a:t>sf15_tree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tvb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00DD"/>
                </a:solidFill>
                <a:latin typeface="Lucida Console" panose="020b0609040504020204" pitchFamily="49" charset="0"/>
              </a:rPr>
              <a:t>0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00DD"/>
                </a:solidFill>
                <a:latin typeface="Lucida Console" panose="020b0609040504020204" pitchFamily="49" charset="0"/>
              </a:rPr>
              <a:t>3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FF0000"/>
                </a:solidFill>
                <a:latin typeface="Lucida Console" panose="020b0609040504020204" pitchFamily="49" charset="0"/>
              </a:rPr>
              <a:t>"Header"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smtClean="0">
                <a:latin typeface="Lucida Console" panose="020b0609040504020204" pitchFamily="49" charset="0"/>
              </a:rPr>
              <a:t>sf15_hdr_tree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875">
                <a:latin typeface="Lucida Console" panose="020b0609040504020204" pitchFamily="49" charset="0"/>
              </a:rPr>
              <a:t> proto_item_add_subtree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hdr_ti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smtClean="0">
                <a:latin typeface="Lucida Console" panose="020b0609040504020204" pitchFamily="49" charset="0"/>
              </a:rPr>
              <a:t>ett_sf15_hdr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Add an item to the subtree, see section 1.6 of README.developer for more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information. 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err="1" smtClean="0">
                <a:latin typeface="Lucida Console" panose="020b0609040504020204" pitchFamily="49" charset="0"/>
              </a:rPr>
              <a:t>proto_tree_add_item</a:t>
            </a:r>
            <a:r>
              <a:rPr lang="en-GB" sz="875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smtClean="0">
                <a:latin typeface="Lucida Console" panose="020b0609040504020204" pitchFamily="49" charset="0"/>
              </a:rPr>
              <a:t>sf15_hdr_tree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smtClean="0">
                <a:latin typeface="Lucida Console" panose="020b0609040504020204" pitchFamily="49" charset="0"/>
              </a:rPr>
              <a:t>hf_sf15_Func_Code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tvb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offset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ENC_LITTLE_ENDIAN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offset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Continue adding tree items to process the packet here... 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err="1" smtClean="0">
                <a:latin typeface="Lucida Console" panose="020b0609040504020204" pitchFamily="49" charset="0"/>
              </a:rPr>
              <a:t>proto_tree_add_item</a:t>
            </a:r>
            <a:r>
              <a:rPr lang="en-GB" sz="875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smtClean="0">
                <a:latin typeface="Lucida Console" panose="020b0609040504020204" pitchFamily="49" charset="0"/>
              </a:rPr>
              <a:t>sf15_hdr_tree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smtClean="0">
                <a:latin typeface="Lucida Console" panose="020b0609040504020204" pitchFamily="49" charset="0"/>
              </a:rPr>
              <a:t>hf_sf15_Length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tvb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offset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00DD"/>
                </a:solidFill>
                <a:latin typeface="Lucida Console" panose="020b0609040504020204" pitchFamily="49" charset="0"/>
              </a:rPr>
              <a:t>2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ENC_BIG_ENDIAN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offset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00DD"/>
                </a:solidFill>
                <a:latin typeface="Lucida Console" panose="020b0609040504020204" pitchFamily="49" charset="0"/>
              </a:rPr>
              <a:t>2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Now add items depending on the specific function code 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>
                <a:solidFill>
                  <a:srgbClr val="B1B100"/>
                </a:solidFill>
                <a:latin typeface="Lucida Console" panose="020b0609040504020204" pitchFamily="49" charset="0"/>
              </a:rPr>
              <a:t>switch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func_code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    </a:t>
            </a:r>
            <a:r>
              <a:rPr lang="en-GB" sz="875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875">
                <a:latin typeface="Lucida Console" panose="020b0609040504020204" pitchFamily="49" charset="0"/>
              </a:rPr>
              <a:t> FUNC_CONNECT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    </a:t>
            </a:r>
            <a:r>
              <a:rPr lang="en-GB" sz="875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875">
                <a:latin typeface="Lucida Console" panose="020b0609040504020204" pitchFamily="49" charset="0"/>
              </a:rPr>
              <a:t> FUNC_CONN_ACK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    </a:t>
            </a:r>
            <a:r>
              <a:rPr lang="en-GB" sz="875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875">
                <a:latin typeface="Lucida Console" panose="020b0609040504020204" pitchFamily="49" charset="0"/>
              </a:rPr>
              <a:t> FUNC_DISCONNECT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    </a:t>
            </a:r>
            <a:r>
              <a:rPr lang="en-GB" sz="875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875">
                <a:latin typeface="Lucida Console" panose="020b0609040504020204" pitchFamily="49" charset="0"/>
              </a:rPr>
              <a:t> FUNC_DISC_ACK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        </a:t>
            </a:r>
            <a:r>
              <a:rPr lang="en-GB" sz="875" err="1" smtClean="0">
                <a:latin typeface="Lucida Console" panose="020b0609040504020204" pitchFamily="49" charset="0"/>
              </a:rPr>
              <a:t>proto_tree_add_item</a:t>
            </a:r>
            <a:r>
              <a:rPr lang="en-GB" sz="875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smtClean="0">
                <a:latin typeface="Lucida Console" panose="020b0609040504020204" pitchFamily="49" charset="0"/>
              </a:rPr>
              <a:t>sf15_tree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smtClean="0">
                <a:latin typeface="Lucida Console" panose="020b0609040504020204" pitchFamily="49" charset="0"/>
              </a:rPr>
              <a:t>hf_sf15_ID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tvb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offset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00DD"/>
                </a:solidFill>
                <a:latin typeface="Lucida Console" panose="020b0609040504020204" pitchFamily="49" charset="0"/>
              </a:rPr>
              <a:t>4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ENC_LITTLE_ENDIAN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        offset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        </a:t>
            </a:r>
            <a:r>
              <a:rPr lang="en-GB" sz="875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82893"/>
      </p:ext>
    </p:extLst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262326"/>
            <a:ext cx="7584172" cy="838729"/>
          </a:xfrm>
        </p:spPr>
        <p:txBody>
          <a:bodyPr>
            <a:normAutofit/>
          </a:bodyPr>
          <a:lstStyle/>
          <a:p>
            <a:r>
              <a:rPr lang="en-US"/>
              <a:t>C dissector – dissection function III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750">
                <a:latin typeface="Lucida Console" panose="020b0609040504020204" pitchFamily="49" charset="0"/>
              </a:rPr>
              <a:t> FUNC_REQ_DATA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</a:t>
            </a:r>
            <a:r>
              <a:rPr lang="en-GB" sz="75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750">
                <a:latin typeface="Lucida Console" panose="020b0609040504020204" pitchFamily="49" charset="0"/>
              </a:rPr>
              <a:t> FUNC_REQ_REPLY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</a:t>
            </a:r>
            <a:r>
              <a:rPr lang="en-GB" sz="750" i="1">
                <a:solidFill>
                  <a:srgbClr val="808080"/>
                </a:solidFill>
                <a:latin typeface="Lucida Console" panose="020b0609040504020204" pitchFamily="49" charset="0"/>
              </a:rPr>
              <a:t>/* Dissect the common portion of the two functions */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data_id 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750">
                <a:latin typeface="Lucida Console" panose="020b0609040504020204" pitchFamily="49" charset="0"/>
              </a:rPr>
              <a:t> tvb_get_guint8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750" err="1">
                <a:latin typeface="Lucida Console" panose="020b0609040504020204" pitchFamily="49" charset="0"/>
              </a:rPr>
              <a:t>tvb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offset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</a:t>
            </a:r>
            <a:r>
              <a:rPr lang="en-GB" sz="750" err="1" smtClean="0">
                <a:latin typeface="Lucida Console" panose="020b0609040504020204" pitchFamily="49" charset="0"/>
              </a:rPr>
              <a:t>proto_tree_add_item</a:t>
            </a:r>
            <a:r>
              <a:rPr lang="en-GB" sz="7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750" smtClean="0">
                <a:latin typeface="Lucida Console" panose="020b0609040504020204" pitchFamily="49" charset="0"/>
              </a:rPr>
              <a:t>sf15_tree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 smtClean="0">
                <a:latin typeface="Lucida Console" panose="020b0609040504020204" pitchFamily="49" charset="0"/>
              </a:rPr>
              <a:t>hf_sf15_Data_ID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tvb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offset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ENC_LITTLE_ENDIAN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offset 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>
                <a:solidFill>
                  <a:srgbClr val="0000DD"/>
                </a:solidFill>
                <a:latin typeface="Lucida Console" panose="020b0609040504020204" pitchFamily="49" charset="0"/>
              </a:rPr>
              <a:t>1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</a:t>
            </a:r>
            <a:r>
              <a:rPr lang="en-GB" sz="750">
                <a:solidFill>
                  <a:srgbClr val="B1B100"/>
                </a:solidFill>
                <a:latin typeface="Lucida Console" panose="020b0609040504020204" pitchFamily="49" charset="0"/>
              </a:rPr>
              <a:t>if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750" err="1">
                <a:latin typeface="Lucida Console" panose="020b0609040504020204" pitchFamily="49" charset="0"/>
              </a:rPr>
              <a:t>func_code 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==</a:t>
            </a:r>
            <a:r>
              <a:rPr lang="en-GB" sz="750">
                <a:latin typeface="Lucida Console" panose="020b0609040504020204" pitchFamily="49" charset="0"/>
              </a:rPr>
              <a:t> FUNC_REQ_REPLY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</a:t>
            </a:r>
            <a:r>
              <a:rPr lang="en-GB" sz="750">
                <a:solidFill>
                  <a:srgbClr val="B1B100"/>
                </a:solidFill>
                <a:latin typeface="Lucida Console" panose="020b0609040504020204" pitchFamily="49" charset="0"/>
              </a:rPr>
              <a:t>switch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750" err="1">
                <a:latin typeface="Lucida Console" panose="020b0609040504020204" pitchFamily="49" charset="0"/>
              </a:rPr>
              <a:t>data_id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</a:t>
            </a:r>
            <a:r>
              <a:rPr lang="en-GB" sz="75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750">
                <a:latin typeface="Lucida Console" panose="020b0609040504020204" pitchFamily="49" charset="0"/>
              </a:rPr>
              <a:t> READ_SHORT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750" err="1" smtClean="0">
                <a:latin typeface="Lucida Console" panose="020b0609040504020204" pitchFamily="49" charset="0"/>
              </a:rPr>
              <a:t>proto_tree_add_item</a:t>
            </a:r>
            <a:r>
              <a:rPr lang="en-GB" sz="7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750" smtClean="0">
                <a:latin typeface="Lucida Console" panose="020b0609040504020204" pitchFamily="49" charset="0"/>
              </a:rPr>
              <a:t>sf15_tree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 smtClean="0">
                <a:latin typeface="Lucida Console" panose="020b0609040504020204" pitchFamily="49" charset="0"/>
              </a:rPr>
              <a:t>hf_sf15_Data_Short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tvb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offset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>
                <a:solidFill>
                  <a:srgbClr val="0000DD"/>
                </a:solidFill>
                <a:latin typeface="Lucida Console" panose="020b0609040504020204" pitchFamily="49" charset="0"/>
              </a:rPr>
              <a:t>2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ENC_LITTLE_ENDIAN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    offset 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>
                <a:solidFill>
                  <a:srgbClr val="0000DD"/>
                </a:solidFill>
                <a:latin typeface="Lucida Console" panose="020b0609040504020204" pitchFamily="49" charset="0"/>
              </a:rPr>
              <a:t>2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750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</a:t>
            </a:r>
            <a:r>
              <a:rPr lang="en-GB" sz="75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750">
                <a:latin typeface="Lucida Console" panose="020b0609040504020204" pitchFamily="49" charset="0"/>
              </a:rPr>
              <a:t> READ_LONG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750" err="1" smtClean="0">
                <a:latin typeface="Lucida Console" panose="020b0609040504020204" pitchFamily="49" charset="0"/>
              </a:rPr>
              <a:t>proto_tree_add_item</a:t>
            </a:r>
            <a:r>
              <a:rPr lang="en-GB" sz="7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750" smtClean="0">
                <a:latin typeface="Lucida Console" panose="020b0609040504020204" pitchFamily="49" charset="0"/>
              </a:rPr>
              <a:t>sf15_tree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 smtClean="0">
                <a:latin typeface="Lucida Console" panose="020b0609040504020204" pitchFamily="49" charset="0"/>
              </a:rPr>
              <a:t>hf_sf15_Data_Long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tvb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offset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>
                <a:solidFill>
                  <a:srgbClr val="0000DD"/>
                </a:solidFill>
                <a:latin typeface="Lucida Console" panose="020b0609040504020204" pitchFamily="49" charset="0"/>
              </a:rPr>
              <a:t>4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ENC_LITTLE_ENDIAN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    offset 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>
                <a:solidFill>
                  <a:srgbClr val="0000DD"/>
                </a:solidFill>
                <a:latin typeface="Lucida Console" panose="020b0609040504020204" pitchFamily="49" charset="0"/>
              </a:rPr>
              <a:t>4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750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</a:t>
            </a:r>
            <a:r>
              <a:rPr lang="en-GB" sz="750">
                <a:solidFill>
                  <a:srgbClr val="B1B100"/>
                </a:solidFill>
                <a:latin typeface="Lucida Console" panose="020b0609040504020204" pitchFamily="49" charset="0"/>
              </a:rPr>
              <a:t>case</a:t>
            </a:r>
            <a:r>
              <a:rPr lang="en-GB" sz="750">
                <a:latin typeface="Lucida Console" panose="020b0609040504020204" pitchFamily="49" charset="0"/>
              </a:rPr>
              <a:t> READ_STRING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750" err="1" smtClean="0">
                <a:latin typeface="Lucida Console" panose="020b0609040504020204" pitchFamily="49" charset="0"/>
              </a:rPr>
              <a:t>proto_tree_add_item</a:t>
            </a:r>
            <a:r>
              <a:rPr lang="en-GB" sz="750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750" smtClean="0">
                <a:latin typeface="Lucida Console" panose="020b0609040504020204" pitchFamily="49" charset="0"/>
              </a:rPr>
              <a:t>sf15_tree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 smtClean="0">
                <a:latin typeface="Lucida Console" panose="020b0609040504020204" pitchFamily="49" charset="0"/>
              </a:rPr>
              <a:t>hf_sf15_Data_String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tvb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offset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>
                <a:solidFill>
                  <a:srgbClr val="0000DD"/>
                </a:solidFill>
                <a:latin typeface="Lucida Console" panose="020b0609040504020204" pitchFamily="49" charset="0"/>
              </a:rPr>
              <a:t>15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750">
                <a:latin typeface="Lucida Console" panose="020b0609040504020204" pitchFamily="49" charset="0"/>
              </a:rPr>
              <a:t> ENC_LITTLE_ENDIAN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    offset 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+=</a:t>
            </a:r>
            <a:r>
              <a:rPr lang="en-GB" sz="750">
                <a:latin typeface="Lucida Console" panose="020b0609040504020204" pitchFamily="49" charset="0"/>
              </a:rPr>
              <a:t> </a:t>
            </a:r>
            <a:r>
              <a:rPr lang="en-GB" sz="750">
                <a:solidFill>
                  <a:srgbClr val="0000DD"/>
                </a:solidFill>
                <a:latin typeface="Lucida Console" panose="020b0609040504020204" pitchFamily="49" charset="0"/>
              </a:rPr>
              <a:t>15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750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</a:t>
            </a:r>
            <a:r>
              <a:rPr lang="en-GB" sz="750">
                <a:solidFill>
                  <a:srgbClr val="B1B100"/>
                </a:solidFill>
                <a:latin typeface="Lucida Console" panose="020b0609040504020204" pitchFamily="49" charset="0"/>
              </a:rPr>
              <a:t>default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        </a:t>
            </a:r>
            <a:r>
              <a:rPr lang="en-GB" sz="750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    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</a:t>
            </a:r>
            <a:r>
              <a:rPr lang="en-GB" sz="750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</a:t>
            </a:r>
            <a:r>
              <a:rPr lang="en-GB" sz="750">
                <a:solidFill>
                  <a:srgbClr val="B1B100"/>
                </a:solidFill>
                <a:latin typeface="Lucida Console" panose="020b0609040504020204" pitchFamily="49" charset="0"/>
              </a:rPr>
              <a:t>default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: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        </a:t>
            </a:r>
            <a:r>
              <a:rPr lang="en-GB" sz="750" b="1">
                <a:solidFill>
                  <a:srgbClr val="000000"/>
                </a:solidFill>
                <a:latin typeface="Lucida Console" panose="020b0609040504020204" pitchFamily="49" charset="0"/>
              </a:rPr>
              <a:t>break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</a:t>
            </a: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</a:t>
            </a:r>
            <a:r>
              <a:rPr lang="en-GB" sz="750" i="1">
                <a:solidFill>
                  <a:srgbClr val="808080"/>
                </a:solidFill>
                <a:latin typeface="Lucida Console" panose="020b0609040504020204" pitchFamily="49" charset="0"/>
              </a:rPr>
              <a:t>/* Return the amount of data this dissector was able to dissect (which may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or may not be the entire packet as we return here). */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latin typeface="Lucida Console" panose="020b0609040504020204" pitchFamily="49" charset="0"/>
              </a:rPr>
              <a:t>    </a:t>
            </a:r>
            <a:r>
              <a:rPr lang="en-GB" sz="750">
                <a:solidFill>
                  <a:srgbClr val="B1B100"/>
                </a:solidFill>
                <a:latin typeface="Lucida Console" panose="020b0609040504020204" pitchFamily="49" charset="0"/>
              </a:rPr>
              <a:t>return</a:t>
            </a:r>
            <a:r>
              <a:rPr lang="en-GB" sz="750">
                <a:latin typeface="Lucida Console" panose="020b0609040504020204" pitchFamily="49" charset="0"/>
              </a:rPr>
              <a:t> offset</a:t>
            </a:r>
            <a:r>
              <a:rPr lang="en-GB" sz="75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750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750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750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91627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 to be Covered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Wireshark internals brief overview</a:t>
            </a:r>
          </a:p>
          <a:p>
            <a:pPr lvl="1"/>
            <a:r>
              <a:rPr lang="en-US" smtClean="0"/>
              <a:t>Where dissectors fit in</a:t>
            </a:r>
          </a:p>
          <a:p>
            <a:pPr marL="380985" lvl="1" indent="0">
              <a:buNone/>
            </a:pPr>
            <a:endParaRPr lang="en-US" smtClean="0"/>
          </a:p>
          <a:p>
            <a:r>
              <a:rPr lang="en-US" smtClean="0"/>
              <a:t>Dissectors</a:t>
            </a:r>
          </a:p>
          <a:p>
            <a:pPr lvl="1"/>
            <a:r>
              <a:rPr lang="en-US" smtClean="0"/>
              <a:t>Brief overview</a:t>
            </a:r>
          </a:p>
          <a:p>
            <a:pPr lvl="1"/>
            <a:r>
              <a:rPr lang="en-US" smtClean="0"/>
              <a:t>Paths to implementation</a:t>
            </a:r>
          </a:p>
          <a:p>
            <a:pPr lvl="1"/>
            <a:r>
              <a:rPr lang="en-US" smtClean="0"/>
              <a:t>Complexity and performance tradeoffs</a:t>
            </a:r>
          </a:p>
          <a:p>
            <a:pPr lvl="1"/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092053"/>
      </p:ext>
    </p:extLst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04271"/>
            <a:ext cx="7668061" cy="607141"/>
          </a:xfrm>
        </p:spPr>
        <p:txBody>
          <a:bodyPr>
            <a:normAutofit/>
          </a:bodyPr>
          <a:lstStyle/>
          <a:p>
            <a:r>
              <a:rPr lang="en-US"/>
              <a:t>C dissector – protocol registration 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85875" y="911412"/>
            <a:ext cx="6572250" cy="4236058"/>
          </a:xfrm>
        </p:spPr>
        <p:txBody>
          <a:bodyPr>
            <a:noAutofit/>
          </a:bodyPr>
          <a:lstStyle/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solidFill>
                  <a:srgbClr val="993333"/>
                </a:solidFill>
                <a:latin typeface="Lucida Console" panose="020b0609040504020204" pitchFamily="49" charset="0"/>
              </a:rPr>
              <a:t>void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 smtClean="0">
                <a:latin typeface="Lucida Console" panose="020b0609040504020204" pitchFamily="49" charset="0"/>
              </a:rPr>
              <a:t>proto_register_sf15</a:t>
            </a:r>
            <a:r>
              <a:rPr lang="en-GB" sz="667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667" smtClean="0">
                <a:solidFill>
                  <a:srgbClr val="993333"/>
                </a:solidFill>
                <a:latin typeface="Lucida Console" panose="020b0609040504020204" pitchFamily="49" charset="0"/>
              </a:rPr>
              <a:t>void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</a:t>
            </a:r>
            <a:r>
              <a:rPr lang="en-GB" sz="667" i="1">
                <a:solidFill>
                  <a:srgbClr val="808080"/>
                </a:solidFill>
                <a:latin typeface="Lucida Console" panose="020b0609040504020204" pitchFamily="49" charset="0"/>
              </a:rPr>
              <a:t>/* Setup list of header fields  See Section 1.6.1 of README.developer for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details. */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</a:t>
            </a:r>
            <a:r>
              <a:rPr lang="en-GB" sz="667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667">
                <a:latin typeface="Lucida Console" panose="020b0609040504020204" pitchFamily="49" charset="0"/>
              </a:rPr>
              <a:t> hf_register_info hf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[]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667" smtClean="0">
                <a:latin typeface="Lucida Console" panose="020b0609040504020204" pitchFamily="49" charset="0"/>
              </a:rPr>
              <a:t>hf_sf15_Func_Code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"Function"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smtClean="0">
                <a:solidFill>
                  <a:srgbClr val="FF0000"/>
                </a:solidFill>
                <a:latin typeface="Lucida Console" panose="020b0609040504020204" pitchFamily="49" charset="0"/>
              </a:rPr>
              <a:t>"sf15.func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FT_UINT8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BASE_DEC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smtClean="0">
                <a:latin typeface="Lucida Console" panose="020b0609040504020204" pitchFamily="49" charset="0"/>
              </a:rPr>
              <a:t>VALS</a:t>
            </a:r>
            <a:r>
              <a:rPr lang="en-GB" sz="667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667" smtClean="0">
                <a:latin typeface="Lucida Console" panose="020b0609040504020204" pitchFamily="49" charset="0"/>
              </a:rPr>
              <a:t>sf15_func_vals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"Message Function Code Identifier"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HFILL 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667" smtClean="0">
                <a:latin typeface="Lucida Console" panose="020b0609040504020204" pitchFamily="49" charset="0"/>
              </a:rPr>
              <a:t>hf_sf15_Length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"Length"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smtClean="0">
                <a:solidFill>
                  <a:srgbClr val="FF0000"/>
                </a:solidFill>
                <a:latin typeface="Lucida Console" panose="020b0609040504020204" pitchFamily="49" charset="0"/>
              </a:rPr>
              <a:t>"sf15.len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FT_UINT16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BASE_DEC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"Message Length"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HFILL 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667" smtClean="0">
                <a:latin typeface="Lucida Console" panose="020b0609040504020204" pitchFamily="49" charset="0"/>
              </a:rPr>
              <a:t>hf_sf15_ID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"ID"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smtClean="0">
                <a:solidFill>
                  <a:srgbClr val="FF0000"/>
                </a:solidFill>
                <a:latin typeface="Lucida Console" panose="020b0609040504020204" pitchFamily="49" charset="0"/>
              </a:rPr>
              <a:t>"sf15.id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FT_UINT32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BASE_DEC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"Connection ID"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HFILL 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667" smtClean="0">
                <a:latin typeface="Lucida Console" panose="020b0609040504020204" pitchFamily="49" charset="0"/>
              </a:rPr>
              <a:t>hf_sf15_Data_ID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"Data_ID"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smtClean="0">
                <a:solidFill>
                  <a:srgbClr val="FF0000"/>
                </a:solidFill>
                <a:latin typeface="Lucida Console" panose="020b0609040504020204" pitchFamily="49" charset="0"/>
              </a:rPr>
              <a:t>"sf15.data.id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FT_UINT8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BASE_DEC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smtClean="0">
                <a:latin typeface="Lucida Console" panose="020b0609040504020204" pitchFamily="49" charset="0"/>
              </a:rPr>
              <a:t>VALS</a:t>
            </a:r>
            <a:r>
              <a:rPr lang="en-GB" sz="667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667" smtClean="0">
                <a:latin typeface="Lucida Console" panose="020b0609040504020204" pitchFamily="49" charset="0"/>
              </a:rPr>
              <a:t>sf15_data_type_vals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"Data Type Identifier"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HFILL 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667" smtClean="0">
                <a:latin typeface="Lucida Console" panose="020b0609040504020204" pitchFamily="49" charset="0"/>
              </a:rPr>
              <a:t>hf_sf15_Data_Short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"data_short"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smtClean="0">
                <a:solidFill>
                  <a:srgbClr val="FF0000"/>
                </a:solidFill>
                <a:latin typeface="Lucida Console" panose="020b0609040504020204" pitchFamily="49" charset="0"/>
              </a:rPr>
              <a:t>"sf15.data.short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FT_UINT16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BASE_DEC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"Data Short"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HFILL 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667" smtClean="0">
                <a:latin typeface="Lucida Console" panose="020b0609040504020204" pitchFamily="49" charset="0"/>
              </a:rPr>
              <a:t>hf_sf15_Data_Long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"data_long"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smtClean="0">
                <a:solidFill>
                  <a:srgbClr val="FF0000"/>
                </a:solidFill>
                <a:latin typeface="Lucida Console" panose="020b0609040504020204" pitchFamily="49" charset="0"/>
              </a:rPr>
              <a:t>"sf15.data.long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FT_UINT32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BASE_DEC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"Data Long"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HFILL 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667" smtClean="0">
                <a:latin typeface="Lucida Console" panose="020b0609040504020204" pitchFamily="49" charset="0"/>
              </a:rPr>
              <a:t>hf_sf15_Data_String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"data_string"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smtClean="0">
                <a:solidFill>
                  <a:srgbClr val="FF0000"/>
                </a:solidFill>
                <a:latin typeface="Lucida Console" panose="020b0609040504020204" pitchFamily="49" charset="0"/>
              </a:rPr>
              <a:t>"sf15.data.string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FT_STRING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BASE_NONE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 b="1">
                <a:solidFill>
                  <a:srgbClr val="000000"/>
                </a:solidFill>
                <a:latin typeface="Lucida Console" panose="020b0609040504020204" pitchFamily="49" charset="0"/>
              </a:rPr>
              <a:t>NULL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</a:t>
            </a:r>
            <a:r>
              <a:rPr lang="en-GB" sz="667">
                <a:solidFill>
                  <a:srgbClr val="208080"/>
                </a:solidFill>
                <a:latin typeface="Lucida Console" panose="020b0609040504020204" pitchFamily="49" charset="0"/>
              </a:rPr>
              <a:t>0x0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      </a:t>
            </a:r>
            <a:r>
              <a:rPr lang="en-GB" sz="667">
                <a:solidFill>
                  <a:srgbClr val="FF0000"/>
                </a:solidFill>
                <a:latin typeface="Lucida Console" panose="020b0609040504020204" pitchFamily="49" charset="0"/>
              </a:rPr>
              <a:t>"Data String"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667">
                <a:latin typeface="Lucida Console" panose="020b0609040504020204" pitchFamily="49" charset="0"/>
              </a:rPr>
              <a:t> HFILL 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667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667">
                <a:latin typeface="Lucida Console" panose="020b0609040504020204" pitchFamily="49" charset="0"/>
              </a:rPr>
              <a:t>    </a:t>
            </a:r>
            <a:r>
              <a:rPr lang="en-GB" sz="667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667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667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457324"/>
      </p:ext>
    </p:extLst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 dissector – protocol registration II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fontAlgn="t">
              <a:spcBef>
                <a:spcPct val="0"/>
              </a:spcBef>
              <a:buNone/>
            </a:pP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Setup protocol subtree array 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>
                <a:solidFill>
                  <a:srgbClr val="993333"/>
                </a:solidFill>
                <a:latin typeface="Lucida Console" panose="020b0609040504020204" pitchFamily="49" charset="0"/>
              </a:rPr>
              <a:t>static</a:t>
            </a:r>
            <a:r>
              <a:rPr lang="en-GB" sz="875">
                <a:latin typeface="Lucida Console" panose="020b0609040504020204" pitchFamily="49" charset="0"/>
              </a:rPr>
              <a:t> gint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*</a:t>
            </a:r>
            <a:r>
              <a:rPr lang="en-GB" sz="875" err="1">
                <a:latin typeface="Lucida Console" panose="020b0609040504020204" pitchFamily="49" charset="0"/>
              </a:rPr>
              <a:t>ett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[]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    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875" smtClean="0">
                <a:latin typeface="Lucida Console" panose="020b0609040504020204" pitchFamily="49" charset="0"/>
              </a:rPr>
              <a:t>ett_sf15</a:t>
            </a:r>
            <a:r>
              <a:rPr lang="en-GB" sz="875" smtClean="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    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&amp;</a:t>
            </a:r>
            <a:r>
              <a:rPr lang="en-GB" sz="875" smtClean="0">
                <a:latin typeface="Lucida Console" panose="020b0609040504020204" pitchFamily="49" charset="0"/>
              </a:rPr>
              <a:t>ett_sf15_hdr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Register the protocol name and description 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smtClean="0">
                <a:latin typeface="Lucida Console" panose="020b0609040504020204" pitchFamily="49" charset="0"/>
              </a:rPr>
              <a:t>proto_sf15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875">
                <a:latin typeface="Lucida Console" panose="020b0609040504020204" pitchFamily="49" charset="0"/>
              </a:rPr>
              <a:t> proto_register_protocol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>
                <a:solidFill>
                  <a:srgbClr val="FF0000"/>
                </a:solidFill>
                <a:latin typeface="Lucida Console" panose="020b0609040504020204" pitchFamily="49" charset="0"/>
              </a:rPr>
              <a:t>"SharkFest'14 Protocol (C)"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 </a:t>
            </a:r>
            <a:r>
              <a:rPr lang="en-GB" sz="875" smtClean="0">
                <a:solidFill>
                  <a:srgbClr val="339933"/>
                </a:solidFill>
                <a:latin typeface="Lucida Console" panose="020b0609040504020204" pitchFamily="49" charset="0"/>
              </a:rPr>
              <a:t>“</a:t>
            </a:r>
            <a:r>
              <a:rPr lang="en-GB" sz="875" smtClean="0">
                <a:solidFill>
                  <a:srgbClr val="FF0000"/>
                </a:solidFill>
                <a:latin typeface="Lucida Console" panose="020b0609040504020204" pitchFamily="49" charset="0"/>
              </a:rPr>
              <a:t>sf15"</a:t>
            </a:r>
            <a:r>
              <a:rPr lang="en-GB" sz="875" smtClean="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 smtClean="0">
                <a:latin typeface="Lucida Console" panose="020b0609040504020204" pitchFamily="49" charset="0"/>
              </a:rPr>
              <a:t> </a:t>
            </a:r>
            <a:r>
              <a:rPr lang="en-GB" sz="875" smtClean="0">
                <a:solidFill>
                  <a:srgbClr val="FF0000"/>
                </a:solidFill>
                <a:latin typeface="Lucida Console" panose="020b0609040504020204" pitchFamily="49" charset="0"/>
              </a:rPr>
              <a:t>"sf15"</a:t>
            </a:r>
            <a:r>
              <a:rPr lang="en-GB" sz="875" smtClean="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 smtClean="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Required function calls to register the header fields and subtrees 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err="1" smtClean="0">
                <a:latin typeface="Lucida Console" panose="020b0609040504020204" pitchFamily="49" charset="0"/>
              </a:rPr>
              <a:t>proto_register_field_array</a:t>
            </a:r>
            <a:r>
              <a:rPr lang="en-GB" sz="875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smtClean="0">
                <a:latin typeface="Lucida Console" panose="020b0609040504020204" pitchFamily="49" charset="0"/>
              </a:rPr>
              <a:t>proto_sf15</a:t>
            </a:r>
            <a:r>
              <a:rPr lang="en-GB" sz="875" smtClean="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 smtClean="0">
                <a:latin typeface="Lucida Console" panose="020b0609040504020204" pitchFamily="49" charset="0"/>
              </a:rPr>
              <a:t> </a:t>
            </a:r>
            <a:r>
              <a:rPr lang="en-GB" sz="875" err="1">
                <a:latin typeface="Lucida Console" panose="020b0609040504020204" pitchFamily="49" charset="0"/>
              </a:rPr>
              <a:t>hf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array_length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hf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))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proto_register_subtree_array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ett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array_length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err="1">
                <a:latin typeface="Lucida Console" panose="020b0609040504020204" pitchFamily="49" charset="0"/>
              </a:rPr>
              <a:t>ett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))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Simpler form of </a:t>
            </a:r>
            <a:r>
              <a:rPr lang="en-GB" sz="875" i="1" smtClean="0">
                <a:solidFill>
                  <a:srgbClr val="808080"/>
                </a:solidFill>
                <a:latin typeface="Lucida Console" panose="020b0609040504020204" pitchFamily="49" charset="0"/>
              </a:rPr>
              <a:t>proto_reg_handoff_sf15 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which can be used if there are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 * no prefs-dependent registration function calls. 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solidFill>
                  <a:srgbClr val="993333"/>
                </a:solidFill>
                <a:latin typeface="Lucida Console" panose="020b0609040504020204" pitchFamily="49" charset="0"/>
              </a:rPr>
              <a:t>void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 smtClean="0">
                <a:latin typeface="Lucida Console" panose="020b0609040504020204" pitchFamily="49" charset="0"/>
              </a:rPr>
              <a:t>proto_reg_handoff_sf15</a:t>
            </a:r>
            <a:r>
              <a:rPr lang="en-GB" sz="875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smtClean="0">
                <a:solidFill>
                  <a:srgbClr val="993333"/>
                </a:solidFill>
                <a:latin typeface="Lucida Console" panose="020b0609040504020204" pitchFamily="49" charset="0"/>
              </a:rPr>
              <a:t>void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{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dissector_handle_t </a:t>
            </a:r>
            <a:r>
              <a:rPr lang="en-GB" sz="875" smtClean="0">
                <a:latin typeface="Lucida Console" panose="020b0609040504020204" pitchFamily="49" charset="0"/>
              </a:rPr>
              <a:t>sf15_handle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</a:t>
            </a: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/* Use new_create_dissector_handle() to indicate that </a:t>
            </a:r>
            <a:r>
              <a:rPr lang="en-GB" sz="875" i="1" smtClean="0">
                <a:solidFill>
                  <a:srgbClr val="808080"/>
                </a:solidFill>
                <a:latin typeface="Lucida Console" panose="020b0609040504020204" pitchFamily="49" charset="0"/>
              </a:rPr>
              <a:t>dissect_sf15()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returns the number of bytes it dissected (or 0 if it thinks the packet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     * does not belong to </a:t>
            </a:r>
            <a:r>
              <a:rPr lang="en-GB" sz="875" i="1" smtClean="0">
                <a:solidFill>
                  <a:srgbClr val="808080"/>
                </a:solidFill>
                <a:latin typeface="Lucida Console" panose="020b0609040504020204" pitchFamily="49" charset="0"/>
              </a:rPr>
              <a:t>sf15).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 i="1">
                <a:solidFill>
                  <a:srgbClr val="808080"/>
                </a:solidFill>
                <a:latin typeface="Lucida Console" panose="020b0609040504020204" pitchFamily="49" charset="0"/>
              </a:rPr>
              <a:t>     */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</a:t>
            </a:r>
            <a:r>
              <a:rPr lang="en-GB" sz="875" smtClean="0">
                <a:latin typeface="Lucida Console" panose="020b0609040504020204" pitchFamily="49" charset="0"/>
              </a:rPr>
              <a:t>sf15_handle 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=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err="1" smtClean="0">
                <a:latin typeface="Lucida Console" panose="020b0609040504020204" pitchFamily="49" charset="0"/>
              </a:rPr>
              <a:t>new_create_dissector_handle</a:t>
            </a:r>
            <a:r>
              <a:rPr lang="en-GB" sz="875" smtClean="0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 smtClean="0">
                <a:latin typeface="Lucida Console" panose="020b0609040504020204" pitchFamily="49" charset="0"/>
              </a:rPr>
              <a:t>dissect_sf15</a:t>
            </a:r>
            <a:r>
              <a:rPr lang="en-GB" sz="875" smtClean="0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 smtClean="0">
                <a:latin typeface="Lucida Console" panose="020b0609040504020204" pitchFamily="49" charset="0"/>
              </a:rPr>
              <a:t> proto_sf15</a:t>
            </a:r>
            <a:r>
              <a:rPr lang="en-GB" sz="875" smtClean="0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 smtClean="0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latin typeface="Lucida Console" panose="020b0609040504020204" pitchFamily="49" charset="0"/>
              </a:rPr>
              <a:t>    dissector_add_uint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(</a:t>
            </a:r>
            <a:r>
              <a:rPr lang="en-GB" sz="875">
                <a:solidFill>
                  <a:srgbClr val="FF0000"/>
                </a:solidFill>
                <a:latin typeface="Lucida Console" panose="020b0609040504020204" pitchFamily="49" charset="0"/>
              </a:rPr>
              <a:t>"tcp.port"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smtClean="0">
                <a:latin typeface="Lucida Console" panose="020b0609040504020204" pitchFamily="49" charset="0"/>
              </a:rPr>
              <a:t>sf15_PORT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,</a:t>
            </a:r>
            <a:r>
              <a:rPr lang="en-GB" sz="875">
                <a:latin typeface="Lucida Console" panose="020b0609040504020204" pitchFamily="49" charset="0"/>
              </a:rPr>
              <a:t> </a:t>
            </a:r>
            <a:r>
              <a:rPr lang="en-GB" sz="875" smtClean="0">
                <a:latin typeface="Lucida Console" panose="020b0609040504020204" pitchFamily="49" charset="0"/>
              </a:rPr>
              <a:t>sf15_handle</a:t>
            </a: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)</a:t>
            </a:r>
            <a:r>
              <a:rPr lang="en-GB" sz="875">
                <a:solidFill>
                  <a:srgbClr val="339933"/>
                </a:solidFill>
                <a:latin typeface="Lucida Console" panose="020b0609040504020204" pitchFamily="49" charset="0"/>
              </a:rPr>
              <a:t>;</a:t>
            </a:r>
            <a:endParaRPr lang="en-GB" sz="875">
              <a:latin typeface="Lucida Console" panose="020b0609040504020204" pitchFamily="49" charset="0"/>
            </a:endParaRPr>
          </a:p>
          <a:p>
            <a:pPr marL="0" indent="0" fontAlgn="t">
              <a:spcBef>
                <a:spcPct val="0"/>
              </a:spcBef>
              <a:buNone/>
            </a:pPr>
            <a:r>
              <a:rPr lang="en-GB" sz="875">
                <a:solidFill>
                  <a:srgbClr val="009900"/>
                </a:solidFill>
                <a:latin typeface="Lucida Console" panose="020b0609040504020204" pitchFamily="49" charset="0"/>
              </a:rPr>
              <a:t>}</a:t>
            </a:r>
            <a:endParaRPr lang="en-GB" sz="875">
              <a:latin typeface="Lucida Console" panose="020b06090405040202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811984"/>
      </p:ext>
    </p:extLst>
  </p:cSld>
  <p:clrMapOvr>
    <a:masterClrMapping/>
  </p:clrMapOvr>
  <p:transition/>
  <p:timing/>
</p:sld>
</file>

<file path=ppt/slides/slide3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of dissectors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For this simple “protocol”, Wireshark displays are almost identical</a:t>
            </a:r>
          </a:p>
          <a:p>
            <a:r>
              <a:rPr lang="en-US" smtClean="0"/>
              <a:t>WSGD and Lua dissectors are quick and easy to develop; edit file and restart Wireshark</a:t>
            </a:r>
          </a:p>
          <a:p>
            <a:r>
              <a:rPr lang="en-US" smtClean="0"/>
              <a:t>WSGD facilities are most limited option, Lua more advanced</a:t>
            </a:r>
          </a:p>
          <a:p>
            <a:r>
              <a:rPr lang="en-US" smtClean="0"/>
              <a:t>C dissectors easy to distribute, build an installer package, easy to contribute back to Wireshark</a:t>
            </a:r>
          </a:p>
          <a:p>
            <a:r>
              <a:rPr lang="en-US" smtClean="0"/>
              <a:t>WSGD 124 lines, Lua 89 lines, C 270 lines</a:t>
            </a:r>
          </a:p>
          <a:p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66964"/>
      </p:ext>
    </p:extLst>
  </p:cSld>
  <p:clrMapOvr>
    <a:masterClrMapping/>
  </p:clrMapOvr>
  <p:transition/>
  <p:timing/>
</p:sld>
</file>

<file path=ppt/slides/slide3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Comparison of dissectors performance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No visible difference for a small capture file, 11 packets</a:t>
            </a:r>
          </a:p>
          <a:p>
            <a:r>
              <a:rPr lang="en-US" smtClean="0"/>
              <a:t>Big capture file (~ 1M packets) load time results:</a:t>
            </a:r>
          </a:p>
          <a:p>
            <a:pPr lvl="1"/>
            <a:r>
              <a:rPr lang="en-US" smtClean="0"/>
              <a:t>WSGD: 1:42.1 – 9.1 x slower than C</a:t>
            </a:r>
          </a:p>
          <a:p>
            <a:pPr lvl="1"/>
            <a:r>
              <a:rPr lang="en-US" err="1" smtClean="0"/>
              <a:t>Lua: 0:27.0 – 2.4 slower than C</a:t>
            </a:r>
          </a:p>
          <a:p>
            <a:pPr lvl="1"/>
            <a:r>
              <a:rPr lang="en-US" smtClean="0"/>
              <a:t>C: 0:11.2</a:t>
            </a:r>
          </a:p>
          <a:p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33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385726"/>
      </p:ext>
    </p:extLst>
  </p:cSld>
  <p:clrMapOvr>
    <a:masterClrMapping/>
  </p:clrMapOvr>
  <p:transition/>
  <p:timing/>
</p:sld>
</file>

<file path=ppt/slides/slide3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Other dissector options?</a:t>
            </a:r>
          </a:p>
          <a:p>
            <a:r>
              <a:rPr lang="en-US" smtClean="0"/>
              <a:t>Future directions?</a:t>
            </a:r>
          </a:p>
          <a:p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34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584896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Wireshark Internals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Wireshark provides a framework for loading, dissection and visualization of network traffic</a:t>
            </a:r>
          </a:p>
          <a:p>
            <a:r>
              <a:rPr lang="en-US" smtClean="0"/>
              <a:t>Wireshark framework allows individual dissectors access to network data via libwiretap</a:t>
            </a:r>
          </a:p>
          <a:p>
            <a:r>
              <a:rPr lang="en-US" smtClean="0"/>
              <a:t>Wireshark framework provides utility functions for dissectors when dissecting data</a:t>
            </a:r>
          </a:p>
          <a:p>
            <a:r>
              <a:rPr lang="en-US" smtClean="0"/>
              <a:t>Wireshark framework allows dissectors to write out products of dissection </a:t>
            </a:r>
          </a:p>
          <a:p>
            <a:pPr lvl="1"/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94371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Dissectors overview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Dissectors “register” their interest in data from a lower level protocol dissector, e.g. tcp port 54321</a:t>
            </a:r>
          </a:p>
          <a:p>
            <a:r>
              <a:rPr lang="en-US" smtClean="0"/>
              <a:t>The lower level dissector hands the payload body to the registered dissector</a:t>
            </a:r>
          </a:p>
          <a:p>
            <a:r>
              <a:rPr lang="en-US" smtClean="0"/>
              <a:t>Dissectors “pick apart” a protocol into the individual elements of the protocol message</a:t>
            </a:r>
          </a:p>
          <a:p>
            <a:r>
              <a:rPr lang="en-US" smtClean="0"/>
              <a:t>Each element of a protocol may have a type, e.g. integer, string, bit field, timestamp</a:t>
            </a:r>
          </a:p>
          <a:p>
            <a:r>
              <a:rPr lang="en-US" smtClean="0"/>
              <a:t>Dissectors provide elements that may be used in display filters</a:t>
            </a:r>
          </a:p>
          <a:p>
            <a:pPr lvl="1"/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093302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Dissector output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Set the protocol column</a:t>
            </a:r>
          </a:p>
          <a:p>
            <a:r>
              <a:rPr lang="en-US" smtClean="0"/>
              <a:t>Set the info column</a:t>
            </a:r>
          </a:p>
          <a:p>
            <a:r>
              <a:rPr lang="en-US" smtClean="0"/>
              <a:t>Create tree entries as required</a:t>
            </a:r>
          </a:p>
          <a:p>
            <a:pPr lvl="1"/>
            <a:r>
              <a:rPr lang="en-US" smtClean="0"/>
              <a:t>Create subtree entries for protocol components</a:t>
            </a:r>
          </a:p>
          <a:p>
            <a:pPr lvl="1"/>
            <a:r>
              <a:rPr lang="en-US" smtClean="0"/>
              <a:t>Add values, text to tree entries</a:t>
            </a:r>
          </a:p>
          <a:p>
            <a:r>
              <a:rPr lang="en-US" smtClean="0"/>
              <a:t>Call sub-dissectors as required</a:t>
            </a:r>
          </a:p>
          <a:p>
            <a:pPr lvl="1"/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586818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3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Dissector Construction Options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Text based</a:t>
            </a:r>
          </a:p>
          <a:p>
            <a:pPr lvl="1"/>
            <a:r>
              <a:rPr lang="en-US" smtClean="0"/>
              <a:t>Built-in, with </a:t>
            </a:r>
            <a:r>
              <a:rPr lang="en-US"/>
              <a:t>compilation – </a:t>
            </a:r>
            <a:r>
              <a:rPr lang="en-US" smtClean="0"/>
              <a:t>ASN.1, IDL </a:t>
            </a:r>
          </a:p>
          <a:p>
            <a:pPr lvl="1"/>
            <a:r>
              <a:rPr lang="en-US" smtClean="0"/>
              <a:t>External, without compilation – Wireshark Generic Dissector (WSGD)*</a:t>
            </a:r>
          </a:p>
          <a:p>
            <a:r>
              <a:rPr lang="en-US" smtClean="0"/>
              <a:t>Scripting language based</a:t>
            </a:r>
          </a:p>
          <a:p>
            <a:pPr lvl="1"/>
            <a:r>
              <a:rPr lang="en-US" smtClean="0"/>
              <a:t>Built-in: Lua*</a:t>
            </a:r>
          </a:p>
          <a:p>
            <a:pPr lvl="1"/>
            <a:r>
              <a:rPr lang="en-US" smtClean="0"/>
              <a:t>External: Python (</a:t>
            </a:r>
            <a:r>
              <a:rPr lang="en-US" err="1" smtClean="0">
                <a:hlinkClick r:id="rId2"/>
              </a:rPr>
              <a:t>pyreshark</a:t>
            </a:r>
            <a:r>
              <a:rPr lang="en-US" smtClean="0"/>
              <a:t>)</a:t>
            </a:r>
          </a:p>
          <a:p>
            <a:r>
              <a:rPr lang="en-US" smtClean="0"/>
              <a:t>C based*</a:t>
            </a:r>
          </a:p>
          <a:p>
            <a:pPr lvl="1"/>
            <a:r>
              <a:rPr lang="en-US" smtClean="0"/>
              <a:t>Traditional format, requires a development environment</a:t>
            </a:r>
          </a:p>
          <a:p>
            <a:pPr lvl="1"/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449933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Demonstration protocol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Made up for this presentation</a:t>
            </a:r>
          </a:p>
          <a:p>
            <a:r>
              <a:rPr lang="en-US" smtClean="0"/>
              <a:t>Has a header with a byte indicating the message type, and a short (2 bytes in big-endian format) for the total message length (including the header)</a:t>
            </a:r>
          </a:p>
          <a:p>
            <a:r>
              <a:rPr lang="en-US" smtClean="0"/>
              <a:t>Commands are:</a:t>
            </a:r>
          </a:p>
          <a:p>
            <a:pPr lvl="1"/>
            <a:r>
              <a:rPr lang="en-US" smtClean="0"/>
              <a:t> connect (20) and connect_ack (21) that have a long (4 bytes in little-endian format) id</a:t>
            </a:r>
          </a:p>
          <a:p>
            <a:pPr lvl="1"/>
            <a:r>
              <a:rPr lang="en-US"/>
              <a:t>d</a:t>
            </a:r>
            <a:r>
              <a:rPr lang="en-US" smtClean="0"/>
              <a:t>isconnect (60) and disconnect_ack (61) that</a:t>
            </a:r>
            <a:r>
              <a:rPr lang="en-US"/>
              <a:t> have a long (4 bytes in </a:t>
            </a:r>
            <a:r>
              <a:rPr lang="en-US" smtClean="0"/>
              <a:t>little-endian </a:t>
            </a:r>
            <a:r>
              <a:rPr lang="en-US"/>
              <a:t>format) </a:t>
            </a:r>
            <a:r>
              <a:rPr lang="en-US" smtClean="0"/>
              <a:t>id</a:t>
            </a:r>
          </a:p>
          <a:p>
            <a:pPr lvl="1"/>
            <a:r>
              <a:rPr lang="en-US" err="1" smtClean="0"/>
              <a:t>request_data and request_reply that have a byte indicating the data type and for the reply an actual data value;</a:t>
            </a:r>
          </a:p>
          <a:p>
            <a:pPr lvl="2"/>
            <a:r>
              <a:rPr lang="en-US" smtClean="0"/>
              <a:t>Data type 0 – a little-endian short</a:t>
            </a:r>
          </a:p>
          <a:p>
            <a:pPr lvl="2"/>
            <a:r>
              <a:rPr lang="en-US" smtClean="0"/>
              <a:t>Data type 1 – a little-endian long</a:t>
            </a:r>
          </a:p>
          <a:p>
            <a:pPr lvl="2"/>
            <a:r>
              <a:rPr lang="en-US" smtClean="0"/>
              <a:t>Data type 2 – a 15 character string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753304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bg>
      <p:bgPr>
        <a:blipFill dpi="0" rotWithShape="1">
          <a:blip r:embed="rId2">
            <a:lum/>
          </a:blip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Text based Dissectors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Protocol definition held in text file(s) in human readable form</a:t>
            </a:r>
          </a:p>
          <a:p>
            <a:r>
              <a:rPr lang="en-US" smtClean="0"/>
              <a:t>Definitions are interpreted or compiled to produce a dissector</a:t>
            </a:r>
          </a:p>
          <a:p>
            <a:r>
              <a:rPr lang="en-US" smtClean="0"/>
              <a:t>Low barrier to entry, although ASN.1 and IDL requires a development environment to compile resulting dissector</a:t>
            </a:r>
          </a:p>
          <a:p>
            <a:r>
              <a:rPr lang="en-US" smtClean="0"/>
              <a:t>Interpreted text files are least performant option</a:t>
            </a:r>
          </a:p>
          <a:p>
            <a:r>
              <a:rPr lang="en-US" smtClean="0"/>
              <a:t>Least flexible option for access to libwireshark infrastructure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Sharkfest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4277D-13F8-C049-A360-3871C7C0A4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34822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10.xml><?xml version="1.0" encoding="utf-8"?>
<a:theme xmlns:r="http://schemas.openxmlformats.org/officeDocument/2006/relationships"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r="http://schemas.openxmlformats.org/officeDocument/2006/relationships"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r="http://schemas.openxmlformats.org/officeDocument/2006/relationships" xmlns:a="http://schemas.openxmlformats.org/drawingml/2006/main" name="10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r="http://schemas.openxmlformats.org/officeDocument/2006/relationships" xmlns:a="http://schemas.openxmlformats.org/drawingml/2006/main" name="1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r="http://schemas.openxmlformats.org/officeDocument/2006/relationships" xmlns:a="http://schemas.openxmlformats.org/drawingml/2006/main" name="1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r="http://schemas.openxmlformats.org/officeDocument/2006/relationships" xmlns:a="http://schemas.openxmlformats.org/drawingml/2006/main" name="1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r="http://schemas.openxmlformats.org/officeDocument/2006/relationships" xmlns:a="http://schemas.openxmlformats.org/drawingml/2006/main" name="1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r="http://schemas.openxmlformats.org/officeDocument/2006/relationships" xmlns:a="http://schemas.openxmlformats.org/drawingml/2006/main" name="1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r="http://schemas.openxmlformats.org/officeDocument/2006/relationships" xmlns:a="http://schemas.openxmlformats.org/drawingml/2006/main" name="1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r="http://schemas.openxmlformats.org/officeDocument/2006/relationships" xmlns:a="http://schemas.openxmlformats.org/drawingml/2006/main" name="17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r="http://schemas.openxmlformats.org/officeDocument/2006/relationships" xmlns:a="http://schemas.openxmlformats.org/drawingml/2006/main" name="18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r="http://schemas.openxmlformats.org/officeDocument/2006/relationships" xmlns:a="http://schemas.openxmlformats.org/drawingml/2006/main" name="1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.xml><?xml version="1.0" encoding="utf-8"?>
<a:theme xmlns:r="http://schemas.openxmlformats.org/officeDocument/2006/relationships" xmlns:a="http://schemas.openxmlformats.org/drawingml/2006/main" name="20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r="http://schemas.openxmlformats.org/officeDocument/2006/relationships" xmlns:a="http://schemas.openxmlformats.org/drawingml/2006/main" name="2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r="http://schemas.openxmlformats.org/officeDocument/2006/relationships" xmlns:a="http://schemas.openxmlformats.org/drawingml/2006/main" name="2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5.xml><?xml version="1.0" encoding="utf-8"?>
<a:theme xmlns:r="http://schemas.openxmlformats.org/officeDocument/2006/relationships" xmlns:a="http://schemas.openxmlformats.org/drawingml/2006/main" name="2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6.xml><?xml version="1.0" encoding="utf-8"?>
<a:theme xmlns:r="http://schemas.openxmlformats.org/officeDocument/2006/relationships" xmlns:a="http://schemas.openxmlformats.org/drawingml/2006/main" name="2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7.xml><?xml version="1.0" encoding="utf-8"?>
<a:theme xmlns:r="http://schemas.openxmlformats.org/officeDocument/2006/relationships" xmlns:a="http://schemas.openxmlformats.org/drawingml/2006/main" name="2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8.xml><?xml version="1.0" encoding="utf-8"?>
<a:theme xmlns:r="http://schemas.openxmlformats.org/officeDocument/2006/relationships" xmlns:a="http://schemas.openxmlformats.org/drawingml/2006/main" name="2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9.xml><?xml version="1.0" encoding="utf-8"?>
<a:theme xmlns:r="http://schemas.openxmlformats.org/officeDocument/2006/relationships" xmlns:a="http://schemas.openxmlformats.org/drawingml/2006/main" name="27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0.xml><?xml version="1.0" encoding="utf-8"?>
<a:theme xmlns:r="http://schemas.openxmlformats.org/officeDocument/2006/relationships" xmlns:a="http://schemas.openxmlformats.org/drawingml/2006/main" name="28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r="http://schemas.openxmlformats.org/officeDocument/2006/relationships" xmlns:a="http://schemas.openxmlformats.org/drawingml/2006/main" name="2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2.xml><?xml version="1.0" encoding="utf-8"?>
<a:theme xmlns:r="http://schemas.openxmlformats.org/officeDocument/2006/relationships" xmlns:a="http://schemas.openxmlformats.org/drawingml/2006/main" name="30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r="http://schemas.openxmlformats.org/officeDocument/2006/relationships" xmlns:a="http://schemas.openxmlformats.org/drawingml/2006/main" name="3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4.xml><?xml version="1.0" encoding="utf-8"?>
<a:theme xmlns:r="http://schemas.openxmlformats.org/officeDocument/2006/relationships" xmlns:a="http://schemas.openxmlformats.org/drawingml/2006/main" name="3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5.xml><?xml version="1.0" encoding="utf-8"?>
<a:theme xmlns:r="http://schemas.openxmlformats.org/officeDocument/2006/relationships" xmlns:a="http://schemas.openxmlformats.org/drawingml/2006/main" name="3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6.xml><?xml version="1.0" encoding="utf-8"?>
<a:theme xmlns:r="http://schemas.openxmlformats.org/officeDocument/2006/relationships" xmlns:a="http://schemas.openxmlformats.org/drawingml/2006/main" name="3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7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r="http://schemas.openxmlformats.org/officeDocument/2006/relationships"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r="http://schemas.openxmlformats.org/officeDocument/2006/relationships"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r="http://schemas.openxmlformats.org/officeDocument/2006/relationships"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r="http://schemas.openxmlformats.org/officeDocument/2006/relationships"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r="http://schemas.openxmlformats.org/officeDocument/2006/relationships"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(16:10)</PresentationFormat>
  <Paragraphs>605</Paragraphs>
  <Slides>34</Slides>
  <Notes>2</Notes>
  <TotalTime>30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baseType="lpstr" size="35">
      <vt:lpstr>simple-light</vt:lpstr>
      <vt:lpstr>Wireshark Dissectors3 ways to eat bytesGraham Bloice –Wireshark Core Developer</vt:lpstr>
      <vt:lpstr>Introduction</vt:lpstr>
      <vt:lpstr>Topics to be Covered</vt:lpstr>
      <vt:lpstr>Wireshark Internals</vt:lpstr>
      <vt:lpstr>Dissectors overview</vt:lpstr>
      <vt:lpstr>Dissector output</vt:lpstr>
      <vt:lpstr>Dissector Construction Options</vt:lpstr>
      <vt:lpstr>Demonstration protocol</vt:lpstr>
      <vt:lpstr>Text based Dissectors</vt:lpstr>
      <vt:lpstr>Wireshark Generic Dissector (WSGD)</vt:lpstr>
      <vt:lpstr>WSGD Dissectors</vt:lpstr>
      <vt:lpstr>WSGD Basics – Protocol Definition</vt:lpstr>
      <vt:lpstr>WSGD Basics – Field Definitions I</vt:lpstr>
      <vt:lpstr>WSGD Basics – Field Definitions II</vt:lpstr>
      <vt:lpstr>WSGD Basics – Field Definitions III</vt:lpstr>
      <vt:lpstr>WSGD Basics – Field Definitions IV</vt:lpstr>
      <vt:lpstr>Scripting language based dissectors</vt:lpstr>
      <vt:lpstr>Lua dissectors</vt:lpstr>
      <vt:lpstr>Lua dissector Basics – Protocol definition</vt:lpstr>
      <vt:lpstr>Lua dissector Basics – Field definition</vt:lpstr>
      <vt:lpstr>Lua dissector Basics – Dissector function I</vt:lpstr>
      <vt:lpstr>Lua dissector Basics – Dissector function II</vt:lpstr>
      <vt:lpstr>Lua dissector Basics – Dissector registration</vt:lpstr>
      <vt:lpstr>C based dissectors</vt:lpstr>
      <vt:lpstr>C dissector installation</vt:lpstr>
      <vt:lpstr>C dissector – preliminary declarations</vt:lpstr>
      <vt:lpstr>C dissector – dissection function I</vt:lpstr>
      <vt:lpstr>C dissector – dissection function II</vt:lpstr>
      <vt:lpstr>C dissector – dissection function III</vt:lpstr>
      <vt:lpstr>C dissector – protocol registration I</vt:lpstr>
      <vt:lpstr>C dissector – protocol registration II</vt:lpstr>
      <vt:lpstr>Comparison of dissectors</vt:lpstr>
      <vt:lpstr>Comparison of dissectors performance</vt:lpstr>
      <vt:lpstr>Questions?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Wireshark Dissectors  3 ways to eat bytes  Graham Bloice –Wireshark Core Developer</dc:title>
  <dc:creator>Graham Bloice</dc:creator>
  <cp:lastModifiedBy>Graham Bloice</cp:lastModifiedBy>
  <cp:revision>8</cp:revision>
  <dcterms:modified xsi:type="dcterms:W3CDTF">2023-02-24T17:15:10Z</dcterms:modified>
</cp:coreProperties>
</file>