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"/>
  </p:notesMasterIdLst>
  <p:sldIdLst>
    <p:sldId id="256" r:id="rId3"/>
    <p:sldId id="257" r:id="rId4"/>
    <p:sldId id="259" r:id="rId5"/>
    <p:sldId id="263" r:id="rId6"/>
    <p:sldId id="265" r:id="rId7"/>
    <p:sldId id="260" r:id="rId8"/>
    <p:sldId id="267" r:id="rId9"/>
    <p:sldId id="270" r:id="rId10"/>
    <p:sldId id="261" r:id="rId11"/>
    <p:sldId id="269" r:id="rId12"/>
    <p:sldId id="272" r:id="rId13"/>
    <p:sldId id="271" r:id="rId14"/>
  </p:sldIdLst>
  <p:sldSz cx="9144000" cy="5715000" type="screen16x10"/>
  <p:notesSz cx="6858000" cy="9144000"/>
  <p:custDataLst>
    <p:tags r:id="rId15"/>
  </p:custDataLst>
  <p:defaultTextStyle>
    <a:defPPr marR="0" algn="l" rtl="0">
      <a:lnSpc>
        <a:spcPct val="100000"/>
      </a:lnSpc>
      <a:spcBef>
        <a:spcPct val="0"/>
      </a:spcBef>
      <a:spcAft>
        <a:spcPct val="0"/>
      </a:spcAft>
    </a:defPPr>
    <a:lvl1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5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685995" y="685800"/>
            <a:ext cx="5486699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 sz="1100"/>
            </a:lvl1pPr>
            <a:lvl2pPr>
              <a:spcBef>
                <a:spcPct val="0"/>
              </a:spcBef>
              <a:defRPr sz="1100"/>
            </a:lvl2pPr>
            <a:lvl3pPr>
              <a:spcBef>
                <a:spcPct val="0"/>
              </a:spcBef>
              <a:defRPr sz="1100"/>
            </a:lvl3pPr>
            <a:lvl4pPr>
              <a:spcBef>
                <a:spcPct val="0"/>
              </a:spcBef>
              <a:defRPr sz="1100"/>
            </a:lvl4pPr>
            <a:lvl5pPr>
              <a:spcBef>
                <a:spcPct val="0"/>
              </a:spcBef>
              <a:defRPr sz="1100"/>
            </a:lvl5pPr>
            <a:lvl6pPr>
              <a:spcBef>
                <a:spcPct val="0"/>
              </a:spcBef>
              <a:defRPr sz="1100"/>
            </a:lvl6pPr>
            <a:lvl7pPr>
              <a:spcBef>
                <a:spcPct val="0"/>
              </a:spcBef>
              <a:defRPr sz="1100"/>
            </a:lvl7pPr>
            <a:lvl8pPr>
              <a:spcBef>
                <a:spcPct val="0"/>
              </a:spcBef>
              <a:defRPr sz="1100"/>
            </a:lvl8pPr>
            <a:lvl9pPr>
              <a:spcBef>
                <a:spcPct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55951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6994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3685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4752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9545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4546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4018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273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3259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535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9820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0903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4909651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759269"/>
            <a:ext cx="7772400" cy="128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ct val="0"/>
              </a:spcBef>
              <a:buSzTx/>
              <a:defRPr sz="4800"/>
            </a:lvl1pPr>
            <a:lvl2pPr algn="ctr">
              <a:spcBef>
                <a:spcPct val="0"/>
              </a:spcBef>
              <a:buSzTx/>
              <a:defRPr sz="4800"/>
            </a:lvl2pPr>
            <a:lvl3pPr algn="ctr">
              <a:spcBef>
                <a:spcPct val="0"/>
              </a:spcBef>
              <a:buSzTx/>
              <a:defRPr sz="4800"/>
            </a:lvl3pPr>
            <a:lvl4pPr algn="ctr">
              <a:spcBef>
                <a:spcPct val="0"/>
              </a:spcBef>
              <a:buSzTx/>
              <a:defRPr sz="4800"/>
            </a:lvl4pPr>
            <a:lvl5pPr algn="ctr">
              <a:spcBef>
                <a:spcPct val="0"/>
              </a:spcBef>
              <a:buSzTx/>
              <a:defRPr sz="4800"/>
            </a:lvl5pPr>
            <a:lvl6pPr algn="ctr">
              <a:spcBef>
                <a:spcPct val="0"/>
              </a:spcBef>
              <a:buSzTx/>
              <a:defRPr sz="4800"/>
            </a:lvl6pPr>
            <a:lvl7pPr algn="ctr">
              <a:spcBef>
                <a:spcPct val="0"/>
              </a:spcBef>
              <a:buSzTx/>
              <a:defRPr sz="4800"/>
            </a:lvl7pPr>
            <a:lvl8pPr algn="ctr">
              <a:spcBef>
                <a:spcPct val="0"/>
              </a:spcBef>
              <a:buSzTx/>
              <a:defRPr sz="4800"/>
            </a:lvl8pPr>
            <a:lvl9pPr algn="ctr">
              <a:spcBef>
                <a:spcPct val="0"/>
              </a:spcBef>
              <a:buSzTx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155614"/>
            <a:ext cx="7772400" cy="872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ct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895899"/>
            <a:ext cx="8229600" cy="577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Tx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Tx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Tx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Tx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ct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/>
  <p:timing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0.xml" /><Relationship Id="rId3" Type="http://schemas.openxmlformats.org/officeDocument/2006/relationships/image" Target="../media/image9.jpeg" /><Relationship Id="rId4" Type="http://schemas.openxmlformats.org/officeDocument/2006/relationships/image" Target="../media/image10.jpeg" /><Relationship Id="rId5" Type="http://schemas.openxmlformats.org/officeDocument/2006/relationships/image" Target="../media/image5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Relationship Id="rId3" Type="http://schemas.openxmlformats.org/officeDocument/2006/relationships/image" Target="../media/image9.jpeg" /><Relationship Id="rId4" Type="http://schemas.openxmlformats.org/officeDocument/2006/relationships/image" Target="../media/image10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Relationship Id="rId3" Type="http://schemas.openxmlformats.org/officeDocument/2006/relationships/image" Target="../media/image5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://www.lovemytool.com/" TargetMode="External" /><Relationship Id="rId4" Type="http://schemas.openxmlformats.org/officeDocument/2006/relationships/hyperlink" Target="http://www.brighttalk.com/" TargetMode="External" /><Relationship Id="rId5" Type="http://schemas.openxmlformats.org/officeDocument/2006/relationships/image" Target="../media/image2.jpeg" /><Relationship Id="rId6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4.jpeg" /><Relationship Id="rId4" Type="http://schemas.openxmlformats.org/officeDocument/2006/relationships/image" Target="../media/image5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6.jpeg" /><Relationship Id="rId4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7.jpeg" /><Relationship Id="rId4" Type="http://schemas.openxmlformats.org/officeDocument/2006/relationships/image" Target="../media/image5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8.jpeg" /><Relationship Id="rId4" Type="http://schemas.openxmlformats.org/officeDocument/2006/relationships/image" Target="../media/image5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5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5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Relationship Id="rId3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1408950" y="4537350"/>
            <a:ext cx="6326100" cy="946499"/>
          </a:xfrm>
          <a:prstGeom prst="rect">
            <a:avLst/>
          </a:prstGeom>
          <a:noFill/>
          <a:ln w="9525" cap="flat">
            <a:solidFill>
              <a:srgbClr val="666666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ct val="0"/>
              </a:spcBef>
              <a:buNone/>
            </a:pPr>
            <a:r>
              <a:rPr lang="en-US" smtClean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TCP – Tips and Case Studies</a:t>
            </a: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5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MSS Issues	</a:t>
            </a:r>
            <a:endParaRPr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7618" y="4421200"/>
            <a:ext cx="61572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053" y="4585186"/>
            <a:ext cx="845324" cy="845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880178" y="4148807"/>
            <a:ext cx="344060" cy="35867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338873" y="4156363"/>
            <a:ext cx="368745" cy="34006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24238" y="3694868"/>
            <a:ext cx="1080654" cy="4156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1"/>
            <a:endCxn id="10" idx="5"/>
          </p:cNvCxnSpPr>
          <p:nvPr/>
        </p:nvCxnSpPr>
        <p:spPr>
          <a:xfrm>
            <a:off x="1382496" y="3755737"/>
            <a:ext cx="764138" cy="2938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291592" y="3763294"/>
            <a:ext cx="877713" cy="2686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356718" y="3710911"/>
            <a:ext cx="1080654" cy="4156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7" idx="1"/>
            <a:endCxn id="17" idx="5"/>
          </p:cNvCxnSpPr>
          <p:nvPr/>
        </p:nvCxnSpPr>
        <p:spPr>
          <a:xfrm>
            <a:off x="6514976" y="3771780"/>
            <a:ext cx="764138" cy="2938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424072" y="3779337"/>
            <a:ext cx="877713" cy="2686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loud 15"/>
          <p:cNvSpPr/>
          <p:nvPr/>
        </p:nvSpPr>
        <p:spPr>
          <a:xfrm>
            <a:off x="2848782" y="3405223"/>
            <a:ext cx="2892213" cy="92117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133522" y="4126548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WAAS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66360"/>
      </p:ext>
    </p:extLst>
  </p:cSld>
  <p:clrMapOvr>
    <a:masterClrMapping/>
  </p:clrMapOvr>
  <p:transition spd="slow">
    <p:cut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MSS Issues	</a:t>
            </a:r>
            <a:endParaRPr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7618" y="4421200"/>
            <a:ext cx="61572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2053" y="4585186"/>
            <a:ext cx="845324" cy="845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880178" y="4148807"/>
            <a:ext cx="344060" cy="35867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338873" y="4156363"/>
            <a:ext cx="368745" cy="34006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24238" y="3694868"/>
            <a:ext cx="1080654" cy="4156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1"/>
            <a:endCxn id="10" idx="5"/>
          </p:cNvCxnSpPr>
          <p:nvPr/>
        </p:nvCxnSpPr>
        <p:spPr>
          <a:xfrm>
            <a:off x="1382496" y="3755737"/>
            <a:ext cx="764138" cy="2938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291592" y="3763294"/>
            <a:ext cx="877713" cy="2686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356718" y="3710911"/>
            <a:ext cx="1080654" cy="4156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7" idx="1"/>
            <a:endCxn id="17" idx="5"/>
          </p:cNvCxnSpPr>
          <p:nvPr/>
        </p:nvCxnSpPr>
        <p:spPr>
          <a:xfrm>
            <a:off x="6514976" y="3771780"/>
            <a:ext cx="764138" cy="2938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424072" y="3779337"/>
            <a:ext cx="877713" cy="2686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loud 15"/>
          <p:cNvSpPr/>
          <p:nvPr/>
        </p:nvSpPr>
        <p:spPr>
          <a:xfrm>
            <a:off x="2848782" y="3405223"/>
            <a:ext cx="2892213" cy="92117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100425" y="3405223"/>
            <a:ext cx="1328280" cy="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27326" y="2843701"/>
            <a:ext cx="2355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Inbound TCP MSS Change</a:t>
            </a:r>
          </a:p>
          <a:p>
            <a:r>
              <a:rPr lang="en-US" smtClean="0"/>
              <a:t>To 1432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133522" y="4126548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WAAS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46731"/>
      </p:ext>
    </p:extLst>
  </p:cSld>
  <p:clrMapOvr>
    <a:masterClrMapping/>
  </p:clrMapOvr>
  <p:transition spd="slow">
    <p:cut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Thanks!		</a:t>
            </a: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Enjoy the rest of Sharkfest 2015!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55829107"/>
      </p:ext>
    </p:extLst>
  </p:cSld>
  <p:clrMapOvr>
    <a:masterClrMapping/>
  </p:clrMapOvr>
  <p:transition spd="slow">
    <p:cut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Presenter – Chris Greer 	</a:t>
            </a: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Packet Pioneer LLC</a:t>
            </a:r>
          </a:p>
          <a:p>
            <a:pPr>
              <a:spcBef>
                <a:spcPct val="0"/>
              </a:spcBef>
              <a:buNone/>
            </a:pPr>
            <a:r>
              <a:rPr lang="en-US" smtClean="0"/>
              <a:t>Network Analyst - WCNA</a:t>
            </a:r>
          </a:p>
          <a:p>
            <a:pPr>
              <a:spcBef>
                <a:spcPct val="0"/>
              </a:spcBef>
              <a:buNone/>
            </a:pPr>
            <a:endParaRPr lang="en-US"/>
          </a:p>
          <a:p>
            <a:pPr>
              <a:spcBef>
                <a:spcPct val="0"/>
              </a:spcBef>
              <a:buNone/>
            </a:pPr>
            <a:r>
              <a:rPr lang="en-US" smtClean="0"/>
              <a:t>Training and Professional Services</a:t>
            </a:r>
          </a:p>
          <a:p>
            <a:pPr>
              <a:spcBef>
                <a:spcPct val="0"/>
              </a:spcBef>
              <a:buNone/>
            </a:pPr>
            <a:r>
              <a:rPr lang="en-US" smtClean="0"/>
              <a:t>Network and application performance analysis</a:t>
            </a:r>
          </a:p>
          <a:p>
            <a:pPr>
              <a:spcBef>
                <a:spcPct val="0"/>
              </a:spcBef>
              <a:buNone/>
            </a:pPr>
            <a:r>
              <a:rPr lang="en-US" smtClean="0">
                <a:hlinkClick r:id="rId3"/>
              </a:rPr>
              <a:t>www.lovemytool.com</a:t>
            </a:r>
            <a:endParaRPr lang="en-US" smtClean="0"/>
          </a:p>
          <a:p>
            <a:pPr>
              <a:spcBef>
                <a:spcPct val="0"/>
              </a:spcBef>
              <a:buNone/>
            </a:pPr>
            <a:r>
              <a:rPr lang="en-US" smtClean="0">
                <a:hlinkClick r:id="rId4"/>
              </a:rPr>
              <a:t>www.brighttalk.com</a:t>
            </a: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569" y="4708026"/>
            <a:ext cx="2587600" cy="91700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Why TCP?	</a:t>
            </a: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Important stuff uses it.</a:t>
            </a:r>
          </a:p>
          <a:p>
            <a:pPr>
              <a:spcBef>
                <a:spcPct val="0"/>
              </a:spcBef>
              <a:buNone/>
            </a:pPr>
            <a:r>
              <a:rPr lang="en-US" smtClean="0"/>
              <a:t>Some problems “hide” at this layer.</a:t>
            </a:r>
          </a:p>
          <a:p>
            <a:pPr>
              <a:spcBef>
                <a:spcPct val="0"/>
              </a:spcBef>
              <a:buNone/>
            </a:pPr>
            <a:r>
              <a:rPr lang="en-US" smtClean="0"/>
              <a:t>Key to isolating problem domain.  </a:t>
            </a:r>
          </a:p>
          <a:p>
            <a:pPr>
              <a:spcBef>
                <a:spcPct val="0"/>
              </a:spcBef>
              <a:buNone/>
            </a:pPr>
            <a:endParaRPr lang="en-US"/>
          </a:p>
          <a:p>
            <a:pPr>
              <a:spcBef>
                <a:spcPct val="0"/>
              </a:spcBef>
              <a:buNone/>
            </a:pPr>
            <a:endParaRPr lang="en-US" smtClean="0"/>
          </a:p>
          <a:p>
            <a:pPr>
              <a:spcBef>
                <a:spcPct val="0"/>
              </a:spcBef>
              <a:buNone/>
            </a:pPr>
            <a:endParaRPr lang="en-US"/>
          </a:p>
          <a:p>
            <a:pPr>
              <a:spcBef>
                <a:spcPct val="0"/>
              </a:spcBef>
              <a:buNone/>
            </a:pPr>
            <a:r>
              <a:rPr lang="en-US" smtClean="0"/>
              <a:t>Few take responsibility</a:t>
            </a:r>
          </a:p>
          <a:p>
            <a:pPr>
              <a:spcBef>
                <a:spcPct val="0"/>
              </a:spcBef>
              <a:buNone/>
            </a:pPr>
            <a:r>
              <a:rPr lang="en-US"/>
              <a:t>f</a:t>
            </a:r>
            <a:r>
              <a:rPr lang="en-US" smtClean="0"/>
              <a:t>or it.   </a:t>
            </a:r>
          </a:p>
          <a:p>
            <a:pPr>
              <a:spcBef>
                <a:spcPct val="0"/>
              </a:spcBef>
              <a:buNone/>
            </a:pPr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147" y="3275535"/>
            <a:ext cx="38100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83579"/>
      </p:ext>
    </p:extLst>
  </p:cSld>
  <p:clrMapOvr>
    <a:masterClrMapping/>
  </p:clrMapOvr>
  <p:transition spd="slow">
    <p:cut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	</a:t>
            </a:r>
            <a:endParaRPr/>
          </a:p>
        </p:txBody>
      </p:sp>
      <p:sp>
        <p:nvSpPr>
          <p:cNvPr id="4" name="Content Placeholder 2"/>
          <p:cNvSpPr txBox="1"/>
          <p:nvPr/>
        </p:nvSpPr>
        <p:spPr>
          <a:xfrm>
            <a:off x="533400" y="998537"/>
            <a:ext cx="7696200" cy="4906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def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defPPr>
            <a:lvl1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Network engineers check network interfaces, utilization levels, link errors and the wireless 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/>
              <a:t>They want to prove it’s not the network. </a:t>
            </a:r>
            <a:endParaRPr lang="en-US" sz="2000"/>
          </a:p>
        </p:txBody>
      </p:sp>
      <p:sp>
        <p:nvSpPr>
          <p:cNvPr id="5" name="Rounded Rectangle 4"/>
          <p:cNvSpPr/>
          <p:nvPr/>
        </p:nvSpPr>
        <p:spPr>
          <a:xfrm>
            <a:off x="6774907" y="4716152"/>
            <a:ext cx="1751936" cy="36720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PHYSICAL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74907" y="4258952"/>
            <a:ext cx="1751936" cy="36720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DATA LINK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774907" y="3801752"/>
            <a:ext cx="1751936" cy="36720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NETWORK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74907" y="3344552"/>
            <a:ext cx="1751936" cy="36720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TRANSPORT</a:t>
            </a: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774907" y="2887352"/>
            <a:ext cx="1751936" cy="36720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SESSION</a:t>
            </a: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774907" y="2430152"/>
            <a:ext cx="1751936" cy="36720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PRESENTATION</a:t>
            </a: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774907" y="1972952"/>
            <a:ext cx="1751936" cy="36720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APPLICATION</a:t>
            </a:r>
            <a:endParaRPr lang="en-US"/>
          </a:p>
        </p:txBody>
      </p:sp>
      <p:sp>
        <p:nvSpPr>
          <p:cNvPr id="12" name="Left Brace 11"/>
          <p:cNvSpPr/>
          <p:nvPr/>
        </p:nvSpPr>
        <p:spPr>
          <a:xfrm>
            <a:off x="6253653" y="3834852"/>
            <a:ext cx="291989" cy="1248510"/>
          </a:xfrm>
          <a:prstGeom prst="leftBrac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031" y="2708001"/>
            <a:ext cx="1557657" cy="2493749"/>
          </a:xfrm>
          <a:prstGeom prst="rect">
            <a:avLst/>
          </a:prstGeom>
        </p:spPr>
      </p:pic>
      <p:sp>
        <p:nvSpPr>
          <p:cNvPr id="14" name="Shape 35"/>
          <p:cNvSpPr txBox="1"/>
          <p:nvPr/>
        </p:nvSpPr>
        <p:spPr>
          <a:xfrm>
            <a:off x="556701" y="48756"/>
            <a:ext cx="8229600" cy="9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defPPr>
            <a:lvl1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r>
              <a:rPr lang="en-US" smtClean="0"/>
              <a:t>When a problem strikes	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4561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	</a:t>
            </a:r>
            <a:endParaRPr/>
          </a:p>
        </p:txBody>
      </p:sp>
      <p:sp>
        <p:nvSpPr>
          <p:cNvPr id="14" name="Shape 35"/>
          <p:cNvSpPr txBox="1"/>
          <p:nvPr/>
        </p:nvSpPr>
        <p:spPr>
          <a:xfrm>
            <a:off x="556701" y="48756"/>
            <a:ext cx="8229600" cy="95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defPPr>
            <a:lvl1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pPr>
              <a:buClr>
                <a:srgbClr val="000000"/>
              </a:buClr>
            </a:pPr>
            <a:r>
              <a:rPr lang="en-US" smtClean="0">
                <a:solidFill>
                  <a:srgbClr val="000000"/>
                </a:solidFill>
              </a:rPr>
              <a:t>When a problem strikes	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Content Placeholder 2"/>
          <p:cNvSpPr txBox="1"/>
          <p:nvPr/>
        </p:nvSpPr>
        <p:spPr>
          <a:xfrm>
            <a:off x="459900" y="1053590"/>
            <a:ext cx="7485412" cy="449398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defPPr>
            <a:lvl1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Tx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/>
              <a:t>Server and Application support people may check error logs and server resources to see if the issue is theirs.</a:t>
            </a:r>
            <a:endParaRPr lang="en-US" sz="2400"/>
          </a:p>
        </p:txBody>
      </p:sp>
      <p:sp>
        <p:nvSpPr>
          <p:cNvPr id="16" name="Rounded Rectangle 15"/>
          <p:cNvSpPr/>
          <p:nvPr/>
        </p:nvSpPr>
        <p:spPr>
          <a:xfrm>
            <a:off x="6901218" y="4976250"/>
            <a:ext cx="1633181" cy="34893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PHYSICAL</a:t>
            </a:r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901218" y="4519050"/>
            <a:ext cx="1633181" cy="34893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DATA LINK</a:t>
            </a:r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901218" y="4061850"/>
            <a:ext cx="1633181" cy="34893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NETWORK</a:t>
            </a: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901218" y="3604650"/>
            <a:ext cx="1633181" cy="34893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TRANSPORT</a:t>
            </a: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901218" y="3147450"/>
            <a:ext cx="1633181" cy="34893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SESSION</a:t>
            </a:r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901218" y="2690250"/>
            <a:ext cx="1633181" cy="34893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PRESENTATION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901218" y="2233050"/>
            <a:ext cx="1633181" cy="34893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APPLICATION</a:t>
            </a:r>
            <a:endParaRPr lang="en-US"/>
          </a:p>
        </p:txBody>
      </p:sp>
      <p:sp>
        <p:nvSpPr>
          <p:cNvPr id="23" name="Left Brace 22"/>
          <p:cNvSpPr/>
          <p:nvPr/>
        </p:nvSpPr>
        <p:spPr>
          <a:xfrm>
            <a:off x="6293702" y="2310008"/>
            <a:ext cx="272197" cy="1186378"/>
          </a:xfrm>
          <a:prstGeom prst="leftBrac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606" y="2592059"/>
            <a:ext cx="1784727" cy="285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492789"/>
      </p:ext>
    </p:extLst>
  </p:cSld>
  <p:clrMapOvr>
    <a:masterClrMapping/>
  </p:clrMapOvr>
  <p:transition spd="slow">
    <p:cut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4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What if the problem is neither? 	</a:t>
            </a:r>
            <a:endParaRPr/>
          </a:p>
        </p:txBody>
      </p:sp>
      <p:sp>
        <p:nvSpPr>
          <p:cNvPr id="4" name="Rounded Rectangle 3"/>
          <p:cNvSpPr/>
          <p:nvPr/>
        </p:nvSpPr>
        <p:spPr>
          <a:xfrm>
            <a:off x="6509118" y="4697325"/>
            <a:ext cx="1828800" cy="381000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PHYSICAL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509118" y="4240125"/>
            <a:ext cx="1828800" cy="381000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LINK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09118" y="3782925"/>
            <a:ext cx="1828800" cy="381000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NETWORK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509118" y="3325725"/>
            <a:ext cx="1828800" cy="381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TRANSPORT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509118" y="2868525"/>
            <a:ext cx="1828800" cy="381000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SESSION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509118" y="2411325"/>
            <a:ext cx="1828800" cy="381000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509118" y="1954125"/>
            <a:ext cx="1828800" cy="381000"/>
          </a:xfrm>
          <a:prstGeom prst="round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5289918" y="2601825"/>
            <a:ext cx="838200" cy="190500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 flipH="1">
            <a:off x="5289918" y="4202025"/>
            <a:ext cx="847725" cy="419100"/>
          </a:xfrm>
          <a:prstGeom prst="line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9" t="20480" r="20810" b="21944"/>
          <a:stretch>
            <a:fillRect/>
          </a:stretch>
        </p:blipFill>
        <p:spPr>
          <a:xfrm>
            <a:off x="946518" y="2015671"/>
            <a:ext cx="4191000" cy="306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0777"/>
      </p:ext>
    </p:extLst>
  </p:cSld>
  <p:clrMapOvr>
    <a:masterClrMapping/>
  </p:clrMapOvr>
  <p:transition spd="slow">
    <p:cut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A TCP Window Problem	</a:t>
            </a: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Open TCP Window Problem.pcap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4136713"/>
      </p:ext>
    </p:extLst>
  </p:cSld>
  <p:clrMapOvr>
    <a:masterClrMapping/>
  </p:clrMapOvr>
  <p:transition spd="slow">
    <p:cut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A Server Problem	</a:t>
            </a: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Busy Server.pcap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48847096"/>
      </p:ext>
    </p:extLst>
  </p:cSld>
  <p:clrMapOvr>
    <a:masterClrMapping/>
  </p:clrMapOvr>
  <p:transition spd="slow">
    <p:cut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 l="-3000" r="-3000"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TCP Keep Alives		</a:t>
            </a: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These may look bad – but are they? </a:t>
            </a:r>
          </a:p>
          <a:p>
            <a:pPr>
              <a:spcBef>
                <a:spcPct val="0"/>
              </a:spcBef>
              <a:buNone/>
            </a:pPr>
            <a:r>
              <a:rPr lang="en-US" smtClean="0"/>
              <a:t>Open Slow Web Application.pcap</a:t>
            </a:r>
          </a:p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5354754"/>
      </p:ext>
    </p:extLst>
  </p:cSld>
  <p:clrMapOvr>
    <a:masterClrMapping/>
  </p:clrMapOvr>
  <p:transition spd="slow">
    <p:cut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(16:10)</PresentationFormat>
  <Paragraphs>58</Paragraphs>
  <Slides>12</Slides>
  <Notes>12</Notes>
  <TotalTime>64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13">
      <vt:lpstr>simple-light</vt:lpstr>
      <vt:lpstr>TCP – Tips and Case Studies</vt:lpstr>
      <vt:lpstr>Presenter – Chris Greer 	</vt:lpstr>
      <vt:lpstr>Why TCP?	</vt:lpstr>
      <vt:lpstr>	</vt:lpstr>
      <vt:lpstr>	</vt:lpstr>
      <vt:lpstr>What if the problem is neither? 	</vt:lpstr>
      <vt:lpstr>A TCP Window Problem	</vt:lpstr>
      <vt:lpstr>A Server Problem	</vt:lpstr>
      <vt:lpstr>TCP Keep Alives		</vt:lpstr>
      <vt:lpstr>MSS Issues	</vt:lpstr>
      <vt:lpstr>MSS Issues	</vt:lpstr>
      <vt:lpstr>Thanks!		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Chris</dc:creator>
  <cp:lastModifiedBy>Chris Greer</cp:lastModifiedBy>
  <cp:revision>13</cp:revision>
  <dcterms:modified xsi:type="dcterms:W3CDTF">2023-02-24T17:15:17Z</dcterms:modified>
</cp:coreProperties>
</file>