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bin" ContentType="application/vnd.openxmlformats-officedocument.presentationml.printerSettings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"/>
  </p:notesMasterIdLst>
  <p:sldIdLst>
    <p:sldId id="256" r:id="rId3"/>
    <p:sldId id="257" r:id="rId4"/>
    <p:sldId id="290" r:id="rId5"/>
    <p:sldId id="258" r:id="rId6"/>
    <p:sldId id="282" r:id="rId7"/>
    <p:sldId id="260" r:id="rId8"/>
    <p:sldId id="261" r:id="rId9"/>
    <p:sldId id="262" r:id="rId10"/>
    <p:sldId id="263" r:id="rId11"/>
    <p:sldId id="264" r:id="rId12"/>
    <p:sldId id="265" r:id="rId13"/>
    <p:sldId id="281" r:id="rId14"/>
    <p:sldId id="267" r:id="rId15"/>
    <p:sldId id="268" r:id="rId16"/>
    <p:sldId id="283" r:id="rId17"/>
    <p:sldId id="269" r:id="rId18"/>
    <p:sldId id="285" r:id="rId19"/>
    <p:sldId id="284" r:id="rId20"/>
    <p:sldId id="287" r:id="rId21"/>
    <p:sldId id="288" r:id="rId22"/>
    <p:sldId id="289" r:id="rId23"/>
    <p:sldId id="286" r:id="rId24"/>
    <p:sldId id="270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91" r:id="rId35"/>
  </p:sldIdLst>
  <p:sldSz cx="9144000" cy="5715000" type="screen16x10"/>
  <p:notesSz cx="6858000" cy="9144000"/>
  <p:custDataLst>
    <p:tags r:id="rId37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071" autoAdjust="0"/>
  </p:normalViewPr>
  <p:slideViewPr>
    <p:cSldViewPr snapToGrid="0" snapToObjects="1">
      <p:cViewPr varScale="1">
        <p:scale>
          <a:sx n="116" d="100"/>
          <a:sy n="116" d="100"/>
        </p:scale>
        <p:origin x="-112" y="-2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printerSettings" Target="printerSettings/printerSettings1.bin" /><Relationship Id="rId37" Type="http://schemas.openxmlformats.org/officeDocument/2006/relationships/tags" Target="tags/tag1.xml" /><Relationship Id="rId38" Type="http://schemas.openxmlformats.org/officeDocument/2006/relationships/presProps" Target="presProps.xml" /><Relationship Id="rId39" Type="http://schemas.openxmlformats.org/officeDocument/2006/relationships/viewProps" Target="viewProps.xml" /><Relationship Id="rId4" Type="http://schemas.openxmlformats.org/officeDocument/2006/relationships/slide" Target="slides/slide2.xml" /><Relationship Id="rId40" Type="http://schemas.openxmlformats.org/officeDocument/2006/relationships/theme" Target="theme/theme1.xml" /><Relationship Id="rId41" Type="http://schemas.openxmlformats.org/officeDocument/2006/relationships/tableStyles" Target="tableStyles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685995" y="685800"/>
            <a:ext cx="5486699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 sz="1100"/>
            </a:lvl1pPr>
            <a:lvl2pPr>
              <a:spcBef>
                <a:spcPct val="0"/>
              </a:spcBef>
              <a:defRPr sz="1100"/>
            </a:lvl2pPr>
            <a:lvl3pPr>
              <a:spcBef>
                <a:spcPct val="0"/>
              </a:spcBef>
              <a:defRPr sz="1100"/>
            </a:lvl3pPr>
            <a:lvl4pPr>
              <a:spcBef>
                <a:spcPct val="0"/>
              </a:spcBef>
              <a:defRPr sz="1100"/>
            </a:lvl4pPr>
            <a:lvl5pPr>
              <a:spcBef>
                <a:spcPct val="0"/>
              </a:spcBef>
              <a:defRPr sz="1100"/>
            </a:lvl5pPr>
            <a:lvl6pPr>
              <a:spcBef>
                <a:spcPct val="0"/>
              </a:spcBef>
              <a:defRPr sz="1100"/>
            </a:lvl6pPr>
            <a:lvl7pPr>
              <a:spcBef>
                <a:spcPct val="0"/>
              </a:spcBef>
              <a:defRPr sz="1100"/>
            </a:lvl7pPr>
            <a:lvl8pPr>
              <a:spcBef>
                <a:spcPct val="0"/>
              </a:spcBef>
              <a:defRPr sz="1100"/>
            </a:lvl8pPr>
            <a:lvl9pPr>
              <a:spcBef>
                <a:spcPct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19519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759269"/>
            <a:ext cx="7772400" cy="128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ct val="0"/>
              </a:spcBef>
              <a:buSzTx/>
              <a:defRPr sz="4800"/>
            </a:lvl1pPr>
            <a:lvl2pPr algn="ctr">
              <a:spcBef>
                <a:spcPct val="0"/>
              </a:spcBef>
              <a:buSzTx/>
              <a:defRPr sz="4800"/>
            </a:lvl2pPr>
            <a:lvl3pPr algn="ctr">
              <a:spcBef>
                <a:spcPct val="0"/>
              </a:spcBef>
              <a:buSzTx/>
              <a:defRPr sz="4800"/>
            </a:lvl3pPr>
            <a:lvl4pPr algn="ctr">
              <a:spcBef>
                <a:spcPct val="0"/>
              </a:spcBef>
              <a:buSzTx/>
              <a:defRPr sz="4800"/>
            </a:lvl4pPr>
            <a:lvl5pPr algn="ctr">
              <a:spcBef>
                <a:spcPct val="0"/>
              </a:spcBef>
              <a:buSzTx/>
              <a:defRPr sz="4800"/>
            </a:lvl5pPr>
            <a:lvl6pPr algn="ctr">
              <a:spcBef>
                <a:spcPct val="0"/>
              </a:spcBef>
              <a:buSzTx/>
              <a:defRPr sz="4800"/>
            </a:lvl6pPr>
            <a:lvl7pPr algn="ctr">
              <a:spcBef>
                <a:spcPct val="0"/>
              </a:spcBef>
              <a:buSzTx/>
              <a:defRPr sz="4800"/>
            </a:lvl7pPr>
            <a:lvl8pPr algn="ctr">
              <a:spcBef>
                <a:spcPct val="0"/>
              </a:spcBef>
              <a:buSzTx/>
              <a:defRPr sz="4800"/>
            </a:lvl8pPr>
            <a:lvl9pPr algn="ctr">
              <a:spcBef>
                <a:spcPct val="0"/>
              </a:spcBef>
              <a:buSzTx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155614"/>
            <a:ext cx="7772400" cy="872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ct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895899"/>
            <a:ext cx="8229600" cy="577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Tx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Tx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ct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/>
  <p:timing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://wiki.wireshark.org/Lua/ApiChanges" TargetMode="Externa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hadrielk@yahoo.com" TargetMode="Externa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://wiki.wireshark.org/Lua" TargetMode="External" /><Relationship Id="rId3" Type="http://schemas.openxmlformats.org/officeDocument/2006/relationships/hyperlink" Target="http://wiki.wireshark.org/Lua/ApiChanges" TargetMode="External" /><Relationship Id="rId4" Type="http://schemas.openxmlformats.org/officeDocument/2006/relationships/hyperlink" Target="http://wiki.wireshark.org/Lua/Examples" TargetMode="External" /><Relationship Id="rId5" Type="http://schemas.openxmlformats.org/officeDocument/2006/relationships/hyperlink" Target="http://ask.wireshark.org" TargetMode="External" /><Relationship Id="rId6" Type="http://schemas.openxmlformats.org/officeDocument/2006/relationships/hyperlink" Target="http://www.lua.org/docs.html" TargetMode="External" /><Relationship Id="rId7" Type="http://schemas.openxmlformats.org/officeDocument/2006/relationships/hyperlink" Target="http://lua-users.org/wiki/" TargetMode="External" /><Relationship Id="rId8" Type="http://schemas.openxmlformats.org/officeDocument/2006/relationships/hyperlink" Target="http://luarocks.org/" TargetMode="Externa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wiki.wireshark.org/Contrib" TargetMode="External" /><Relationship Id="rId3" Type="http://schemas.openxmlformats.org/officeDocument/2006/relationships/hyperlink" Target="http://wireshark.org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798746" y="4537350"/>
            <a:ext cx="7546508" cy="946499"/>
          </a:xfrm>
          <a:prstGeom prst="rect">
            <a:avLst/>
          </a:prstGeom>
          <a:noFill/>
          <a:ln w="9525" cap="flat">
            <a:solidFill>
              <a:srgbClr val="666666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r>
              <a:rPr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Changing Wireshark with Lua</a:t>
            </a: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What can you do with Lua?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Protocol dissectors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</a:pPr>
            <a:r>
              <a:rPr sz="1600"/>
              <a:t>Any protocol type at any layer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Custom stats/counters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Advanced expert analysis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Save packets to pcap files, using custom criteria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Add new GUI menu items for actions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Read/write from/to custom packet file formats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Load log files and view entries as “frames”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sz="2000"/>
              <a:t>Fileshark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10</a:t>
            </a:fld>
          </a:p>
        </p:txBody>
      </p:sp>
    </p:spTree>
    <p:extLst>
      <p:ext uri="{BB962C8B-B14F-4D97-AF65-F5344CB8AC3E}">
        <p14:creationId xmlns:p14="http://schemas.microsoft.com/office/powerpoint/2010/main" val="2938312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Lua for Wireshark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11</a:t>
            </a:fld>
          </a:p>
        </p:txBody>
      </p:sp>
    </p:spTree>
    <p:extLst>
      <p:ext uri="{BB962C8B-B14F-4D97-AF65-F5344CB8AC3E}">
        <p14:creationId xmlns:p14="http://schemas.microsoft.com/office/powerpoint/2010/main" val="2891346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life of a Lua script in Wireshark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you start wireshark/tshark, the following happens (simplified view):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/>
              <a:t>C-code initializes most of the native code items, including native protocol dissectors, taps, etc.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/>
              <a:t>Reads and executes the Lua scripts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/>
              <a:t>Registers tap listeners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/>
              <a:t>Reads preference file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/>
              <a:t>Parses command-line arguments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/>
              <a:t>etc…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69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Loading Lua plugins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Wireshark comes with a Lua script called “init.lua”, in &lt;global-config-dir&gt;</a:t>
            </a:r>
          </a:p>
          <a:p>
            <a:pPr marL="685800" lvl="1" indent="-228600">
              <a:defRPr sz="1800"/>
            </a:pPr>
            <a:r>
              <a:rPr sz="2000"/>
              <a:t>This init.lua script is always loaded</a:t>
            </a:r>
          </a:p>
          <a:p>
            <a:pPr marL="685800" lvl="1" indent="-228600">
              <a:defRPr sz="1800"/>
            </a:pPr>
            <a:r>
              <a:rPr sz="2000"/>
              <a:t>There’s a Lua variable to disable Lua </a:t>
            </a:r>
            <a:r>
              <a:rPr sz="2000" smtClean="0"/>
              <a:t>inside </a:t>
            </a:r>
            <a:r>
              <a:rPr sz="2000"/>
              <a:t>this init.lua script</a:t>
            </a:r>
          </a:p>
          <a:p>
            <a:pPr lvl="0">
              <a:defRPr sz="1800"/>
            </a:pPr>
            <a:r>
              <a:rPr sz="2800"/>
              <a:t>Then it loads &lt;personal-config-dir&gt;/init.lua</a:t>
            </a:r>
          </a:p>
          <a:p>
            <a:pPr lvl="0">
              <a:defRPr sz="1800"/>
            </a:pPr>
            <a:r>
              <a:rPr sz="2800"/>
              <a:t>Then it loads all “*.lua” Lua scripts in &lt;personal-plugins-dir&gt;</a:t>
            </a:r>
          </a:p>
          <a:p>
            <a:pPr lvl="0">
              <a:defRPr sz="1800"/>
            </a:pPr>
            <a:r>
              <a:rPr sz="2800"/>
              <a:t>Then it loads any scripts from the command </a:t>
            </a:r>
            <a:r>
              <a:rPr sz="2800" smtClean="0"/>
              <a:t>line</a:t>
            </a:r>
            <a:endParaRPr lang="en-US" sz="2800" smtClean="0"/>
          </a:p>
          <a:p>
            <a:pPr lvl="0">
              <a:defRPr sz="1800"/>
            </a:pPr>
            <a:r>
              <a:rPr lang="en-US" sz="28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sz="2800" smtClean="0"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sz="2800" err="1" smtClean="0">
                <a:latin typeface="Courier New"/>
                <a:ea typeface="Courier New"/>
                <a:cs typeface="Courier New"/>
                <a:sym typeface="Courier New"/>
              </a:rPr>
              <a:t>lua_script:foo.lua</a:t>
            </a:r>
            <a:endParaRPr sz="2800"/>
          </a:p>
        </p:txBody>
      </p:sp>
      <p:sp>
        <p:nvSpPr>
          <p:cNvPr id="99" name="Shape 99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13</a:t>
            </a:fld>
          </a:p>
        </p:txBody>
      </p:sp>
    </p:spTree>
    <p:extLst>
      <p:ext uri="{BB962C8B-B14F-4D97-AF65-F5344CB8AC3E}">
        <p14:creationId xmlns:p14="http://schemas.microsoft.com/office/powerpoint/2010/main" val="2613019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The init.lua script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1168" lvl="0" indent="-201168" defTabSz="804672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The init.lua file in &lt;global-config-dir&gt; is important</a:t>
            </a:r>
          </a:p>
          <a:p>
            <a:pPr marL="603504" lvl="1" indent="-201168" defTabSz="804672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Don’t muck with this file</a:t>
            </a:r>
          </a:p>
          <a:p>
            <a:pPr marL="603504" lvl="1" indent="-201168" defTabSz="804672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It sets a lot of variables that are needed by your Lua scripts</a:t>
            </a:r>
          </a:p>
          <a:p>
            <a:pPr marL="603504" lvl="1" indent="-201168" defTabSz="804672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Only change the “disable_lua” and “run_user_scripts_when_superuser” variables, if any</a:t>
            </a:r>
          </a:p>
          <a:p>
            <a:pPr marL="201168" lvl="0" indent="-201168" defTabSz="804672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The init.lua in &lt;personal-config-dir&gt; is different, and should NOT contain the same variables/info as the one in &lt;global-config-dir&gt;</a:t>
            </a:r>
          </a:p>
          <a:p>
            <a:pPr marL="603504" lvl="1" indent="-201168" defTabSz="804672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I.e., don’t just copy the file over</a:t>
            </a:r>
          </a:p>
          <a:p>
            <a:pPr marL="603504" lvl="1" indent="-201168" defTabSz="804672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Because the same variables will overwrite the ones in &lt;global-config-dir&gt;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14</a:t>
            </a:fld>
          </a:p>
        </p:txBody>
      </p:sp>
    </p:spTree>
    <p:extLst>
      <p:ext uri="{BB962C8B-B14F-4D97-AF65-F5344CB8AC3E}">
        <p14:creationId xmlns:p14="http://schemas.microsoft.com/office/powerpoint/2010/main" val="1589149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Basics of a script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In this section we’ll switch back/forth with example Lua scripts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52994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Inside a script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4884" lvl="0" indent="-214884" defTabSz="859536">
              <a:spcBef>
                <a:spcPts val="900"/>
              </a:spcBef>
              <a:defRPr sz="1800"/>
            </a:pPr>
            <a:r>
              <a:rPr lang="en-US" sz="2400" smtClean="0"/>
              <a:t>A </a:t>
            </a:r>
            <a:r>
              <a:rPr sz="2400" err="1" smtClean="0"/>
              <a:t>Lua </a:t>
            </a:r>
            <a:r>
              <a:rPr sz="2400"/>
              <a:t>script is executed during startup of Wireshark, but most of the things it does happen much later</a:t>
            </a:r>
          </a:p>
          <a:p>
            <a:pPr marL="214884" lvl="0" indent="-214884" defTabSz="859536">
              <a:spcBef>
                <a:spcPts val="900"/>
              </a:spcBef>
              <a:defRPr sz="1800"/>
            </a:pPr>
            <a:r>
              <a:rPr sz="2400"/>
              <a:t>That’s because a script usually does most of its work inside functions, and those functions only get invoked later by Wireshark</a:t>
            </a:r>
          </a:p>
          <a:p>
            <a:pPr marL="214884" lvl="0" indent="-214884" defTabSz="859536">
              <a:spcBef>
                <a:spcPts val="900"/>
              </a:spcBef>
              <a:defRPr sz="1800"/>
            </a:pPr>
            <a:r>
              <a:rPr sz="2400"/>
              <a:t>Wireshark knows to call those functions later, because they’re </a:t>
            </a:r>
            <a:r>
              <a:rPr sz="2400" i="1"/>
              <a:t>registered</a:t>
            </a:r>
            <a:r>
              <a:rPr sz="2400"/>
              <a:t> as callbacks</a:t>
            </a:r>
          </a:p>
          <a:p>
            <a:pPr marL="644651" lvl="1" indent="-214884" defTabSz="859536">
              <a:spcBef>
                <a:spcPts val="900"/>
              </a:spcBef>
              <a:defRPr sz="1800"/>
            </a:pPr>
            <a:r>
              <a:rPr/>
              <a:t>Usually by being a function of an object that is registered by the script</a:t>
            </a:r>
          </a:p>
          <a:p>
            <a:pPr marL="644651" lvl="1" indent="-214884" defTabSz="859536">
              <a:spcBef>
                <a:spcPts val="900"/>
              </a:spcBef>
              <a:defRPr sz="1800"/>
            </a:pPr>
            <a:r>
              <a:rPr/>
              <a:t>Either </a:t>
            </a:r>
            <a:r>
              <a:rPr lang="en-US" smtClean="0"/>
              <a:t>the object or function is </a:t>
            </a:r>
            <a:r>
              <a:rPr smtClean="0"/>
              <a:t>registered </a:t>
            </a:r>
            <a:r>
              <a:rPr/>
              <a:t>explicitly, or added to a table</a:t>
            </a:r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16</a:t>
            </a:fld>
          </a:p>
        </p:txBody>
      </p:sp>
    </p:spTree>
    <p:extLst>
      <p:ext uri="{BB962C8B-B14F-4D97-AF65-F5344CB8AC3E}">
        <p14:creationId xmlns:p14="http://schemas.microsoft.com/office/powerpoint/2010/main" val="2395296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Listener taps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To access data of existing protocol dissectors we use Listener taps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	</a:t>
            </a:r>
            <a:r>
              <a:rPr lang="en-US" sz="2400" smtClean="0"/>
              <a:t>Taps cannot add protocol fields, nor affect the GUI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/>
              <a:t>	</a:t>
            </a:r>
            <a:r>
              <a:rPr lang="en-US" sz="2400" smtClean="0"/>
              <a:t>Think of it as a “read-only” thing (hence “Listener”)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Their main use is generating statistics, performing analysis, etc.</a:t>
            </a:r>
            <a:endParaRPr lang="en-US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They can be applied to just packets of certain protocols, even using display filters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46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Dissectors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333500"/>
            <a:ext cx="8397949" cy="4139699"/>
          </a:xfrm>
        </p:spPr>
        <p:txBody>
          <a:bodyPr/>
          <a:lstStyle/>
          <a:p>
            <a:r>
              <a:rPr lang="en-US" smtClean="0"/>
              <a:t>To decode a new protocol we create a “dissector” script</a:t>
            </a:r>
          </a:p>
          <a:p>
            <a:pPr lvl="1"/>
            <a:r>
              <a:rPr lang="en-US" smtClean="0"/>
              <a:t>	Allows us to create new fields, affect the GUI, etc.</a:t>
            </a:r>
          </a:p>
          <a:p>
            <a:r>
              <a:rPr lang="en-US" smtClean="0"/>
              <a:t>There are two ways to dissect packets:</a:t>
            </a:r>
          </a:p>
          <a:p>
            <a:pPr lvl="1"/>
            <a:r>
              <a:rPr lang="en-US" smtClean="0"/>
              <a:t>	By registering a new protocol on another layer</a:t>
            </a:r>
          </a:p>
          <a:p>
            <a:pPr lvl="1"/>
            <a:r>
              <a:rPr lang="en-US"/>
              <a:t>	</a:t>
            </a:r>
            <a:r>
              <a:rPr lang="en-US" smtClean="0"/>
              <a:t>By registering a post-dissector</a:t>
            </a:r>
          </a:p>
          <a:p>
            <a:pPr lvl="1"/>
            <a:r>
              <a:rPr lang="en-US" sz="3000" smtClean="0"/>
              <a:t>There are two ways to register on another layer:</a:t>
            </a:r>
          </a:p>
          <a:p>
            <a:pPr lvl="1"/>
            <a:r>
              <a:rPr lang="en-US" sz="3000"/>
              <a:t>	</a:t>
            </a:r>
            <a:r>
              <a:rPr lang="en-US"/>
              <a:t>By adding the new protocol to a </a:t>
            </a:r>
            <a:r>
              <a:rPr lang="en-US" smtClean="0"/>
              <a:t>table’s port number</a:t>
            </a:r>
            <a:endParaRPr lang="en-US"/>
          </a:p>
          <a:p>
            <a:pPr lvl="1"/>
            <a:r>
              <a:rPr lang="en-US"/>
              <a:t>	By registering it as a heuristic dissector</a:t>
            </a:r>
          </a:p>
          <a:p>
            <a:endParaRPr lang="en-US" sz="24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449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Basics of dissectors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333500"/>
            <a:ext cx="8229601" cy="413969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smtClean="0"/>
              <a:t>To create a dissector, you actually create a new “Proto” object representing your new protocol</a:t>
            </a:r>
          </a:p>
          <a:p>
            <a:pPr>
              <a:spcBef>
                <a:spcPts val="600"/>
              </a:spcBef>
            </a:pPr>
            <a:r>
              <a:rPr lang="en-US" sz="2800" smtClean="0"/>
              <a:t>You then define the “dissector” function of the new Proto object to decode it</a:t>
            </a:r>
          </a:p>
          <a:p>
            <a:pPr>
              <a:spcBef>
                <a:spcPts val="600"/>
              </a:spcBef>
            </a:pPr>
            <a:r>
              <a:rPr lang="en-US" sz="2800"/>
              <a:t>	</a:t>
            </a:r>
            <a:r>
              <a:rPr lang="en-US" sz="2000" err="1" smtClean="0"/>
              <a:t>Wireshark invokes this function later</a:t>
            </a:r>
            <a:endParaRPr lang="en-US" sz="2800" smtClean="0"/>
          </a:p>
          <a:p>
            <a:pPr>
              <a:spcBef>
                <a:spcPts val="600"/>
              </a:spcBef>
            </a:pPr>
            <a:r>
              <a:rPr lang="en-US" sz="2800" smtClean="0"/>
              <a:t>To create new fields for your protocol, you create “ProtoField” objects</a:t>
            </a:r>
          </a:p>
          <a:p>
            <a:pPr>
              <a:spcBef>
                <a:spcPts val="600"/>
              </a:spcBef>
            </a:pPr>
            <a:r>
              <a:rPr lang="en-US" sz="2800"/>
              <a:t>	</a:t>
            </a:r>
            <a:r>
              <a:rPr lang="en-US" sz="2000" smtClean="0"/>
              <a:t>Not to be confused with “Field” objects, used for existing fields</a:t>
            </a:r>
            <a:endParaRPr lang="en-US" sz="2800" smtClean="0"/>
          </a:p>
          <a:p>
            <a:pPr>
              <a:spcBef>
                <a:spcPts val="600"/>
              </a:spcBef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159999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93" y="1320397"/>
            <a:ext cx="8352814" cy="2338413"/>
          </a:xfrm>
        </p:spPr>
        <p:txBody>
          <a:bodyPr/>
          <a:lstStyle/>
          <a:p>
            <a:r>
              <a:rPr lang="en-US" sz="4400"/>
              <a:t>Changing Wireshark </a:t>
            </a:r>
            <a:r>
              <a:rPr lang="en-US" sz="4400" smtClean="0"/>
              <a:t>with Lua:</a:t>
            </a:r>
            <a:br>
              <a:rPr lang="en-US" sz="4400" smtClean="0"/>
            </a:br>
            <a:r>
              <a:rPr lang="en-US" sz="3600"/>
              <a:t>Writing a Lua Plug-in to Create a Custom Decoder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58533"/>
            <a:ext cx="7772400" cy="872099"/>
          </a:xfrm>
        </p:spPr>
        <p:txBody>
          <a:bodyPr/>
          <a:lstStyle/>
          <a:p>
            <a:r>
              <a:rPr lang="en-US" err="1"/>
              <a:t>Hadriel Kaplan</a:t>
            </a:r>
          </a:p>
          <a:p>
            <a:r>
              <a:rPr lang="en-US"/>
              <a:t>128 Technology, Inc.</a:t>
            </a:r>
          </a:p>
          <a:p>
            <a:endParaRPr lang="en-US"/>
          </a:p>
        </p:txBody>
      </p:sp>
    </p:spTree>
  </p:cSld>
  <p:clrMapOvr>
    <a:masterClrMapping/>
  </p:clrMapOvr>
  <p:transition spd="slow">
    <p:cut/>
  </p:transition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ProtoField objects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/>
              <a:t>When you create them, you give them attributes: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/>
              <a:t>	</a:t>
            </a:r>
            <a:r>
              <a:rPr lang="en-US" sz="2400" smtClean="0"/>
              <a:t>Their display names, filter names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/>
              <a:t>	</a:t>
            </a:r>
            <a:r>
              <a:rPr lang="en-US" sz="2400" smtClean="0"/>
              <a:t>How big they are, how to display them</a:t>
            </a:r>
            <a:endParaRPr lang="en-US" sz="280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/>
              <a:t>But they’re not part of your Proto’s protocol until you set them to the “field” member in a table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/>
              <a:t>Once that’s done, Wireshark can use their attributes to auto-decode+display them when they’re used in TreeItem:add()/add_le() calls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933064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dissector function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mtClean="0"/>
              <a:t>You define the “dissector” function for Proto</a:t>
            </a:r>
          </a:p>
          <a:p>
            <a:pPr>
              <a:spcBef>
                <a:spcPts val="600"/>
              </a:spcBef>
            </a:pPr>
            <a:r>
              <a:rPr lang="en-US" smtClean="0"/>
              <a:t>	</a:t>
            </a:r>
            <a:r>
              <a:rPr lang="en-US" sz="2400" smtClean="0"/>
              <a:t>To decode the packet, add to the tree, etc.</a:t>
            </a:r>
            <a:endParaRPr lang="en-US" smtClean="0"/>
          </a:p>
          <a:p>
            <a:pPr>
              <a:spcBef>
                <a:spcPts val="600"/>
              </a:spcBef>
            </a:pPr>
            <a:r>
              <a:rPr lang="en-US" smtClean="0"/>
              <a:t>The function is passed 3 arguments: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/>
              <a:t>	</a:t>
            </a:r>
            <a:r>
              <a:rPr lang="en-US" sz="2400" smtClean="0"/>
              <a:t>The Tvb object (the frame buffer)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/>
              <a:t>	</a:t>
            </a:r>
            <a:r>
              <a:rPr lang="en-US" sz="2400" smtClean="0"/>
              <a:t>The Pinfo object (packet info)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/>
              <a:t>	The TreeItem </a:t>
            </a:r>
            <a:r>
              <a:rPr lang="en-US" sz="2400" smtClean="0"/>
              <a:t>object (GUI tree)</a:t>
            </a:r>
            <a:endParaRPr lang="en-US" sz="2400"/>
          </a:p>
          <a:p>
            <a:pPr>
              <a:spcBef>
                <a:spcPts val="600"/>
              </a:spcBef>
            </a:pPr>
            <a:r>
              <a:rPr lang="en-US" smtClean="0"/>
              <a:t>You use these passed-in objects to decode the frame, add to the tree, etc.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05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Dissection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Dissecting protocols in TCP is hard</a:t>
            </a:r>
          </a:p>
          <a:p>
            <a:r>
              <a:rPr lang="en-US"/>
              <a:t>	</a:t>
            </a:r>
            <a:r>
              <a:rPr lang="en-US" sz="2400" smtClean="0"/>
              <a:t>Could be partial message, or many, in one TCP pkt</a:t>
            </a:r>
            <a:endParaRPr lang="en-US" smtClean="0"/>
          </a:p>
          <a:p>
            <a:r>
              <a:rPr lang="en-US" smtClean="0"/>
              <a:t>It may be easier to do depending on your protocol encoding</a:t>
            </a:r>
          </a:p>
          <a:p>
            <a:r>
              <a:rPr lang="en-US"/>
              <a:t>	</a:t>
            </a:r>
            <a:r>
              <a:rPr lang="en-US" sz="2400"/>
              <a:t>If </a:t>
            </a:r>
            <a:r>
              <a:rPr lang="en-US" sz="2400" smtClean="0"/>
              <a:t>it has </a:t>
            </a:r>
            <a:r>
              <a:rPr lang="en-US" sz="2400"/>
              <a:t>a length field early </a:t>
            </a:r>
            <a:r>
              <a:rPr lang="en-US" sz="2400" smtClean="0"/>
              <a:t>on, in a fixed location</a:t>
            </a:r>
            <a:endParaRPr lang="en-US" sz="2400"/>
          </a:p>
          <a:p>
            <a:r>
              <a:rPr lang="en-US" smtClean="0"/>
              <a:t>Basically you need to handle:</a:t>
            </a:r>
          </a:p>
          <a:p>
            <a:r>
              <a:rPr lang="en-US"/>
              <a:t>	</a:t>
            </a:r>
            <a:r>
              <a:rPr lang="en-US" sz="2400" smtClean="0"/>
              <a:t>Invoking your dissector multiple times</a:t>
            </a:r>
          </a:p>
          <a:p>
            <a:r>
              <a:rPr lang="en-US" sz="2400"/>
              <a:t>	</a:t>
            </a:r>
            <a:r>
              <a:rPr lang="en-US" sz="2400" smtClean="0"/>
              <a:t>Getting a partial message</a:t>
            </a:r>
          </a:p>
          <a:p>
            <a:r>
              <a:rPr lang="en-US" sz="2400"/>
              <a:t>	</a:t>
            </a:r>
            <a:r>
              <a:rPr lang="en-US" sz="2400" smtClean="0"/>
              <a:t>Starting in the middle of a message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718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stuff in 1.12+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3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Well… not </a:t>
            </a:r>
            <a:r>
              <a:rPr sz="4400" i="1"/>
              <a:t>all</a:t>
            </a:r>
            <a:r>
              <a:rPr sz="4400"/>
              <a:t> the new stuff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A lot of additions/enhancements in 1.11 - too many to enumerate all of them here</a:t>
            </a:r>
          </a:p>
          <a:p>
            <a:pPr marL="685800" lvl="1" indent="-228600">
              <a:defRPr sz="1800"/>
            </a:pPr>
            <a:r>
              <a:rPr sz="2800"/>
              <a:t>The following slides will cover the highlights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All changes are listed here: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2"/>
              </a:rPr>
              <a:t>http://wiki.wireshark.org/Lua/ApiChanges</a:t>
            </a:r>
            <a:r>
              <a:rPr sz="2800"/>
              <a:t> 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Also, the API docs now indicate what Wireshark version a new function appears in</a:t>
            </a:r>
          </a:p>
          <a:p>
            <a:pPr marL="685800" lvl="1" indent="-228600">
              <a:defRPr sz="1800"/>
            </a:pPr>
            <a:r>
              <a:rPr sz="2800"/>
              <a:t>For example, “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Since: 1.11.3</a:t>
            </a:r>
            <a:r>
              <a:rPr sz="2800"/>
              <a:t>”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24</a:t>
            </a:fld>
          </a:p>
        </p:txBody>
      </p:sp>
    </p:spTree>
    <p:extLst>
      <p:ext uri="{BB962C8B-B14F-4D97-AF65-F5344CB8AC3E}">
        <p14:creationId xmlns:p14="http://schemas.microsoft.com/office/powerpoint/2010/main" val="2206526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Heuristic dissector support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Previously, only specific dissectors or general post-dissectors could be implemented</a:t>
            </a:r>
          </a:p>
          <a:p>
            <a:pPr lvl="0">
              <a:defRPr sz="1800"/>
            </a:pPr>
            <a:r>
              <a:rPr sz="2800"/>
              <a:t>Now you can create a heuristic </a:t>
            </a:r>
            <a:r>
              <a:rPr sz="2800" smtClean="0"/>
              <a:t>dissector</a:t>
            </a:r>
            <a:endParaRPr sz="2800"/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25</a:t>
            </a:fld>
          </a:p>
        </p:txBody>
      </p:sp>
    </p:spTree>
    <p:extLst>
      <p:ext uri="{BB962C8B-B14F-4D97-AF65-F5344CB8AC3E}">
        <p14:creationId xmlns:p14="http://schemas.microsoft.com/office/powerpoint/2010/main" val="3490008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64-bit integer support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Lua numbers are double-precision floating points (a C-code double), which means they are integer precise up to ~53bits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This is a problem if you need to count higher than that, or if you need to convert a 64-bit integer protocol field to a Lua number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So Wireshark now has full support for both signed Int64 and unsigned UInt64 objects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They now support math operations, comparisons, conversions, etc.</a:t>
            </a:r>
          </a:p>
        </p:txBody>
      </p:sp>
      <p:sp>
        <p:nvSpPr>
          <p:cNvPr id="123" name="Shape 123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26</a:t>
            </a:fld>
          </a:p>
        </p:txBody>
      </p:sp>
    </p:spTree>
    <p:extLst>
      <p:ext uri="{BB962C8B-B14F-4D97-AF65-F5344CB8AC3E}">
        <p14:creationId xmlns:p14="http://schemas.microsoft.com/office/powerpoint/2010/main" val="4231589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000"/>
              <a:t>Binary structures: Struct library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400"/>
              <a:t>Wireshark already had a ByteArray object to represent arrays of binary bytes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/>
              <a:t>But it’s cumbersome to work with in Lua, and only supported going to/from packet contents</a:t>
            </a:r>
          </a:p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400"/>
              <a:t>Now it also has the popular Struct library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/>
              <a:t>Can encode/decode Lua binary strings to/from Lua variables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/>
              <a:t>Supports endianess control, padding, etc.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/>
              <a:t>Since it is to/from a Lua string, it can be used on things other than packet contents</a:t>
            </a:r>
          </a:p>
          <a:p>
            <a:pPr marL="1097280" lvl="2" indent="-219455" defTabSz="877823">
              <a:spcBef>
                <a:spcPts val="900"/>
              </a:spcBef>
              <a:defRPr sz="1800"/>
            </a:pPr>
            <a:r>
              <a:rPr/>
              <a:t>For example, file contents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27</a:t>
            </a:fld>
          </a:p>
        </p:txBody>
      </p:sp>
    </p:spTree>
    <p:extLst>
      <p:ext uri="{BB962C8B-B14F-4D97-AF65-F5344CB8AC3E}">
        <p14:creationId xmlns:p14="http://schemas.microsoft.com/office/powerpoint/2010/main" val="110004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True regex support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Lua has its own “pattern” matching language engine, which is similar but different to regular expressions</a:t>
            </a:r>
          </a:p>
          <a:p>
            <a:pPr marL="685800" lvl="1" indent="-228600">
              <a:defRPr sz="1800"/>
            </a:pPr>
            <a:r>
              <a:rPr sz="2000"/>
              <a:t>A simplistic implementation designed for a small code size</a:t>
            </a:r>
          </a:p>
          <a:p>
            <a:pPr marL="685800" lvl="1" indent="-228600">
              <a:defRPr sz="1800"/>
            </a:pPr>
            <a:r>
              <a:rPr sz="2000"/>
              <a:t>It’s slow and weak, so most people import a real regex library</a:t>
            </a:r>
          </a:p>
          <a:p>
            <a:pPr lvl="0">
              <a:defRPr sz="1800"/>
            </a:pPr>
            <a:r>
              <a:rPr sz="2800"/>
              <a:t>The Glib Regex implementation has now been exposed into Lua, for PCRE-based regex support</a:t>
            </a:r>
          </a:p>
          <a:p>
            <a:pPr marL="685800" lvl="1" indent="-228600">
              <a:defRPr sz="1800"/>
            </a:pPr>
            <a:r>
              <a:rPr sz="2000"/>
              <a:t>Based on the popular Lrexlib library, with minimal differences</a:t>
            </a:r>
          </a:p>
        </p:txBody>
      </p:sp>
      <p:sp>
        <p:nvSpPr>
          <p:cNvPr id="131" name="Shape 131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28</a:t>
            </a:fld>
          </a:p>
        </p:txBody>
      </p:sp>
    </p:spTree>
    <p:extLst>
      <p:ext uri="{BB962C8B-B14F-4D97-AF65-F5344CB8AC3E}">
        <p14:creationId xmlns:p14="http://schemas.microsoft.com/office/powerpoint/2010/main" val="1298660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/>
          <p:cNvSpPr/>
          <p:nvPr/>
        </p:nvSpPr>
        <p:spPr>
          <a:xfrm>
            <a:off x="628651" y="3960435"/>
            <a:ext cx="7391299" cy="307775"/>
          </a:xfrm>
          <a:prstGeom prst="rect">
            <a:avLst/>
          </a:prstGeom>
          <a:solidFill>
            <a:srgbClr val="000000"/>
          </a:solidFill>
          <a:ln w="25400" cap="flat">
            <a:solidFill>
              <a:srgbClr val="3A81BA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8651" y="2320427"/>
            <a:ext cx="7391299" cy="307775"/>
          </a:xfrm>
          <a:prstGeom prst="rect">
            <a:avLst/>
          </a:prstGeom>
          <a:solidFill>
            <a:srgbClr val="000000"/>
          </a:solidFill>
          <a:ln w="25400" cap="flat">
            <a:solidFill>
              <a:srgbClr val="3A81BA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Command-line arguments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Previously in Wireshark and tshark you could load Lua scripts through the command-line: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6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tshark -X lua_script:myscript.lua</a:t>
            </a:r>
          </a:p>
          <a:p>
            <a:pPr lvl="0">
              <a:defRPr sz="1800"/>
            </a:pPr>
            <a:endParaRPr lang="en-US" sz="2800" smtClean="0"/>
          </a:p>
          <a:p>
            <a:pPr lvl="0">
              <a:defRPr sz="1800"/>
            </a:pPr>
            <a:r>
              <a:rPr sz="2800" smtClean="0"/>
              <a:t>Now </a:t>
            </a:r>
            <a:r>
              <a:rPr sz="2800"/>
              <a:t>you can pass the script command-line arguments as well: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tshark -X lua_script:myscript.lua -X lua_script1:foo -X lua_script1:bar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tshark -X lua_script:my.lua -X lua_script:other.lua -X lua_script2:bar</a:t>
            </a:r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29</a:t>
            </a:fld>
          </a:p>
        </p:txBody>
      </p:sp>
    </p:spTree>
    <p:extLst>
      <p:ext uri="{BB962C8B-B14F-4D97-AF65-F5344CB8AC3E}">
        <p14:creationId xmlns:p14="http://schemas.microsoft.com/office/powerpoint/2010/main" val="346159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for you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many of you attended the Lua workshop at last year’s Sharkfest ‘14?</a:t>
            </a:r>
          </a:p>
          <a:p>
            <a:endParaRPr lang="en-US"/>
          </a:p>
          <a:p>
            <a:r>
              <a:rPr lang="en-US" smtClean="0"/>
              <a:t>How many of you have written a Lua plugin already?</a:t>
            </a:r>
          </a:p>
          <a:p>
            <a:endParaRPr lang="en-US"/>
          </a:p>
          <a:p>
            <a:r>
              <a:rPr lang="en-US" smtClean="0"/>
              <a:t>How many of you know Lua the language?</a:t>
            </a:r>
          </a:p>
          <a:p>
            <a:endParaRPr lang="en-US"/>
          </a:p>
          <a:p>
            <a:r>
              <a:rPr lang="en-US" smtClean="0"/>
              <a:t>How many of you are in the wrong room?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12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Custom file format read/write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Wireshark already natively supports numerous packet file formats</a:t>
            </a:r>
          </a:p>
          <a:p>
            <a:pPr lvl="0">
              <a:defRPr sz="1800"/>
            </a:pPr>
            <a:r>
              <a:rPr sz="2800"/>
              <a:t>But there are other files that contain packet content that might be useful to view as packets</a:t>
            </a:r>
          </a:p>
          <a:p>
            <a:pPr marL="685800" lvl="1" indent="-228600">
              <a:defRPr sz="1800"/>
            </a:pPr>
            <a:r>
              <a:rPr sz="2800"/>
              <a:t>For example, application-layer messages as received/sent by the </a:t>
            </a:r>
            <a:r>
              <a:rPr sz="2800" i="1"/>
              <a:t>application</a:t>
            </a:r>
            <a:r>
              <a:rPr sz="2800"/>
              <a:t>, not the lower-level</a:t>
            </a:r>
          </a:p>
          <a:p>
            <a:pPr marL="685800" lvl="1" indent="-228600">
              <a:defRPr sz="1800"/>
            </a:pPr>
            <a:r>
              <a:rPr sz="2800"/>
              <a:t>Or log files for activity, debug, etc. (logshark?</a:t>
            </a:r>
            <a:r>
              <a:rPr sz="2800" smtClean="0"/>
              <a:t>)</a:t>
            </a:r>
            <a:endParaRPr sz="2800"/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30</a:t>
            </a:fld>
          </a:p>
        </p:txBody>
      </p:sp>
    </p:spTree>
    <p:extLst>
      <p:ext uri="{BB962C8B-B14F-4D97-AF65-F5344CB8AC3E}">
        <p14:creationId xmlns:p14="http://schemas.microsoft.com/office/powerpoint/2010/main" val="983656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Viewing file meta data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Since you can now read any file format, and you can create any “protocol” dissector, you can create fileshark in Lua</a:t>
            </a:r>
          </a:p>
          <a:p>
            <a:pPr lvl="0">
              <a:defRPr sz="1800"/>
            </a:pPr>
            <a:r>
              <a:rPr sz="2800"/>
              <a:t>The concept of fileshark is to let you use wireshark to open various file formats, and view the file’s </a:t>
            </a:r>
            <a:r>
              <a:rPr sz="2800" i="1"/>
              <a:t>format</a:t>
            </a:r>
            <a:r>
              <a:rPr sz="2800"/>
              <a:t> information as frame decoded data</a:t>
            </a:r>
          </a:p>
          <a:p>
            <a:pPr marL="685800" lvl="1" indent="-228600">
              <a:defRPr sz="1800"/>
            </a:pPr>
            <a:r>
              <a:rPr sz="2800"/>
              <a:t>e.g., view an MPEG file’s internal format details, such as file header info, image info, etc</a:t>
            </a:r>
            <a:r>
              <a:rPr sz="2800" smtClean="0"/>
              <a:t>.</a:t>
            </a:r>
            <a:endParaRPr sz="2800"/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31</a:t>
            </a:fld>
          </a:p>
        </p:txBody>
      </p:sp>
    </p:spTree>
    <p:extLst>
      <p:ext uri="{BB962C8B-B14F-4D97-AF65-F5344CB8AC3E}">
        <p14:creationId xmlns:p14="http://schemas.microsoft.com/office/powerpoint/2010/main" val="3599332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Test suites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Not a user feature per se, but 1.11 added many test suites for Wireshark’s Lua API</a:t>
            </a:r>
          </a:p>
          <a:p>
            <a:pPr lvl="0">
              <a:defRPr sz="1800"/>
            </a:pPr>
            <a:r>
              <a:rPr sz="2800"/>
              <a:t>This should (hopefully) reduce the number of initial bugs as well as regressions</a:t>
            </a:r>
          </a:p>
          <a:p>
            <a:pPr marL="685800" lvl="1" indent="-228600">
              <a:defRPr sz="1800"/>
            </a:pPr>
            <a:r>
              <a:rPr sz="2800"/>
              <a:t>There weren’t very many to begin with, but with all the additions we’re hoping to keep it low</a:t>
            </a:r>
          </a:p>
          <a:p>
            <a:pPr lvl="0">
              <a:defRPr sz="1800"/>
            </a:pPr>
            <a:r>
              <a:rPr sz="2800"/>
              <a:t>If you have Lua scripts you’d like to be included in automatic testing, let me know</a:t>
            </a:r>
          </a:p>
          <a:p>
            <a:pPr marL="685800" lvl="1" indent="-228600">
              <a:defRPr sz="1800"/>
            </a:pPr>
            <a:r>
              <a:rPr sz="2800"/>
              <a:t>email: </a:t>
            </a: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2"/>
              </a:rPr>
              <a:t>hadrielk@yahoo.com</a:t>
            </a:r>
          </a:p>
        </p:txBody>
      </p:sp>
      <p:sp>
        <p:nvSpPr>
          <p:cNvPr id="147" name="Shape 147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32</a:t>
            </a:fld>
          </a:p>
        </p:txBody>
      </p:sp>
    </p:spTree>
    <p:extLst>
      <p:ext uri="{BB962C8B-B14F-4D97-AF65-F5344CB8AC3E}">
        <p14:creationId xmlns:p14="http://schemas.microsoft.com/office/powerpoint/2010/main" val="249314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coming in 2.0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FF0000"/>
                </a:solidFill>
              </a:rPr>
              <a:t>This is all tentative (i.e., “possible” but not done)</a:t>
            </a:r>
            <a:endParaRPr lang="en-US" smtClean="0">
              <a:solidFill>
                <a:srgbClr val="FF0000"/>
              </a:solidFill>
            </a:endParaRPr>
          </a:p>
          <a:p>
            <a:r>
              <a:rPr lang="en-US" err="1" smtClean="0"/>
              <a:t>Lua 5.3 support</a:t>
            </a:r>
          </a:p>
          <a:p>
            <a:r>
              <a:rPr lang="en-US"/>
              <a:t>	</a:t>
            </a:r>
            <a:r>
              <a:rPr lang="en-US" sz="2800"/>
              <a:t>M</a:t>
            </a:r>
            <a:r>
              <a:rPr lang="en-US" sz="2800" smtClean="0"/>
              <a:t>ight mean removing support for Bitop</a:t>
            </a:r>
            <a:endParaRPr lang="en-US" smtClean="0"/>
          </a:p>
          <a:p>
            <a:r>
              <a:rPr lang="en-US" smtClean="0"/>
              <a:t>More introspection of internals</a:t>
            </a:r>
          </a:p>
          <a:p>
            <a:r>
              <a:rPr lang="en-US"/>
              <a:t>	</a:t>
            </a:r>
            <a:r>
              <a:rPr lang="en-US" sz="2800" smtClean="0"/>
              <a:t>Can view internal details of trees, protocols</a:t>
            </a:r>
            <a:endParaRPr lang="en-US" smtClean="0"/>
          </a:p>
          <a:p>
            <a:r>
              <a:rPr lang="en-US" err="1" smtClean="0"/>
              <a:t>Lua GUI support in Qt-based GUI</a:t>
            </a:r>
          </a:p>
          <a:p>
            <a:r>
              <a:rPr lang="en-US"/>
              <a:t>	</a:t>
            </a:r>
            <a:r>
              <a:rPr lang="en-US" sz="2800" smtClean="0"/>
              <a:t>The current GUI stuff is missing in Qt</a:t>
            </a:r>
            <a:endParaRPr lang="en-US" smtClean="0"/>
          </a:p>
          <a:p>
            <a:r>
              <a:rPr lang="en-US" smtClean="0"/>
              <a:t>Graphing exposed to Lua</a:t>
            </a:r>
          </a:p>
          <a:p>
            <a:r>
              <a:rPr lang="en-US" smtClean="0"/>
              <a:t>	</a:t>
            </a:r>
            <a:r>
              <a:rPr lang="en-US" sz="2800" smtClean="0"/>
              <a:t>Letting a Lua script affect a graph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41870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Resources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2"/>
              </a:rPr>
              <a:t>http://wiki.wireshark.org/Lua</a:t>
            </a:r>
            <a:endParaRPr sz="2800"/>
          </a:p>
          <a:p>
            <a:pPr marL="685800" lvl="1" indent="-22860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3"/>
              </a:rPr>
              <a:t>http://wiki.wireshark.org/Lua/ApiChanges</a:t>
            </a:r>
            <a:endParaRPr sz="2800"/>
          </a:p>
          <a:p>
            <a:pPr marL="685800" lvl="1" indent="-22860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4"/>
              </a:rPr>
              <a:t>http://wiki.wireshark.org/Lua/Examples</a:t>
            </a:r>
            <a:endParaRPr sz="2800"/>
          </a:p>
          <a:p>
            <a:pPr lvl="0">
              <a:defRPr sz="1800"/>
            </a:pPr>
            <a:endParaRPr lang="en-US" sz="2800" u="sng" smtClean="0">
              <a:solidFill>
                <a:srgbClr val="1155CC"/>
              </a:solidFill>
              <a:uFill>
                <a:solidFill>
                  <a:srgbClr val="1155CC"/>
                </a:solidFill>
              </a:uFill>
              <a:hlinkClick r:id="rId5"/>
            </a:endParaRPr>
          </a:p>
          <a:p>
            <a:pPr lvl="0">
              <a:defRPr sz="1800"/>
            </a:pPr>
            <a:r>
              <a:rPr sz="2800" u="sng" smtClean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5"/>
              </a:rPr>
              <a:t>http</a:t>
            </a: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5"/>
              </a:rPr>
              <a:t>://ask.wireshark.org</a:t>
            </a:r>
            <a:endParaRPr sz="2800"/>
          </a:p>
          <a:p>
            <a:pPr lvl="0">
              <a:defRPr sz="1800"/>
            </a:pPr>
            <a:endParaRPr lang="en-US" sz="2800" u="sng" smtClean="0">
              <a:solidFill>
                <a:srgbClr val="1155CC"/>
              </a:solidFill>
              <a:uFill>
                <a:solidFill>
                  <a:srgbClr val="1155CC"/>
                </a:solidFill>
              </a:uFill>
              <a:hlinkClick r:id="rId6"/>
            </a:endParaRPr>
          </a:p>
          <a:p>
            <a:pPr lvl="0">
              <a:defRPr sz="1800"/>
            </a:pPr>
            <a:r>
              <a:rPr sz="2800" u="sng" smtClean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6"/>
              </a:rPr>
              <a:t>http</a:t>
            </a: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6"/>
              </a:rPr>
              <a:t>://www.lua.org/docs.html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7"/>
              </a:rPr>
              <a:t>http://lua-users.org/wiki/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8"/>
              </a:rPr>
              <a:t>http://luarocks.org/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4</a:t>
            </a:fld>
          </a:p>
        </p:txBody>
      </p:sp>
    </p:spTree>
    <p:extLst>
      <p:ext uri="{BB962C8B-B14F-4D97-AF65-F5344CB8AC3E}">
        <p14:creationId xmlns:p14="http://schemas.microsoft.com/office/powerpoint/2010/main" val="691760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/>
              <a:t>Intro to Lua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/>
              <a:t>What can you do with it?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err="1"/>
              <a:t>Lua for Wireshark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	Basics of a script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/>
              <a:t>	</a:t>
            </a:r>
            <a:r>
              <a:rPr lang="en-US" sz="2800" smtClean="0"/>
              <a:t>A </a:t>
            </a:r>
            <a:r>
              <a:rPr lang="en-US" sz="2800"/>
              <a:t>small dissector </a:t>
            </a:r>
            <a:r>
              <a:rPr lang="en-US" sz="2800" smtClean="0"/>
              <a:t>script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/>
              <a:t>What’s new in 1.12+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/>
              <a:t>What’s coming in 2.0?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28188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What’s Lua?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877823">
              <a:spcBef>
                <a:spcPts val="900"/>
              </a:spcBef>
              <a:defRPr sz="1800"/>
            </a:pPr>
            <a:r>
              <a:rPr sz="2688"/>
              <a:t>Small but powerful scripting language</a:t>
            </a:r>
          </a:p>
          <a:p>
            <a:pPr marL="438913" lvl="1" defTabSz="877823">
              <a:spcBef>
                <a:spcPts val="900"/>
              </a:spcBef>
              <a:defRPr sz="1800"/>
            </a:pPr>
            <a:r>
              <a:rPr sz="2688"/>
              <a:t>Interpreted, dynamically typed, etc.</a:t>
            </a:r>
          </a:p>
          <a:p>
            <a:pPr marL="438913" lvl="1" defTabSz="877823">
              <a:spcBef>
                <a:spcPts val="900"/>
              </a:spcBef>
              <a:defRPr sz="1800"/>
            </a:pPr>
            <a:r>
              <a:rPr sz="2688"/>
              <a:t>Extremely fast</a:t>
            </a:r>
          </a:p>
          <a:p>
            <a:pPr marL="438913" lvl="1" defTabSz="877823">
              <a:spcBef>
                <a:spcPts val="900"/>
              </a:spcBef>
              <a:defRPr sz="1800"/>
            </a:pPr>
            <a:r>
              <a:rPr sz="2688"/>
              <a:t>Size: ~200KB</a:t>
            </a:r>
          </a:p>
          <a:p>
            <a:pPr marL="438913" lvl="1" defTabSz="877823">
              <a:spcBef>
                <a:spcPts val="900"/>
              </a:spcBef>
              <a:defRPr sz="1800"/>
            </a:pPr>
            <a:r>
              <a:rPr sz="2688"/>
              <a:t>Created by Pontifical Catholic University of Rio de Janeiro, Brazil</a:t>
            </a:r>
          </a:p>
          <a:p>
            <a:pPr lvl="0" defTabSz="877823">
              <a:spcBef>
                <a:spcPts val="900"/>
              </a:spcBef>
              <a:defRPr sz="1800"/>
            </a:pPr>
            <a:r>
              <a:rPr sz="2688"/>
              <a:t>As a language, it’s very simple</a:t>
            </a:r>
          </a:p>
          <a:p>
            <a:pPr marL="438913" lvl="1" defTabSz="877823">
              <a:spcBef>
                <a:spcPts val="900"/>
              </a:spcBef>
              <a:defRPr sz="1800"/>
            </a:pPr>
            <a:r>
              <a:rPr sz="2688"/>
              <a:t>Few keywords, data types, semantics</a:t>
            </a:r>
          </a:p>
          <a:p>
            <a:pPr lvl="0" defTabSz="877823">
              <a:spcBef>
                <a:spcPts val="900"/>
              </a:spcBef>
              <a:defRPr sz="1800"/>
            </a:pPr>
            <a:r>
              <a:rPr sz="2688"/>
              <a:t>Runs on anything, in pure ANSI C</a:t>
            </a:r>
          </a:p>
          <a:p>
            <a:pPr lvl="0" defTabSz="877823">
              <a:spcBef>
                <a:spcPts val="900"/>
              </a:spcBef>
              <a:defRPr sz="1800"/>
            </a:pPr>
            <a:r>
              <a:rPr sz="2688"/>
              <a:t>Popular for plugins in embedded systems, games, and of course Wireshark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6</a:t>
            </a:fld>
          </a:p>
        </p:txBody>
      </p:sp>
    </p:spTree>
    <p:extLst>
      <p:ext uri="{BB962C8B-B14F-4D97-AF65-F5344CB8AC3E}">
        <p14:creationId xmlns:p14="http://schemas.microsoft.com/office/powerpoint/2010/main" val="698518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Why Lua?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I don’t know why Wireshark chose it originally, but…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There aren’t actually that many reasonable choices for a plugin-style language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Python, JavaScript, and Lua are common ones to choose from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There was a Python API for Wireshark, but it wasn't maintained so it’s been removed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If you want one, feel free to submit code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7</a:t>
            </a:fld>
          </a:p>
        </p:txBody>
      </p:sp>
    </p:spTree>
    <p:extLst>
      <p:ext uri="{BB962C8B-B14F-4D97-AF65-F5344CB8AC3E}">
        <p14:creationId xmlns:p14="http://schemas.microsoft.com/office/powerpoint/2010/main" val="1551623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Why Lua vs. C?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Easier/faster to learn Lua than C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Don’t have to deal with compiling Wireshark from source code, nor deal with git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Make changes and distribute to users as a plugin, vs. waiting for next Wireshark release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Much more stable API across Wireshark versions vs. C-based dynamic plugins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Backwards-compatibility is not guaranteed, but is very rarely broken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8</a:t>
            </a:fld>
          </a:p>
        </p:txBody>
      </p:sp>
    </p:spTree>
    <p:extLst>
      <p:ext uri="{BB962C8B-B14F-4D97-AF65-F5344CB8AC3E}">
        <p14:creationId xmlns:p14="http://schemas.microsoft.com/office/powerpoint/2010/main" val="98495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Why </a:t>
            </a:r>
            <a:r>
              <a:rPr sz="4400" i="1"/>
              <a:t>not</a:t>
            </a:r>
            <a:r>
              <a:rPr sz="4400"/>
              <a:t> Lua vs. C?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#1 reason: support for bug fixes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Native C-based dissectors in the git repo can be fixed by other developers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There is no central repo for Lua scripts, nor a sufficiently large number of Lua developers to manage </a:t>
            </a:r>
            <a:r>
              <a:rPr smtClean="0"/>
              <a:t>them</a:t>
            </a:r>
            <a:endParaRPr lang="en-US" smtClean="0"/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 lang="en-US"/>
              <a:t>	</a:t>
            </a:r>
            <a:r>
              <a:rPr lang="en-US" smtClean="0"/>
              <a:t>(well... </a:t>
            </a:r>
            <a:r>
              <a:rPr lang="en-US"/>
              <a:t>There is </a:t>
            </a:r>
            <a:r>
              <a:rPr lang="en-US" err="1" smtClean="0">
                <a:hlinkClick r:id="rId2"/>
              </a:rPr>
              <a:t>wiki.wireshark.org</a:t>
            </a:r>
            <a:r>
              <a:rPr lang="en-US">
                <a:hlinkClick r:id="rId2"/>
              </a:rPr>
              <a:t>/</a:t>
            </a:r>
            <a:r>
              <a:rPr lang="en-US" err="1" smtClean="0">
                <a:hlinkClick r:id="rId2"/>
              </a:rPr>
              <a:t>Contrib</a:t>
            </a:r>
            <a:r>
              <a:rPr lang="en-US" smtClean="0"/>
              <a:t>)</a:t>
            </a:r>
            <a:endParaRPr/>
          </a:p>
          <a:p>
            <a:pPr lvl="0">
              <a:spcBef>
                <a:spcPts val="600"/>
              </a:spcBef>
              <a:spcAft>
                <a:spcPts val="600"/>
              </a:spcAft>
              <a:defRPr sz="1800"/>
            </a:pPr>
            <a:r>
              <a:rPr sz="2400"/>
              <a:t>Other reasons: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C-code is </a:t>
            </a:r>
            <a:r>
              <a:rPr smtClean="0"/>
              <a:t>faster</a:t>
            </a:r>
            <a:endParaRPr/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C-code can still do things Lua cannot</a:t>
            </a:r>
          </a:p>
          <a:p>
            <a:pPr marL="685800" lvl="1" indent="-228600">
              <a:spcBef>
                <a:spcPts val="600"/>
              </a:spcBef>
              <a:spcAft>
                <a:spcPts val="600"/>
              </a:spcAft>
              <a:defRPr sz="1800"/>
            </a:pPr>
            <a:r>
              <a:rPr/>
              <a:t>C-code distribution handled by </a:t>
            </a:r>
            <a:r>
              <a:rPr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3"/>
              </a:rPr>
              <a:t>wireshark.org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4294967295"/>
          </p:nvPr>
        </p:nvSpPr>
        <p:spPr>
          <a:xfrm>
            <a:off x="6457950" y="5338988"/>
            <a:ext cx="2057400" cy="220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9</a:t>
            </a:fld>
          </a:p>
        </p:txBody>
      </p:sp>
    </p:spTree>
    <p:extLst>
      <p:ext uri="{BB962C8B-B14F-4D97-AF65-F5344CB8AC3E}">
        <p14:creationId xmlns:p14="http://schemas.microsoft.com/office/powerpoint/2010/main" val="11080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(16:10)</PresentationFormat>
  <Paragraphs>223</Paragraphs>
  <Slides>33</Slides>
  <Notes>2</Notes>
  <TotalTime>9323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baseType="lpstr" size="34">
      <vt:lpstr>simple-light</vt:lpstr>
      <vt:lpstr>Changing Wireshark with Lua</vt:lpstr>
      <vt:lpstr>Changing Wireshark with Lua:Writing a Lua Plug-in to Create a Custom Decoder</vt:lpstr>
      <vt:lpstr>Questions for you</vt:lpstr>
      <vt:lpstr>Resources</vt:lpstr>
      <vt:lpstr>Agenda</vt:lpstr>
      <vt:lpstr>What’s Lua?</vt:lpstr>
      <vt:lpstr>Why Lua?</vt:lpstr>
      <vt:lpstr>Why Lua vs. C?</vt:lpstr>
      <vt:lpstr>Why not Lua vs. C?</vt:lpstr>
      <vt:lpstr>What can you do with Lua?</vt:lpstr>
      <vt:lpstr>Lua for Wireshark</vt:lpstr>
      <vt:lpstr>The life of a Lua script in Wireshark</vt:lpstr>
      <vt:lpstr>Loading Lua plugins</vt:lpstr>
      <vt:lpstr>The init.lua script</vt:lpstr>
      <vt:lpstr>Basics of a script</vt:lpstr>
      <vt:lpstr>Inside a script</vt:lpstr>
      <vt:lpstr>Listener taps</vt:lpstr>
      <vt:lpstr>Dissectors</vt:lpstr>
      <vt:lpstr>Basics of dissectors</vt:lpstr>
      <vt:lpstr>ProtoField objects</vt:lpstr>
      <vt:lpstr>The dissector function</vt:lpstr>
      <vt:lpstr>TCP Dissection</vt:lpstr>
      <vt:lpstr>New stuff in 1.12+</vt:lpstr>
      <vt:lpstr>Well… not all the new stuff</vt:lpstr>
      <vt:lpstr>Heuristic dissector support</vt:lpstr>
      <vt:lpstr>64-bit integer support</vt:lpstr>
      <vt:lpstr>Binary structures: Struct library</vt:lpstr>
      <vt:lpstr>True regex support</vt:lpstr>
      <vt:lpstr>Command-line arguments</vt:lpstr>
      <vt:lpstr>Custom file format read/write</vt:lpstr>
      <vt:lpstr>Viewing file meta data</vt:lpstr>
      <vt:lpstr>Test suites</vt:lpstr>
      <vt:lpstr>What’s coming in 2.0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lastModifiedBy>Hadriel Kaplan</cp:lastModifiedBy>
  <cp:revision>42</cp:revision>
  <dcterms:modified xsi:type="dcterms:W3CDTF">2023-02-24T17:15:31Z</dcterms:modified>
</cp:coreProperties>
</file>