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Lst>
  <p:sldSz cx="13004800" cy="9753600"/>
  <p:notesSz cx="6858000" cy="9144000"/>
  <p:custDataLst>
    <p:tags r:id="rId80"/>
  </p:custDataLst>
  <p:defaultTextStyle>
    <a:lvl1pPr defTabSz="1295400">
      <a:buClr>
        <a:srgbClr val="000000"/>
      </a:buClr>
      <a:buFont typeface="Helvetica"/>
      <a:defRPr sz="2400">
        <a:uFill>
          <a:solidFill>
            <a:prstClr val="black"/>
          </a:solidFill>
        </a:uFill>
        <a:latin typeface="Helvetica"/>
        <a:ea typeface="Helvetica"/>
        <a:cs typeface="Helvetica"/>
        <a:sym typeface="Helvetica"/>
      </a:defRPr>
    </a:lvl1pPr>
    <a:lvl2pPr indent="342900" defTabSz="1295400">
      <a:buClr>
        <a:srgbClr val="000000"/>
      </a:buClr>
      <a:buFont typeface="Helvetica"/>
      <a:defRPr sz="2400">
        <a:uFill>
          <a:solidFill>
            <a:prstClr val="black"/>
          </a:solidFill>
        </a:uFill>
        <a:latin typeface="Helvetica"/>
        <a:ea typeface="Helvetica"/>
        <a:cs typeface="Helvetica"/>
        <a:sym typeface="Helvetica"/>
      </a:defRPr>
    </a:lvl2pPr>
    <a:lvl3pPr indent="685800" defTabSz="1295400">
      <a:buClr>
        <a:srgbClr val="000000"/>
      </a:buClr>
      <a:buFont typeface="Helvetica"/>
      <a:defRPr sz="2400">
        <a:uFill>
          <a:solidFill>
            <a:prstClr val="black"/>
          </a:solidFill>
        </a:uFill>
        <a:latin typeface="Helvetica"/>
        <a:ea typeface="Helvetica"/>
        <a:cs typeface="Helvetica"/>
        <a:sym typeface="Helvetica"/>
      </a:defRPr>
    </a:lvl3pPr>
    <a:lvl4pPr indent="1028700" defTabSz="1295400">
      <a:buClr>
        <a:srgbClr val="000000"/>
      </a:buClr>
      <a:buFont typeface="Helvetica"/>
      <a:defRPr sz="2400">
        <a:uFill>
          <a:solidFill>
            <a:prstClr val="black"/>
          </a:solidFill>
        </a:uFill>
        <a:latin typeface="Helvetica"/>
        <a:ea typeface="Helvetica"/>
        <a:cs typeface="Helvetica"/>
        <a:sym typeface="Helvetica"/>
      </a:defRPr>
    </a:lvl4pPr>
    <a:lvl5pPr indent="1371600" defTabSz="1295400">
      <a:buClr>
        <a:srgbClr val="000000"/>
      </a:buClr>
      <a:buFont typeface="Helvetica"/>
      <a:defRPr sz="2400">
        <a:uFill>
          <a:solidFill>
            <a:prstClr val="black"/>
          </a:solidFill>
        </a:uFill>
        <a:latin typeface="Helvetica"/>
        <a:ea typeface="Helvetica"/>
        <a:cs typeface="Helvetica"/>
        <a:sym typeface="Helvetica"/>
      </a:defRPr>
    </a:lvl5pPr>
    <a:lvl6pPr indent="1714500" defTabSz="1295400">
      <a:buClr>
        <a:srgbClr val="000000"/>
      </a:buClr>
      <a:buFont typeface="Helvetica"/>
      <a:defRPr sz="2400">
        <a:uFill>
          <a:solidFill>
            <a:prstClr val="black"/>
          </a:solidFill>
        </a:uFill>
        <a:latin typeface="Helvetica"/>
        <a:ea typeface="Helvetica"/>
        <a:cs typeface="Helvetica"/>
        <a:sym typeface="Helvetica"/>
      </a:defRPr>
    </a:lvl6pPr>
    <a:lvl7pPr indent="2057400" defTabSz="1295400">
      <a:buClr>
        <a:srgbClr val="000000"/>
      </a:buClr>
      <a:buFont typeface="Helvetica"/>
      <a:defRPr sz="2400">
        <a:uFill>
          <a:solidFill>
            <a:prstClr val="black"/>
          </a:solidFill>
        </a:uFill>
        <a:latin typeface="Helvetica"/>
        <a:ea typeface="Helvetica"/>
        <a:cs typeface="Helvetica"/>
        <a:sym typeface="Helvetica"/>
      </a:defRPr>
    </a:lvl7pPr>
    <a:lvl8pPr indent="2400300" defTabSz="1295400">
      <a:buClr>
        <a:srgbClr val="000000"/>
      </a:buClr>
      <a:buFont typeface="Helvetica"/>
      <a:defRPr sz="2400">
        <a:uFill>
          <a:solidFill>
            <a:prstClr val="black"/>
          </a:solidFill>
        </a:uFill>
        <a:latin typeface="Helvetica"/>
        <a:ea typeface="Helvetica"/>
        <a:cs typeface="Helvetica"/>
        <a:sym typeface="Helvetica"/>
      </a:defRPr>
    </a:lvl8pPr>
    <a:lvl9pPr indent="2743200" defTabSz="1295400">
      <a:buClr>
        <a:srgbClr val="000000"/>
      </a:buClr>
      <a:buFont typeface="Helvetica"/>
      <a:defRPr sz="2400">
        <a:uFill>
          <a:solidFill>
            <a:prstClr val="black"/>
          </a:solidFill>
        </a:uFill>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r="http://schemas.openxmlformats.org/officeDocument/2006/relationships"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0" d="100"/>
          <a:sy n="0" d="100"/>
        </p:scale>
        <p:origin x="0" y="0"/>
      </p:cViewPr>
    </p:cSldViewPr>
  </p:slideViewPr>
  <p:notesViewPr>
    <p:cSldViewPr>
      <p:cViewPr>
        <p:scale>
          <a:sx n="0" d="100"/>
          <a:sy n="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tags" Target="tags/tag1.xml" /><Relationship Id="rId81" Type="http://schemas.openxmlformats.org/officeDocument/2006/relationships/presProps" Target="presProps.xml" /><Relationship Id="rId82" Type="http://schemas.openxmlformats.org/officeDocument/2006/relationships/viewProps" Target="viewProps.xml" /><Relationship Id="rId83" Type="http://schemas.openxmlformats.org/officeDocument/2006/relationships/theme" Target="theme/theme1.xml" /><Relationship Id="rId84" Type="http://schemas.openxmlformats.org/officeDocument/2006/relationships/tableStyles" Target="tableStyles.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1" name="Shape 21"/>
          <p:cNvSpPr/>
          <p:nvPr>
            <p:ph type="sldImg"/>
          </p:nvPr>
        </p:nvSpPr>
        <p:spPr>
          <a:xfrm>
            <a:off x="1143000" y="685800"/>
            <a:ext cx="4572000" cy="3429000"/>
          </a:xfrm>
          <a:prstGeom prst="rect">
            <a:avLst/>
          </a:prstGeom>
        </p:spPr>
      </p:sp>
      <p:sp>
        <p:nvSpPr>
          <p:cNvPr id="22" name="Shape 2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1295400">
      <a:defRPr sz="1600">
        <a:uFill>
          <a:solidFill/>
        </a:uFill>
        <a:latin typeface="Helvetica"/>
        <a:ea typeface="Helvetica"/>
        <a:cs typeface="Helvetica"/>
        <a:sym typeface="Helvetica"/>
      </a:defRPr>
    </a:lvl1pPr>
    <a:lvl2pPr indent="228600" defTabSz="1295400">
      <a:defRPr sz="1600">
        <a:uFill>
          <a:solidFill/>
        </a:uFill>
        <a:latin typeface="Helvetica"/>
        <a:ea typeface="Helvetica"/>
        <a:cs typeface="Helvetica"/>
        <a:sym typeface="Helvetica"/>
      </a:defRPr>
    </a:lvl2pPr>
    <a:lvl3pPr indent="457200" defTabSz="1295400">
      <a:defRPr sz="1600">
        <a:uFill>
          <a:solidFill/>
        </a:uFill>
        <a:latin typeface="Helvetica"/>
        <a:ea typeface="Helvetica"/>
        <a:cs typeface="Helvetica"/>
        <a:sym typeface="Helvetica"/>
      </a:defRPr>
    </a:lvl3pPr>
    <a:lvl4pPr indent="685800" defTabSz="1295400">
      <a:defRPr sz="1600">
        <a:uFill>
          <a:solidFill/>
        </a:uFill>
        <a:latin typeface="Helvetica"/>
        <a:ea typeface="Helvetica"/>
        <a:cs typeface="Helvetica"/>
        <a:sym typeface="Helvetica"/>
      </a:defRPr>
    </a:lvl4pPr>
    <a:lvl5pPr indent="914400" defTabSz="1295400">
      <a:defRPr sz="1600">
        <a:uFill>
          <a:solidFill/>
        </a:uFill>
        <a:latin typeface="Helvetica"/>
        <a:ea typeface="Helvetica"/>
        <a:cs typeface="Helvetica"/>
        <a:sym typeface="Helvetica"/>
      </a:defRPr>
    </a:lvl5pPr>
    <a:lvl6pPr indent="1143000" defTabSz="1295400">
      <a:defRPr sz="1600">
        <a:uFill>
          <a:solidFill/>
        </a:uFill>
        <a:latin typeface="Helvetica"/>
        <a:ea typeface="Helvetica"/>
        <a:cs typeface="Helvetica"/>
        <a:sym typeface="Helvetica"/>
      </a:defRPr>
    </a:lvl6pPr>
    <a:lvl7pPr indent="1371600" defTabSz="1295400">
      <a:defRPr sz="1600">
        <a:uFill>
          <a:solidFill/>
        </a:uFill>
        <a:latin typeface="Helvetica"/>
        <a:ea typeface="Helvetica"/>
        <a:cs typeface="Helvetica"/>
        <a:sym typeface="Helvetica"/>
      </a:defRPr>
    </a:lvl7pPr>
    <a:lvl8pPr indent="1600200" defTabSz="1295400">
      <a:defRPr sz="1600">
        <a:uFill>
          <a:solidFill/>
        </a:uFill>
        <a:latin typeface="Helvetica"/>
        <a:ea typeface="Helvetica"/>
        <a:cs typeface="Helvetica"/>
        <a:sym typeface="Helvetica"/>
      </a:defRPr>
    </a:lvl8pPr>
    <a:lvl9pPr indent="1828800" defTabSz="1295400">
      <a:defRPr sz="1600">
        <a:uFill>
          <a:solidFill/>
        </a:uFill>
        <a:latin typeface="Helvetica"/>
        <a:ea typeface="Helvetica"/>
        <a:cs typeface="Helvetica"/>
        <a:sym typeface="Helvetica"/>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name="Default - Title and Content">
    <p:spTree>
      <p:nvGrpSpPr>
        <p:cNvPr id="1" name=""/>
        <p:cNvGrpSpPr/>
        <p:nvPr/>
      </p:nvGrpSpPr>
      <p:grpSpPr>
        <a:xfrm>
          <a:off x="0" y="0"/>
          <a:ext cx="0" cy="0"/>
        </a:xfrm>
      </p:grpSpPr>
      <p:sp>
        <p:nvSpPr>
          <p:cNvPr id="10" name="Shape 10"/>
          <p:cNvSpPr/>
          <p:nvPr>
            <p:ph type="title"/>
          </p:nvPr>
        </p:nvSpPr>
        <p:spPr>
          <a:prstGeom prst="rect">
            <a:avLst/>
          </a:prstGeom>
        </p:spPr>
        <p:txBody>
          <a:bodyPr/>
          <a:lstStyle/>
          <a:p>
            <a:pPr lvl="0">
              <a:defRPr sz="1800">
                <a:uFillTx/>
              </a:defRPr>
            </a:pPr>
            <a:r>
              <a:rPr sz="5100">
                <a:uFill>
                  <a:solidFill>
                    <a:prstClr val="black"/>
                  </a:solidFill>
                </a:uFill>
              </a:rPr>
              <a:t>Title Text</a:t>
            </a:r>
          </a:p>
        </p:txBody>
      </p:sp>
      <p:sp>
        <p:nvSpPr>
          <p:cNvPr id="11" name="Shape 11"/>
          <p:cNvSpPr/>
          <p:nvPr>
            <p:ph type="body" idx="1"/>
          </p:nvPr>
        </p:nvSpPr>
        <p:spPr>
          <a:prstGeom prst="rect">
            <a:avLst/>
          </a:prstGeom>
        </p:spPr>
        <p:txBody>
          <a:bodyPr/>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prstClr val="black"/>
                  </a:solidFill>
                </a:uFill>
              </a:rPr>
              <a:t>Body Level One</a:t>
            </a:r>
          </a:p>
          <a:p>
            <a:pPr lvl="1">
              <a:defRPr sz="1800">
                <a:uFillTx/>
              </a:defRPr>
            </a:pPr>
            <a:r>
              <a:rPr sz="3800">
                <a:uFill>
                  <a:solidFill>
                    <a:prstClr val="black"/>
                  </a:solidFill>
                </a:uFill>
              </a:rPr>
              <a:t>Body Level Two</a:t>
            </a:r>
          </a:p>
          <a:p>
            <a:pPr lvl="2">
              <a:defRPr sz="1800">
                <a:uFillTx/>
              </a:defRPr>
            </a:pPr>
            <a:r>
              <a:rPr sz="3400">
                <a:uFill>
                  <a:solidFill>
                    <a:prstClr val="black"/>
                  </a:solidFill>
                </a:uFill>
              </a:rPr>
              <a:t>Body Level Three</a:t>
            </a:r>
          </a:p>
          <a:p>
            <a:pPr lvl="3">
              <a:defRPr sz="1800">
                <a:uFillTx/>
              </a:defRPr>
            </a:pPr>
            <a:r>
              <a:rPr sz="2800">
                <a:uFill>
                  <a:solidFill>
                    <a:prstClr val="black"/>
                  </a:solidFill>
                </a:uFill>
              </a:rPr>
              <a:t>Body Level Four</a:t>
            </a:r>
          </a:p>
          <a:p>
            <a:pPr lvl="4">
              <a:defRPr sz="1800">
                <a:uFillTx/>
              </a:defRPr>
            </a:pPr>
            <a:r>
              <a:rPr sz="2400">
                <a:uFill>
                  <a:solidFill>
                    <a:prstClr val="black"/>
                  </a:solidFill>
                </a:uFill>
              </a:rPr>
              <a:t>Body Level Five</a:t>
            </a:r>
          </a:p>
        </p:txBody>
      </p:sp>
      <p:sp>
        <p:nvSpPr>
          <p:cNvPr id="12" name="Shape 12"/>
          <p:cNvSpPr/>
          <p:nvPr>
            <p:ph type="sldNum" sz="quarter" idx="2"/>
          </p:nvPr>
        </p:nvSpPr>
        <p:spPr>
          <a:prstGeom prst="rect">
            <a:avLst/>
          </a:prstGeom>
        </p:spPr>
        <p:txBody>
          <a:bodyPr/>
          <a:lstStyle/>
          <a:p>
            <a:pPr lvl="0"/>
            <a:fld id="{86CB4B4D-7CA3-9044-876B-883B54F8677D}" type="slidenum">
              <a:t/>
            </a:fld>
          </a:p>
        </p:txBody>
      </p:sp>
    </p:spTree>
  </p:cSld>
  <p:clrMapOvr>
    <a:masterClrMapping/>
  </p:clrMapOvr>
  <p:transition spd="med"/>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x">
  <p:cSld name="Title Slide">
    <p:spTree>
      <p:nvGrpSpPr>
        <p:cNvPr id="1" name=""/>
        <p:cNvGrpSpPr/>
        <p:nvPr/>
      </p:nvGrpSpPr>
      <p:grpSpPr>
        <a:xfrm>
          <a:off x="0" y="0"/>
          <a:ext cx="0" cy="0"/>
        </a:xfrm>
      </p:grpSpPr>
      <p:sp>
        <p:nvSpPr>
          <p:cNvPr id="14" name="Shape 14"/>
          <p:cNvSpPr/>
          <p:nvPr>
            <p:ph type="title"/>
          </p:nvPr>
        </p:nvSpPr>
        <p:spPr>
          <a:xfrm>
            <a:off x="975359" y="1282871"/>
            <a:ext cx="11054082" cy="3864961"/>
          </a:xfrm>
          <a:prstGeom prst="rect">
            <a:avLst/>
          </a:prstGeom>
          <a:ln>
            <a:miter lim="400000"/>
          </a:ln>
        </p:spPr>
        <p:txBody>
          <a:bodyPr lIns="130026" tIns="130026" rIns="130026" bIns="130026" anchor="b">
            <a:noAutofit/>
          </a:bodyPr>
          <a:lstStyle>
            <a:lvl1pPr defTabSz="914400">
              <a:defRPr sz="8000">
                <a:uFillTx/>
              </a:defRPr>
            </a:lvl1pPr>
          </a:lstStyle>
          <a:p>
            <a:pPr lvl="0">
              <a:defRPr sz="1800"/>
            </a:pPr>
            <a:r>
              <a:rPr sz="8000"/>
              <a:t>Title Text</a:t>
            </a:r>
          </a:p>
        </p:txBody>
      </p:sp>
      <p:sp>
        <p:nvSpPr>
          <p:cNvPr id="15" name="Shape 15"/>
          <p:cNvSpPr/>
          <p:nvPr>
            <p:ph type="body" idx="1"/>
          </p:nvPr>
        </p:nvSpPr>
        <p:spPr>
          <a:xfrm>
            <a:off x="975359" y="5300784"/>
            <a:ext cx="11054082" cy="3272320"/>
          </a:xfrm>
          <a:prstGeom prst="rect">
            <a:avLst/>
          </a:prstGeom>
          <a:ln>
            <a:miter lim="400000"/>
          </a:ln>
        </p:spPr>
        <p:txBody>
          <a:bodyPr lIns="130026" tIns="130026" rIns="130026" bIns="130026">
            <a:noAutofit/>
          </a:bodyPr>
          <a:lstStyle>
            <a:lvl1pPr marL="0" indent="0" algn="ctr" defTabSz="914400">
              <a:spcBef>
                <a:spcPct val="0"/>
              </a:spcBef>
              <a:buSzTx/>
              <a:buNone/>
              <a:defRPr sz="2200">
                <a:solidFill>
                  <a:srgbClr val="666666"/>
                </a:solidFill>
                <a:uFillTx/>
              </a:defRPr>
            </a:lvl1pPr>
            <a:lvl2pPr marL="0" indent="0" algn="ctr" defTabSz="914400">
              <a:spcBef>
                <a:spcPct val="0"/>
              </a:spcBef>
              <a:buSzTx/>
              <a:buNone/>
              <a:defRPr sz="2200">
                <a:solidFill>
                  <a:srgbClr val="666666"/>
                </a:solidFill>
                <a:uFillTx/>
              </a:defRPr>
            </a:lvl2pPr>
            <a:lvl3pPr marL="0" indent="0" algn="ctr" defTabSz="914400">
              <a:spcBef>
                <a:spcPct val="0"/>
              </a:spcBef>
              <a:buSzTx/>
              <a:buNone/>
              <a:defRPr sz="2200">
                <a:solidFill>
                  <a:srgbClr val="666666"/>
                </a:solidFill>
                <a:uFillTx/>
              </a:defRPr>
            </a:lvl3pPr>
            <a:lvl4pPr marL="0" indent="0" algn="ctr" defTabSz="914400">
              <a:spcBef>
                <a:spcPct val="0"/>
              </a:spcBef>
              <a:buSzTx/>
              <a:buNone/>
              <a:defRPr sz="2200">
                <a:solidFill>
                  <a:srgbClr val="666666"/>
                </a:solidFill>
                <a:uFillTx/>
              </a:defRPr>
            </a:lvl4pPr>
            <a:lvl5pPr marL="0" indent="0" algn="ctr" defTabSz="914400">
              <a:spcBef>
                <a:spcPct val="0"/>
              </a:spcBef>
              <a:buSzTx/>
              <a:buNone/>
              <a:defRPr sz="2200">
                <a:solidFill>
                  <a:srgbClr val="666666"/>
                </a:solidFill>
                <a:uFillTx/>
              </a:defRPr>
            </a:lvl5pPr>
          </a:lstStyle>
          <a:p>
            <a:pPr lvl="0">
              <a:defRPr sz="1800">
                <a:solidFill>
                  <a:srgbClr val="000000"/>
                </a:solidFill>
              </a:defRPr>
            </a:pPr>
            <a:r>
              <a:rPr sz="2200">
                <a:solidFill>
                  <a:srgbClr val="666666"/>
                </a:solidFill>
              </a:rPr>
              <a:t>Body Level One</a:t>
            </a:r>
          </a:p>
          <a:p>
            <a:pPr lvl="1">
              <a:defRPr sz="1800">
                <a:solidFill>
                  <a:srgbClr val="000000"/>
                </a:solidFill>
              </a:defRPr>
            </a:pPr>
            <a:r>
              <a:rPr sz="2200">
                <a:solidFill>
                  <a:srgbClr val="666666"/>
                </a:solidFill>
              </a:rPr>
              <a:t>Body Level Two</a:t>
            </a:r>
          </a:p>
          <a:p>
            <a:pPr lvl="2">
              <a:defRPr sz="1800">
                <a:solidFill>
                  <a:srgbClr val="000000"/>
                </a:solidFill>
              </a:defRPr>
            </a:pPr>
            <a:r>
              <a:rPr sz="2200">
                <a:solidFill>
                  <a:srgbClr val="666666"/>
                </a:solidFill>
              </a:rPr>
              <a:t>Body Level Three</a:t>
            </a:r>
          </a:p>
          <a:p>
            <a:pPr lvl="3">
              <a:defRPr sz="1800">
                <a:solidFill>
                  <a:srgbClr val="000000"/>
                </a:solidFill>
              </a:defRPr>
            </a:pPr>
            <a:r>
              <a:rPr sz="2200">
                <a:solidFill>
                  <a:srgbClr val="666666"/>
                </a:solidFill>
              </a:rPr>
              <a:t>Body Level Four</a:t>
            </a:r>
          </a:p>
          <a:p>
            <a:pPr lvl="4">
              <a:defRPr sz="1800">
                <a:solidFill>
                  <a:srgbClr val="000000"/>
                </a:solidFill>
              </a:defRPr>
            </a:pPr>
            <a:r>
              <a:rPr sz="2200">
                <a:solidFill>
                  <a:srgbClr val="666666"/>
                </a:solidFill>
              </a:rPr>
              <a:t>Body Level Five</a:t>
            </a:r>
          </a:p>
        </p:txBody>
      </p:sp>
      <p:sp>
        <p:nvSpPr>
          <p:cNvPr id="16" name="Shape 16"/>
          <p:cNvSpPr/>
          <p:nvPr>
            <p:ph type="sldNum" sz="quarter" idx="2"/>
          </p:nvPr>
        </p:nvSpPr>
        <p:spPr>
          <a:xfrm>
            <a:off x="12169657" y="8339219"/>
            <a:ext cx="780373" cy="581114"/>
          </a:xfrm>
          <a:prstGeom prst="rect">
            <a:avLst/>
          </a:prstGeom>
          <a:ln>
            <a:miter lim="400000"/>
          </a:ln>
        </p:spPr>
        <p:txBody>
          <a:bodyPr wrap="square" lIns="130026" tIns="130026" rIns="130026" bIns="130026" anchor="ctr">
            <a:spAutoFit/>
          </a:bodyPr>
          <a:lstStyle>
            <a:lvl1pPr defTabSz="914400">
              <a:defRPr sz="2200">
                <a:uFillTx/>
              </a:defRPr>
            </a:lvl1pPr>
          </a:lstStyle>
          <a:p>
            <a:pPr lvl="0"/>
            <a:fld id="{86CB4B4D-7CA3-9044-876B-883B54F8677D}" type="slidenum">
              <a:t/>
            </a:fld>
          </a:p>
        </p:txBody>
      </p:sp>
    </p:spTree>
  </p:cSld>
  <p:clrMapOvr>
    <a:masterClrMapping/>
  </p:clrMapOvr>
  <p:transition spd="med"/>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x">
  <p:cSld name="Title and Body">
    <p:spTree>
      <p:nvGrpSpPr>
        <p:cNvPr id="1" name=""/>
        <p:cNvGrpSpPr/>
        <p:nvPr/>
      </p:nvGrpSpPr>
      <p:grpSpPr>
        <a:xfrm>
          <a:off x="0" y="0"/>
          <a:ext cx="0" cy="0"/>
        </a:xfrm>
      </p:grpSpPr>
      <p:sp>
        <p:nvSpPr>
          <p:cNvPr id="18" name="Shape 18"/>
          <p:cNvSpPr/>
          <p:nvPr>
            <p:ph type="title"/>
          </p:nvPr>
        </p:nvSpPr>
        <p:spPr>
          <a:xfrm>
            <a:off x="650239" y="812799"/>
            <a:ext cx="11704322" cy="1680162"/>
          </a:xfrm>
          <a:prstGeom prst="rect">
            <a:avLst/>
          </a:prstGeom>
          <a:ln>
            <a:miter lim="400000"/>
          </a:ln>
        </p:spPr>
        <p:txBody>
          <a:bodyPr lIns="130026" tIns="130026" rIns="130026" bIns="130026" anchor="b">
            <a:noAutofit/>
          </a:bodyPr>
          <a:lstStyle>
            <a:lvl1pPr algn="l" defTabSz="914400">
              <a:defRPr sz="2200">
                <a:uFillTx/>
              </a:defRPr>
            </a:lvl1pPr>
          </a:lstStyle>
          <a:p>
            <a:pPr lvl="0">
              <a:defRPr sz="1800"/>
            </a:pPr>
            <a:r>
              <a:rPr sz="2200"/>
              <a:t>Title Text</a:t>
            </a:r>
          </a:p>
        </p:txBody>
      </p:sp>
      <p:sp>
        <p:nvSpPr>
          <p:cNvPr id="19" name="Shape 19"/>
          <p:cNvSpPr/>
          <p:nvPr>
            <p:ph type="body" idx="1"/>
          </p:nvPr>
        </p:nvSpPr>
        <p:spPr>
          <a:xfrm>
            <a:off x="650239" y="2709333"/>
            <a:ext cx="11704322" cy="6231468"/>
          </a:xfrm>
          <a:prstGeom prst="rect">
            <a:avLst/>
          </a:prstGeom>
          <a:ln>
            <a:miter lim="400000"/>
          </a:ln>
        </p:spPr>
        <p:txBody>
          <a:bodyPr lIns="130026" tIns="130026" rIns="130026" bIns="130026">
            <a:noAutofit/>
          </a:bodyPr>
          <a:lstStyle>
            <a:lvl1pPr marL="0" indent="0" defTabSz="914400">
              <a:spcBef>
                <a:spcPct val="0"/>
              </a:spcBef>
              <a:buSzTx/>
              <a:buNone/>
              <a:defRPr sz="2200">
                <a:uFillTx/>
              </a:defRPr>
            </a:lvl1pPr>
            <a:lvl2pPr marL="0" indent="0" defTabSz="914400">
              <a:spcBef>
                <a:spcPct val="0"/>
              </a:spcBef>
              <a:buSzTx/>
              <a:buNone/>
              <a:defRPr sz="2200">
                <a:uFillTx/>
              </a:defRPr>
            </a:lvl2pPr>
            <a:lvl3pPr marL="0" indent="0" defTabSz="914400">
              <a:spcBef>
                <a:spcPct val="0"/>
              </a:spcBef>
              <a:buSzTx/>
              <a:buNone/>
              <a:defRPr sz="2200">
                <a:uFillTx/>
              </a:defRPr>
            </a:lvl3pPr>
            <a:lvl4pPr marL="0" indent="0" defTabSz="914400">
              <a:spcBef>
                <a:spcPct val="0"/>
              </a:spcBef>
              <a:buSzTx/>
              <a:buNone/>
              <a:defRPr sz="2200">
                <a:uFillTx/>
              </a:defRPr>
            </a:lvl4pPr>
            <a:lvl5pPr marL="0" indent="0" defTabSz="914400">
              <a:spcBef>
                <a:spcPct val="0"/>
              </a:spcBef>
              <a:buSzTx/>
              <a:buNone/>
              <a:defRPr sz="2200">
                <a:uFillTx/>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20" name="Shape 20"/>
          <p:cNvSpPr/>
          <p:nvPr>
            <p:ph type="sldNum" sz="quarter" idx="2"/>
          </p:nvPr>
        </p:nvSpPr>
        <p:spPr>
          <a:xfrm>
            <a:off x="12169657" y="8339219"/>
            <a:ext cx="780373" cy="581114"/>
          </a:xfrm>
          <a:prstGeom prst="rect">
            <a:avLst/>
          </a:prstGeom>
          <a:ln>
            <a:miter lim="400000"/>
          </a:ln>
        </p:spPr>
        <p:txBody>
          <a:bodyPr wrap="square" lIns="130026" tIns="130026" rIns="130026" bIns="130026" anchor="ctr">
            <a:spAutoFit/>
          </a:bodyPr>
          <a:lstStyle>
            <a:lvl1pPr defTabSz="914400">
              <a:defRPr sz="2200">
                <a:uFillTx/>
              </a:defRPr>
            </a:lvl1pPr>
          </a:lstStyle>
          <a:p>
            <a:pPr lvl="0"/>
            <a:fld id="{86CB4B4D-7CA3-9044-876B-883B54F8677D}" type="slidenum">
              <a:t/>
            </a:fld>
          </a:p>
        </p:txBody>
      </p:sp>
    </p:spTree>
  </p:cSld>
  <p:clrMapOvr>
    <a:masterClrMapping/>
  </p:clrMapOvr>
  <p:transition spd="med"/>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jpeg" /><Relationship Id="rId5" Type="http://schemas.openxmlformats.org/officeDocument/2006/relationships/image" Target="../media/image2.jpeg" /><Relationship Id="rId6" Type="http://schemas.openxmlformats.org/officeDocument/2006/relationships/image" Target="../media/image3.jpe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FFFFFF"/>
        </a:solidFill>
      </p:bgPr>
    </p:bg>
    <p:spTree>
      <p:nvGrpSpPr>
        <p:cNvPr id="1" name=""/>
        <p:cNvGrpSpPr/>
        <p:nvPr/>
      </p:nvGrpSpPr>
      <p:grpSpPr>
        <a:xfrm>
          <a:off x="0" y="0"/>
          <a:ext cx="0" cy="0"/>
        </a:xfrm>
      </p:grpSpPr>
      <p:pic>
        <p:nvPicPr>
          <p:cNvPr id="2" name="image2.png"/>
          <p:cNvPicPr/>
          <p:nvPr/>
        </p:nvPicPr>
        <p:blipFill>
          <a:blip r:embed="rId4">
            <a:extLst/>
          </a:blip>
          <a:stretch>
            <a:fillRect/>
          </a:stretch>
        </p:blipFill>
        <p:spPr>
          <a:xfrm>
            <a:off x="366606" y="8633357"/>
            <a:ext cx="1193801" cy="718076"/>
          </a:xfrm>
          <a:prstGeom prst="rect">
            <a:avLst/>
          </a:prstGeom>
          <a:ln w="12700">
            <a:round/>
          </a:ln>
        </p:spPr>
      </p:pic>
      <p:sp>
        <p:nvSpPr>
          <p:cNvPr id="3" name="Shape 3"/>
          <p:cNvSpPr/>
          <p:nvPr/>
        </p:nvSpPr>
        <p:spPr>
          <a:xfrm>
            <a:off x="3214241" y="9105900"/>
            <a:ext cx="6576318" cy="2744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7799" marR="57799" algn="ctr">
              <a:buFont typeface="VAGRounded Lt"/>
              <a:defRPr sz="1200">
                <a:latin typeface="Arial"/>
                <a:ea typeface="Arial"/>
                <a:cs typeface="Arial"/>
                <a:sym typeface="Arial"/>
              </a:defRPr>
            </a:lvl1pPr>
          </a:lstStyle>
          <a:p>
            <a:pPr lvl="0">
              <a:defRPr sz="1800">
                <a:uFillTx/>
              </a:defRPr>
            </a:pPr>
            <a:r>
              <a:rPr sz="1200">
                <a:uFill>
                  <a:solidFill>
                    <a:prstClr val="black"/>
                  </a:solidFill>
                </a:uFill>
              </a:rPr>
              <a:t>SharkFest 2015 - Computer History Museum June 22-15, 2015</a:t>
            </a:r>
          </a:p>
        </p:txBody>
      </p:sp>
      <p:pic>
        <p:nvPicPr>
          <p:cNvPr id="4" name="image.pdf"/>
          <p:cNvPicPr/>
          <p:nvPr/>
        </p:nvPicPr>
        <p:blipFill>
          <a:blip r:embed="rId5">
            <a:extLst/>
          </a:blip>
          <a:stretch>
            <a:fillRect/>
          </a:stretch>
        </p:blipFill>
        <p:spPr>
          <a:xfrm>
            <a:off x="1828800" y="8907462"/>
            <a:ext cx="533400" cy="465138"/>
          </a:xfrm>
          <a:prstGeom prst="rect">
            <a:avLst/>
          </a:prstGeom>
          <a:ln w="12700">
            <a:miter lim="400000"/>
          </a:ln>
        </p:spPr>
      </p:pic>
      <p:sp>
        <p:nvSpPr>
          <p:cNvPr id="5" name="Shape 5"/>
          <p:cNvSpPr/>
          <p:nvPr>
            <p:ph type="title"/>
          </p:nvPr>
        </p:nvSpPr>
        <p:spPr>
          <a:xfrm>
            <a:off x="647700" y="390596"/>
            <a:ext cx="11709400" cy="1625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normAutofit/>
          </a:bodyPr>
          <a:lstStyle/>
          <a:p>
            <a:pPr lvl="0">
              <a:defRPr sz="1800">
                <a:uFillTx/>
              </a:defRPr>
            </a:pPr>
            <a:r>
              <a:rPr sz="5100">
                <a:uFill>
                  <a:solidFill>
                    <a:prstClr val="black"/>
                  </a:solidFill>
                </a:uFill>
              </a:rPr>
              <a:t>Title Text</a:t>
            </a:r>
          </a:p>
        </p:txBody>
      </p:sp>
      <p:sp>
        <p:nvSpPr>
          <p:cNvPr id="6" name="Shape 6"/>
          <p:cNvSpPr/>
          <p:nvPr>
            <p:ph type="body" idx="1"/>
          </p:nvPr>
        </p:nvSpPr>
        <p:spPr>
          <a:xfrm>
            <a:off x="647700" y="2106777"/>
            <a:ext cx="11709400" cy="6436926"/>
          </a:xfrm>
          <a:prstGeom prst="rect">
            <a:avLst/>
          </a:prstGeom>
          <a:ln w="12700">
            <a:round/>
          </a:ln>
          <a:extLst>
            <a:ext uri="{C572A759-6A51-4108-AA02-DFA0A04FC94B}">
              <ma14:wrappingTextBoxFlag xmlns:ma14="http://schemas.microsoft.com/office/mac/drawingml/2011/main" val="1"/>
            </a:ext>
          </a:extLst>
        </p:spPr>
        <p:txBody>
          <a:bodyPr lIns="38100" tIns="38100" rIns="38100" bIns="38100">
            <a:normAutofit/>
          </a:bodyPr>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prstClr val="black"/>
                  </a:solidFill>
                </a:uFill>
              </a:rPr>
              <a:t>Body Level One</a:t>
            </a:r>
          </a:p>
          <a:p>
            <a:pPr lvl="1">
              <a:defRPr sz="1800">
                <a:uFillTx/>
              </a:defRPr>
            </a:pPr>
            <a:r>
              <a:rPr sz="3800">
                <a:uFill>
                  <a:solidFill>
                    <a:prstClr val="black"/>
                  </a:solidFill>
                </a:uFill>
              </a:rPr>
              <a:t>Body Level Two</a:t>
            </a:r>
          </a:p>
          <a:p>
            <a:pPr lvl="2">
              <a:defRPr sz="1800">
                <a:uFillTx/>
              </a:defRPr>
            </a:pPr>
            <a:r>
              <a:rPr sz="3400">
                <a:uFill>
                  <a:solidFill>
                    <a:prstClr val="black"/>
                  </a:solidFill>
                </a:uFill>
              </a:rPr>
              <a:t>Body Level Three</a:t>
            </a:r>
          </a:p>
          <a:p>
            <a:pPr lvl="3">
              <a:defRPr sz="1800">
                <a:uFillTx/>
              </a:defRPr>
            </a:pPr>
            <a:r>
              <a:rPr sz="2800">
                <a:uFill>
                  <a:solidFill>
                    <a:prstClr val="black"/>
                  </a:solidFill>
                </a:uFill>
              </a:rPr>
              <a:t>Body Level Four</a:t>
            </a:r>
          </a:p>
          <a:p>
            <a:pPr lvl="4">
              <a:defRPr sz="1800">
                <a:uFillTx/>
              </a:defRPr>
            </a:pPr>
            <a:r>
              <a:rPr sz="2400">
                <a:uFill>
                  <a:solidFill>
                    <a:prstClr val="black"/>
                  </a:solidFill>
                </a:uFill>
              </a:rPr>
              <a:t>Body Level Five</a:t>
            </a:r>
          </a:p>
        </p:txBody>
      </p:sp>
      <p:sp>
        <p:nvSpPr>
          <p:cNvPr id="7" name="Shape 7"/>
          <p:cNvSpPr/>
          <p:nvPr>
            <p:ph type="sldNum" sz="quarter" idx="2"/>
          </p:nvPr>
        </p:nvSpPr>
        <p:spPr>
          <a:xfrm>
            <a:off x="12156511" y="9005883"/>
            <a:ext cx="286669" cy="273584"/>
          </a:xfrm>
          <a:prstGeom prst="rect">
            <a:avLst/>
          </a:prstGeom>
          <a:ln w="12700">
            <a:round/>
          </a:ln>
        </p:spPr>
        <p:txBody>
          <a:bodyPr wrap="none" lIns="38100" tIns="38100" rIns="38100" bIns="38100" anchor="b">
            <a:normAutofit/>
          </a:bodyPr>
          <a:lstStyle>
            <a:lvl1pPr algn="r">
              <a:buClrTx/>
              <a:buFontTx/>
              <a:defRPr sz="1400">
                <a:latin typeface="Arial"/>
                <a:ea typeface="Arial"/>
                <a:cs typeface="Arial"/>
                <a:sym typeface="Arial"/>
              </a:defRPr>
            </a:lvl1pPr>
          </a:lstStyle>
          <a:p>
            <a:pPr lvl="0"/>
            <a:fld id="{86CB4B4D-7CA3-9044-876B-883B54F8677D}" type="slidenum">
              <a:t>0</a:t>
            </a:fld>
          </a:p>
        </p:txBody>
      </p:sp>
      <p:pic>
        <p:nvPicPr>
          <p:cNvPr id="8" name="pasted-image.tif"/>
          <p:cNvPicPr/>
          <p:nvPr/>
        </p:nvPicPr>
        <p:blipFill>
          <a:blip r:embed="rId6">
            <a:extLst/>
          </a:blip>
          <a:stretch>
            <a:fillRect/>
          </a:stretch>
        </p:blipFill>
        <p:spPr>
          <a:xfrm>
            <a:off x="11093450" y="-20117"/>
            <a:ext cx="1945234" cy="194523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iming/>
  <p:txStyles>
    <p:titleStyle>
      <a:lvl1pPr algn="ctr" defTabSz="1295400">
        <a:defRPr sz="5100">
          <a:uFill>
            <a:solidFill>
              <a:prstClr val="black"/>
            </a:solidFill>
          </a:uFill>
          <a:latin typeface="Arial"/>
          <a:ea typeface="Arial"/>
          <a:cs typeface="Arial"/>
          <a:sym typeface="Arial"/>
        </a:defRPr>
      </a:lvl1pPr>
      <a:lvl2pPr indent="228600" algn="ctr" defTabSz="1295400">
        <a:defRPr sz="5100">
          <a:uFill>
            <a:solidFill>
              <a:prstClr val="black"/>
            </a:solidFill>
          </a:uFill>
          <a:latin typeface="Arial"/>
          <a:ea typeface="Arial"/>
          <a:cs typeface="Arial"/>
          <a:sym typeface="Arial"/>
        </a:defRPr>
      </a:lvl2pPr>
      <a:lvl3pPr indent="457200" algn="ctr" defTabSz="1295400">
        <a:defRPr sz="5100">
          <a:uFill>
            <a:solidFill>
              <a:prstClr val="black"/>
            </a:solidFill>
          </a:uFill>
          <a:latin typeface="Arial"/>
          <a:ea typeface="Arial"/>
          <a:cs typeface="Arial"/>
          <a:sym typeface="Arial"/>
        </a:defRPr>
      </a:lvl3pPr>
      <a:lvl4pPr indent="685800" algn="ctr" defTabSz="1295400">
        <a:defRPr sz="5100">
          <a:uFill>
            <a:solidFill>
              <a:prstClr val="black"/>
            </a:solidFill>
          </a:uFill>
          <a:latin typeface="Arial"/>
          <a:ea typeface="Arial"/>
          <a:cs typeface="Arial"/>
          <a:sym typeface="Arial"/>
        </a:defRPr>
      </a:lvl4pPr>
      <a:lvl5pPr indent="914400" algn="ctr" defTabSz="1295400">
        <a:defRPr sz="5100">
          <a:uFill>
            <a:solidFill>
              <a:prstClr val="black"/>
            </a:solidFill>
          </a:uFill>
          <a:latin typeface="Arial"/>
          <a:ea typeface="Arial"/>
          <a:cs typeface="Arial"/>
          <a:sym typeface="Arial"/>
        </a:defRPr>
      </a:lvl5pPr>
      <a:lvl6pPr indent="1143000" algn="ctr" defTabSz="1295400">
        <a:defRPr sz="5100">
          <a:uFill>
            <a:solidFill>
              <a:prstClr val="black"/>
            </a:solidFill>
          </a:uFill>
          <a:latin typeface="Arial"/>
          <a:ea typeface="Arial"/>
          <a:cs typeface="Arial"/>
          <a:sym typeface="Arial"/>
        </a:defRPr>
      </a:lvl6pPr>
      <a:lvl7pPr indent="1371600" algn="ctr" defTabSz="1295400">
        <a:defRPr sz="5100">
          <a:uFill>
            <a:solidFill>
              <a:prstClr val="black"/>
            </a:solidFill>
          </a:uFill>
          <a:latin typeface="Arial"/>
          <a:ea typeface="Arial"/>
          <a:cs typeface="Arial"/>
          <a:sym typeface="Arial"/>
        </a:defRPr>
      </a:lvl7pPr>
      <a:lvl8pPr indent="1600200" algn="ctr" defTabSz="1295400">
        <a:defRPr sz="5100">
          <a:uFill>
            <a:solidFill>
              <a:prstClr val="black"/>
            </a:solidFill>
          </a:uFill>
          <a:latin typeface="Arial"/>
          <a:ea typeface="Arial"/>
          <a:cs typeface="Arial"/>
          <a:sym typeface="Arial"/>
        </a:defRPr>
      </a:lvl8pPr>
      <a:lvl9pPr indent="1828800" algn="ctr" defTabSz="1295400">
        <a:defRPr sz="5100">
          <a:uFill>
            <a:solidFill>
              <a:prstClr val="black"/>
            </a:solidFill>
          </a:uFill>
          <a:latin typeface="Arial"/>
          <a:ea typeface="Arial"/>
          <a:cs typeface="Arial"/>
          <a:sym typeface="Arial"/>
        </a:defRPr>
      </a:lvl9pPr>
    </p:titleStyle>
    <p:bodyStyle>
      <a:lvl1pPr marL="365759" indent="-256031" defTabSz="1295400">
        <a:spcBef>
          <a:spcPts val="600"/>
        </a:spcBef>
        <a:buSzPct val="68000"/>
        <a:buChar char="•"/>
        <a:defRPr sz="4400">
          <a:uFill>
            <a:solidFill>
              <a:prstClr val="black"/>
            </a:solidFill>
          </a:uFill>
          <a:latin typeface="Arial"/>
          <a:ea typeface="Arial"/>
          <a:cs typeface="Arial"/>
          <a:sym typeface="Arial"/>
        </a:defRPr>
      </a:lvl1pPr>
      <a:lvl2pPr marL="657886" indent="-264694" defTabSz="1295400">
        <a:spcBef>
          <a:spcPts val="600"/>
        </a:spcBef>
        <a:buSzTx/>
        <a:buChar char="•"/>
        <a:defRPr sz="4400">
          <a:uFill>
            <a:solidFill>
              <a:prstClr val="black"/>
            </a:solidFill>
          </a:uFill>
          <a:latin typeface="Arial"/>
          <a:ea typeface="Arial"/>
          <a:cs typeface="Arial"/>
          <a:sym typeface="Arial"/>
        </a:defRPr>
      </a:lvl2pPr>
      <a:lvl3pPr marL="926771" indent="-295835" defTabSz="1295400">
        <a:spcBef>
          <a:spcPts val="600"/>
        </a:spcBef>
        <a:buSzTx/>
        <a:buChar char="•"/>
        <a:defRPr sz="4400">
          <a:uFill>
            <a:solidFill>
              <a:prstClr val="black"/>
            </a:solidFill>
          </a:uFill>
          <a:latin typeface="Arial"/>
          <a:ea typeface="Arial"/>
          <a:cs typeface="Arial"/>
          <a:sym typeface="Arial"/>
        </a:defRPr>
      </a:lvl3pPr>
      <a:lvl4pPr marL="1273628" indent="-359228" defTabSz="1295400">
        <a:spcBef>
          <a:spcPts val="600"/>
        </a:spcBef>
        <a:buSzTx/>
        <a:buChar char="•"/>
        <a:defRPr sz="4400">
          <a:uFill>
            <a:solidFill>
              <a:prstClr val="black"/>
            </a:solidFill>
          </a:uFill>
          <a:latin typeface="Arial"/>
          <a:ea typeface="Arial"/>
          <a:cs typeface="Arial"/>
          <a:sym typeface="Arial"/>
        </a:defRPr>
      </a:lvl4pPr>
      <a:lvl5pPr marL="1562100" indent="-419100" defTabSz="1295400">
        <a:spcBef>
          <a:spcPts val="600"/>
        </a:spcBef>
        <a:buSzTx/>
        <a:buChar char="•"/>
        <a:defRPr sz="4400">
          <a:uFill>
            <a:solidFill>
              <a:prstClr val="black"/>
            </a:solidFill>
          </a:uFill>
          <a:latin typeface="Arial"/>
          <a:ea typeface="Arial"/>
          <a:cs typeface="Arial"/>
          <a:sym typeface="Arial"/>
        </a:defRPr>
      </a:lvl5pPr>
      <a:lvl6pPr marL="3498850" indent="-1047750" defTabSz="1295400">
        <a:spcBef>
          <a:spcPts val="600"/>
        </a:spcBef>
        <a:buSzPct val="171000"/>
        <a:buChar char="•"/>
        <a:defRPr sz="4400">
          <a:uFill>
            <a:solidFill>
              <a:prstClr val="black"/>
            </a:solidFill>
          </a:uFill>
          <a:latin typeface="Arial"/>
          <a:ea typeface="Arial"/>
          <a:cs typeface="Arial"/>
          <a:sym typeface="Arial"/>
        </a:defRPr>
      </a:lvl6pPr>
      <a:lvl7pPr marL="3854450" indent="-1047750" defTabSz="1295400">
        <a:spcBef>
          <a:spcPts val="600"/>
        </a:spcBef>
        <a:buSzPct val="171000"/>
        <a:buChar char="•"/>
        <a:defRPr sz="4400">
          <a:uFill>
            <a:solidFill>
              <a:prstClr val="black"/>
            </a:solidFill>
          </a:uFill>
          <a:latin typeface="Arial"/>
          <a:ea typeface="Arial"/>
          <a:cs typeface="Arial"/>
          <a:sym typeface="Arial"/>
        </a:defRPr>
      </a:lvl7pPr>
      <a:lvl8pPr marL="4210050" indent="-1047750" defTabSz="1295400">
        <a:spcBef>
          <a:spcPts val="600"/>
        </a:spcBef>
        <a:buSzPct val="171000"/>
        <a:buChar char="•"/>
        <a:defRPr sz="4400">
          <a:uFill>
            <a:solidFill>
              <a:prstClr val="black"/>
            </a:solidFill>
          </a:uFill>
          <a:latin typeface="Arial"/>
          <a:ea typeface="Arial"/>
          <a:cs typeface="Arial"/>
          <a:sym typeface="Arial"/>
        </a:defRPr>
      </a:lvl8pPr>
      <a:lvl9pPr marL="4565650" indent="-1047750" defTabSz="1295400">
        <a:spcBef>
          <a:spcPts val="600"/>
        </a:spcBef>
        <a:buSzPct val="171000"/>
        <a:buChar char="•"/>
        <a:defRPr sz="4400">
          <a:uFill>
            <a:solidFill>
              <a:prstClr val="black"/>
            </a:solidFill>
          </a:uFill>
          <a:latin typeface="Arial"/>
          <a:ea typeface="Arial"/>
          <a:cs typeface="Arial"/>
          <a:sym typeface="Arial"/>
        </a:defRPr>
      </a:lvl9pPr>
    </p:bodyStyle>
    <p:otherStyle>
      <a:lvl1pPr algn="r" defTabSz="1295400">
        <a:defRPr sz="1400">
          <a:solidFill>
            <a:schemeClr val="tx1"/>
          </a:solidFill>
          <a:uFill>
            <a:solidFill>
              <a:prstClr val="black"/>
            </a:solidFill>
          </a:uFill>
          <a:latin typeface="+mn-lt"/>
          <a:ea typeface="+mn-ea"/>
          <a:cs typeface="+mn-cs"/>
          <a:sym typeface="Arial"/>
        </a:defRPr>
      </a:lvl1pPr>
      <a:lvl2pPr algn="r" defTabSz="1295400">
        <a:defRPr sz="1400">
          <a:solidFill>
            <a:schemeClr val="tx1"/>
          </a:solidFill>
          <a:uFill>
            <a:solidFill>
              <a:prstClr val="black"/>
            </a:solidFill>
          </a:uFill>
          <a:latin typeface="+mn-lt"/>
          <a:ea typeface="+mn-ea"/>
          <a:cs typeface="+mn-cs"/>
          <a:sym typeface="Arial"/>
        </a:defRPr>
      </a:lvl2pPr>
      <a:lvl3pPr algn="r" defTabSz="1295400">
        <a:defRPr sz="1400">
          <a:solidFill>
            <a:schemeClr val="tx1"/>
          </a:solidFill>
          <a:uFill>
            <a:solidFill>
              <a:prstClr val="black"/>
            </a:solidFill>
          </a:uFill>
          <a:latin typeface="+mn-lt"/>
          <a:ea typeface="+mn-ea"/>
          <a:cs typeface="+mn-cs"/>
          <a:sym typeface="Arial"/>
        </a:defRPr>
      </a:lvl3pPr>
      <a:lvl4pPr algn="r" defTabSz="1295400">
        <a:defRPr sz="1400">
          <a:solidFill>
            <a:schemeClr val="tx1"/>
          </a:solidFill>
          <a:uFill>
            <a:solidFill>
              <a:prstClr val="black"/>
            </a:solidFill>
          </a:uFill>
          <a:latin typeface="+mn-lt"/>
          <a:ea typeface="+mn-ea"/>
          <a:cs typeface="+mn-cs"/>
          <a:sym typeface="Arial"/>
        </a:defRPr>
      </a:lvl4pPr>
      <a:lvl5pPr algn="r" defTabSz="1295400">
        <a:defRPr sz="1400">
          <a:solidFill>
            <a:schemeClr val="tx1"/>
          </a:solidFill>
          <a:uFill>
            <a:solidFill>
              <a:prstClr val="black"/>
            </a:solidFill>
          </a:uFill>
          <a:latin typeface="+mn-lt"/>
          <a:ea typeface="+mn-ea"/>
          <a:cs typeface="+mn-cs"/>
          <a:sym typeface="Arial"/>
        </a:defRPr>
      </a:lvl5pPr>
      <a:lvl6pPr algn="r" defTabSz="1295400">
        <a:defRPr sz="1400">
          <a:solidFill>
            <a:schemeClr val="tx1"/>
          </a:solidFill>
          <a:uFill>
            <a:solidFill>
              <a:prstClr val="black"/>
            </a:solidFill>
          </a:uFill>
          <a:latin typeface="+mn-lt"/>
          <a:ea typeface="+mn-ea"/>
          <a:cs typeface="+mn-cs"/>
          <a:sym typeface="Arial"/>
        </a:defRPr>
      </a:lvl6pPr>
      <a:lvl7pPr algn="r" defTabSz="1295400">
        <a:defRPr sz="1400">
          <a:solidFill>
            <a:schemeClr val="tx1"/>
          </a:solidFill>
          <a:uFill>
            <a:solidFill>
              <a:prstClr val="black"/>
            </a:solidFill>
          </a:uFill>
          <a:latin typeface="+mn-lt"/>
          <a:ea typeface="+mn-ea"/>
          <a:cs typeface="+mn-cs"/>
          <a:sym typeface="Arial"/>
        </a:defRPr>
      </a:lvl7pPr>
      <a:lvl8pPr algn="r" defTabSz="1295400">
        <a:defRPr sz="1400">
          <a:solidFill>
            <a:schemeClr val="tx1"/>
          </a:solidFill>
          <a:uFill>
            <a:solidFill>
              <a:prstClr val="black"/>
            </a:solidFill>
          </a:uFill>
          <a:latin typeface="+mn-lt"/>
          <a:ea typeface="+mn-ea"/>
          <a:cs typeface="+mn-cs"/>
          <a:sym typeface="Arial"/>
        </a:defRPr>
      </a:lvl8pPr>
      <a:lvl9pPr algn="r" defTabSz="1295400">
        <a:defRPr sz="1400">
          <a:solidFill>
            <a:schemeClr val="tx1"/>
          </a:solidFill>
          <a:uFill>
            <a:solidFill>
              <a:prstClr val="black"/>
            </a:solidFill>
          </a:uFill>
          <a:latin typeface="+mn-lt"/>
          <a:ea typeface="+mn-ea"/>
          <a:cs typeface="+mn-cs"/>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 Id="rId3" Type="http://schemas.openxmlformats.org/officeDocument/2006/relationships/image" Target="../media/image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 Id="rId3" Type="http://schemas.openxmlformats.org/officeDocument/2006/relationships/image" Target="../media/image12.jpeg" /><Relationship Id="rId4" Type="http://schemas.openxmlformats.org/officeDocument/2006/relationships/image" Target="../media/image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 Id="rId3" Type="http://schemas.openxmlformats.org/officeDocument/2006/relationships/image" Target="../media/image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 Id="rId3" Type="http://schemas.openxmlformats.org/officeDocument/2006/relationships/image" Target="../media/image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 Id="rId3" Type="http://schemas.openxmlformats.org/officeDocument/2006/relationships/image" Target="../media/image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 Id="rId3" Type="http://schemas.openxmlformats.org/officeDocument/2006/relationships/image" Target="../media/image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 Id="rId3" Type="http://schemas.openxmlformats.org/officeDocument/2006/relationships/image" Target="../media/image5.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ntopng:3000/lua/about,lua" TargetMode="External" /><Relationship Id="rId3" Type="http://schemas.openxmlformats.org/officeDocument/2006/relationships/image" Target="../media/image19.jpeg" /><Relationship Id="rId4" Type="http://schemas.openxmlformats.org/officeDocument/2006/relationships/image" Target="../media/image5.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0.jpeg" /><Relationship Id="rId3" Type="http://schemas.openxmlformats.org/officeDocument/2006/relationships/image" Target="../media/image5.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1.jpeg" /><Relationship Id="rId3" Type="http://schemas.openxmlformats.org/officeDocument/2006/relationships/image" Target="../media/image5.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 Id="rId3" Type="http://schemas.openxmlformats.org/officeDocument/2006/relationships/image" Target="../media/image5.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 Id="rId3" Type="http://schemas.openxmlformats.org/officeDocument/2006/relationships/image" Target="../media/image24.jpeg" /><Relationship Id="rId4" Type="http://schemas.openxmlformats.org/officeDocument/2006/relationships/image" Target="../media/image5.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 Id="rId3" Type="http://schemas.openxmlformats.org/officeDocument/2006/relationships/image" Target="../media/image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 Id="rId3" Type="http://schemas.openxmlformats.org/officeDocument/2006/relationships/image" Target="../media/image5.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 Id="rId3"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7.jpeg" /><Relationship Id="rId3" Type="http://schemas.openxmlformats.org/officeDocument/2006/relationships/image" Target="../media/image5.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8.jpeg" /><Relationship Id="rId3" Type="http://schemas.openxmlformats.org/officeDocument/2006/relationships/image" Target="../media/image29.jpeg" /><Relationship Id="rId4" Type="http://schemas.openxmlformats.org/officeDocument/2006/relationships/image" Target="../media/image5.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0.jpeg" /><Relationship Id="rId3" Type="http://schemas.openxmlformats.org/officeDocument/2006/relationships/image" Target="../media/image5.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jpeg" /><Relationship Id="rId3" Type="http://schemas.openxmlformats.org/officeDocument/2006/relationships/image" Target="../media/image32.jpeg" /><Relationship Id="rId4" Type="http://schemas.openxmlformats.org/officeDocument/2006/relationships/image" Target="../media/image5.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3.jpeg" /><Relationship Id="rId3" Type="http://schemas.openxmlformats.org/officeDocument/2006/relationships/image" Target="../media/image5.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jpeg" /><Relationship Id="rId3" Type="http://schemas.openxmlformats.org/officeDocument/2006/relationships/image" Target="../media/image35.jpeg" /><Relationship Id="rId4" Type="http://schemas.openxmlformats.org/officeDocument/2006/relationships/image" Target="../media/image5.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6.jpeg" /><Relationship Id="rId3" Type="http://schemas.openxmlformats.org/officeDocument/2006/relationships/image" Target="../media/image37.jpeg" /><Relationship Id="rId4"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 Id="rId3" Type="http://schemas.openxmlformats.org/officeDocument/2006/relationships/image" Target="../media/image5.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8.jpeg" /><Relationship Id="rId3" Type="http://schemas.openxmlformats.org/officeDocument/2006/relationships/image" Target="../media/image39.jpeg" /><Relationship Id="rId4" Type="http://schemas.openxmlformats.org/officeDocument/2006/relationships/image" Target="../media/image40.jpeg" /><Relationship Id="rId5" Type="http://schemas.openxmlformats.org/officeDocument/2006/relationships/image" Target="../media/image41.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 Id="rId3" Type="http://schemas.openxmlformats.org/officeDocument/2006/relationships/image" Target="../media/image43.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4.jpeg" /><Relationship Id="rId3" Type="http://schemas.openxmlformats.org/officeDocument/2006/relationships/image" Target="../media/image45.jpeg" /><Relationship Id="rId4" Type="http://schemas.openxmlformats.org/officeDocument/2006/relationships/image" Target="../media/image5.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6.jpeg" /><Relationship Id="rId3" Type="http://schemas.openxmlformats.org/officeDocument/2006/relationships/image" Target="../media/image47.jpeg" /><Relationship Id="rId4" Type="http://schemas.openxmlformats.org/officeDocument/2006/relationships/image" Target="../media/image48.jpeg" /><Relationship Id="rId5" Type="http://schemas.openxmlformats.org/officeDocument/2006/relationships/image" Target="../media/image49.jpeg" /><Relationship Id="rId6" Type="http://schemas.openxmlformats.org/officeDocument/2006/relationships/image" Target="../media/image5.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0.jpeg" /><Relationship Id="rId3" Type="http://schemas.openxmlformats.org/officeDocument/2006/relationships/image" Target="../media/image51.jpeg" /><Relationship Id="rId4" Type="http://schemas.openxmlformats.org/officeDocument/2006/relationships/image" Target="../media/image52.jpeg" /><Relationship Id="rId5" Type="http://schemas.openxmlformats.org/officeDocument/2006/relationships/image" Target="../media/image53.jpeg" /><Relationship Id="rId6" Type="http://schemas.openxmlformats.org/officeDocument/2006/relationships/image" Target="../media/image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4.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6.jpeg" /><Relationship Id="rId3" Type="http://schemas.openxmlformats.org/officeDocument/2006/relationships/image" Target="../media/image57.jpeg" /><Relationship Id="rId4" Type="http://schemas.openxmlformats.org/officeDocument/2006/relationships/image" Target="../media/image58.jpeg" /><Relationship Id="rId5" Type="http://schemas.openxmlformats.org/officeDocument/2006/relationships/image" Target="../media/image59.jpeg" /><Relationship Id="rId6" Type="http://schemas.openxmlformats.org/officeDocument/2006/relationships/image" Target="../media/image6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5.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1.jpeg" /><Relationship Id="rId3" Type="http://schemas.openxmlformats.org/officeDocument/2006/relationships/image" Target="../media/image62.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3.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4.jpeg" /><Relationship Id="rId3" Type="http://schemas.openxmlformats.org/officeDocument/2006/relationships/image" Target="../media/image65.jpeg" /><Relationship Id="rId4" Type="http://schemas.openxmlformats.org/officeDocument/2006/relationships/image" Target="../media/image66.jpeg" /><Relationship Id="rId5" Type="http://schemas.openxmlformats.org/officeDocument/2006/relationships/image" Target="../media/image67.jpeg" /><Relationship Id="rId6" Type="http://schemas.openxmlformats.org/officeDocument/2006/relationships/image" Target="../media/image68.jpeg" /><Relationship Id="rId7" Type="http://schemas.openxmlformats.org/officeDocument/2006/relationships/image" Target="../media/image69.jpeg" /><Relationship Id="rId8" Type="http://schemas.openxmlformats.org/officeDocument/2006/relationships/image" Target="../media/image70.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1.jpeg" /><Relationship Id="rId3" Type="http://schemas.openxmlformats.org/officeDocument/2006/relationships/image" Target="../media/image72.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3.jpeg" /><Relationship Id="rId3" Type="http://schemas.openxmlformats.org/officeDocument/2006/relationships/image" Target="../media/image74.jpeg" /><Relationship Id="rId4" Type="http://schemas.openxmlformats.org/officeDocument/2006/relationships/image" Target="../media/image75.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6.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7.jpeg" /><Relationship Id="rId3" Type="http://schemas.openxmlformats.org/officeDocument/2006/relationships/image" Target="../media/image78.jpeg" /><Relationship Id="rId4" Type="http://schemas.openxmlformats.org/officeDocument/2006/relationships/image" Target="../media/image79.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0.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1.jpeg" /><Relationship Id="rId3" Type="http://schemas.openxmlformats.org/officeDocument/2006/relationships/image" Target="../media/image82.jpeg" /><Relationship Id="rId4" Type="http://schemas.openxmlformats.org/officeDocument/2006/relationships/image" Target="../media/image83.jpeg" /><Relationship Id="rId5" Type="http://schemas.openxmlformats.org/officeDocument/2006/relationships/image" Target="../media/image84.jpeg" /><Relationship Id="rId6" Type="http://schemas.openxmlformats.org/officeDocument/2006/relationships/image" Target="../media/image85.jpeg" /><Relationship Id="rId7" Type="http://schemas.openxmlformats.org/officeDocument/2006/relationships/image" Target="../media/image86.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7.jpeg" /><Relationship Id="rId3" Type="http://schemas.openxmlformats.org/officeDocument/2006/relationships/image" Target="../media/image88.jpeg" /><Relationship Id="rId4" Type="http://schemas.openxmlformats.org/officeDocument/2006/relationships/image" Target="../media/image89.jpeg" /><Relationship Id="rId5" Type="http://schemas.openxmlformats.org/officeDocument/2006/relationships/image" Target="../media/image90.jpeg" /><Relationship Id="rId6" Type="http://schemas.openxmlformats.org/officeDocument/2006/relationships/image" Target="../media/image91.jpeg" /><Relationship Id="rId7" Type="http://schemas.openxmlformats.org/officeDocument/2006/relationships/image" Target="../media/image9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3.jpeg" /><Relationship Id="rId3" Type="http://schemas.openxmlformats.org/officeDocument/2006/relationships/image" Target="../media/image40.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02.jpeg" /><Relationship Id="rId2" Type="http://schemas.openxmlformats.org/officeDocument/2006/relationships/image" Target="../media/image94.jpeg" /><Relationship Id="rId3" Type="http://schemas.openxmlformats.org/officeDocument/2006/relationships/image" Target="../media/image95.jpeg" /><Relationship Id="rId4" Type="http://schemas.openxmlformats.org/officeDocument/2006/relationships/image" Target="../media/image96.jpeg" /><Relationship Id="rId5" Type="http://schemas.openxmlformats.org/officeDocument/2006/relationships/image" Target="../media/image97.jpeg" /><Relationship Id="rId6" Type="http://schemas.openxmlformats.org/officeDocument/2006/relationships/image" Target="../media/image98.jpeg" /><Relationship Id="rId7" Type="http://schemas.openxmlformats.org/officeDocument/2006/relationships/image" Target="../media/image99.jpeg" /><Relationship Id="rId8" Type="http://schemas.openxmlformats.org/officeDocument/2006/relationships/image" Target="../media/image100.jpeg" /><Relationship Id="rId9" Type="http://schemas.openxmlformats.org/officeDocument/2006/relationships/image" Target="../media/image101.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3.jpeg" /><Relationship Id="rId3" Type="http://schemas.openxmlformats.org/officeDocument/2006/relationships/image" Target="../media/image104.jpeg" /><Relationship Id="rId4" Type="http://schemas.openxmlformats.org/officeDocument/2006/relationships/image" Target="../media/image105.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6.jpeg" /><Relationship Id="rId3" Type="http://schemas.openxmlformats.org/officeDocument/2006/relationships/image" Target="../media/image40.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 Id="rId3"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4" name="Shape 24"/>
          <p:cNvSpPr/>
          <p:nvPr>
            <p:ph type="title"/>
          </p:nvPr>
        </p:nvSpPr>
        <p:spPr>
          <a:xfrm>
            <a:off x="2003839" y="7265920"/>
            <a:ext cx="8997121" cy="1346133"/>
          </a:xfrm>
          <a:prstGeom prst="rect">
            <a:avLst/>
          </a:prstGeom>
          <a:ln>
            <a:solidFill>
              <a:srgbClr val="666666"/>
            </a:solidFill>
            <a:prstDash val="dot"/>
            <a:round/>
          </a:ln>
        </p:spPr>
        <p:txBody>
          <a:bodyPr>
            <a:normAutofit/>
          </a:bodyPr>
          <a:lstStyle/>
          <a:p>
            <a:pPr lvl="0" defTabSz="420623">
              <a:defRPr sz="1800"/>
            </a:pPr>
            <a:r>
              <a:rPr sz="3680">
                <a:solidFill>
                  <a:srgbClr val="FFFFFF"/>
                </a:solidFill>
              </a:rPr>
              <a:t>Network Troubleshooting Using ntopng</a:t>
            </a:r>
          </a:p>
          <a:p>
            <a:pPr lvl="0" algn="r" defTabSz="420623">
              <a:defRPr sz="1800"/>
            </a:pPr>
            <a:r>
              <a:rPr sz="3680">
                <a:solidFill>
                  <a:srgbClr val="FFFFFF"/>
                </a:solidFill>
              </a:rPr>
              <a:t>Luca Deri &lt;deri@ntop.org&gt;</a:t>
            </a:r>
          </a:p>
        </p:txBody>
      </p:sp>
    </p:spTree>
  </p:cSld>
  <p:clrMapOvr>
    <a:masterClrMapping/>
  </p:clrMapOvr>
  <p:transition spd="med"/>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67" name="Shape 67"/>
          <p:cNvSpPr/>
          <p:nvPr>
            <p:ph type="title"/>
          </p:nvPr>
        </p:nvSpPr>
        <p:spPr>
          <a:prstGeom prst="rect">
            <a:avLst/>
          </a:prstGeom>
        </p:spPr>
        <p:txBody>
          <a:bodyPr/>
          <a:lstStyle/>
          <a:p>
            <a:pPr lvl="0">
              <a:defRPr sz="1800">
                <a:uFillTx/>
              </a:defRPr>
            </a:pPr>
            <a:r>
              <a:rPr sz="5100">
                <a:uFill>
                  <a:solidFill>
                    <a:prstClr val="black"/>
                  </a:solidFill>
                </a:uFill>
              </a:rPr>
              <a:t>ntopng Monitoring Engine</a:t>
            </a:r>
          </a:p>
        </p:txBody>
      </p:sp>
      <p:sp>
        <p:nvSpPr>
          <p:cNvPr id="68" name="Shape 68"/>
          <p:cNvSpPr/>
          <p:nvPr>
            <p:ph type="body" idx="1"/>
          </p:nvPr>
        </p:nvSpPr>
        <p:spPr>
          <a:prstGeom prst="rect">
            <a:avLst/>
          </a:prstGeom>
        </p:spPr>
        <p:txBody>
          <a:bodyPr/>
          <a:lstStyle/>
          <a:p>
            <a:pPr marL="362102" lvl="0" indent="-253471" defTabSz="1282446">
              <a:spcBef>
                <a:spcPts val="500"/>
              </a:spcBef>
              <a:defRPr sz="1800">
                <a:uFillTx/>
              </a:defRPr>
            </a:pPr>
            <a:r>
              <a:rPr sz="4356">
                <a:uFill>
                  <a:solidFill>
                    <a:prstClr val="black"/>
                  </a:solidFill>
                </a:uFill>
              </a:rPr>
              <a:t>Coded in C++ and based on the concept of flow (set of packets with the same 6-tuple).</a:t>
            </a:r>
          </a:p>
          <a:p>
            <a:pPr marL="362102" lvl="0" indent="-253471" defTabSz="1282446">
              <a:spcBef>
                <a:spcPts val="500"/>
              </a:spcBef>
              <a:defRPr sz="1800">
                <a:uFillTx/>
              </a:defRPr>
            </a:pPr>
            <a:r>
              <a:rPr sz="4356">
                <a:uFill>
                  <a:solidFill>
                    <a:prstClr val="black"/>
                  </a:solidFill>
                </a:uFill>
              </a:rPr>
              <a:t>Flows are inspected with a home-grown DPI-library named nDPI aiming to discover the “real” application protocol (no ports are used).</a:t>
            </a:r>
          </a:p>
          <a:p>
            <a:pPr marL="362102" lvl="0" indent="-253471" defTabSz="1282446">
              <a:spcBef>
                <a:spcPts val="500"/>
              </a:spcBef>
              <a:defRPr sz="1800">
                <a:uFillTx/>
              </a:defRPr>
            </a:pPr>
            <a:r>
              <a:rPr sz="4356">
                <a:uFill>
                  <a:solidFill>
                    <a:prstClr val="black"/>
                  </a:solidFill>
                </a:uFill>
              </a:rPr>
              <a:t>Information is clustered per:</a:t>
            </a:r>
          </a:p>
          <a:p>
            <a:pPr marL="850940" lvl="2" indent="-226313" defTabSz="1282446">
              <a:spcBef>
                <a:spcPts val="300"/>
              </a:spcBef>
              <a:defRPr sz="1800">
                <a:uFillTx/>
              </a:defRPr>
            </a:pPr>
            <a:r>
              <a:rPr sz="3366">
                <a:uFill>
                  <a:solidFill>
                    <a:prstClr val="black"/>
                  </a:solidFill>
                </a:uFill>
              </a:rPr>
              <a:t>(Capture) Network Device</a:t>
            </a:r>
          </a:p>
          <a:p>
            <a:pPr marL="850940" lvl="2" indent="-226313" defTabSz="1282446">
              <a:spcBef>
                <a:spcPts val="300"/>
              </a:spcBef>
              <a:defRPr sz="1800">
                <a:uFillTx/>
              </a:defRPr>
            </a:pPr>
            <a:r>
              <a:rPr sz="3366">
                <a:uFill>
                  <a:solidFill>
                    <a:prstClr val="black"/>
                  </a:solidFill>
                </a:uFill>
              </a:rPr>
              <a:t>Flow</a:t>
            </a:r>
          </a:p>
          <a:p>
            <a:pPr marL="850940" lvl="2" indent="-226313" defTabSz="1282446">
              <a:spcBef>
                <a:spcPts val="300"/>
              </a:spcBef>
              <a:defRPr sz="1800">
                <a:uFillTx/>
              </a:defRPr>
            </a:pPr>
            <a:r>
              <a:rPr sz="3366">
                <a:uFill>
                  <a:solidFill>
                    <a:prstClr val="black"/>
                  </a:solidFill>
                </a:uFill>
              </a:rPr>
              <a:t>Host</a:t>
            </a:r>
          </a:p>
          <a:p>
            <a:pPr marL="850940" lvl="2" indent="-226313" defTabSz="1282446">
              <a:spcBef>
                <a:spcPts val="300"/>
              </a:spcBef>
              <a:defRPr sz="1800">
                <a:uFillTx/>
              </a:defRPr>
            </a:pPr>
            <a:r>
              <a:rPr sz="3366">
                <a:uFill>
                  <a:solidFill>
                    <a:prstClr val="black"/>
                  </a:solidFill>
                </a:uFill>
              </a:rPr>
              <a:t>High-level Aggregations</a:t>
            </a:r>
          </a:p>
        </p:txBody>
      </p:sp>
      <p:sp>
        <p:nvSpPr>
          <p:cNvPr id="69" name="Shape 69"/>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10</a:t>
            </a:fld>
          </a:p>
        </p:txBody>
      </p:sp>
    </p:spTree>
  </p:cSld>
  <p:clrMapOvr>
    <a:masterClrMapping/>
  </p:clrMapOvr>
  <p:transition spd="med"/>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71" name="Shape 71"/>
          <p:cNvSpPr/>
          <p:nvPr>
            <p:ph type="title"/>
          </p:nvPr>
        </p:nvSpPr>
        <p:spPr>
          <a:prstGeom prst="rect">
            <a:avLst/>
          </a:prstGeom>
        </p:spPr>
        <p:txBody>
          <a:bodyPr/>
          <a:lstStyle/>
          <a:p>
            <a:pPr lvl="0">
              <a:defRPr sz="1800">
                <a:uFillTx/>
              </a:defRPr>
            </a:pPr>
            <a:r>
              <a:rPr sz="5100">
                <a:uFill>
                  <a:solidFill>
                    <a:prstClr val="black"/>
                  </a:solidFill>
                </a:uFill>
              </a:rPr>
              <a:t>Local vs Remote Hosts [1/2]</a:t>
            </a:r>
          </a:p>
        </p:txBody>
      </p:sp>
      <p:sp>
        <p:nvSpPr>
          <p:cNvPr id="72" name="Shape 72"/>
          <p:cNvSpPr/>
          <p:nvPr>
            <p:ph type="body" idx="1"/>
          </p:nvPr>
        </p:nvSpPr>
        <p:spPr>
          <a:prstGeom prst="rect">
            <a:avLst/>
          </a:prstGeom>
        </p:spPr>
        <p:txBody>
          <a:bodyPr/>
          <a:lstStyle/>
          <a:p>
            <a:pPr marL="325526" lvl="0" indent="-227868" defTabSz="1152905">
              <a:spcBef>
                <a:spcPts val="500"/>
              </a:spcBef>
              <a:defRPr sz="1800">
                <a:uFillTx/>
              </a:defRPr>
            </a:pPr>
            <a:r>
              <a:rPr sz="3916">
                <a:uFill>
                  <a:solidFill>
                    <a:prstClr val="black"/>
                  </a:solidFill>
                </a:uFill>
              </a:rPr>
              <a:t>ntopng keeps information in memory at different level of accuracy in order to save resources for hosts that are not “too relevant”.</a:t>
            </a:r>
          </a:p>
          <a:p>
            <a:pPr marL="325526" lvl="0" indent="-227868" defTabSz="1152905">
              <a:spcBef>
                <a:spcPts val="500"/>
              </a:spcBef>
              <a:defRPr sz="1800">
                <a:uFillTx/>
              </a:defRPr>
            </a:pPr>
            <a:r>
              <a:rPr sz="3916">
                <a:uFill>
                  <a:solidFill>
                    <a:prstClr val="black"/>
                  </a:solidFill>
                </a:uFill>
              </a:rPr>
              <a:t>For this reason at startup hosts are divided in:</a:t>
            </a:r>
          </a:p>
          <a:p>
            <a:pPr marL="553394" lvl="1" indent="-203454" defTabSz="1152905">
              <a:spcBef>
                <a:spcPts val="300"/>
              </a:spcBef>
              <a:defRPr sz="1800">
                <a:uFillTx/>
              </a:defRPr>
            </a:pPr>
            <a:r>
              <a:rPr sz="3382">
                <a:uFill>
                  <a:solidFill>
                    <a:prstClr val="black"/>
                  </a:solidFill>
                </a:uFill>
              </a:rPr>
              <a:t>Local hosts/System Host</a:t>
            </a:r>
            <a:br>
              <a:rPr sz="3382">
                <a:uFill>
                  <a:solidFill>
                    <a:prstClr val="black"/>
                  </a:solidFill>
                </a:uFill>
              </a:rPr>
            </a:br>
            <a:r>
              <a:rPr sz="3382">
                <a:uFill>
                  <a:solidFill>
                    <a:prstClr val="black"/>
                  </a:solidFill>
                </a:uFill>
              </a:rPr>
              <a:t>The local host where ntopng is running as well the hosts belonging to some “privileged” IPv4/v6 networks. These hosts are very relevant and thus ntopng keeps full statistics.</a:t>
            </a:r>
          </a:p>
          <a:p>
            <a:pPr marL="553394" lvl="1" indent="-203454" defTabSz="1152905">
              <a:spcBef>
                <a:spcPts val="300"/>
              </a:spcBef>
              <a:defRPr sz="1800">
                <a:uFillTx/>
              </a:defRPr>
            </a:pPr>
            <a:r>
              <a:rPr sz="3382">
                <a:uFill>
                  <a:solidFill>
                    <a:prstClr val="black"/>
                  </a:solidFill>
                </a:uFill>
              </a:rPr>
              <a:t>Remote hosts</a:t>
            </a:r>
            <a:br>
              <a:rPr sz="3382">
                <a:uFill>
                  <a:solidFill>
                    <a:prstClr val="black"/>
                  </a:solidFill>
                </a:uFill>
              </a:rPr>
            </a:br>
            <a:r>
              <a:rPr sz="3382">
                <a:uFill>
                  <a:solidFill>
                    <a:prstClr val="black"/>
                  </a:solidFill>
                </a:uFill>
              </a:rPr>
              <a:t>Non-local hosts for which we keep a minimum level of detail.</a:t>
            </a:r>
          </a:p>
        </p:txBody>
      </p:sp>
      <p:sp>
        <p:nvSpPr>
          <p:cNvPr id="73" name="Shape 73"/>
          <p:cNvSpPr/>
          <p:nvPr>
            <p:ph type="sldNum" sz="quarter" idx="2"/>
          </p:nvPr>
        </p:nvSpPr>
        <p:spPr>
          <a:xfrm>
            <a:off x="12169707" y="9005883"/>
            <a:ext cx="273473" cy="273584"/>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11</a:t>
            </a:fld>
          </a:p>
        </p:txBody>
      </p:sp>
    </p:spTree>
  </p:cSld>
  <p:clrMapOvr>
    <a:masterClrMapping/>
  </p:clrMapOvr>
  <p:transition spd="med"/>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75" name="Shape 75"/>
          <p:cNvSpPr/>
          <p:nvPr>
            <p:ph type="title"/>
          </p:nvPr>
        </p:nvSpPr>
        <p:spPr>
          <a:prstGeom prst="rect">
            <a:avLst/>
          </a:prstGeom>
        </p:spPr>
        <p:txBody>
          <a:bodyPr/>
          <a:lstStyle/>
          <a:p>
            <a:pPr lvl="0">
              <a:defRPr sz="1800">
                <a:uFillTx/>
              </a:defRPr>
            </a:pPr>
            <a:r>
              <a:rPr sz="5100">
                <a:uFill>
                  <a:solidFill>
                    <a:prstClr val="black"/>
                  </a:solidFill>
                </a:uFill>
              </a:rPr>
              <a:t>Local vs Remote Hosts [2/2]</a:t>
            </a:r>
          </a:p>
        </p:txBody>
      </p:sp>
      <p:sp>
        <p:nvSpPr>
          <p:cNvPr id="76" name="Shape 76"/>
          <p:cNvSpPr/>
          <p:nvPr>
            <p:ph type="body" idx="1"/>
          </p:nvPr>
        </p:nvSpPr>
        <p:spPr>
          <a:prstGeom prst="rect">
            <a:avLst/>
          </a:prstGeom>
        </p:spPr>
        <p:txBody>
          <a:bodyPr/>
          <a:lstStyle/>
          <a:p>
            <a:pPr marL="348303" lvl="0" indent="-238575">
              <a:defRPr sz="1800">
                <a:uFillTx/>
              </a:defRPr>
            </a:pPr>
            <a:r>
              <a:rPr sz="4100">
                <a:uFill>
                  <a:solidFill>
                    <a:prstClr val="black"/>
                  </a:solidFill>
                </a:uFill>
              </a:rPr>
              <a:t>For local hosts (unless disabled via preferences) are kept all L7 protocol statistics, as well as basic statistics (e.g. bytes/packets in/out).</a:t>
            </a:r>
          </a:p>
          <a:p>
            <a:pPr marL="348303" lvl="0" indent="-238575">
              <a:defRPr sz="1800">
                <a:uFillTx/>
              </a:defRPr>
            </a:pPr>
            <a:r>
              <a:rPr sz="4100">
                <a:uFill>
                  <a:solidFill>
                    <a:prstClr val="black"/>
                  </a:solidFill>
                </a:uFill>
              </a:rPr>
              <a:t>No persistent statistics are saved on disk.  </a:t>
            </a:r>
          </a:p>
          <a:p>
            <a:pPr marL="348303" lvl="0" indent="-238575">
              <a:defRPr sz="1800">
                <a:uFillTx/>
              </a:defRPr>
            </a:pPr>
            <a:r>
              <a:rPr sz="4100">
                <a:uFill>
                  <a:solidFill>
                    <a:prstClr val="black"/>
                  </a:solidFill>
                </a:uFill>
              </a:rPr>
              <a:t>A system host is the host where ntopng is running and it is automatically considered local as well the networks of its ethernet interfaces.</a:t>
            </a:r>
          </a:p>
        </p:txBody>
      </p:sp>
      <p:sp>
        <p:nvSpPr>
          <p:cNvPr id="77" name="Shape 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12</a:t>
            </a:fld>
          </a:p>
        </p:txBody>
      </p:sp>
      <p:pic>
        <p:nvPicPr>
          <p:cNvPr id="78" name="pasted-image.png"/>
          <p:cNvPicPr/>
          <p:nvPr/>
        </p:nvPicPr>
        <p:blipFill>
          <a:blip r:embed="rId2">
            <a:extLst/>
          </a:blip>
          <a:stretch>
            <a:fillRect/>
          </a:stretch>
        </p:blipFill>
        <p:spPr>
          <a:xfrm>
            <a:off x="1460500" y="6918103"/>
            <a:ext cx="8661400" cy="1625601"/>
          </a:xfrm>
          <a:prstGeom prst="rect">
            <a:avLst/>
          </a:prstGeom>
          <a:ln w="12700">
            <a:miter lim="400000"/>
          </a:ln>
        </p:spPr>
      </p:pic>
      <p:sp>
        <p:nvSpPr>
          <p:cNvPr id="79" name="Shape 79"/>
          <p:cNvSpPr/>
          <p:nvPr/>
        </p:nvSpPr>
        <p:spPr>
          <a:xfrm>
            <a:off x="7998023" y="8037661"/>
            <a:ext cx="1168401" cy="439738"/>
          </a:xfrm>
          <a:prstGeom prst="rect">
            <a:avLst/>
          </a:prstGeom>
          <a:ln w="38100">
            <a:solidFill>
              <a:srgbClr val="C82506"/>
            </a:solidFill>
            <a:miter lim="400000"/>
          </a:ln>
        </p:spPr>
        <p:txBody>
          <a:bodyPr lIns="0" tIns="0" rIns="0" bIns="0" anchor="ctr"/>
          <a:lstStyle/>
          <a:p>
            <a:pPr lvl="0"/>
          </a:p>
        </p:txBody>
      </p:sp>
    </p:spTree>
  </p:cSld>
  <p:clrMapOvr>
    <a:masterClrMapping/>
  </p:clrMapOvr>
  <p:transition spd="med"/>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81" name="Shape 81"/>
          <p:cNvSpPr/>
          <p:nvPr>
            <p:ph type="title"/>
          </p:nvPr>
        </p:nvSpPr>
        <p:spPr>
          <a:prstGeom prst="rect">
            <a:avLst/>
          </a:prstGeom>
        </p:spPr>
        <p:txBody>
          <a:bodyPr/>
          <a:lstStyle/>
          <a:p>
            <a:pPr lvl="0">
              <a:defRPr sz="1800">
                <a:uFillTx/>
              </a:defRPr>
            </a:pPr>
            <a:r>
              <a:rPr sz="5100">
                <a:uFill>
                  <a:solidFill>
                    <a:prstClr val="black"/>
                  </a:solidFill>
                </a:uFill>
              </a:rPr>
              <a:t>Information Lifecycle</a:t>
            </a:r>
          </a:p>
        </p:txBody>
      </p:sp>
      <p:sp>
        <p:nvSpPr>
          <p:cNvPr id="82" name="Shape 82"/>
          <p:cNvSpPr/>
          <p:nvPr>
            <p:ph type="body" idx="1"/>
          </p:nvPr>
        </p:nvSpPr>
        <p:spPr>
          <a:prstGeom prst="rect">
            <a:avLst/>
          </a:prstGeom>
        </p:spPr>
        <p:txBody>
          <a:bodyPr/>
          <a:lstStyle/>
          <a:p>
            <a:pPr lvl="0">
              <a:defRPr sz="1800">
                <a:uFillTx/>
              </a:defRPr>
            </a:pPr>
            <a:r>
              <a:rPr sz="4400">
                <a:uFill>
                  <a:solidFill>
                    <a:prstClr val="black"/>
                  </a:solidFill>
                </a:uFill>
              </a:rPr>
              <a:t>ntopng keeps in memory live information such as flows and hosts statistics. </a:t>
            </a:r>
          </a:p>
          <a:p>
            <a:pPr lvl="0">
              <a:defRPr sz="1800">
                <a:uFillTx/>
              </a:defRPr>
            </a:pPr>
            <a:r>
              <a:rPr sz="4400">
                <a:uFill>
                  <a:solidFill>
                    <a:prstClr val="black"/>
                  </a:solidFill>
                </a:uFill>
              </a:rPr>
              <a:t>As the memory cannot be infinite, periodically non-recent information is harvested.</a:t>
            </a:r>
          </a:p>
          <a:p>
            <a:pPr lvl="0">
              <a:defRPr sz="1800">
                <a:uFillTx/>
              </a:defRPr>
            </a:pPr>
            <a:r>
              <a:rPr sz="4400">
                <a:uFill>
                  <a:solidFill>
                    <a:prstClr val="black"/>
                  </a:solidFill>
                </a:uFill>
              </a:rPr>
              <a:t>Users can specify preferences for data retention:</a:t>
            </a:r>
          </a:p>
        </p:txBody>
      </p:sp>
      <p:sp>
        <p:nvSpPr>
          <p:cNvPr id="83" name="Shape 8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13</a:t>
            </a:fld>
          </a:p>
        </p:txBody>
      </p:sp>
      <p:pic>
        <p:nvPicPr>
          <p:cNvPr id="84" name="pasted-image.png"/>
          <p:cNvPicPr/>
          <p:nvPr/>
        </p:nvPicPr>
        <p:blipFill>
          <a:blip r:embed="rId2">
            <a:extLst/>
          </a:blip>
          <a:stretch>
            <a:fillRect/>
          </a:stretch>
        </p:blipFill>
        <p:spPr>
          <a:xfrm>
            <a:off x="3289300" y="6431380"/>
            <a:ext cx="9049842" cy="1793040"/>
          </a:xfrm>
          <a:prstGeom prst="rect">
            <a:avLst/>
          </a:prstGeom>
          <a:ln w="12700">
            <a:miter lim="400000"/>
          </a:ln>
        </p:spPr>
      </p:pic>
      <p:pic>
        <p:nvPicPr>
          <p:cNvPr id="85" name="pasted-image.png"/>
          <p:cNvPicPr/>
          <p:nvPr/>
        </p:nvPicPr>
        <p:blipFill>
          <a:blip r:embed="rId3">
            <a:extLst/>
          </a:blip>
          <a:stretch>
            <a:fillRect/>
          </a:stretch>
        </p:blipFill>
        <p:spPr>
          <a:xfrm>
            <a:off x="996950" y="6273800"/>
            <a:ext cx="2197100" cy="2108200"/>
          </a:xfrm>
          <a:prstGeom prst="rect">
            <a:avLst/>
          </a:prstGeom>
          <a:ln w="12700">
            <a:miter lim="400000"/>
          </a:ln>
        </p:spPr>
      </p:pic>
    </p:spTree>
  </p:cSld>
  <p:clrMapOvr>
    <a:masterClrMapping/>
  </p:clrMapOvr>
  <p:transition spd="med"/>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87" name="Shape 87"/>
          <p:cNvSpPr/>
          <p:nvPr>
            <p:ph type="title"/>
          </p:nvPr>
        </p:nvSpPr>
        <p:spPr>
          <a:prstGeom prst="rect">
            <a:avLst/>
          </a:prstGeom>
        </p:spPr>
        <p:txBody>
          <a:bodyPr/>
          <a:lstStyle/>
          <a:p>
            <a:pPr lvl="0">
              <a:defRPr sz="1800">
                <a:uFillTx/>
              </a:defRPr>
            </a:pPr>
            <a:r>
              <a:rPr sz="5100">
                <a:uFill>
                  <a:solidFill>
                    <a:prstClr val="black"/>
                  </a:solidFill>
                </a:uFill>
              </a:rPr>
              <a:t>Packet Processing Journey</a:t>
            </a:r>
          </a:p>
        </p:txBody>
      </p:sp>
      <p:sp>
        <p:nvSpPr>
          <p:cNvPr id="88" name="Shape 88"/>
          <p:cNvSpPr/>
          <p:nvPr>
            <p:ph type="body" idx="1"/>
          </p:nvPr>
        </p:nvSpPr>
        <p:spPr>
          <a:prstGeom prst="rect">
            <a:avLst/>
          </a:prstGeom>
        </p:spPr>
        <p:txBody>
          <a:bodyPr/>
          <a:lstStyle/>
          <a:p>
            <a:pPr marL="340156" lvl="0" indent="-238109" defTabSz="1204722">
              <a:spcBef>
                <a:spcPts val="500"/>
              </a:spcBef>
              <a:buSzTx/>
              <a:buAutoNum type="arabicPeriod"/>
              <a:defRPr sz="1800">
                <a:uFillTx/>
              </a:defRPr>
            </a:pPr>
            <a:r>
              <a:rPr sz="4092">
                <a:uFill>
                  <a:solidFill>
                    <a:prstClr val="black"/>
                  </a:solidFill>
                </a:uFill>
              </a:rPr>
              <a:t>Packet capture: PF_RING, netfilter (Linux) or libpcap.</a:t>
            </a:r>
          </a:p>
          <a:p>
            <a:pPr marL="340156" lvl="0" indent="-238109" defTabSz="1204722">
              <a:spcBef>
                <a:spcPts val="500"/>
              </a:spcBef>
              <a:buSzTx/>
              <a:buAutoNum type="arabicPeriod"/>
              <a:defRPr sz="1800">
                <a:uFillTx/>
              </a:defRPr>
            </a:pPr>
            <a:r>
              <a:rPr sz="4092">
                <a:uFill>
                  <a:solidFill>
                    <a:prstClr val="black"/>
                  </a:solidFill>
                </a:uFill>
              </a:rPr>
              <a:t>Packet decoding: no IP traffic is accounted.</a:t>
            </a:r>
          </a:p>
          <a:p>
            <a:pPr marL="340156" lvl="0" indent="-238109" defTabSz="1204722">
              <a:spcBef>
                <a:spcPts val="500"/>
              </a:spcBef>
              <a:buSzTx/>
              <a:buAutoNum type="arabicPeriod"/>
              <a:defRPr sz="1800">
                <a:uFillTx/>
              </a:defRPr>
            </a:pPr>
            <a:r>
              <a:rPr sz="4092">
                <a:uFill>
                  <a:solidFill>
                    <a:prstClr val="black"/>
                  </a:solidFill>
                </a:uFill>
              </a:rPr>
              <a:t>IPv4/v6 Traffic only:</a:t>
            </a:r>
          </a:p>
          <a:p>
            <a:pPr marL="578266" lvl="1" indent="-212597" defTabSz="1204722">
              <a:spcBef>
                <a:spcPts val="300"/>
              </a:spcBef>
              <a:buAutoNum type="arabicPeriod"/>
              <a:defRPr sz="1800">
                <a:uFillTx/>
              </a:defRPr>
            </a:pPr>
            <a:r>
              <a:rPr sz="3534">
                <a:uFill>
                  <a:solidFill>
                    <a:prstClr val="black"/>
                  </a:solidFill>
                </a:uFill>
              </a:rPr>
              <a:t>Map the packet to a 6-tuple flow and increment stats.</a:t>
            </a:r>
          </a:p>
          <a:p>
            <a:pPr marL="578266" lvl="1" indent="-212597" defTabSz="1204722">
              <a:spcBef>
                <a:spcPts val="300"/>
              </a:spcBef>
              <a:buAutoNum type="arabicPeriod"/>
              <a:defRPr sz="1800">
                <a:uFillTx/>
              </a:defRPr>
            </a:pPr>
            <a:r>
              <a:rPr sz="3534">
                <a:uFill>
                  <a:solidFill>
                    <a:prstClr val="black"/>
                  </a:solidFill>
                </a:uFill>
              </a:rPr>
              <a:t>Identify source/destination hosts and increment stats.</a:t>
            </a:r>
          </a:p>
          <a:p>
            <a:pPr marL="578266" lvl="1" indent="-212597" defTabSz="1204722">
              <a:spcBef>
                <a:spcPts val="300"/>
              </a:spcBef>
              <a:buAutoNum type="arabicPeriod"/>
              <a:defRPr sz="1800">
                <a:uFillTx/>
              </a:defRPr>
            </a:pPr>
            <a:r>
              <a:rPr sz="3534">
                <a:uFill>
                  <a:solidFill>
                    <a:prstClr val="black"/>
                  </a:solidFill>
                </a:uFill>
              </a:rPr>
              <a:t>Use nDPI to identify the flow application protocol</a:t>
            </a:r>
          </a:p>
          <a:p>
            <a:pPr marL="799368" lvl="2" indent="-212597" defTabSz="1204722">
              <a:spcBef>
                <a:spcPts val="300"/>
              </a:spcBef>
              <a:buAutoNum type="arabicPeriod"/>
              <a:defRPr sz="1800">
                <a:uFillTx/>
              </a:defRPr>
            </a:pPr>
            <a:r>
              <a:rPr sz="3162">
                <a:uFill>
                  <a:solidFill>
                    <a:prstClr val="black"/>
                  </a:solidFill>
                </a:uFill>
              </a:rPr>
              <a:t>UDP flows are identified in no more than 2 packets.</a:t>
            </a:r>
          </a:p>
          <a:p>
            <a:pPr marL="799368" lvl="2" indent="-212597" defTabSz="1204722">
              <a:spcBef>
                <a:spcPts val="300"/>
              </a:spcBef>
              <a:buAutoNum type="arabicPeriod"/>
              <a:defRPr sz="1800">
                <a:uFillTx/>
              </a:defRPr>
            </a:pPr>
            <a:r>
              <a:rPr sz="3162">
                <a:uFill>
                  <a:solidFill>
                    <a:prstClr val="black"/>
                  </a:solidFill>
                </a:uFill>
              </a:rPr>
              <a:t>TCP Flows can be identified in up to 15 packets in total, otherwise the flow is marked as “Unknown”.</a:t>
            </a:r>
          </a:p>
          <a:p>
            <a:pPr marL="340156" lvl="0" indent="-238109" defTabSz="1204722">
              <a:spcBef>
                <a:spcPts val="500"/>
              </a:spcBef>
              <a:buSzTx/>
              <a:buAutoNum type="arabicPeriod" startAt="4"/>
              <a:defRPr sz="1800">
                <a:uFillTx/>
              </a:defRPr>
            </a:pPr>
            <a:r>
              <a:rPr sz="4092">
                <a:uFill>
                  <a:solidFill>
                    <a:prstClr val="black"/>
                  </a:solidFill>
                </a:uFill>
              </a:rPr>
              <a:t>Move to the next packet.</a:t>
            </a:r>
          </a:p>
        </p:txBody>
      </p:sp>
      <p:sp>
        <p:nvSpPr>
          <p:cNvPr id="89" name="Shape 89"/>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14</a:t>
            </a:fld>
          </a:p>
        </p:txBody>
      </p:sp>
    </p:spTree>
  </p:cSld>
  <p:clrMapOvr>
    <a:masterClrMapping/>
  </p:clrMapOvr>
  <p:transition spd="med"/>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91" name="Shape 91"/>
          <p:cNvSpPr/>
          <p:nvPr>
            <p:ph type="title"/>
          </p:nvPr>
        </p:nvSpPr>
        <p:spPr>
          <a:prstGeom prst="rect">
            <a:avLst/>
          </a:prstGeom>
        </p:spPr>
        <p:txBody>
          <a:bodyPr/>
          <a:lstStyle/>
          <a:p>
            <a:pPr lvl="0">
              <a:defRPr sz="1800">
                <a:uFillTx/>
              </a:defRPr>
            </a:pPr>
            <a:r>
              <a:rPr sz="5100">
                <a:uFill>
                  <a:solidFill>
                    <a:prstClr val="black"/>
                  </a:solidFill>
                </a:uFill>
              </a:rPr>
              <a:t>PF_RING</a:t>
            </a:r>
          </a:p>
        </p:txBody>
      </p:sp>
      <p:sp>
        <p:nvSpPr>
          <p:cNvPr id="92" name="Shape 92"/>
          <p:cNvSpPr/>
          <p:nvPr>
            <p:ph type="body" idx="1"/>
          </p:nvPr>
        </p:nvSpPr>
        <p:spPr>
          <a:prstGeom prst="rect">
            <a:avLst/>
          </a:prstGeom>
        </p:spPr>
        <p:txBody>
          <a:bodyPr/>
          <a:lstStyle/>
          <a:p>
            <a:pPr lvl="0">
              <a:defRPr sz="1800">
                <a:uFillTx/>
              </a:defRPr>
            </a:pPr>
            <a:r>
              <a:rPr sz="4400">
                <a:uFill>
                  <a:solidFill>
                    <a:prstClr val="black"/>
                  </a:solidFill>
                </a:uFill>
              </a:rPr>
              <a:t>In 2004 we have realised the the Linux kernel was not efficient enough to fulfil our packet capture requirements and thus we have written a in-kernel circular buffer named PF_RING.</a:t>
            </a:r>
          </a:p>
        </p:txBody>
      </p:sp>
      <p:sp>
        <p:nvSpPr>
          <p:cNvPr id="93" name="Shape 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15</a:t>
            </a:fld>
          </a:p>
        </p:txBody>
      </p:sp>
      <p:pic>
        <p:nvPicPr>
          <p:cNvPr id="94" name="droppedImage.pdf"/>
          <p:cNvPicPr/>
          <p:nvPr/>
        </p:nvPicPr>
        <p:blipFill>
          <a:blip r:embed="rId2">
            <a:extLst/>
          </a:blip>
          <a:stretch>
            <a:fillRect/>
          </a:stretch>
        </p:blipFill>
        <p:spPr>
          <a:xfrm>
            <a:off x="3523650" y="4927600"/>
            <a:ext cx="5957499" cy="3937000"/>
          </a:xfrm>
          <a:prstGeom prst="rect">
            <a:avLst/>
          </a:prstGeom>
          <a:ln w="12700">
            <a:miter lim="400000"/>
          </a:ln>
        </p:spPr>
      </p:pic>
    </p:spTree>
  </p:cSld>
  <p:clrMapOvr>
    <a:masterClrMapping/>
  </p:clrMapOvr>
  <p:transition spd="med"/>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96" name="Shape 96"/>
          <p:cNvSpPr/>
          <p:nvPr>
            <p:ph type="title"/>
          </p:nvPr>
        </p:nvSpPr>
        <p:spPr>
          <a:prstGeom prst="rect">
            <a:avLst/>
          </a:prstGeom>
        </p:spPr>
        <p:txBody>
          <a:bodyPr/>
          <a:lstStyle/>
          <a:p>
            <a:pPr lvl="0">
              <a:defRPr sz="1800">
                <a:uFillTx/>
              </a:defRPr>
            </a:pPr>
            <a:r>
              <a:rPr sz="5100">
                <a:uFill>
                  <a:solidFill>
                    <a:prstClr val="black"/>
                  </a:solidFill>
                </a:uFill>
              </a:rPr>
              <a:t>Moving towards 10 Gbit and above</a:t>
            </a:r>
          </a:p>
        </p:txBody>
      </p:sp>
      <p:sp>
        <p:nvSpPr>
          <p:cNvPr id="97" name="Shape 97"/>
          <p:cNvSpPr/>
          <p:nvPr>
            <p:ph type="body" idx="1"/>
          </p:nvPr>
        </p:nvSpPr>
        <p:spPr>
          <a:prstGeom prst="rect">
            <a:avLst/>
          </a:prstGeom>
        </p:spPr>
        <p:txBody>
          <a:bodyPr/>
          <a:lstStyle/>
          <a:p>
            <a:pPr marL="362102" lvl="0" indent="-253471" defTabSz="1282446">
              <a:spcBef>
                <a:spcPts val="500"/>
              </a:spcBef>
              <a:defRPr sz="1800">
                <a:uFillTx/>
              </a:defRPr>
            </a:pPr>
            <a:r>
              <a:rPr sz="4356">
                <a:uFill>
                  <a:solidFill>
                    <a:prstClr val="black"/>
                  </a:solidFill>
                </a:uFill>
              </a:rPr>
              <a:t>The original PF_RING is a good solution up to 3/5 Gbit but not above as the cost of packet copy into the ring is overkilling.</a:t>
            </a:r>
          </a:p>
          <a:p>
            <a:pPr marL="362102" lvl="0" indent="-253471" defTabSz="1282446">
              <a:spcBef>
                <a:spcPts val="500"/>
              </a:spcBef>
              <a:defRPr sz="1800">
                <a:uFillTx/>
              </a:defRPr>
            </a:pPr>
            <a:r>
              <a:rPr sz="4356">
                <a:uFill>
                  <a:solidFill>
                    <a:prstClr val="black"/>
                  </a:solidFill>
                </a:uFill>
              </a:rPr>
              <a:t>PF_RING ZC (Zero Copy) is</a:t>
            </a:r>
            <a:br>
              <a:rPr sz="4356">
                <a:uFill>
                  <a:solidFill>
                    <a:prstClr val="black"/>
                  </a:solidFill>
                </a:uFill>
              </a:rPr>
            </a:br>
            <a:r>
              <a:rPr sz="4356">
                <a:uFill>
                  <a:solidFill>
                    <a:prstClr val="black"/>
                  </a:solidFill>
                </a:uFill>
              </a:rPr>
              <a:t>an extension that allows</a:t>
            </a:r>
            <a:br>
              <a:rPr sz="4356">
                <a:uFill>
                  <a:solidFill>
                    <a:prstClr val="black"/>
                  </a:solidFill>
                </a:uFill>
              </a:rPr>
            </a:br>
            <a:r>
              <a:rPr sz="4356">
                <a:uFill>
                  <a:solidFill>
                    <a:prstClr val="black"/>
                  </a:solidFill>
                </a:uFill>
              </a:rPr>
              <a:t>packets to received/transmitted</a:t>
            </a:r>
            <a:br>
              <a:rPr sz="4356">
                <a:uFill>
                  <a:solidFill>
                    <a:prstClr val="black"/>
                  </a:solidFill>
                </a:uFill>
              </a:rPr>
            </a:br>
            <a:r>
              <a:rPr sz="4356">
                <a:uFill>
                  <a:solidFill>
                    <a:prstClr val="black"/>
                  </a:solidFill>
                </a:uFill>
              </a:rPr>
              <a:t>in zero copy similar to what</a:t>
            </a:r>
            <a:br>
              <a:rPr sz="4356">
                <a:uFill>
                  <a:solidFill>
                    <a:prstClr val="black"/>
                  </a:solidFill>
                </a:uFill>
              </a:rPr>
            </a:br>
            <a:r>
              <a:rPr sz="4356">
                <a:uFill>
                  <a:solidFill>
                    <a:prstClr val="black"/>
                  </a:solidFill>
                </a:uFill>
              </a:rPr>
              <a:t>FPGA-accelerated cards (e.g.</a:t>
            </a:r>
            <a:br>
              <a:rPr sz="4356">
                <a:uFill>
                  <a:solidFill>
                    <a:prstClr val="black"/>
                  </a:solidFill>
                </a:uFill>
              </a:rPr>
            </a:br>
            <a:r>
              <a:rPr sz="4356">
                <a:uFill>
                  <a:solidFill>
                    <a:prstClr val="black"/>
                  </a:solidFill>
                </a:uFill>
              </a:rPr>
              <a:t>Napatech and Accolade) do</a:t>
            </a:r>
            <a:br>
              <a:rPr sz="4356">
                <a:uFill>
                  <a:solidFill>
                    <a:prstClr val="black"/>
                  </a:solidFill>
                </a:uFill>
              </a:rPr>
            </a:br>
            <a:r>
              <a:rPr sz="4356">
                <a:uFill>
                  <a:solidFill>
                    <a:prstClr val="black"/>
                  </a:solidFill>
                </a:uFill>
              </a:rPr>
              <a:t>in hardware.</a:t>
            </a:r>
          </a:p>
        </p:txBody>
      </p:sp>
      <p:sp>
        <p:nvSpPr>
          <p:cNvPr id="98" name="Shape 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16</a:t>
            </a:fld>
          </a:p>
        </p:txBody>
      </p:sp>
      <p:pic>
        <p:nvPicPr>
          <p:cNvPr id="99" name="droppedImage.pdf"/>
          <p:cNvPicPr/>
          <p:nvPr/>
        </p:nvPicPr>
        <p:blipFill>
          <a:blip r:embed="rId2">
            <a:extLst/>
          </a:blip>
          <a:stretch>
            <a:fillRect/>
          </a:stretch>
        </p:blipFill>
        <p:spPr>
          <a:xfrm>
            <a:off x="8666648" y="4140200"/>
            <a:ext cx="3849807" cy="4248591"/>
          </a:xfrm>
          <a:prstGeom prst="rect">
            <a:avLst/>
          </a:prstGeom>
          <a:ln w="12700">
            <a:round/>
          </a:ln>
        </p:spPr>
      </p:pic>
    </p:spTree>
  </p:cSld>
  <p:clrMapOvr>
    <a:masterClrMapping/>
  </p:clrMapOvr>
  <p:transition spd="med"/>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01" name="Shape 101"/>
          <p:cNvSpPr/>
          <p:nvPr>
            <p:ph type="title"/>
          </p:nvPr>
        </p:nvSpPr>
        <p:spPr>
          <a:prstGeom prst="rect">
            <a:avLst/>
          </a:prstGeom>
        </p:spPr>
        <p:txBody>
          <a:bodyPr/>
          <a:lstStyle/>
          <a:p>
            <a:pPr lvl="0">
              <a:defRPr sz="1800">
                <a:uFillTx/>
              </a:defRPr>
            </a:pPr>
            <a:r>
              <a:rPr sz="5100">
                <a:uFill>
                  <a:solidFill>
                    <a:prstClr val="black"/>
                  </a:solidFill>
                </a:uFill>
              </a:rPr>
              <a:t>PF_RING (ZC) and ntopng</a:t>
            </a:r>
          </a:p>
        </p:txBody>
      </p:sp>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17</a:t>
            </a:fld>
          </a:p>
        </p:txBody>
      </p:sp>
      <p:sp>
        <p:nvSpPr>
          <p:cNvPr id="103" name="Shape 103"/>
          <p:cNvSpPr/>
          <p:nvPr>
            <p:ph type="body" idx="1"/>
          </p:nvPr>
        </p:nvSpPr>
        <p:spPr>
          <a:prstGeom prst="rect">
            <a:avLst/>
          </a:prstGeom>
        </p:spPr>
        <p:txBody>
          <a:bodyPr/>
          <a:lstStyle/>
          <a:p>
            <a:pPr marL="0" lvl="0" indent="0">
              <a:buSzTx/>
              <a:buNone/>
              <a:defRPr sz="1800">
                <a:uFillTx/>
              </a:defRPr>
            </a:pPr>
            <a:r>
              <a:rPr sz="4400">
                <a:uFill>
                  <a:solidFill>
                    <a:prstClr val="black"/>
                  </a:solidFill>
                </a:uFill>
              </a:rPr>
              <a:t>Using PF_RING (ZC) with ntopng has several benefits:</a:t>
            </a:r>
          </a:p>
          <a:p>
            <a:pPr lvl="1">
              <a:defRPr sz="1800">
                <a:uFillTx/>
              </a:defRPr>
            </a:pPr>
            <a:r>
              <a:rPr sz="3800">
                <a:uFill>
                  <a:solidFill>
                    <a:prstClr val="black"/>
                  </a:solidFill>
                </a:uFill>
              </a:rPr>
              <a:t>ntopng can scale to 10 Gbit and above by spawning several ntopng instances each bound to a (few) core(s).</a:t>
            </a:r>
          </a:p>
          <a:p>
            <a:pPr lvl="1">
              <a:defRPr sz="1800">
                <a:uFillTx/>
              </a:defRPr>
            </a:pPr>
            <a:r>
              <a:rPr sz="3800">
                <a:uFill>
                  <a:solidFill>
                    <a:prstClr val="black"/>
                  </a:solidFill>
                </a:uFill>
              </a:rPr>
              <a:t>It is possible to send the same packet to multiple apps. For instance it is possible to send the same packet to ntopng (for accounting purposes) and n2disk (ntop’s application for dumping packet-to-disk at multi-10G) and/or and IDS (e.g. Suricata and snort).</a:t>
            </a:r>
          </a:p>
        </p:txBody>
      </p:sp>
    </p:spTree>
  </p:cSld>
  <p:clrMapOvr>
    <a:masterClrMapping/>
  </p:clrMapOvr>
  <p:transition spd="med"/>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05" name="Shape 105"/>
          <p:cNvSpPr/>
          <p:nvPr>
            <p:ph type="title"/>
          </p:nvPr>
        </p:nvSpPr>
        <p:spPr>
          <a:prstGeom prst="rect">
            <a:avLst/>
          </a:prstGeom>
        </p:spPr>
        <p:txBody>
          <a:bodyPr/>
          <a:lstStyle/>
          <a:p>
            <a:pPr lvl="0">
              <a:defRPr sz="1800">
                <a:uFillTx/>
              </a:defRPr>
            </a:pPr>
            <a:r>
              <a:rPr sz="5100">
                <a:uFill>
                  <a:solidFill>
                    <a:prstClr val="black"/>
                  </a:solidFill>
                </a:uFill>
              </a:rPr>
              <a:t>The need for DPI in Monitoring [1/2]</a:t>
            </a:r>
          </a:p>
        </p:txBody>
      </p:sp>
      <p:sp>
        <p:nvSpPr>
          <p:cNvPr id="106" name="Shape 106"/>
          <p:cNvSpPr/>
          <p:nvPr>
            <p:ph type="body" idx="1"/>
          </p:nvPr>
        </p:nvSpPr>
        <p:spPr>
          <a:prstGeom prst="rect">
            <a:avLst/>
          </a:prstGeom>
        </p:spPr>
        <p:txBody>
          <a:bodyPr/>
          <a:lstStyle/>
          <a:p>
            <a:pPr marL="362102" lvl="0" indent="-253471" defTabSz="1282446">
              <a:spcBef>
                <a:spcPts val="500"/>
              </a:spcBef>
              <a:defRPr sz="1800">
                <a:uFillTx/>
              </a:defRPr>
            </a:pPr>
            <a:r>
              <a:rPr sz="4356">
                <a:uFill>
                  <a:solidFill>
                    <a:prstClr val="black"/>
                  </a:solidFill>
                </a:uFill>
              </a:rPr>
              <a:t>Limit traffic analysis at packet header level it is no longer enough (nor cool).</a:t>
            </a:r>
          </a:p>
          <a:p>
            <a:pPr marL="362102" lvl="0" indent="-253471" defTabSz="1282446">
              <a:spcBef>
                <a:spcPts val="500"/>
              </a:spcBef>
              <a:defRPr sz="1800">
                <a:uFillTx/>
              </a:defRPr>
            </a:pPr>
            <a:r>
              <a:rPr sz="4356">
                <a:uFill>
                  <a:solidFill>
                    <a:prstClr val="black"/>
                  </a:solidFill>
                </a:uFill>
              </a:rPr>
              <a:t>Network administrators want to know the real protocol without relying on the port being used.</a:t>
            </a:r>
          </a:p>
          <a:p>
            <a:pPr marL="362102" lvl="0" indent="-253471" defTabSz="1282446">
              <a:spcBef>
                <a:spcPts val="500"/>
              </a:spcBef>
              <a:defRPr sz="1800">
                <a:uFillTx/>
              </a:defRPr>
            </a:pPr>
            <a:r>
              <a:rPr sz="4356">
                <a:uFill>
                  <a:solidFill>
                    <a:prstClr val="black"/>
                  </a:solidFill>
                </a:uFill>
              </a:rPr>
              <a:t>Selected protocols can be “precisely dissected” (e.g. HTTP) in order to extract information, but on the rest of the traffic it is necessary to tell network administrators what is the protocol flowing in their network.</a:t>
            </a:r>
          </a:p>
        </p:txBody>
      </p:sp>
      <p:sp>
        <p:nvSpPr>
          <p:cNvPr id="107" name="Shape 107"/>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18</a:t>
            </a:fld>
          </a:p>
        </p:txBody>
      </p:sp>
    </p:spTree>
  </p:cSld>
  <p:clrMapOvr>
    <a:masterClrMapping/>
  </p:clrMapOvr>
  <p:transition spd="med"/>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09" name="Shape 109"/>
          <p:cNvSpPr/>
          <p:nvPr>
            <p:ph type="title"/>
          </p:nvPr>
        </p:nvSpPr>
        <p:spPr>
          <a:prstGeom prst="rect">
            <a:avLst/>
          </a:prstGeom>
        </p:spPr>
        <p:txBody>
          <a:bodyPr/>
          <a:lstStyle/>
          <a:p>
            <a:pPr lvl="0">
              <a:defRPr sz="1800">
                <a:uFillTx/>
              </a:defRPr>
            </a:pPr>
            <a:r>
              <a:rPr sz="5100">
                <a:uFill>
                  <a:solidFill>
                    <a:prstClr val="black"/>
                  </a:solidFill>
                </a:uFill>
              </a:rPr>
              <a:t>The need for DPI in Monitoring [2/2]</a:t>
            </a:r>
          </a:p>
        </p:txBody>
      </p:sp>
      <p:sp>
        <p:nvSpPr>
          <p:cNvPr id="110" name="Shape 110"/>
          <p:cNvSpPr/>
          <p:nvPr>
            <p:ph type="body" idx="1"/>
          </p:nvPr>
        </p:nvSpPr>
        <p:spPr>
          <a:prstGeom prst="rect">
            <a:avLst/>
          </a:prstGeom>
        </p:spPr>
        <p:txBody>
          <a:bodyPr/>
          <a:lstStyle/>
          <a:p>
            <a:pPr marL="365759" lvl="0" indent="-256031">
              <a:defRPr sz="1800">
                <a:uFillTx/>
              </a:defRPr>
            </a:pPr>
            <a:r>
              <a:rPr sz="3700">
                <a:uFill>
                  <a:solidFill>
                    <a:prstClr val="black"/>
                  </a:solidFill>
                </a:uFill>
              </a:rPr>
              <a:t>DPI (Deep Packet Inspection) is a technique for inspecting the packet payload for the purpose of extracting metadata (e.g. protocol).</a:t>
            </a:r>
          </a:p>
          <a:p>
            <a:pPr marL="365759" lvl="0" indent="-256031">
              <a:defRPr sz="1800">
                <a:uFillTx/>
              </a:defRPr>
            </a:pPr>
            <a:r>
              <a:rPr sz="3700">
                <a:uFill>
                  <a:solidFill>
                    <a:prstClr val="black"/>
                  </a:solidFill>
                </a:uFill>
              </a:rPr>
              <a:t>There are many DPI toolkits available but they are not what we looked for as:</a:t>
            </a:r>
          </a:p>
          <a:p>
            <a:pPr lvl="1">
              <a:defRPr sz="1800">
                <a:uFillTx/>
              </a:defRPr>
            </a:pPr>
            <a:r>
              <a:rPr sz="3100">
                <a:uFill>
                  <a:solidFill>
                    <a:prstClr val="black"/>
                  </a:solidFill>
                </a:uFill>
              </a:rPr>
              <a:t>They are proprietary (you need to sign an NDA to use them), and costly for both purchase and maintenance.</a:t>
            </a:r>
          </a:p>
          <a:p>
            <a:pPr lvl="1">
              <a:defRPr sz="1800">
                <a:uFillTx/>
              </a:defRPr>
            </a:pPr>
            <a:r>
              <a:rPr sz="3100">
                <a:uFill>
                  <a:solidFill>
                    <a:prstClr val="black"/>
                  </a:solidFill>
                </a:uFill>
              </a:rPr>
              <a:t>Adding a new protocol requires vendor support (i.e. it has a high cost and might need time until the vendor supports it) = you’re locked-in.</a:t>
            </a:r>
          </a:p>
          <a:p>
            <a:pPr marL="365759" lvl="0" indent="-256031">
              <a:defRPr sz="1800">
                <a:uFillTx/>
              </a:defRPr>
            </a:pPr>
            <a:r>
              <a:rPr sz="3700">
                <a:uFill>
                  <a:solidFill>
                    <a:prstClr val="black"/>
                  </a:solidFill>
                </a:uFill>
              </a:rPr>
              <a:t>On a nutshell DPI is a requirement but the market does not offer an alternative for open-source.</a:t>
            </a:r>
          </a:p>
        </p:txBody>
      </p:sp>
      <p:sp>
        <p:nvSpPr>
          <p:cNvPr id="111" name="Shape 111"/>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19</a:t>
            </a:fld>
          </a:p>
        </p:txBody>
      </p:sp>
    </p:spTree>
  </p:cSld>
  <p:clrMapOvr>
    <a:masterClrMapping/>
  </p:clrMapOvr>
  <p:transition spd="med"/>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6" name="Shape 26"/>
          <p:cNvSpPr/>
          <p:nvPr>
            <p:ph type="title"/>
          </p:nvPr>
        </p:nvSpPr>
        <p:spPr>
          <a:prstGeom prst="rect">
            <a:avLst/>
          </a:prstGeom>
        </p:spPr>
        <p:txBody>
          <a:bodyPr/>
          <a:lstStyle/>
          <a:p>
            <a:pPr lvl="0">
              <a:defRPr sz="1800">
                <a:uFillTx/>
              </a:defRPr>
            </a:pPr>
            <a:r>
              <a:rPr sz="5100">
                <a:uFill>
                  <a:solidFill>
                    <a:prstClr val="black"/>
                  </a:solidFill>
                </a:uFill>
              </a:rPr>
              <a:t>Outlook</a:t>
            </a:r>
          </a:p>
        </p:txBody>
      </p:sp>
      <p:sp>
        <p:nvSpPr>
          <p:cNvPr id="27" name="Shape 27"/>
          <p:cNvSpPr/>
          <p:nvPr>
            <p:ph type="body" idx="1"/>
          </p:nvPr>
        </p:nvSpPr>
        <p:spPr>
          <a:prstGeom prst="rect">
            <a:avLst/>
          </a:prstGeom>
        </p:spPr>
        <p:txBody>
          <a:bodyPr/>
          <a:lstStyle/>
          <a:p>
            <a:pPr marL="340156" lvl="0" indent="-238109" defTabSz="1204722">
              <a:spcBef>
                <a:spcPts val="500"/>
              </a:spcBef>
              <a:defRPr sz="1800">
                <a:uFillTx/>
              </a:defRPr>
            </a:pPr>
            <a:r>
              <a:rPr sz="4092">
                <a:uFill>
                  <a:solidFill>
                    <a:prstClr val="black"/>
                  </a:solidFill>
                </a:uFill>
              </a:rPr>
              <a:t>Part 1: Introduction to ntopng</a:t>
            </a:r>
          </a:p>
          <a:p>
            <a:pPr marL="549275" lvl="1" indent="-183607" defTabSz="1204722">
              <a:spcBef>
                <a:spcPts val="300"/>
              </a:spcBef>
              <a:defRPr sz="1800">
                <a:uFillTx/>
              </a:defRPr>
            </a:pPr>
            <a:r>
              <a:rPr sz="3534">
                <a:uFill>
                  <a:solidFill>
                    <a:prstClr val="black"/>
                  </a:solidFill>
                </a:uFill>
              </a:rPr>
              <a:t>ntopng architecture and design.</a:t>
            </a:r>
          </a:p>
          <a:p>
            <a:pPr marL="549275" lvl="1" indent="-183607" defTabSz="1204722">
              <a:spcBef>
                <a:spcPts val="300"/>
              </a:spcBef>
              <a:defRPr sz="1800">
                <a:uFillTx/>
              </a:defRPr>
            </a:pPr>
            <a:r>
              <a:rPr sz="3534">
                <a:uFill>
                  <a:solidFill>
                    <a:prstClr val="black"/>
                  </a:solidFill>
                </a:uFill>
              </a:rPr>
              <a:t>ntopng as a flow collector.</a:t>
            </a:r>
          </a:p>
          <a:p>
            <a:pPr marL="549275" lvl="1" indent="-183607" defTabSz="1204722">
              <a:spcBef>
                <a:spcPts val="300"/>
              </a:spcBef>
              <a:defRPr sz="1800">
                <a:uFillTx/>
              </a:defRPr>
            </a:pPr>
            <a:r>
              <a:rPr sz="3534">
                <a:uFill>
                  <a:solidFill>
                    <a:prstClr val="black"/>
                  </a:solidFill>
                </a:uFill>
              </a:rPr>
              <a:t>Exploring system activities using ntopng.</a:t>
            </a:r>
          </a:p>
          <a:p>
            <a:pPr marL="549275" lvl="1" indent="-183607" defTabSz="1204722">
              <a:spcBef>
                <a:spcPts val="300"/>
              </a:spcBef>
              <a:defRPr sz="1800">
                <a:uFillTx/>
              </a:defRPr>
            </a:pPr>
            <a:endParaRPr sz="3534">
              <a:uFill>
                <a:solidFill>
                  <a:prstClr val="black"/>
                </a:solidFill>
              </a:uFill>
            </a:endParaRPr>
          </a:p>
          <a:p>
            <a:pPr marL="340156" lvl="0" indent="-238109" defTabSz="1204722">
              <a:spcBef>
                <a:spcPts val="500"/>
              </a:spcBef>
              <a:defRPr sz="1800">
                <a:uFillTx/>
              </a:defRPr>
            </a:pPr>
            <a:r>
              <a:rPr sz="4092">
                <a:uFill>
                  <a:solidFill>
                    <a:prstClr val="black"/>
                  </a:solidFill>
                </a:uFill>
              </a:rPr>
              <a:t>Part 2: ntopng+Wireshark Monitoring Use Cases</a:t>
            </a:r>
          </a:p>
          <a:p>
            <a:pPr marL="549275" lvl="1" indent="-183607" defTabSz="1204722">
              <a:spcBef>
                <a:spcPts val="300"/>
              </a:spcBef>
              <a:defRPr sz="1800">
                <a:uFillTx/>
              </a:defRPr>
            </a:pPr>
            <a:r>
              <a:rPr sz="3534">
                <a:uFill>
                  <a:solidFill>
                    <a:prstClr val="black"/>
                  </a:solidFill>
                </a:uFill>
              </a:rPr>
              <a:t>Using ntopng.</a:t>
            </a:r>
          </a:p>
          <a:p>
            <a:pPr marL="549275" lvl="1" indent="-183607" defTabSz="1204722">
              <a:spcBef>
                <a:spcPts val="300"/>
              </a:spcBef>
              <a:defRPr sz="1800">
                <a:uFillTx/>
              </a:defRPr>
            </a:pPr>
            <a:r>
              <a:rPr sz="3534">
                <a:uFill>
                  <a:solidFill>
                    <a:prstClr val="black"/>
                  </a:solidFill>
                </a:uFill>
              </a:rPr>
              <a:t>ntopng and Wireshark.</a:t>
            </a:r>
          </a:p>
          <a:p>
            <a:pPr marL="549275" lvl="1" indent="-183607" defTabSz="1204722">
              <a:spcBef>
                <a:spcPts val="300"/>
              </a:spcBef>
              <a:defRPr sz="1800">
                <a:uFillTx/>
              </a:defRPr>
            </a:pPr>
            <a:r>
              <a:rPr sz="3534">
                <a:uFill>
                  <a:solidFill>
                    <a:prstClr val="black"/>
                  </a:solidFill>
                </a:uFill>
              </a:rPr>
              <a:t>Advanced monitoring with ntopng.</a:t>
            </a:r>
          </a:p>
          <a:p>
            <a:pPr marL="549275" lvl="1" indent="-183607" defTabSz="1204722">
              <a:spcBef>
                <a:spcPts val="300"/>
              </a:spcBef>
              <a:defRPr sz="1800">
                <a:uFillTx/>
              </a:defRPr>
            </a:pPr>
            <a:r>
              <a:rPr sz="3534">
                <a:uFill>
                  <a:solidFill>
                    <a:prstClr val="black"/>
                  </a:solidFill>
                </a:uFill>
              </a:rPr>
              <a:t>Future roadmap items.</a:t>
            </a:r>
          </a:p>
        </p:txBody>
      </p:sp>
      <p:sp>
        <p:nvSpPr>
          <p:cNvPr id="28" name="Shape 28"/>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a:t>
            </a:fld>
          </a:p>
        </p:txBody>
      </p:sp>
    </p:spTree>
  </p:cSld>
  <p:clrMapOvr>
    <a:masterClrMapping/>
  </p:clrMapOvr>
  <p:transition spd="med"/>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13" name="Shape 113"/>
          <p:cNvSpPr/>
          <p:nvPr>
            <p:ph type="title"/>
          </p:nvPr>
        </p:nvSpPr>
        <p:spPr>
          <a:prstGeom prst="rect">
            <a:avLst/>
          </a:prstGeom>
        </p:spPr>
        <p:txBody>
          <a:bodyPr/>
          <a:lstStyle/>
          <a:p>
            <a:pPr lvl="0">
              <a:defRPr sz="1800">
                <a:uFillTx/>
              </a:defRPr>
            </a:pPr>
            <a:r>
              <a:rPr sz="5100">
                <a:uFill>
                  <a:solidFill>
                    <a:prstClr val="black"/>
                  </a:solidFill>
                </a:uFill>
              </a:rPr>
              <a:t>Say hello to nDPI</a:t>
            </a:r>
          </a:p>
        </p:txBody>
      </p:sp>
      <p:sp>
        <p:nvSpPr>
          <p:cNvPr id="114" name="Shape 114"/>
          <p:cNvSpPr/>
          <p:nvPr>
            <p:ph type="body" idx="1"/>
          </p:nvPr>
        </p:nvSpPr>
        <p:spPr>
          <a:xfrm>
            <a:off x="647700" y="1801977"/>
            <a:ext cx="11709400" cy="7620001"/>
          </a:xfrm>
          <a:prstGeom prst="rect">
            <a:avLst/>
          </a:prstGeom>
        </p:spPr>
        <p:txBody>
          <a:bodyPr/>
          <a:lstStyle/>
          <a:p>
            <a:pPr lvl="0">
              <a:defRPr sz="1800">
                <a:uFillTx/>
              </a:defRPr>
            </a:pPr>
            <a:r>
              <a:rPr sz="4300">
                <a:uFill>
                  <a:solidFill>
                    <a:prstClr val="black"/>
                  </a:solidFill>
                </a:uFill>
              </a:rPr>
              <a:t>ntop has decided to develop its own LGPLv3 DPI toolkit in order to build an open DPI layer for ntop and third party applications.</a:t>
            </a:r>
          </a:p>
          <a:p>
            <a:pPr lvl="0">
              <a:defRPr sz="1800">
                <a:uFillTx/>
              </a:defRPr>
            </a:pPr>
            <a:r>
              <a:rPr sz="4300">
                <a:uFill>
                  <a:solidFill>
                    <a:prstClr val="black"/>
                  </a:solidFill>
                </a:uFill>
              </a:rPr>
              <a:t>Supported protocols (&gt; 180) include:</a:t>
            </a:r>
          </a:p>
          <a:p>
            <a:pPr lvl="1">
              <a:defRPr sz="1800">
                <a:uFillTx/>
              </a:defRPr>
            </a:pPr>
            <a:r>
              <a:rPr sz="3700">
                <a:uFill>
                  <a:solidFill>
                    <a:prstClr val="black"/>
                  </a:solidFill>
                </a:uFill>
              </a:rPr>
              <a:t>P2P (Skype, BitTorrent)</a:t>
            </a:r>
          </a:p>
          <a:p>
            <a:pPr lvl="1">
              <a:defRPr sz="1800">
                <a:uFillTx/>
              </a:defRPr>
            </a:pPr>
            <a:r>
              <a:rPr sz="3700">
                <a:uFill>
                  <a:solidFill>
                    <a:prstClr val="black"/>
                  </a:solidFill>
                </a:uFill>
              </a:rPr>
              <a:t>Messaging (Viber, Whatsapp, MSN, The Facebook)</a:t>
            </a:r>
          </a:p>
          <a:p>
            <a:pPr lvl="1">
              <a:defRPr sz="1800">
                <a:uFillTx/>
              </a:defRPr>
            </a:pPr>
            <a:r>
              <a:rPr sz="3700">
                <a:uFill>
                  <a:solidFill>
                    <a:prstClr val="black"/>
                  </a:solidFill>
                </a:uFill>
              </a:rPr>
              <a:t>Multimedia (YouTube, Last.gm, iTunes)</a:t>
            </a:r>
          </a:p>
          <a:p>
            <a:pPr lvl="1">
              <a:defRPr sz="1800">
                <a:uFillTx/>
              </a:defRPr>
            </a:pPr>
            <a:r>
              <a:rPr sz="3700">
                <a:uFill>
                  <a:solidFill>
                    <a:prstClr val="black"/>
                  </a:solidFill>
                </a:uFill>
              </a:rPr>
              <a:t>Conferencing (Webex, CitrixOnLine)</a:t>
            </a:r>
          </a:p>
          <a:p>
            <a:pPr lvl="1">
              <a:defRPr sz="1800">
                <a:uFillTx/>
              </a:defRPr>
            </a:pPr>
            <a:r>
              <a:rPr sz="3700">
                <a:uFill>
                  <a:solidFill>
                    <a:prstClr val="black"/>
                  </a:solidFill>
                </a:uFill>
              </a:rPr>
              <a:t>Streaming (Zattoo, Icecast, Shoutcast, Netflix)</a:t>
            </a:r>
          </a:p>
          <a:p>
            <a:pPr lvl="1">
              <a:defRPr sz="1800">
                <a:uFillTx/>
              </a:defRPr>
            </a:pPr>
            <a:r>
              <a:rPr sz="3700">
                <a:uFill>
                  <a:solidFill>
                    <a:prstClr val="black"/>
                  </a:solidFill>
                </a:uFill>
              </a:rPr>
              <a:t>Business (VNC, RDP, Citrix, *SQL)</a:t>
            </a:r>
            <a:br>
              <a:rPr sz="3700">
                <a:uFill>
                  <a:solidFill>
                    <a:prstClr val="black"/>
                  </a:solidFill>
                </a:uFill>
              </a:rPr>
            </a:br>
          </a:p>
        </p:txBody>
      </p:sp>
      <p:sp>
        <p:nvSpPr>
          <p:cNvPr id="115" name="Shape 115"/>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20</a:t>
            </a:fld>
          </a:p>
        </p:txBody>
      </p:sp>
      <p:pic>
        <p:nvPicPr>
          <p:cNvPr id="116" name="ndpi.tiff"/>
          <p:cNvPicPr/>
          <p:nvPr/>
        </p:nvPicPr>
        <p:blipFill>
          <a:blip r:embed="rId2">
            <a:extLst/>
          </a:blip>
          <a:stretch>
            <a:fillRect/>
          </a:stretch>
        </p:blipFill>
        <p:spPr>
          <a:xfrm>
            <a:off x="10795000" y="444500"/>
            <a:ext cx="1244600" cy="1270000"/>
          </a:xfrm>
          <a:prstGeom prst="rect">
            <a:avLst/>
          </a:prstGeom>
          <a:ln w="12700">
            <a:miter lim="400000"/>
          </a:ln>
        </p:spPr>
      </p:pic>
    </p:spTree>
  </p:cSld>
  <p:clrMapOvr>
    <a:masterClrMapping/>
  </p:clrMapOvr>
  <p:transition spd="med"/>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18" name="Shape 118"/>
          <p:cNvSpPr/>
          <p:nvPr>
            <p:ph type="title"/>
          </p:nvPr>
        </p:nvSpPr>
        <p:spPr>
          <a:prstGeom prst="rect">
            <a:avLst/>
          </a:prstGeom>
        </p:spPr>
        <p:txBody>
          <a:bodyPr/>
          <a:lstStyle/>
          <a:p>
            <a:pPr lvl="0">
              <a:defRPr sz="1800">
                <a:uFillTx/>
              </a:defRPr>
            </a:pPr>
            <a:r>
              <a:rPr sz="5100">
                <a:uFill>
                  <a:solidFill>
                    <a:prstClr val="black"/>
                  </a:solidFill>
                </a:uFill>
              </a:rPr>
              <a:t>nDPI Overview</a:t>
            </a:r>
          </a:p>
        </p:txBody>
      </p:sp>
      <p:sp>
        <p:nvSpPr>
          <p:cNvPr id="119" name="Shape 119"/>
          <p:cNvSpPr/>
          <p:nvPr>
            <p:ph type="body" idx="1"/>
          </p:nvPr>
        </p:nvSpPr>
        <p:spPr>
          <a:prstGeom prst="rect">
            <a:avLst/>
          </a:prstGeom>
        </p:spPr>
        <p:txBody>
          <a:bodyPr/>
          <a:lstStyle/>
          <a:p>
            <a:pPr marL="351129" lvl="0" indent="-245790" defTabSz="1243583">
              <a:spcBef>
                <a:spcPts val="500"/>
              </a:spcBef>
              <a:defRPr sz="1800">
                <a:uFillTx/>
              </a:defRPr>
            </a:pPr>
            <a:r>
              <a:rPr sz="4224">
                <a:uFill>
                  <a:solidFill>
                    <a:prstClr val="black"/>
                  </a:solidFill>
                </a:uFill>
              </a:rPr>
              <a:t>Portable C library (Win and Unix, 32/64 bit).</a:t>
            </a:r>
          </a:p>
          <a:p>
            <a:pPr marL="351129" lvl="0" indent="-245790" defTabSz="1243583">
              <a:spcBef>
                <a:spcPts val="500"/>
              </a:spcBef>
              <a:defRPr sz="1800">
                <a:uFillTx/>
              </a:defRPr>
            </a:pPr>
            <a:r>
              <a:rPr sz="4224">
                <a:uFill>
                  <a:solidFill>
                    <a:prstClr val="black"/>
                  </a:solidFill>
                </a:uFill>
              </a:rPr>
              <a:t>Designed for user and kernel space</a:t>
            </a:r>
          </a:p>
          <a:p>
            <a:pPr marL="596920" lvl="1" indent="-219455" defTabSz="1243583">
              <a:spcBef>
                <a:spcPts val="300"/>
              </a:spcBef>
              <a:defRPr sz="1800">
                <a:uFillTx/>
              </a:defRPr>
            </a:pPr>
            <a:r>
              <a:rPr sz="3648">
                <a:uFill>
                  <a:solidFill>
                    <a:prstClr val="black"/>
                  </a:solidFill>
                </a:uFill>
              </a:rPr>
              <a:t>Linux ndpi-netfilter implements L7 kernel filters</a:t>
            </a:r>
          </a:p>
          <a:p>
            <a:pPr marL="351129" lvl="0" indent="-245790" defTabSz="1243583">
              <a:spcBef>
                <a:spcPts val="500"/>
              </a:spcBef>
              <a:defRPr sz="1800">
                <a:uFillTx/>
              </a:defRPr>
            </a:pPr>
            <a:r>
              <a:rPr sz="4224">
                <a:uFill>
                  <a:solidFill>
                    <a:prstClr val="black"/>
                  </a:solidFill>
                </a:uFill>
              </a:rPr>
              <a:t>Used by many non-ntop projects (eg. xplico.org) and part of Linux distributions (e.g. Debian).</a:t>
            </a:r>
          </a:p>
          <a:p>
            <a:pPr marL="351129" lvl="0" indent="-245790" defTabSz="1243583">
              <a:spcBef>
                <a:spcPts val="500"/>
              </a:spcBef>
              <a:defRPr sz="1800">
                <a:uFillTx/>
              </a:defRPr>
            </a:pPr>
            <a:r>
              <a:rPr sz="4224">
                <a:uFill>
                  <a:solidFill>
                    <a:prstClr val="black"/>
                  </a:solidFill>
                </a:uFill>
              </a:rPr>
              <a:t>Able to operate on both plain ethernet traffic and encapsulated (e.g. GTP, GRE…).</a:t>
            </a:r>
          </a:p>
          <a:p>
            <a:pPr marL="351129" lvl="0" indent="-245790" defTabSz="1243583">
              <a:spcBef>
                <a:spcPts val="500"/>
              </a:spcBef>
              <a:defRPr sz="1800">
                <a:uFillTx/>
              </a:defRPr>
            </a:pPr>
            <a:r>
              <a:rPr sz="4224">
                <a:uFill>
                  <a:solidFill>
                    <a:prstClr val="black"/>
                  </a:solidFill>
                </a:uFill>
              </a:rPr>
              <a:t>Ability to specify at runtime custom protocols (port or hostname - dns, http, https -based).</a:t>
            </a:r>
          </a:p>
        </p:txBody>
      </p:sp>
      <p:sp>
        <p:nvSpPr>
          <p:cNvPr id="120" name="Shape 1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21</a:t>
            </a:fld>
          </a:p>
        </p:txBody>
      </p:sp>
    </p:spTree>
  </p:cSld>
  <p:clrMapOvr>
    <a:masterClrMapping/>
  </p:clrMapOvr>
  <p:transition spd="med"/>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22" name="Shape 122"/>
          <p:cNvSpPr/>
          <p:nvPr>
            <p:ph type="title"/>
          </p:nvPr>
        </p:nvSpPr>
        <p:spPr>
          <a:prstGeom prst="rect">
            <a:avLst/>
          </a:prstGeom>
        </p:spPr>
        <p:txBody>
          <a:bodyPr/>
          <a:lstStyle/>
          <a:p>
            <a:pPr lvl="0">
              <a:defRPr sz="1800">
                <a:uFillTx/>
              </a:defRPr>
            </a:pPr>
            <a:r>
              <a:rPr sz="5100">
                <a:uFill>
                  <a:solidFill>
                    <a:prstClr val="black"/>
                  </a:solidFill>
                </a:uFill>
              </a:rPr>
              <a:t>nDPI on ntopng</a:t>
            </a:r>
          </a:p>
        </p:txBody>
      </p:sp>
      <p:sp>
        <p:nvSpPr>
          <p:cNvPr id="123" name="Shape 123"/>
          <p:cNvSpPr/>
          <p:nvPr>
            <p:ph type="body" idx="1"/>
          </p:nvPr>
        </p:nvSpPr>
        <p:spPr>
          <a:prstGeom prst="rect">
            <a:avLst/>
          </a:prstGeom>
        </p:spPr>
        <p:txBody>
          <a:bodyPr/>
          <a:lstStyle/>
          <a:p>
            <a:pPr lvl="0">
              <a:defRPr sz="1800">
                <a:uFillTx/>
              </a:defRPr>
            </a:pPr>
            <a:r>
              <a:rPr sz="4400">
                <a:uFill>
                  <a:solidFill>
                    <a:prstClr val="black"/>
                  </a:solidFill>
                </a:uFill>
              </a:rPr>
              <a:t>In ntopng all flows are analysed through nDPI to associate an application protocol to them.</a:t>
            </a:r>
          </a:p>
          <a:p>
            <a:pPr lvl="0">
              <a:defRPr sz="1800">
                <a:uFillTx/>
              </a:defRPr>
            </a:pPr>
            <a:r>
              <a:rPr sz="4400">
                <a:uFill>
                  <a:solidFill>
                    <a:prstClr val="black"/>
                  </a:solidFill>
                </a:uFill>
              </a:rPr>
              <a:t>L7 statistics are available per flow, host, and interface (from which monitoring data is received).</a:t>
            </a:r>
          </a:p>
          <a:p>
            <a:pPr lvl="0">
              <a:defRPr sz="1800">
                <a:uFillTx/>
              </a:defRPr>
            </a:pPr>
            <a:r>
              <a:rPr sz="4400">
                <a:uFill>
                  <a:solidFill>
                    <a:prstClr val="black"/>
                  </a:solidFill>
                </a:uFill>
              </a:rPr>
              <a:t>For network interfaces and local hosts, nDPI statistics are saved persistently to disk (in RRD format).</a:t>
            </a:r>
          </a:p>
        </p:txBody>
      </p:sp>
      <p:sp>
        <p:nvSpPr>
          <p:cNvPr id="124" name="Shape 1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22</a:t>
            </a:fld>
          </a:p>
        </p:txBody>
      </p:sp>
    </p:spTree>
  </p:cSld>
  <p:clrMapOvr>
    <a:masterClrMapping/>
  </p:clrMapOvr>
  <p:transition spd="med"/>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6" name="pasted-image.png"/>
          <p:cNvPicPr/>
          <p:nvPr/>
        </p:nvPicPr>
        <p:blipFill>
          <a:blip r:embed="rId2">
            <a:extLst/>
          </a:blip>
          <a:stretch>
            <a:fillRect/>
          </a:stretch>
        </p:blipFill>
        <p:spPr>
          <a:xfrm>
            <a:off x="8227264" y="3060700"/>
            <a:ext cx="4140201" cy="3257862"/>
          </a:xfrm>
          <a:prstGeom prst="rect">
            <a:avLst/>
          </a:prstGeom>
          <a:ln w="12700">
            <a:miter lim="400000"/>
          </a:ln>
        </p:spPr>
      </p:pic>
      <p:sp>
        <p:nvSpPr>
          <p:cNvPr id="127" name="Shape 127"/>
          <p:cNvSpPr/>
          <p:nvPr>
            <p:ph type="title"/>
          </p:nvPr>
        </p:nvSpPr>
        <p:spPr>
          <a:prstGeom prst="rect">
            <a:avLst/>
          </a:prstGeom>
        </p:spPr>
        <p:txBody>
          <a:bodyPr/>
          <a:lstStyle/>
          <a:p>
            <a:pPr lvl="0">
              <a:defRPr sz="1800">
                <a:uFillTx/>
              </a:defRPr>
            </a:pPr>
            <a:r>
              <a:rPr sz="5100">
                <a:uFill>
                  <a:solidFill>
                    <a:prstClr val="black"/>
                  </a:solidFill>
                </a:uFill>
              </a:rPr>
              <a:t>nDPI Protocol Clustering</a:t>
            </a:r>
          </a:p>
        </p:txBody>
      </p:sp>
      <p:sp>
        <p:nvSpPr>
          <p:cNvPr id="128" name="Shape 128"/>
          <p:cNvSpPr/>
          <p:nvPr>
            <p:ph type="body" idx="1"/>
          </p:nvPr>
        </p:nvSpPr>
        <p:spPr>
          <a:xfrm>
            <a:off x="660400" y="2106314"/>
            <a:ext cx="10712500" cy="6436926"/>
          </a:xfrm>
          <a:prstGeom prst="rect">
            <a:avLst/>
          </a:prstGeom>
        </p:spPr>
        <p:txBody>
          <a:bodyPr/>
          <a:lstStyle/>
          <a:p>
            <a:pPr marL="0" lvl="0" indent="0">
              <a:buSzTx/>
              <a:buNone/>
              <a:defRPr sz="1800">
                <a:uFillTx/>
              </a:defRPr>
            </a:pPr>
            <a:r>
              <a:rPr sz="4400">
                <a:uFill>
                  <a:solidFill>
                    <a:prstClr val="black"/>
                  </a:solidFill>
                </a:uFill>
              </a:rPr>
              <a:t>nDPI can cluster protocols into categories:</a:t>
            </a:r>
          </a:p>
          <a:p>
            <a:pPr lvl="0">
              <a:defRPr sz="1800">
                <a:uFillTx/>
              </a:defRPr>
            </a:pPr>
            <a:r>
              <a:rPr sz="4400">
                <a:uFill>
                  <a:solidFill>
                    <a:prstClr val="black"/>
                  </a:solidFill>
                </a:uFill>
              </a:rPr>
              <a:t>Safe (e.g. SSH)</a:t>
            </a:r>
          </a:p>
          <a:p>
            <a:pPr lvl="0">
              <a:defRPr sz="1800">
                <a:uFillTx/>
              </a:defRPr>
            </a:pPr>
            <a:r>
              <a:rPr sz="4400">
                <a:uFill>
                  <a:solidFill>
                    <a:prstClr val="black"/>
                  </a:solidFill>
                </a:uFill>
              </a:rPr>
              <a:t>Acceptable (e.g. HTTP)</a:t>
            </a:r>
          </a:p>
          <a:p>
            <a:pPr lvl="0">
              <a:defRPr sz="1800">
                <a:uFillTx/>
              </a:defRPr>
            </a:pPr>
            <a:r>
              <a:rPr sz="4400">
                <a:uFill>
                  <a:solidFill>
                    <a:prstClr val="black"/>
                  </a:solidFill>
                </a:uFill>
              </a:rPr>
              <a:t>Fun (e.g. YouTube)</a:t>
            </a:r>
          </a:p>
          <a:p>
            <a:pPr lvl="0">
              <a:defRPr sz="1800">
                <a:uFillTx/>
              </a:defRPr>
            </a:pPr>
            <a:r>
              <a:rPr sz="4400">
                <a:uFill>
                  <a:solidFill>
                    <a:prstClr val="black"/>
                  </a:solidFill>
                </a:uFill>
              </a:rPr>
              <a:t>Unsafe (e.g. POP3)</a:t>
            </a:r>
          </a:p>
          <a:p>
            <a:pPr lvl="0">
              <a:defRPr sz="1800">
                <a:uFillTx/>
              </a:defRPr>
            </a:pPr>
            <a:r>
              <a:rPr sz="4400">
                <a:uFill>
                  <a:solidFill>
                    <a:prstClr val="black"/>
                  </a:solidFill>
                </a:uFill>
              </a:rPr>
              <a:t>Potentially dangerous (e.g. Tor)</a:t>
            </a:r>
          </a:p>
          <a:p>
            <a:pPr lvl="0">
              <a:defRPr sz="1800">
                <a:uFillTx/>
              </a:defRPr>
            </a:pPr>
            <a:r>
              <a:rPr sz="4400">
                <a:uFill>
                  <a:solidFill>
                    <a:prstClr val="black"/>
                  </a:solidFill>
                </a:uFill>
              </a:rPr>
              <a:t>Unrated (e.g. Unknown Protocol)</a:t>
            </a:r>
          </a:p>
        </p:txBody>
      </p:sp>
      <p:sp>
        <p:nvSpPr>
          <p:cNvPr id="129" name="Shape 1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23</a:t>
            </a:fld>
          </a:p>
        </p:txBody>
      </p:sp>
    </p:spTree>
  </p:cSld>
  <p:clrMapOvr>
    <a:masterClrMapping/>
  </p:clrMapOvr>
  <p:transition spd="med"/>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31" name="Shape 131"/>
          <p:cNvSpPr/>
          <p:nvPr>
            <p:ph type="title"/>
          </p:nvPr>
        </p:nvSpPr>
        <p:spPr>
          <a:prstGeom prst="rect">
            <a:avLst/>
          </a:prstGeom>
        </p:spPr>
        <p:txBody>
          <a:bodyPr/>
          <a:lstStyle/>
          <a:p>
            <a:pPr lvl="0">
              <a:defRPr sz="1800">
                <a:uFillTx/>
              </a:defRPr>
            </a:pPr>
            <a:r>
              <a:rPr sz="5100">
                <a:uFill>
                  <a:solidFill>
                    <a:prstClr val="black"/>
                  </a:solidFill>
                </a:uFill>
              </a:rPr>
              <a:t>nDPI on ntopng: Interface Report [1/2]</a:t>
            </a:r>
          </a:p>
        </p:txBody>
      </p:sp>
      <p:sp>
        <p:nvSpPr>
          <p:cNvPr id="132" name="Shape 132"/>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24</a:t>
            </a:fld>
          </a:p>
        </p:txBody>
      </p:sp>
      <p:pic>
        <p:nvPicPr>
          <p:cNvPr id="133" name="pasted-image.png"/>
          <p:cNvPicPr/>
          <p:nvPr/>
        </p:nvPicPr>
        <p:blipFill>
          <a:blip r:embed="rId2">
            <a:extLst/>
          </a:blip>
          <a:stretch>
            <a:fillRect/>
          </a:stretch>
        </p:blipFill>
        <p:spPr>
          <a:xfrm>
            <a:off x="2743200" y="2522081"/>
            <a:ext cx="7771142" cy="6077934"/>
          </a:xfrm>
          <a:prstGeom prst="rect">
            <a:avLst/>
          </a:prstGeom>
          <a:ln w="12700">
            <a:miter lim="400000"/>
          </a:ln>
        </p:spPr>
      </p:pic>
    </p:spTree>
  </p:cSld>
  <p:clrMapOvr>
    <a:masterClrMapping/>
  </p:clrMapOvr>
  <p:transition spd="med"/>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pic>
        <p:nvPicPr>
          <p:cNvPr id="135" name="pasted-image.png"/>
          <p:cNvPicPr/>
          <p:nvPr/>
        </p:nvPicPr>
        <p:blipFill>
          <a:blip r:embed="rId2">
            <a:extLst/>
          </a:blip>
          <a:stretch>
            <a:fillRect/>
          </a:stretch>
        </p:blipFill>
        <p:spPr>
          <a:xfrm>
            <a:off x="1009004" y="2196698"/>
            <a:ext cx="12300596" cy="4336037"/>
          </a:xfrm>
          <a:prstGeom prst="rect">
            <a:avLst/>
          </a:prstGeom>
          <a:ln w="12700">
            <a:miter lim="400000"/>
          </a:ln>
        </p:spPr>
      </p:pic>
      <p:sp>
        <p:nvSpPr>
          <p:cNvPr id="136" name="Shape 136"/>
          <p:cNvSpPr/>
          <p:nvPr>
            <p:ph type="title"/>
          </p:nvPr>
        </p:nvSpPr>
        <p:spPr>
          <a:prstGeom prst="rect">
            <a:avLst/>
          </a:prstGeom>
        </p:spPr>
        <p:txBody>
          <a:bodyPr/>
          <a:lstStyle/>
          <a:p>
            <a:pPr lvl="0">
              <a:defRPr sz="1800">
                <a:uFillTx/>
              </a:defRPr>
            </a:pPr>
            <a:r>
              <a:rPr sz="5100">
                <a:uFill>
                  <a:solidFill>
                    <a:prstClr val="black"/>
                  </a:solidFill>
                </a:uFill>
              </a:rPr>
              <a:t>nDPI on ntopng: Interface Report [2/2]</a:t>
            </a:r>
          </a:p>
        </p:txBody>
      </p:sp>
      <p:sp>
        <p:nvSpPr>
          <p:cNvPr id="137" name="Shape 1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25</a:t>
            </a:fld>
          </a:p>
        </p:txBody>
      </p:sp>
      <p:sp>
        <p:nvSpPr>
          <p:cNvPr id="138" name="Shape 138"/>
          <p:cNvSpPr/>
          <p:nvPr/>
        </p:nvSpPr>
        <p:spPr>
          <a:xfrm>
            <a:off x="4213625" y="6797056"/>
            <a:ext cx="2683865" cy="1"/>
          </a:xfrm>
          <a:prstGeom prst="line">
            <a:avLst/>
          </a:prstGeom>
          <a:ln w="38100">
            <a:solidFill>
              <a:prstClr val="black"/>
            </a:solidFill>
            <a:miter lim="400000"/>
            <a:headEnd type="triangle"/>
            <a:tailEnd type="triangle"/>
          </a:ln>
        </p:spPr>
        <p:txBody>
          <a:bodyPr lIns="0" tIns="0" rIns="0" bIns="0"/>
          <a:lstStyle/>
          <a:p>
            <a:pPr lvl="0"/>
          </a:p>
        </p:txBody>
      </p:sp>
      <p:sp>
        <p:nvSpPr>
          <p:cNvPr id="139" name="Shape 139"/>
          <p:cNvSpPr/>
          <p:nvPr/>
        </p:nvSpPr>
        <p:spPr>
          <a:xfrm>
            <a:off x="9505850" y="2222098"/>
            <a:ext cx="3461247" cy="2800740"/>
          </a:xfrm>
          <a:prstGeom prst="rect">
            <a:avLst/>
          </a:prstGeom>
          <a:ln w="50800">
            <a:solidFill>
              <a:srgbClr val="C82506"/>
            </a:solidFill>
            <a:miter lim="400000"/>
          </a:ln>
        </p:spPr>
        <p:txBody>
          <a:bodyPr lIns="0" tIns="0" rIns="0" bIns="0" anchor="ctr"/>
          <a:lstStyle/>
          <a:p>
            <a:pPr lvl="0"/>
          </a:p>
        </p:txBody>
      </p:sp>
      <p:sp>
        <p:nvSpPr>
          <p:cNvPr id="140" name="Shape 140"/>
          <p:cNvSpPr/>
          <p:nvPr/>
        </p:nvSpPr>
        <p:spPr>
          <a:xfrm>
            <a:off x="4276427" y="7064371"/>
            <a:ext cx="255404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2400">
                <a:uFill>
                  <a:solidFill>
                    <a:prstClr val="black"/>
                  </a:solidFill>
                </a:uFill>
              </a:rPr>
              <a:t>Live data scrolling</a:t>
            </a:r>
          </a:p>
        </p:txBody>
      </p:sp>
      <p:sp>
        <p:nvSpPr>
          <p:cNvPr id="141" name="Shape 141"/>
          <p:cNvSpPr/>
          <p:nvPr/>
        </p:nvSpPr>
        <p:spPr>
          <a:xfrm flipV="1">
            <a:off x="6959004" y="4674645"/>
            <a:ext cx="2304050" cy="2611977"/>
          </a:xfrm>
          <a:prstGeom prst="line">
            <a:avLst/>
          </a:prstGeom>
          <a:ln w="38100">
            <a:solidFill>
              <a:prstClr val="black"/>
            </a:solidFill>
            <a:miter lim="400000"/>
            <a:tailEnd type="triangle"/>
          </a:ln>
        </p:spPr>
        <p:txBody>
          <a:bodyPr lIns="0" tIns="0" rIns="0" bIns="0"/>
          <a:lstStyle/>
          <a:p>
            <a:pPr lvl="0"/>
          </a:p>
        </p:txBody>
      </p:sp>
    </p:spTree>
  </p:cSld>
  <p:clrMapOvr>
    <a:masterClrMapping/>
  </p:clrMapOvr>
  <p:transition spd="med"/>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43" name="Shape 143"/>
          <p:cNvSpPr/>
          <p:nvPr>
            <p:ph type="title"/>
          </p:nvPr>
        </p:nvSpPr>
        <p:spPr>
          <a:prstGeom prst="rect">
            <a:avLst/>
          </a:prstGeom>
        </p:spPr>
        <p:txBody>
          <a:bodyPr/>
          <a:lstStyle/>
          <a:p>
            <a:pPr lvl="0">
              <a:defRPr sz="1800">
                <a:uFillTx/>
              </a:defRPr>
            </a:pPr>
            <a:r>
              <a:rPr sz="5100">
                <a:uFill>
                  <a:solidFill>
                    <a:prstClr val="black"/>
                  </a:solidFill>
                </a:uFill>
              </a:rPr>
              <a:t>ntopng and Redis</a:t>
            </a:r>
          </a:p>
        </p:txBody>
      </p:sp>
      <p:sp>
        <p:nvSpPr>
          <p:cNvPr id="144" name="Shape 144"/>
          <p:cNvSpPr/>
          <p:nvPr>
            <p:ph type="body" idx="1"/>
          </p:nvPr>
        </p:nvSpPr>
        <p:spPr>
          <a:prstGeom prst="rect">
            <a:avLst/>
          </a:prstGeom>
        </p:spPr>
        <p:txBody>
          <a:bodyPr/>
          <a:lstStyle/>
          <a:p>
            <a:pPr marL="340156" lvl="0" indent="-238109" defTabSz="1204722">
              <a:spcBef>
                <a:spcPts val="500"/>
              </a:spcBef>
              <a:defRPr sz="1800">
                <a:uFillTx/>
              </a:defRPr>
            </a:pPr>
            <a:r>
              <a:rPr sz="4092">
                <a:uFill>
                  <a:solidFill>
                    <a:prstClr val="black"/>
                  </a:solidFill>
                </a:uFill>
              </a:rPr>
              <a:t>Redis is an open source key-value in-memory database.</a:t>
            </a:r>
          </a:p>
          <a:p>
            <a:pPr marL="340156" lvl="0" indent="-238109" defTabSz="1204722">
              <a:spcBef>
                <a:spcPts val="500"/>
              </a:spcBef>
              <a:defRPr sz="1800">
                <a:uFillTx/>
              </a:defRPr>
            </a:pPr>
            <a:r>
              <a:rPr sz="4092">
                <a:uFill>
                  <a:solidFill>
                    <a:prstClr val="black"/>
                  </a:solidFill>
                </a:uFill>
              </a:rPr>
              <a:t>ntop uses it to cache data such as:</a:t>
            </a:r>
          </a:p>
          <a:p>
            <a:pPr marL="578266" lvl="1" indent="-212597" defTabSz="1204722">
              <a:spcBef>
                <a:spcPts val="300"/>
              </a:spcBef>
              <a:defRPr sz="1800">
                <a:uFillTx/>
              </a:defRPr>
            </a:pPr>
            <a:r>
              <a:rPr sz="3534">
                <a:uFill>
                  <a:solidFill>
                    <a:prstClr val="black"/>
                  </a:solidFill>
                </a:uFill>
              </a:rPr>
              <a:t>Configuration and user preferences information.</a:t>
            </a:r>
          </a:p>
          <a:p>
            <a:pPr marL="578266" lvl="1" indent="-212597" defTabSz="1204722">
              <a:spcBef>
                <a:spcPts val="300"/>
              </a:spcBef>
              <a:defRPr sz="1800">
                <a:uFillTx/>
              </a:defRPr>
            </a:pPr>
            <a:r>
              <a:rPr sz="3534">
                <a:uFill>
                  <a:solidFill>
                    <a:prstClr val="black"/>
                  </a:solidFill>
                </a:uFill>
              </a:rPr>
              <a:t>DNS name resolution (numeric to symbolic).</a:t>
            </a:r>
          </a:p>
          <a:p>
            <a:pPr marL="578266" lvl="1" indent="-212597" defTabSz="1204722">
              <a:spcBef>
                <a:spcPts val="300"/>
              </a:spcBef>
              <a:defRPr sz="1800">
                <a:uFillTx/>
              </a:defRPr>
            </a:pPr>
            <a:r>
              <a:rPr sz="3534">
                <a:uFill>
                  <a:solidFill>
                    <a:prstClr val="black"/>
                  </a:solidFill>
                </a:uFill>
              </a:rPr>
              <a:t>Volatile monitoring data (e.g. hosts JSON representation).</a:t>
            </a:r>
          </a:p>
          <a:p>
            <a:pPr marL="340156" lvl="0" indent="-238109" defTabSz="1204722">
              <a:spcBef>
                <a:spcPts val="500"/>
              </a:spcBef>
              <a:defRPr sz="1800">
                <a:uFillTx/>
              </a:defRPr>
            </a:pPr>
            <a:r>
              <a:rPr sz="4092">
                <a:uFill>
                  <a:solidFill>
                    <a:prstClr val="black"/>
                  </a:solidFill>
                </a:uFill>
              </a:rPr>
              <a:t>Some information is persistent (e.g. preferences) and some is volatile: ntopng can tell redis how long a given value must be kept in cache.</a:t>
            </a:r>
          </a:p>
        </p:txBody>
      </p:sp>
      <p:sp>
        <p:nvSpPr>
          <p:cNvPr id="145" name="Shape 145"/>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26</a:t>
            </a:fld>
          </a:p>
        </p:txBody>
      </p:sp>
    </p:spTree>
  </p:cSld>
  <p:clrMapOvr>
    <a:masterClrMapping/>
  </p:clrMapOvr>
  <p:transition spd="med"/>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47" name="Shape 147"/>
          <p:cNvSpPr/>
          <p:nvPr>
            <p:ph type="title"/>
          </p:nvPr>
        </p:nvSpPr>
        <p:spPr>
          <a:prstGeom prst="rect">
            <a:avLst/>
          </a:prstGeom>
        </p:spPr>
        <p:txBody>
          <a:bodyPr/>
          <a:lstStyle/>
          <a:p>
            <a:pPr lvl="0">
              <a:defRPr sz="1800">
                <a:uFillTx/>
              </a:defRPr>
            </a:pPr>
            <a:r>
              <a:rPr sz="5100">
                <a:uFill>
                  <a:solidFill>
                    <a:prstClr val="black"/>
                  </a:solidFill>
                </a:uFill>
              </a:rPr>
              <a:t>Lua-based ntopng Scriptability [1/3]</a:t>
            </a:r>
          </a:p>
        </p:txBody>
      </p:sp>
      <p:sp>
        <p:nvSpPr>
          <p:cNvPr id="148" name="Shape 148"/>
          <p:cNvSpPr/>
          <p:nvPr>
            <p:ph type="body" idx="1"/>
          </p:nvPr>
        </p:nvSpPr>
        <p:spPr>
          <a:prstGeom prst="rect">
            <a:avLst/>
          </a:prstGeom>
        </p:spPr>
        <p:txBody>
          <a:bodyPr/>
          <a:lstStyle/>
          <a:p>
            <a:pPr marL="351129" lvl="0" indent="-245790" defTabSz="1243583">
              <a:spcBef>
                <a:spcPts val="500"/>
              </a:spcBef>
              <a:defRPr sz="1800">
                <a:uFillTx/>
              </a:defRPr>
            </a:pPr>
            <a:r>
              <a:rPr sz="4224">
                <a:uFill>
                  <a:solidFill>
                    <a:prstClr val="black"/>
                  </a:solidFill>
                </a:uFill>
              </a:rPr>
              <a:t>A design principle of ntopng has been the clean separation of the GUI from the engine (in ntop it was all mixed).</a:t>
            </a:r>
          </a:p>
          <a:p>
            <a:pPr marL="351129" lvl="0" indent="-245790" defTabSz="1243583">
              <a:spcBef>
                <a:spcPts val="500"/>
              </a:spcBef>
              <a:defRPr sz="1800">
                <a:uFillTx/>
              </a:defRPr>
            </a:pPr>
            <a:r>
              <a:rPr sz="4224">
                <a:uFill>
                  <a:solidFill>
                    <a:prstClr val="black"/>
                  </a:solidFill>
                </a:uFill>
              </a:rPr>
              <a:t>This means that ntopng can (also) be used (via HTTP) to feed data into third party apps such as Nagios or OpenNMS.</a:t>
            </a:r>
          </a:p>
          <a:p>
            <a:pPr marL="351129" lvl="0" indent="-245790" defTabSz="1243583">
              <a:spcBef>
                <a:spcPts val="500"/>
              </a:spcBef>
              <a:defRPr sz="1800">
                <a:uFillTx/>
              </a:defRPr>
            </a:pPr>
            <a:r>
              <a:rPr sz="4224">
                <a:uFill>
                  <a:solidFill>
                    <a:prstClr val="black"/>
                  </a:solidFill>
                </a:uFill>
              </a:rPr>
              <a:t>All data export from the engine happens via Lua similar to what happens in Wireshark.</a:t>
            </a:r>
          </a:p>
          <a:p>
            <a:pPr marL="351129" lvl="0" indent="-245790" defTabSz="1243583">
              <a:spcBef>
                <a:spcPts val="500"/>
              </a:spcBef>
              <a:defRPr sz="1800">
                <a:uFillTx/>
              </a:defRPr>
            </a:pPr>
            <a:r>
              <a:rPr sz="4224">
                <a:uFill>
                  <a:solidFill>
                    <a:prstClr val="black"/>
                  </a:solidFill>
                </a:uFill>
              </a:rPr>
              <a:t>Lua methods invoke the ntopng C++ API in order to interact with the monitoring engine.</a:t>
            </a:r>
          </a:p>
        </p:txBody>
      </p:sp>
      <p:sp>
        <p:nvSpPr>
          <p:cNvPr id="149" name="Shape 149"/>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27</a:t>
            </a:fld>
          </a:p>
        </p:txBody>
      </p:sp>
    </p:spTree>
  </p:cSld>
  <p:clrMapOvr>
    <a:masterClrMapping/>
  </p:clrMapOvr>
  <p:transition spd="med"/>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151" name="Shape 151"/>
          <p:cNvSpPr/>
          <p:nvPr>
            <p:ph type="title"/>
          </p:nvPr>
        </p:nvSpPr>
        <p:spPr>
          <a:prstGeom prst="rect">
            <a:avLst/>
          </a:prstGeom>
        </p:spPr>
        <p:txBody>
          <a:bodyPr/>
          <a:lstStyle/>
          <a:p>
            <a:pPr lvl="0">
              <a:defRPr sz="1800">
                <a:uFillTx/>
              </a:defRPr>
            </a:pPr>
            <a:r>
              <a:rPr sz="5100">
                <a:uFill>
                  <a:solidFill>
                    <a:prstClr val="black"/>
                  </a:solidFill>
                </a:uFill>
              </a:rPr>
              <a:t>Lua-based ntopng Scriptability [2/3]</a:t>
            </a:r>
          </a:p>
        </p:txBody>
      </p:sp>
      <p:sp>
        <p:nvSpPr>
          <p:cNvPr id="152" name="Shape 152"/>
          <p:cNvSpPr/>
          <p:nvPr>
            <p:ph type="body" idx="1"/>
          </p:nvPr>
        </p:nvSpPr>
        <p:spPr>
          <a:prstGeom prst="rect">
            <a:avLst/>
          </a:prstGeom>
        </p:spPr>
        <p:txBody>
          <a:bodyPr/>
          <a:lstStyle/>
          <a:p>
            <a:pPr marL="336665" lvl="0" indent="-226937">
              <a:defRPr sz="1800">
                <a:uFillTx/>
              </a:defRPr>
            </a:pPr>
            <a:r>
              <a:rPr sz="3900">
                <a:uFill>
                  <a:solidFill>
                    <a:prstClr val="black"/>
                  </a:solidFill>
                </a:uFill>
                <a:latin typeface="Courier New"/>
                <a:ea typeface="Courier New"/>
                <a:cs typeface="Courier New"/>
                <a:sym typeface="Courier New"/>
              </a:rPr>
              <a:t>/scripts/callback/</a:t>
            </a:r>
            <a:br>
              <a:rPr sz="3900">
                <a:uFill>
                  <a:solidFill>
                    <a:prstClr val="black"/>
                  </a:solidFill>
                </a:uFill>
                <a:latin typeface="Courier New"/>
                <a:ea typeface="Courier New"/>
                <a:cs typeface="Courier New"/>
                <a:sym typeface="Courier New"/>
              </a:rPr>
            </a:br>
            <a:r>
              <a:rPr sz="4400">
                <a:uFill>
                  <a:solidFill>
                    <a:prstClr val="black"/>
                  </a:solidFill>
                </a:uFill>
              </a:rPr>
              <a:t>scripts are executed</a:t>
            </a:r>
            <a:br>
              <a:rPr sz="4400">
                <a:uFill>
                  <a:solidFill>
                    <a:prstClr val="black"/>
                  </a:solidFill>
                </a:uFill>
              </a:rPr>
            </a:br>
            <a:r>
              <a:rPr sz="4400">
                <a:uFill>
                  <a:solidFill>
                    <a:prstClr val="black"/>
                  </a:solidFill>
                </a:uFill>
              </a:rPr>
              <a:t>periodically to perform</a:t>
            </a:r>
            <a:br>
              <a:rPr sz="4400">
                <a:uFill>
                  <a:solidFill>
                    <a:prstClr val="black"/>
                  </a:solidFill>
                </a:uFill>
              </a:rPr>
            </a:br>
            <a:r>
              <a:rPr sz="4400">
                <a:uFill>
                  <a:solidFill>
                    <a:prstClr val="black"/>
                  </a:solidFill>
                </a:uFill>
              </a:rPr>
              <a:t>specific actions.</a:t>
            </a:r>
          </a:p>
          <a:p>
            <a:pPr marL="336665" lvl="0" indent="-226937">
              <a:defRPr sz="1800">
                <a:uFillTx/>
              </a:defRPr>
            </a:pPr>
            <a:r>
              <a:rPr sz="3900">
                <a:uFill>
                  <a:solidFill>
                    <a:prstClr val="black"/>
                  </a:solidFill>
                </a:uFill>
                <a:latin typeface="Courier New"/>
                <a:ea typeface="Courier New"/>
                <a:cs typeface="Courier New"/>
                <a:sym typeface="Courier New"/>
              </a:rPr>
              <a:t>/scripts/lua/ </a:t>
            </a:r>
            <a:r>
              <a:rPr sz="4400">
                <a:uFill>
                  <a:solidFill>
                    <a:prstClr val="black"/>
                  </a:solidFill>
                </a:uFill>
              </a:rPr>
              <a:t>scripts</a:t>
            </a:r>
            <a:br>
              <a:rPr sz="4400">
                <a:uFill>
                  <a:solidFill>
                    <a:prstClr val="black"/>
                  </a:solidFill>
                </a:uFill>
              </a:rPr>
            </a:br>
            <a:r>
              <a:rPr sz="4400">
                <a:uFill>
                  <a:solidFill>
                    <a:prstClr val="black"/>
                  </a:solidFill>
                </a:uFill>
              </a:rPr>
              <a:t>are executed only by</a:t>
            </a:r>
            <a:br>
              <a:rPr sz="4400">
                <a:uFill>
                  <a:solidFill>
                    <a:prstClr val="black"/>
                  </a:solidFill>
                </a:uFill>
              </a:rPr>
            </a:br>
            <a:r>
              <a:rPr sz="4400">
                <a:uFill>
                  <a:solidFill>
                    <a:prstClr val="black"/>
                  </a:solidFill>
                </a:uFill>
              </a:rPr>
              <a:t>the web GUI.</a:t>
            </a:r>
          </a:p>
          <a:p>
            <a:pPr lvl="0">
              <a:defRPr sz="1800">
                <a:uFillTx/>
              </a:defRPr>
            </a:pPr>
            <a:r>
              <a:rPr sz="4400">
                <a:uFill>
                  <a:solidFill>
                    <a:prstClr val="black"/>
                  </a:solidFill>
                </a:uFill>
              </a:rPr>
              <a:t>Example:</a:t>
            </a:r>
            <a:br>
              <a:rPr sz="4400">
                <a:uFill>
                  <a:solidFill>
                    <a:prstClr val="black"/>
                  </a:solidFill>
                </a:uFill>
              </a:rPr>
            </a:br>
            <a:r>
              <a:rPr sz="3100">
                <a:uFill>
                  <a:solidFill>
                    <a:prstClr val="black"/>
                  </a:solidFill>
                </a:uFill>
                <a:latin typeface="Courier New"/>
                <a:ea typeface="Courier New"/>
                <a:cs typeface="Courier New"/>
                <a:sym typeface="Courier New"/>
                <a:hlinkClick r:id="rId2"/>
              </a:rPr>
              <a:t>http://ntopng:3000/lua/flow_stats.lua</a:t>
            </a:r>
            <a:r>
              <a:rPr sz="3100">
                <a:uFill>
                  <a:solidFill>
                    <a:prstClr val="black"/>
                  </a:solidFill>
                </a:uFill>
                <a:latin typeface="Courier New"/>
                <a:ea typeface="Courier New"/>
                <a:cs typeface="Courier New"/>
                <a:sym typeface="Courier New"/>
              </a:rPr>
              <a:t> </a:t>
            </a:r>
          </a:p>
        </p:txBody>
      </p:sp>
      <p:sp>
        <p:nvSpPr>
          <p:cNvPr id="153" name="Shape 153"/>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28</a:t>
            </a:fld>
          </a:p>
        </p:txBody>
      </p:sp>
      <p:pic>
        <p:nvPicPr>
          <p:cNvPr id="154" name="droppedImage.png"/>
          <p:cNvPicPr/>
          <p:nvPr/>
        </p:nvPicPr>
        <p:blipFill>
          <a:blip r:embed="rId3">
            <a:extLst/>
          </a:blip>
          <a:stretch>
            <a:fillRect/>
          </a:stretch>
        </p:blipFill>
        <p:spPr>
          <a:xfrm>
            <a:off x="7188200" y="2106777"/>
            <a:ext cx="5372100" cy="4528548"/>
          </a:xfrm>
          <a:prstGeom prst="rect">
            <a:avLst/>
          </a:prstGeom>
          <a:ln w="12700">
            <a:miter lim="400000"/>
          </a:ln>
        </p:spPr>
      </p:pic>
    </p:spTree>
  </p:cSld>
  <p:clrMapOvr>
    <a:masterClrMapping/>
  </p:clrMapOvr>
  <p:transition spd="med"/>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56" name="Shape 156"/>
          <p:cNvSpPr/>
          <p:nvPr>
            <p:ph type="title"/>
          </p:nvPr>
        </p:nvSpPr>
        <p:spPr>
          <a:prstGeom prst="rect">
            <a:avLst/>
          </a:prstGeom>
        </p:spPr>
        <p:txBody>
          <a:bodyPr/>
          <a:lstStyle/>
          <a:p>
            <a:pPr lvl="0">
              <a:defRPr sz="1800">
                <a:uFillTx/>
              </a:defRPr>
            </a:pPr>
            <a:r>
              <a:rPr sz="5100">
                <a:uFill>
                  <a:solidFill>
                    <a:prstClr val="black"/>
                  </a:solidFill>
                </a:uFill>
              </a:rPr>
              <a:t>Lua-based ntopng Scriptability [3/3]</a:t>
            </a:r>
          </a:p>
        </p:txBody>
      </p:sp>
      <p:sp>
        <p:nvSpPr>
          <p:cNvPr id="157" name="Shape 157"/>
          <p:cNvSpPr/>
          <p:nvPr>
            <p:ph type="body" idx="1"/>
          </p:nvPr>
        </p:nvSpPr>
        <p:spPr>
          <a:prstGeom prst="rect">
            <a:avLst/>
          </a:prstGeom>
        </p:spPr>
        <p:txBody>
          <a:bodyPr/>
          <a:lstStyle/>
          <a:p>
            <a:pPr marL="358444" lvl="0" indent="-250911" defTabSz="1269491">
              <a:spcBef>
                <a:spcPts val="500"/>
              </a:spcBef>
              <a:defRPr sz="1800">
                <a:uFillTx/>
              </a:defRPr>
            </a:pPr>
            <a:r>
              <a:rPr sz="4312">
                <a:uFill>
                  <a:solidFill>
                    <a:prstClr val="black"/>
                  </a:solidFill>
                </a:uFill>
              </a:rPr>
              <a:t>ntopng defines (in C++) two Lua classes:</a:t>
            </a:r>
          </a:p>
          <a:p>
            <a:pPr marL="609356" lvl="1" indent="-224027" defTabSz="1269491">
              <a:spcBef>
                <a:spcPts val="300"/>
              </a:spcBef>
              <a:defRPr sz="1800">
                <a:uFillTx/>
              </a:defRPr>
            </a:pPr>
            <a:r>
              <a:rPr sz="3528">
                <a:uFill>
                  <a:solidFill>
                    <a:prstClr val="black"/>
                  </a:solidFill>
                </a:uFill>
                <a:latin typeface="Courier New"/>
                <a:ea typeface="Courier New"/>
                <a:cs typeface="Courier New"/>
                <a:sym typeface="Courier New"/>
              </a:rPr>
              <a:t>interface</a:t>
            </a:r>
          </a:p>
          <a:p>
            <a:pPr marL="842345" lvl="2" indent="-224027" defTabSz="1269491">
              <a:spcBef>
                <a:spcPts val="300"/>
              </a:spcBef>
              <a:defRPr sz="1800">
                <a:uFillTx/>
              </a:defRPr>
            </a:pPr>
            <a:r>
              <a:rPr sz="3332">
                <a:uFill>
                  <a:solidFill>
                    <a:prstClr val="black"/>
                  </a:solidFill>
                </a:uFill>
              </a:rPr>
              <a:t>Hook to objects that describe flows and hosts.</a:t>
            </a:r>
          </a:p>
          <a:p>
            <a:pPr marL="842345" lvl="2" indent="-224027" defTabSz="1269491">
              <a:spcBef>
                <a:spcPts val="300"/>
              </a:spcBef>
              <a:defRPr sz="1800">
                <a:uFillTx/>
              </a:defRPr>
            </a:pPr>
            <a:r>
              <a:rPr sz="3332">
                <a:uFill>
                  <a:solidFill>
                    <a:prstClr val="black"/>
                  </a:solidFill>
                </a:uFill>
              </a:rPr>
              <a:t>Access to live monitoring data.</a:t>
            </a:r>
          </a:p>
          <a:p>
            <a:pPr marL="609356" lvl="1" indent="-224027" defTabSz="1269491">
              <a:spcBef>
                <a:spcPts val="300"/>
              </a:spcBef>
              <a:defRPr sz="1800">
                <a:uFillTx/>
              </a:defRPr>
            </a:pPr>
            <a:r>
              <a:rPr sz="3528">
                <a:uFill>
                  <a:solidFill>
                    <a:prstClr val="black"/>
                  </a:solidFill>
                </a:uFill>
                <a:latin typeface="Courier New"/>
                <a:ea typeface="Courier New"/>
                <a:cs typeface="Courier New"/>
                <a:sym typeface="Courier New"/>
              </a:rPr>
              <a:t>ntop</a:t>
            </a:r>
          </a:p>
          <a:p>
            <a:pPr marL="842345" lvl="2" indent="-224027" defTabSz="1269491">
              <a:spcBef>
                <a:spcPts val="300"/>
              </a:spcBef>
              <a:defRPr sz="1800">
                <a:uFillTx/>
              </a:defRPr>
            </a:pPr>
            <a:r>
              <a:rPr sz="3332">
                <a:uFill>
                  <a:solidFill>
                    <a:prstClr val="black"/>
                  </a:solidFill>
                </a:uFill>
              </a:rPr>
              <a:t>General functions used to interact with ntopng configuration.</a:t>
            </a:r>
          </a:p>
          <a:p>
            <a:pPr marL="358444" lvl="0" indent="-250911" defTabSz="1269491">
              <a:spcBef>
                <a:spcPts val="500"/>
              </a:spcBef>
              <a:defRPr sz="1800">
                <a:uFillTx/>
              </a:defRPr>
            </a:pPr>
            <a:r>
              <a:rPr sz="4312">
                <a:uFill>
                  <a:solidFill>
                    <a:prstClr val="black"/>
                  </a:solidFill>
                </a:uFill>
              </a:rPr>
              <a:t>Lua objects are usually in “read-only” mode</a:t>
            </a:r>
          </a:p>
          <a:p>
            <a:pPr marL="609356" lvl="1" indent="-224027" defTabSz="1269491">
              <a:spcBef>
                <a:spcPts val="300"/>
              </a:spcBef>
              <a:defRPr sz="1800">
                <a:uFillTx/>
              </a:defRPr>
            </a:pPr>
            <a:r>
              <a:rPr sz="3724">
                <a:uFill>
                  <a:solidFill>
                    <a:prstClr val="black"/>
                  </a:solidFill>
                </a:uFill>
              </a:rPr>
              <a:t>C++ sets their data, Lua reads data (e.g. </a:t>
            </a:r>
            <a:r>
              <a:rPr sz="2352">
                <a:uFill>
                  <a:solidFill>
                    <a:prstClr val="black"/>
                  </a:solidFill>
                </a:uFill>
                <a:latin typeface="Courier New"/>
                <a:ea typeface="Courier New"/>
                <a:cs typeface="Courier New"/>
                <a:sym typeface="Courier New"/>
              </a:rPr>
              <a:t>host.name</a:t>
            </a:r>
            <a:r>
              <a:rPr sz="3724">
                <a:uFill>
                  <a:solidFill>
                    <a:prstClr val="black"/>
                  </a:solidFill>
                </a:uFill>
              </a:rPr>
              <a:t>).</a:t>
            </a:r>
          </a:p>
          <a:p>
            <a:pPr marL="609356" lvl="1" indent="-224027" defTabSz="1269491">
              <a:spcBef>
                <a:spcPts val="300"/>
              </a:spcBef>
              <a:defRPr sz="1800">
                <a:uFillTx/>
              </a:defRPr>
            </a:pPr>
            <a:r>
              <a:rPr sz="3724">
                <a:uFill>
                  <a:solidFill>
                    <a:prstClr val="black"/>
                  </a:solidFill>
                </a:uFill>
              </a:rPr>
              <a:t>Some Lua methods (e.g. </a:t>
            </a:r>
            <a:r>
              <a:rPr sz="2352">
                <a:uFill>
                  <a:solidFill>
                    <a:prstClr val="black"/>
                  </a:solidFill>
                </a:uFill>
                <a:latin typeface="Courier New"/>
                <a:ea typeface="Courier New"/>
                <a:cs typeface="Courier New"/>
                <a:sym typeface="Courier New"/>
              </a:rPr>
              <a:t>interface.restoreHost()</a:t>
            </a:r>
            <a:r>
              <a:rPr sz="3724">
                <a:uFill>
                  <a:solidFill>
                    <a:prstClr val="black"/>
                  </a:solidFill>
                </a:uFill>
              </a:rPr>
              <a:t>) can however modify the information stored in the engine.</a:t>
            </a:r>
          </a:p>
        </p:txBody>
      </p:sp>
      <p:sp>
        <p:nvSpPr>
          <p:cNvPr id="158" name="Shape 158"/>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29</a:t>
            </a:fld>
          </a:p>
        </p:txBody>
      </p:sp>
    </p:spTree>
  </p:cSld>
  <p:clrMapOvr>
    <a:masterClrMapping/>
  </p:clrMapOvr>
  <p:transition spd="med"/>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0" name="Shape 30"/>
          <p:cNvSpPr/>
          <p:nvPr>
            <p:ph type="title"/>
          </p:nvPr>
        </p:nvSpPr>
        <p:spPr>
          <a:prstGeom prst="rect">
            <a:avLst/>
          </a:prstGeom>
        </p:spPr>
        <p:txBody>
          <a:bodyPr/>
          <a:lstStyle/>
          <a:p>
            <a:pPr lvl="0">
              <a:defRPr sz="1800">
                <a:uFillTx/>
              </a:defRPr>
            </a:pPr>
            <a:r>
              <a:rPr sz="5100">
                <a:uFill>
                  <a:solidFill>
                    <a:prstClr val="black"/>
                  </a:solidFill>
                </a:uFill>
              </a:rPr>
              <a:t>About ntop.org</a:t>
            </a:r>
          </a:p>
        </p:txBody>
      </p:sp>
      <p:sp>
        <p:nvSpPr>
          <p:cNvPr id="31" name="Shape 31"/>
          <p:cNvSpPr/>
          <p:nvPr>
            <p:ph type="body" idx="1"/>
          </p:nvPr>
        </p:nvSpPr>
        <p:spPr>
          <a:prstGeom prst="rect">
            <a:avLst/>
          </a:prstGeom>
        </p:spPr>
        <p:txBody>
          <a:bodyPr/>
          <a:lstStyle/>
          <a:p>
            <a:pPr lvl="0">
              <a:defRPr sz="1800">
                <a:uFillTx/>
              </a:defRPr>
            </a:pPr>
            <a:r>
              <a:rPr sz="4400">
                <a:uFill>
                  <a:solidFill>
                    <a:prstClr val="black"/>
                  </a:solidFill>
                </a:uFill>
              </a:rPr>
              <a:t>ntop develops open source network traffic monitoring applications. </a:t>
            </a:r>
          </a:p>
          <a:p>
            <a:pPr lvl="0">
              <a:defRPr sz="1800">
                <a:uFillTx/>
              </a:defRPr>
            </a:pPr>
            <a:r>
              <a:rPr sz="4400">
                <a:uFill>
                  <a:solidFill>
                    <a:prstClr val="black"/>
                  </a:solidFill>
                </a:uFill>
              </a:rPr>
              <a:t>ntop (circa 1998) is the first app we released and it is a web-based network monitoring application.</a:t>
            </a:r>
          </a:p>
          <a:p>
            <a:pPr lvl="0">
              <a:defRPr sz="1800">
                <a:uFillTx/>
              </a:defRPr>
            </a:pPr>
            <a:r>
              <a:rPr sz="4400">
                <a:uFill>
                  <a:solidFill>
                    <a:prstClr val="black"/>
                  </a:solidFill>
                </a:uFill>
              </a:rPr>
              <a:t>Today our products range from traffic monitoring, to high-speed packet processing, deep-packet inspection, and IDS/IPS acceleration (snort, Bro and suricata).</a:t>
            </a:r>
          </a:p>
        </p:txBody>
      </p:sp>
      <p:sp>
        <p:nvSpPr>
          <p:cNvPr id="32" name="Shape 32"/>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a:t>
            </a:fld>
          </a:p>
        </p:txBody>
      </p:sp>
    </p:spTree>
  </p:cSld>
  <p:clrMapOvr>
    <a:masterClrMapping/>
  </p:clrMapOvr>
  <p:transition spd="med"/>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60" name="Shape 160"/>
          <p:cNvSpPr/>
          <p:nvPr>
            <p:ph type="title"/>
          </p:nvPr>
        </p:nvSpPr>
        <p:spPr>
          <a:prstGeom prst="rect">
            <a:avLst/>
          </a:prstGeom>
        </p:spPr>
        <p:txBody>
          <a:bodyPr/>
          <a:lstStyle>
            <a:lvl1pPr>
              <a:defRPr sz="4800"/>
            </a:lvl1pPr>
          </a:lstStyle>
          <a:p>
            <a:pPr lvl="0">
              <a:defRPr sz="1800">
                <a:uFillTx/>
              </a:defRPr>
            </a:pPr>
            <a:r>
              <a:rPr sz="4800">
                <a:uFill>
                  <a:solidFill>
                    <a:prstClr val="black"/>
                  </a:solidFill>
                </a:uFill>
              </a:rPr>
              <a:t>ntopng as a NetFlow/sFlow Collector [1/3]</a:t>
            </a:r>
          </a:p>
        </p:txBody>
      </p:sp>
      <p:sp>
        <p:nvSpPr>
          <p:cNvPr id="161" name="Shape 161"/>
          <p:cNvSpPr/>
          <p:nvPr>
            <p:ph type="body" idx="1"/>
          </p:nvPr>
        </p:nvSpPr>
        <p:spPr>
          <a:prstGeom prst="rect">
            <a:avLst/>
          </a:prstGeom>
        </p:spPr>
        <p:txBody>
          <a:bodyPr/>
          <a:lstStyle/>
          <a:p>
            <a:pPr lvl="0">
              <a:defRPr sz="1800">
                <a:uFillTx/>
              </a:defRPr>
            </a:pPr>
            <a:r>
              <a:rPr sz="4400">
                <a:uFill>
                  <a:solidFill>
                    <a:prstClr val="black"/>
                  </a:solidFill>
                </a:uFill>
              </a:rPr>
              <a:t>The “old” ntop included a NetFlow/sFlow collector. Considered the effort required to support all the various NetFlow dialects (e.g. Cisco ASA flows are not “really” flows), in ntopng we have made a different design choice. </a:t>
            </a:r>
          </a:p>
        </p:txBody>
      </p:sp>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30</a:t>
            </a:fld>
          </a:p>
        </p:txBody>
      </p:sp>
      <p:pic>
        <p:nvPicPr>
          <p:cNvPr id="163" name="pasted-image.tif"/>
          <p:cNvPicPr/>
          <p:nvPr/>
        </p:nvPicPr>
        <p:blipFill>
          <a:blip r:embed="rId2">
            <a:extLst/>
          </a:blip>
          <a:stretch>
            <a:fillRect/>
          </a:stretch>
        </p:blipFill>
        <p:spPr>
          <a:xfrm>
            <a:off x="3657600" y="5530850"/>
            <a:ext cx="5715000" cy="2806700"/>
          </a:xfrm>
          <a:prstGeom prst="rect">
            <a:avLst/>
          </a:prstGeom>
          <a:ln w="12700">
            <a:miter lim="400000"/>
          </a:ln>
        </p:spPr>
      </p:pic>
    </p:spTree>
  </p:cSld>
  <p:clrMapOvr>
    <a:masterClrMapping/>
  </p:clrMapOvr>
  <p:transition spd="med"/>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65" name="Shape 165"/>
          <p:cNvSpPr/>
          <p:nvPr>
            <p:ph type="title"/>
          </p:nvPr>
        </p:nvSpPr>
        <p:spPr>
          <a:prstGeom prst="rect">
            <a:avLst/>
          </a:prstGeom>
        </p:spPr>
        <p:txBody>
          <a:bodyPr/>
          <a:lstStyle>
            <a:lvl1pPr>
              <a:defRPr sz="4800"/>
            </a:lvl1pPr>
          </a:lstStyle>
          <a:p>
            <a:pPr lvl="0">
              <a:defRPr sz="1800">
                <a:uFillTx/>
              </a:defRPr>
            </a:pPr>
            <a:r>
              <a:rPr sz="4800">
                <a:uFill>
                  <a:solidFill>
                    <a:prstClr val="black"/>
                  </a:solidFill>
                </a:uFill>
              </a:rPr>
              <a:t>ntopng as a NetFlow/sFlow Collector [2/3]</a:t>
            </a:r>
          </a:p>
        </p:txBody>
      </p:sp>
      <p:sp>
        <p:nvSpPr>
          <p:cNvPr id="166" name="Shape 166"/>
          <p:cNvSpPr/>
          <p:nvPr>
            <p:ph type="body" idx="1"/>
          </p:nvPr>
        </p:nvSpPr>
        <p:spPr>
          <a:prstGeom prst="rect">
            <a:avLst/>
          </a:prstGeom>
        </p:spPr>
        <p:txBody>
          <a:bodyPr/>
          <a:lstStyle/>
          <a:p>
            <a:pPr marL="340156" lvl="0" indent="-238109" defTabSz="1204722">
              <a:spcBef>
                <a:spcPts val="500"/>
              </a:spcBef>
              <a:defRPr sz="1800">
                <a:uFillTx/>
              </a:defRPr>
            </a:pPr>
            <a:r>
              <a:rPr sz="4092">
                <a:uFill>
                  <a:solidFill>
                    <a:prstClr val="black"/>
                  </a:solidFill>
                </a:uFill>
              </a:rPr>
              <a:t>nProbe (a home-grown NetFlow/sFlow collector/probe) is responsible for collecting/generating flows and convert them to JSON so that ntopng can understand it.</a:t>
            </a:r>
          </a:p>
          <a:p>
            <a:pPr marL="340156" lvl="0" indent="-238109" defTabSz="1204722">
              <a:spcBef>
                <a:spcPts val="500"/>
              </a:spcBef>
              <a:defRPr sz="1800">
                <a:uFillTx/>
              </a:defRPr>
            </a:pPr>
            <a:r>
              <a:rPr sz="4092">
                <a:uFill>
                  <a:solidFill>
                    <a:prstClr val="black"/>
                  </a:solidFill>
                </a:uFill>
              </a:rPr>
              <a:t>The communication ntopng &lt;-&gt; nProbe is over ØMQ a simple/fast messaging system that allows the two peers to be decoupled while:</a:t>
            </a:r>
          </a:p>
          <a:p>
            <a:pPr marL="578266" lvl="1" indent="-212597" defTabSz="1204722">
              <a:spcBef>
                <a:spcPts val="300"/>
              </a:spcBef>
              <a:defRPr sz="1800">
                <a:uFillTx/>
              </a:defRPr>
            </a:pPr>
            <a:r>
              <a:rPr sz="3534">
                <a:uFill>
                  <a:solidFill>
                    <a:prstClr val="black"/>
                  </a:solidFill>
                </a:uFill>
              </a:rPr>
              <a:t>Avoiding “fat” communication protocols such as HTTP.</a:t>
            </a:r>
          </a:p>
          <a:p>
            <a:pPr marL="578266" lvl="1" indent="-212597" defTabSz="1204722">
              <a:spcBef>
                <a:spcPts val="300"/>
              </a:spcBef>
              <a:defRPr sz="1800">
                <a:uFillTx/>
              </a:defRPr>
            </a:pPr>
            <a:r>
              <a:rPr sz="3534">
                <a:uFill>
                  <a:solidFill>
                    <a:prstClr val="black"/>
                  </a:solidFill>
                </a:uFill>
              </a:rPr>
              <a:t>Relying on a system that works per message (no per packet) and handles automatic reconnection if necessary.</a:t>
            </a:r>
          </a:p>
        </p:txBody>
      </p:sp>
      <p:sp>
        <p:nvSpPr>
          <p:cNvPr id="167" name="Shape 1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31</a:t>
            </a:fld>
          </a:p>
        </p:txBody>
      </p:sp>
    </p:spTree>
  </p:cSld>
  <p:clrMapOvr>
    <a:masterClrMapping/>
  </p:clrMapOvr>
  <p:transition spd="med"/>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69" name="Shape 169"/>
          <p:cNvSpPr/>
          <p:nvPr>
            <p:ph type="title"/>
          </p:nvPr>
        </p:nvSpPr>
        <p:spPr>
          <a:prstGeom prst="rect">
            <a:avLst/>
          </a:prstGeom>
        </p:spPr>
        <p:txBody>
          <a:bodyPr/>
          <a:lstStyle>
            <a:lvl1pPr>
              <a:defRPr sz="4800"/>
            </a:lvl1pPr>
          </a:lstStyle>
          <a:p>
            <a:pPr lvl="0">
              <a:defRPr sz="1800">
                <a:uFillTx/>
              </a:defRPr>
            </a:pPr>
            <a:r>
              <a:rPr sz="4800">
                <a:uFill>
                  <a:solidFill>
                    <a:prstClr val="black"/>
                  </a:solidFill>
                </a:uFill>
              </a:rPr>
              <a:t>ntopng as a NetFlow/sFlow Collector [3/3]</a:t>
            </a:r>
          </a:p>
        </p:txBody>
      </p:sp>
      <p:sp>
        <p:nvSpPr>
          <p:cNvPr id="170" name="Shape 170"/>
          <p:cNvSpPr/>
          <p:nvPr>
            <p:ph type="body" idx="1"/>
          </p:nvPr>
        </p:nvSpPr>
        <p:spPr>
          <a:prstGeom prst="rect">
            <a:avLst/>
          </a:prstGeom>
        </p:spPr>
        <p:txBody>
          <a:bodyPr/>
          <a:lstStyle/>
          <a:p>
            <a:pPr marL="0" lvl="0" indent="99852" defTabSz="1178813">
              <a:spcBef>
                <a:spcPts val="500"/>
              </a:spcBef>
              <a:buSzTx/>
              <a:buNone/>
              <a:defRPr sz="1800">
                <a:uFillTx/>
              </a:defRPr>
            </a:pPr>
            <a:r>
              <a:rPr sz="4004">
                <a:uFill>
                  <a:solidFill>
                    <a:prstClr val="black"/>
                  </a:solidFill>
                </a:uFill>
              </a:rPr>
              <a:t>Flows are sent in the following format</a:t>
            </a:r>
          </a:p>
          <a:p>
            <a:pPr marL="375203" lvl="0" indent="-137675" defTabSz="1178813">
              <a:spcBef>
                <a:spcPts val="500"/>
              </a:spcBef>
              <a:defRPr sz="1800">
                <a:uFillTx/>
              </a:defRPr>
            </a:pPr>
            <a:r>
              <a:rPr sz="2366">
                <a:uFill>
                  <a:solidFill>
                    <a:prstClr val="black"/>
                  </a:solidFill>
                </a:uFill>
              </a:rPr>
              <a:t>{“8”:"192.12.193.11","12":"192.168.1.92","15":"0.0.0.0","10":0,"14":0,"2":5,"1":406,"22":1412183096,"21":1412183096,"7":3000,"11":55174,"6":27,"4":6,"5":0,"16":2597,"17":0,"9":0,"13":0,"42":4}</a:t>
            </a:r>
          </a:p>
          <a:p>
            <a:pPr marL="375203" lvl="0" indent="-137675" defTabSz="1178813">
              <a:spcBef>
                <a:spcPts val="500"/>
              </a:spcBef>
              <a:defRPr sz="1800">
                <a:uFillTx/>
              </a:defRPr>
            </a:pPr>
            <a:r>
              <a:rPr sz="2366">
                <a:uFill>
                  <a:solidFill>
                    <a:prstClr val="black"/>
                  </a:solidFill>
                </a:uFill>
              </a:rPr>
              <a:t>Where:</a:t>
            </a:r>
          </a:p>
          <a:p>
            <a:pPr marL="500138" lvl="1" indent="-142333" defTabSz="1178813">
              <a:spcBef>
                <a:spcPts val="300"/>
              </a:spcBef>
              <a:defRPr sz="1800">
                <a:uFillTx/>
              </a:defRPr>
            </a:pPr>
            <a:r>
              <a:rPr sz="2366">
                <a:uFill>
                  <a:solidFill>
                    <a:prstClr val="black"/>
                  </a:solidFill>
                </a:uFill>
              </a:rPr>
              <a:t>“&lt;Element ID&gt;”: &lt;value&gt; (example 8 = IPV4_SRC_ADDR)</a:t>
            </a:r>
          </a:p>
          <a:p>
            <a:pPr marL="332841" lvl="0" indent="-232989" defTabSz="1178813">
              <a:spcBef>
                <a:spcPts val="500"/>
              </a:spcBef>
              <a:defRPr sz="1800">
                <a:uFillTx/>
              </a:defRPr>
            </a:pPr>
            <a:endParaRPr sz="2366">
              <a:uFill>
                <a:solidFill>
                  <a:prstClr val="black"/>
                </a:solidFill>
              </a:uFill>
            </a:endParaRPr>
          </a:p>
          <a:p>
            <a:pPr marL="332841" lvl="0" indent="-232989" defTabSz="1178813">
              <a:spcBef>
                <a:spcPts val="500"/>
              </a:spcBef>
              <a:defRPr sz="1800">
                <a:uFillTx/>
              </a:defRPr>
            </a:pPr>
            <a:r>
              <a:rPr sz="4004">
                <a:uFill>
                  <a:solidFill>
                    <a:prstClr val="black"/>
                  </a:solidFill>
                </a:uFill>
              </a:rPr>
              <a:t>Contrary to what happens in NetFlow/sFlow ntopng (collector) connects to nProbe (probe) and fetches the emitted flows. Multiple collectors can connect to the same probe. No traffic is created when no collector is attached to the probe.</a:t>
            </a:r>
          </a:p>
        </p:txBody>
      </p:sp>
      <p:sp>
        <p:nvSpPr>
          <p:cNvPr id="171" name="Shape 1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32</a:t>
            </a:fld>
          </a:p>
        </p:txBody>
      </p:sp>
    </p:spTree>
  </p:cSld>
  <p:clrMapOvr>
    <a:masterClrMapping/>
  </p:clrMapOvr>
  <p:transition spd="med"/>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73" name="Shape 173"/>
          <p:cNvSpPr/>
          <p:nvPr>
            <p:ph type="title"/>
          </p:nvPr>
        </p:nvSpPr>
        <p:spPr>
          <a:prstGeom prst="rect">
            <a:avLst/>
          </a:prstGeom>
        </p:spPr>
        <p:txBody>
          <a:bodyPr/>
          <a:lstStyle/>
          <a:p>
            <a:pPr lvl="0">
              <a:defRPr sz="1800">
                <a:uFillTx/>
              </a:defRPr>
            </a:pPr>
            <a:r>
              <a:rPr sz="5100">
                <a:uFill>
                  <a:solidFill>
                    <a:prstClr val="black"/>
                  </a:solidFill>
                </a:uFill>
              </a:rPr>
              <a:t>Flow Collection Setup: an Example</a:t>
            </a:r>
          </a:p>
        </p:txBody>
      </p:sp>
      <p:sp>
        <p:nvSpPr>
          <p:cNvPr id="174" name="Shape 174"/>
          <p:cNvSpPr/>
          <p:nvPr>
            <p:ph type="body" idx="1"/>
          </p:nvPr>
        </p:nvSpPr>
        <p:spPr>
          <a:prstGeom prst="rect">
            <a:avLst/>
          </a:prstGeom>
        </p:spPr>
        <p:txBody>
          <a:bodyPr/>
          <a:lstStyle/>
          <a:p>
            <a:pPr marL="457200" lvl="0" indent="-457200" defTabSz="457200">
              <a:spcBef>
                <a:spcPct val="0"/>
              </a:spcBef>
              <a:buSzTx/>
              <a:buNone/>
              <a:tabLst>
                <a:tab pos="139700"/>
                <a:tab pos="457200"/>
              </a:tabLst>
              <a:defRPr sz="1800">
                <a:uFillTx/>
              </a:defRPr>
            </a:pPr>
            <a:r>
              <a:rPr sz="5200"/>
              <a:t>Flow collection/generation (nProbe)</a:t>
            </a:r>
          </a:p>
          <a:p>
            <a:pPr marL="149469" lvl="0" indent="-149469" defTabSz="457200">
              <a:spcBef>
                <a:spcPct val="0"/>
              </a:spcBef>
              <a:buSzTx/>
              <a:tabLst>
                <a:tab pos="139700"/>
                <a:tab pos="457200"/>
              </a:tabLst>
              <a:defRPr sz="1800">
                <a:uFillTx/>
              </a:defRPr>
            </a:pPr>
            <a:r>
              <a:rPr sz="3400"/>
              <a:t>Probe mode</a:t>
            </a:r>
            <a:br>
              <a:rPr sz="3400"/>
            </a:br>
            <a:r>
              <a:rPr sz="3400"/>
              <a:t>nprobe --zmq "tcp://*:5556" -i eth1 -n none</a:t>
            </a:r>
            <a:br>
              <a:rPr sz="3400"/>
            </a:br>
          </a:p>
          <a:p>
            <a:pPr marL="149469" lvl="0" indent="-149469" defTabSz="457200">
              <a:spcBef>
                <a:spcPct val="0"/>
              </a:spcBef>
              <a:buSzTx/>
              <a:tabLst>
                <a:tab pos="139700"/>
                <a:tab pos="457200"/>
              </a:tabLst>
              <a:defRPr sz="1800">
                <a:uFillTx/>
              </a:defRPr>
            </a:pPr>
            <a:r>
              <a:rPr sz="3400"/>
              <a:t>sFlow/NetFlow collector mode</a:t>
            </a:r>
            <a:br>
              <a:rPr sz="3400"/>
            </a:br>
            <a:r>
              <a:rPr sz="3400"/>
              <a:t>nprobe --zmq "tcp://*:5556" -i none -n none --collector-port 2055</a:t>
            </a:r>
          </a:p>
          <a:p>
            <a:pPr marL="149469" lvl="0" indent="-149469" defTabSz="457200">
              <a:spcBef>
                <a:spcPct val="0"/>
              </a:spcBef>
              <a:buSzTx/>
              <a:tabLst>
                <a:tab pos="139700"/>
                <a:tab pos="457200"/>
              </a:tabLst>
              <a:defRPr sz="1800">
                <a:uFillTx/>
              </a:defRPr>
            </a:pPr>
            <a:endParaRPr sz="3400"/>
          </a:p>
          <a:p>
            <a:pPr marL="457200" lvl="0" indent="-457200" defTabSz="457200">
              <a:spcBef>
                <a:spcPct val="0"/>
              </a:spcBef>
              <a:buSzTx/>
              <a:buNone/>
              <a:tabLst>
                <a:tab pos="139700"/>
                <a:tab pos="457200"/>
              </a:tabLst>
              <a:defRPr sz="1800">
                <a:uFillTx/>
              </a:defRPr>
            </a:pPr>
            <a:r>
              <a:rPr sz="5200"/>
              <a:t>Data Collector (ntopng)</a:t>
            </a:r>
          </a:p>
          <a:p>
            <a:pPr marL="228600" lvl="0" indent="-228600" defTabSz="457200">
              <a:spcBef>
                <a:spcPct val="0"/>
              </a:spcBef>
              <a:buSzTx/>
              <a:tabLst>
                <a:tab pos="139700"/>
                <a:tab pos="457200"/>
              </a:tabLst>
              <a:defRPr sz="1800">
                <a:uFillTx/>
              </a:defRPr>
            </a:pPr>
            <a:r>
              <a:rPr sz="3400"/>
              <a:t>ntopng -i tcp://127.0.0.1:5556</a:t>
            </a:r>
          </a:p>
        </p:txBody>
      </p:sp>
      <p:sp>
        <p:nvSpPr>
          <p:cNvPr id="175" name="Shape 1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33</a:t>
            </a:fld>
          </a:p>
        </p:txBody>
      </p:sp>
    </p:spTree>
  </p:cSld>
  <p:clrMapOvr>
    <a:masterClrMapping/>
  </p:clrMapOvr>
  <p:transition spd="med"/>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77" name="Shape 177"/>
          <p:cNvSpPr/>
          <p:nvPr>
            <p:ph type="title"/>
          </p:nvPr>
        </p:nvSpPr>
        <p:spPr>
          <a:prstGeom prst="rect">
            <a:avLst/>
          </a:prstGeom>
        </p:spPr>
        <p:txBody>
          <a:bodyPr/>
          <a:lstStyle/>
          <a:p>
            <a:pPr lvl="0">
              <a:defRPr sz="1800">
                <a:uFillTx/>
              </a:defRPr>
            </a:pPr>
            <a:r>
              <a:rPr sz="5100">
                <a:uFill>
                  <a:solidFill>
                    <a:prstClr val="black"/>
                  </a:solidFill>
                </a:uFill>
              </a:rPr>
              <a:t>Creating ntopng Clusters [1/2]</a:t>
            </a:r>
          </a:p>
        </p:txBody>
      </p:sp>
      <p:sp>
        <p:nvSpPr>
          <p:cNvPr id="178" name="Shape 178"/>
          <p:cNvSpPr/>
          <p:nvPr>
            <p:ph type="body" idx="1"/>
          </p:nvPr>
        </p:nvSpPr>
        <p:spPr>
          <a:prstGeom prst="rect">
            <a:avLst/>
          </a:prstGeom>
        </p:spPr>
        <p:txBody>
          <a:bodyPr/>
          <a:lstStyle/>
          <a:p>
            <a:pPr lvl="0">
              <a:defRPr sz="1800">
                <a:uFillTx/>
              </a:defRPr>
            </a:pPr>
            <a:r>
              <a:rPr sz="4400">
                <a:uFill>
                  <a:solidFill>
                    <a:prstClr val="black"/>
                  </a:solidFill>
                </a:uFill>
              </a:rPr>
              <a:t>ntopng is not only a flow collector, but it can export flows in the same JSON format used in the received flows.</a:t>
            </a:r>
          </a:p>
          <a:p>
            <a:pPr lvl="0">
              <a:defRPr sz="1800">
                <a:uFillTx/>
              </a:defRPr>
            </a:pPr>
            <a:r>
              <a:rPr sz="4400">
                <a:uFill>
                  <a:solidFill>
                    <a:prstClr val="black"/>
                  </a:solidFill>
                </a:uFill>
              </a:rPr>
              <a:t>This allows complex clusters to be created:</a:t>
            </a:r>
          </a:p>
        </p:txBody>
      </p:sp>
      <p:sp>
        <p:nvSpPr>
          <p:cNvPr id="179" name="Shape 1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34</a:t>
            </a:fld>
          </a:p>
        </p:txBody>
      </p:sp>
      <p:pic>
        <p:nvPicPr>
          <p:cNvPr id="180" name="pasted-image.tif"/>
          <p:cNvPicPr/>
          <p:nvPr/>
        </p:nvPicPr>
        <p:blipFill>
          <a:blip r:embed="rId2">
            <a:extLst/>
          </a:blip>
          <a:stretch>
            <a:fillRect/>
          </a:stretch>
        </p:blipFill>
        <p:spPr>
          <a:xfrm>
            <a:off x="3556000" y="5041900"/>
            <a:ext cx="5892800" cy="3810000"/>
          </a:xfrm>
          <a:prstGeom prst="rect">
            <a:avLst/>
          </a:prstGeom>
          <a:ln w="12700">
            <a:miter lim="400000"/>
          </a:ln>
        </p:spPr>
      </p:pic>
    </p:spTree>
  </p:cSld>
  <p:clrMapOvr>
    <a:masterClrMapping/>
  </p:clrMapOvr>
  <p:transition spd="med"/>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82" name="Shape 182"/>
          <p:cNvSpPr/>
          <p:nvPr>
            <p:ph type="title"/>
          </p:nvPr>
        </p:nvSpPr>
        <p:spPr>
          <a:prstGeom prst="rect">
            <a:avLst/>
          </a:prstGeom>
        </p:spPr>
        <p:txBody>
          <a:bodyPr/>
          <a:lstStyle/>
          <a:p>
            <a:pPr lvl="0">
              <a:defRPr sz="1800">
                <a:uFillTx/>
              </a:defRPr>
            </a:pPr>
            <a:r>
              <a:rPr sz="5100">
                <a:uFill>
                  <a:solidFill>
                    <a:prstClr val="black"/>
                  </a:solidFill>
                </a:uFill>
              </a:rPr>
              <a:t>Creating ntopng Clusters [2/2]</a:t>
            </a:r>
          </a:p>
        </p:txBody>
      </p:sp>
      <p:sp>
        <p:nvSpPr>
          <p:cNvPr id="183" name="Shape 183"/>
          <p:cNvSpPr/>
          <p:nvPr>
            <p:ph type="body" idx="1"/>
          </p:nvPr>
        </p:nvSpPr>
        <p:spPr>
          <a:prstGeom prst="rect">
            <a:avLst/>
          </a:prstGeom>
        </p:spPr>
        <p:txBody>
          <a:bodyPr/>
          <a:lstStyle/>
          <a:p>
            <a:pPr marL="362102" lvl="0" indent="-253471" defTabSz="1282446">
              <a:spcBef>
                <a:spcPts val="500"/>
              </a:spcBef>
              <a:defRPr sz="1800">
                <a:uFillTx/>
              </a:defRPr>
            </a:pPr>
            <a:r>
              <a:rPr sz="4356">
                <a:uFill>
                  <a:solidFill>
                    <a:prstClr val="black"/>
                  </a:solidFill>
                </a:uFill>
              </a:rPr>
              <a:t>In many companies, there are many satellite offices and a few central aggregation points.</a:t>
            </a:r>
          </a:p>
          <a:p>
            <a:pPr marL="362102" lvl="0" indent="-253471" defTabSz="1282446">
              <a:spcBef>
                <a:spcPts val="500"/>
              </a:spcBef>
              <a:defRPr sz="1800">
                <a:uFillTx/>
              </a:defRPr>
            </a:pPr>
            <a:r>
              <a:rPr sz="4356">
                <a:uFill>
                  <a:solidFill>
                    <a:prstClr val="black"/>
                  </a:solidFill>
                </a:uFill>
              </a:rPr>
              <a:t>Using ØMQ (both ntopng and nProbe flows are in the same format) it is possible to create a hierarchy of instances.</a:t>
            </a:r>
          </a:p>
          <a:p>
            <a:pPr marL="362102" lvl="0" indent="-253471" defTabSz="1282446">
              <a:spcBef>
                <a:spcPts val="500"/>
              </a:spcBef>
              <a:defRPr sz="1800">
                <a:uFillTx/>
              </a:defRPr>
            </a:pPr>
            <a:r>
              <a:rPr sz="4356">
                <a:uFill>
                  <a:solidFill>
                    <a:prstClr val="black"/>
                  </a:solidFill>
                </a:uFill>
              </a:rPr>
              <a:t>Each node aggregates the traffic</a:t>
            </a:r>
            <a:br>
              <a:rPr sz="4356">
                <a:uFill>
                  <a:solidFill>
                    <a:prstClr val="black"/>
                  </a:solidFill>
                </a:uFill>
              </a:rPr>
            </a:br>
            <a:r>
              <a:rPr sz="4356">
                <a:uFill>
                  <a:solidFill>
                    <a:prstClr val="black"/>
                  </a:solidFill>
                </a:uFill>
              </a:rPr>
              <a:t>for the instances “below” it, so</a:t>
            </a:r>
            <a:br>
              <a:rPr sz="4356">
                <a:uFill>
                  <a:solidFill>
                    <a:prstClr val="black"/>
                  </a:solidFill>
                </a:uFill>
              </a:rPr>
            </a:br>
            <a:r>
              <a:rPr sz="4356">
                <a:uFill>
                  <a:solidFill>
                    <a:prstClr val="black"/>
                  </a:solidFill>
                </a:uFill>
              </a:rPr>
              <a:t>that at each tree layer you have</a:t>
            </a:r>
            <a:br>
              <a:rPr sz="4356">
                <a:uFill>
                  <a:solidFill>
                    <a:prstClr val="black"/>
                  </a:solidFill>
                </a:uFill>
              </a:rPr>
            </a:br>
            <a:r>
              <a:rPr sz="4356">
                <a:uFill>
                  <a:solidFill>
                    <a:prstClr val="black"/>
                  </a:solidFill>
                </a:uFill>
              </a:rPr>
              <a:t>a summarised view of the</a:t>
            </a:r>
            <a:br>
              <a:rPr sz="4356">
                <a:uFill>
                  <a:solidFill>
                    <a:prstClr val="black"/>
                  </a:solidFill>
                </a:uFill>
              </a:rPr>
            </a:br>
            <a:r>
              <a:rPr sz="4356">
                <a:uFill>
                  <a:solidFill>
                    <a:prstClr val="black"/>
                  </a:solidFill>
                </a:uFill>
              </a:rPr>
              <a:t>network activities.</a:t>
            </a:r>
          </a:p>
        </p:txBody>
      </p:sp>
      <p:sp>
        <p:nvSpPr>
          <p:cNvPr id="184" name="Shape 1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35</a:t>
            </a:fld>
          </a:p>
        </p:txBody>
      </p:sp>
      <p:pic>
        <p:nvPicPr>
          <p:cNvPr id="185" name="pasted-image.tif"/>
          <p:cNvPicPr/>
          <p:nvPr/>
        </p:nvPicPr>
        <p:blipFill>
          <a:blip r:embed="rId2">
            <a:extLst/>
          </a:blip>
          <a:stretch>
            <a:fillRect/>
          </a:stretch>
        </p:blipFill>
        <p:spPr>
          <a:xfrm>
            <a:off x="8614231" y="4861690"/>
            <a:ext cx="4140201" cy="3032582"/>
          </a:xfrm>
          <a:prstGeom prst="rect">
            <a:avLst/>
          </a:prstGeom>
          <a:ln w="12700">
            <a:miter lim="400000"/>
          </a:ln>
        </p:spPr>
      </p:pic>
    </p:spTree>
  </p:cSld>
  <p:clrMapOvr>
    <a:masterClrMapping/>
  </p:clrMapOvr>
  <p:transition spd="med"/>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187" name="Shape 187"/>
          <p:cNvSpPr/>
          <p:nvPr>
            <p:ph type="title"/>
          </p:nvPr>
        </p:nvSpPr>
        <p:spPr>
          <a:prstGeom prst="rect">
            <a:avLst/>
          </a:prstGeom>
        </p:spPr>
        <p:txBody>
          <a:bodyPr/>
          <a:lstStyle/>
          <a:p>
            <a:pPr lvl="0">
              <a:defRPr sz="1800">
                <a:uFillTx/>
              </a:defRPr>
            </a:pPr>
            <a:r>
              <a:rPr sz="5100">
                <a:uFill>
                  <a:solidFill>
                    <a:prstClr val="black"/>
                  </a:solidFill>
                </a:uFill>
              </a:rPr>
              <a:t>System+Network Monitoring [1/3]</a:t>
            </a:r>
          </a:p>
        </p:txBody>
      </p:sp>
      <p:sp>
        <p:nvSpPr>
          <p:cNvPr id="188" name="Shape 188"/>
          <p:cNvSpPr/>
          <p:nvPr>
            <p:ph type="body" idx="1"/>
          </p:nvPr>
        </p:nvSpPr>
        <p:spPr>
          <a:xfrm>
            <a:off x="647700" y="2106777"/>
            <a:ext cx="11709400" cy="1479561"/>
          </a:xfrm>
          <a:prstGeom prst="rect">
            <a:avLst/>
          </a:prstGeom>
        </p:spPr>
        <p:txBody>
          <a:bodyPr/>
          <a:lstStyle>
            <a:lvl1pPr marL="0" indent="109727">
              <a:buSzTx/>
              <a:buNone/>
            </a:lvl1pPr>
          </a:lstStyle>
          <a:p>
            <a:pPr lvl="0">
              <a:defRPr sz="1800">
                <a:uFillTx/>
              </a:defRPr>
            </a:pPr>
            <a:r>
              <a:rPr sz="4400">
                <a:uFill>
                  <a:solidFill>
                    <a:prstClr val="black"/>
                  </a:solidFill>
                </a:uFill>
              </a:rPr>
              <a:t>This is how most system management tools work on Linux:</a:t>
            </a:r>
          </a:p>
        </p:txBody>
      </p:sp>
      <p:sp>
        <p:nvSpPr>
          <p:cNvPr id="189" name="Shape 1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36</a:t>
            </a:fld>
          </a:p>
        </p:txBody>
      </p:sp>
      <p:pic>
        <p:nvPicPr>
          <p:cNvPr id="190" name="pasted-image.pdf"/>
          <p:cNvPicPr/>
          <p:nvPr/>
        </p:nvPicPr>
        <p:blipFill>
          <a:blip r:embed="rId2">
            <a:extLst/>
          </a:blip>
          <a:stretch>
            <a:fillRect/>
          </a:stretch>
        </p:blipFill>
        <p:spPr>
          <a:xfrm>
            <a:off x="1690558" y="3409256"/>
            <a:ext cx="4315084" cy="4735385"/>
          </a:xfrm>
          <a:prstGeom prst="rect">
            <a:avLst/>
          </a:prstGeom>
          <a:ln w="12700">
            <a:miter lim="400000"/>
          </a:ln>
        </p:spPr>
      </p:pic>
      <p:pic>
        <p:nvPicPr>
          <p:cNvPr id="191" name="pasted-image.png"/>
          <p:cNvPicPr/>
          <p:nvPr/>
        </p:nvPicPr>
        <p:blipFill>
          <a:blip r:embed="rId3">
            <a:extLst/>
          </a:blip>
          <a:stretch>
            <a:fillRect/>
          </a:stretch>
        </p:blipFill>
        <p:spPr>
          <a:xfrm>
            <a:off x="6842982" y="4527412"/>
            <a:ext cx="4805237" cy="3203491"/>
          </a:xfrm>
          <a:prstGeom prst="rect">
            <a:avLst/>
          </a:prstGeom>
          <a:ln w="12700">
            <a:miter lim="400000"/>
          </a:ln>
        </p:spPr>
      </p:pic>
    </p:spTree>
  </p:cSld>
  <p:clrMapOvr>
    <a:masterClrMapping/>
  </p:clrMapOvr>
  <p:transition spd="med"/>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grpSp>
        <p:nvGrpSpPr>
          <p:cNvPr id="226" name="Group 226"/>
          <p:cNvGrpSpPr/>
          <p:nvPr/>
        </p:nvGrpSpPr>
        <p:grpSpPr>
          <a:xfrm>
            <a:off x="1601694" y="4445000"/>
            <a:ext cx="9801413" cy="3044283"/>
            <a:chExt cx="9801411" cy="3044282"/>
          </a:xfrm>
        </p:grpSpPr>
        <p:pic>
          <p:nvPicPr>
            <p:cNvPr id="193" name="image7.png"/>
            <p:cNvPicPr/>
            <p:nvPr/>
          </p:nvPicPr>
          <p:blipFill>
            <a:blip r:embed="rId2">
              <a:extLst/>
            </a:blip>
            <a:stretch>
              <a:fillRect/>
            </a:stretch>
          </p:blipFill>
          <p:spPr>
            <a:xfrm>
              <a:off x="1095410" y="0"/>
              <a:ext cx="8198947" cy="3044283"/>
            </a:xfrm>
            <a:prstGeom prst="rect">
              <a:avLst/>
            </a:prstGeom>
            <a:ln w="12700" cap="flat">
              <a:noFill/>
              <a:miter lim="400000"/>
            </a:ln>
            <a:effectLst/>
          </p:spPr>
        </p:pic>
        <p:sp>
          <p:nvSpPr>
            <p:cNvPr id="194" name="Shape 194"/>
            <p:cNvSpPr/>
            <p:nvPr/>
          </p:nvSpPr>
          <p:spPr>
            <a:xfrm>
              <a:off x="927683" y="281384"/>
              <a:ext cx="8529887" cy="379016"/>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5" name="Shape 195"/>
            <p:cNvSpPr/>
            <p:nvPr/>
          </p:nvSpPr>
          <p:spPr>
            <a:xfrm>
              <a:off x="1194383" y="1995884"/>
              <a:ext cx="1482329"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6" name="Shape 196"/>
            <p:cNvSpPr/>
            <p:nvPr/>
          </p:nvSpPr>
          <p:spPr>
            <a:xfrm>
              <a:off x="6045783" y="1195784"/>
              <a:ext cx="1482329"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7" name="Shape 197"/>
            <p:cNvSpPr/>
            <p:nvPr/>
          </p:nvSpPr>
          <p:spPr>
            <a:xfrm>
              <a:off x="8319083" y="1995884"/>
              <a:ext cx="1482329"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8" name="Shape 198"/>
            <p:cNvSpPr/>
            <p:nvPr/>
          </p:nvSpPr>
          <p:spPr>
            <a:xfrm>
              <a:off x="4864683" y="1894284"/>
              <a:ext cx="895351" cy="297608"/>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9" name="Shape 199"/>
            <p:cNvSpPr/>
            <p:nvPr/>
          </p:nvSpPr>
          <p:spPr>
            <a:xfrm>
              <a:off x="4942272" y="1986781"/>
              <a:ext cx="790973" cy="297607"/>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0" name="Shape 200"/>
            <p:cNvSpPr/>
            <p:nvPr/>
          </p:nvSpPr>
          <p:spPr>
            <a:xfrm>
              <a:off x="4913697" y="1932384"/>
              <a:ext cx="790973" cy="297608"/>
            </a:xfrm>
            <a:prstGeom prst="rect">
              <a:avLst/>
            </a:prstGeom>
            <a:solidFill>
              <a:srgbClr val="FFFFFF"/>
            </a:solidFill>
            <a:ln w="12700" cap="flat">
              <a:noFill/>
              <a:miter lim="400000"/>
            </a:ln>
            <a:effectLst/>
          </p:spPr>
          <p:txBody>
            <a:bodyPr wrap="square" lIns="0" tIns="0" rIns="0" bIns="0" numCol="1" anchor="ctr">
              <a:noAutofit/>
            </a:bodyPr>
            <a:lstStyle/>
            <a:p>
              <a:pPr lvl="0"/>
            </a:p>
          </p:txBody>
        </p:sp>
        <p:grpSp>
          <p:nvGrpSpPr>
            <p:cNvPr id="203" name="Group 203"/>
            <p:cNvGrpSpPr/>
            <p:nvPr/>
          </p:nvGrpSpPr>
          <p:grpSpPr>
            <a:xfrm>
              <a:off x="5032958" y="2412999"/>
              <a:ext cx="533401" cy="457201"/>
              <a:chExt cx="533400" cy="457200"/>
            </a:xfrm>
          </p:grpSpPr>
          <p:sp>
            <p:nvSpPr>
              <p:cNvPr id="201" name="Shape 201"/>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2" name="Shape 202"/>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grpSp>
          <p:nvGrpSpPr>
            <p:cNvPr id="206" name="Group 206"/>
            <p:cNvGrpSpPr/>
            <p:nvPr/>
          </p:nvGrpSpPr>
          <p:grpSpPr>
            <a:xfrm>
              <a:off x="6677608" y="1612899"/>
              <a:ext cx="533401" cy="457201"/>
              <a:chExt cx="533400" cy="457200"/>
            </a:xfrm>
          </p:grpSpPr>
          <p:sp>
            <p:nvSpPr>
              <p:cNvPr id="204" name="Shape 204"/>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5" name="Shape 205"/>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grpSp>
          <p:nvGrpSpPr>
            <p:cNvPr id="209" name="Group 209"/>
            <p:cNvGrpSpPr/>
            <p:nvPr/>
          </p:nvGrpSpPr>
          <p:grpSpPr>
            <a:xfrm>
              <a:off x="8404808" y="2412999"/>
              <a:ext cx="533401" cy="457201"/>
              <a:chExt cx="533400" cy="457200"/>
            </a:xfrm>
          </p:grpSpPr>
          <p:sp>
            <p:nvSpPr>
              <p:cNvPr id="207" name="Shape 207"/>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8" name="Shape 208"/>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grpSp>
          <p:nvGrpSpPr>
            <p:cNvPr id="212" name="Group 212"/>
            <p:cNvGrpSpPr/>
            <p:nvPr/>
          </p:nvGrpSpPr>
          <p:grpSpPr>
            <a:xfrm>
              <a:off x="8404808" y="787399"/>
              <a:ext cx="533401" cy="457201"/>
              <a:chExt cx="533400" cy="457200"/>
            </a:xfrm>
          </p:grpSpPr>
          <p:sp>
            <p:nvSpPr>
              <p:cNvPr id="210" name="Shape 210"/>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11" name="Shape 211"/>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grpSp>
          <p:nvGrpSpPr>
            <p:cNvPr id="215" name="Group 215"/>
            <p:cNvGrpSpPr/>
            <p:nvPr/>
          </p:nvGrpSpPr>
          <p:grpSpPr>
            <a:xfrm>
              <a:off x="3324808" y="787399"/>
              <a:ext cx="533401" cy="457201"/>
              <a:chExt cx="533400" cy="457200"/>
            </a:xfrm>
          </p:grpSpPr>
          <p:sp>
            <p:nvSpPr>
              <p:cNvPr id="213" name="Shape 213"/>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14" name="Shape 214"/>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grpSp>
          <p:nvGrpSpPr>
            <p:cNvPr id="218" name="Group 218"/>
            <p:cNvGrpSpPr/>
            <p:nvPr/>
          </p:nvGrpSpPr>
          <p:grpSpPr>
            <a:xfrm>
              <a:off x="1630747" y="774699"/>
              <a:ext cx="533401" cy="457201"/>
              <a:chExt cx="533400" cy="457200"/>
            </a:xfrm>
          </p:grpSpPr>
          <p:sp>
            <p:nvSpPr>
              <p:cNvPr id="216" name="Shape 216"/>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17" name="Shape 217"/>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grpSp>
          <p:nvGrpSpPr>
            <p:cNvPr id="221" name="Group 221"/>
            <p:cNvGrpSpPr/>
            <p:nvPr/>
          </p:nvGrpSpPr>
          <p:grpSpPr>
            <a:xfrm>
              <a:off x="1630747" y="2412999"/>
              <a:ext cx="533401" cy="457201"/>
              <a:chExt cx="533400" cy="457200"/>
            </a:xfrm>
          </p:grpSpPr>
          <p:sp>
            <p:nvSpPr>
              <p:cNvPr id="219" name="Shape 219"/>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20" name="Shape 220"/>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a:t>
                </a:r>
              </a:p>
            </p:txBody>
          </p:sp>
        </p:grpSp>
        <p:sp>
          <p:nvSpPr>
            <p:cNvPr id="222" name="Shape 222"/>
            <p:cNvSpPr/>
            <p:nvPr/>
          </p:nvSpPr>
          <p:spPr>
            <a:xfrm>
              <a:off x="5677443" y="697664"/>
              <a:ext cx="411083" cy="1337195"/>
            </a:xfrm>
            <a:prstGeom prst="line">
              <a:avLst/>
            </a:prstGeom>
            <a:noFill/>
            <a:ln w="38100" cap="flat">
              <a:solidFill>
                <a:srgbClr val="000000"/>
              </a:solidFill>
              <a:prstDash val="solid"/>
              <a:miter lim="400000"/>
              <a:tailEnd type="triangle" w="med" len="med"/>
            </a:ln>
            <a:effectLst/>
          </p:spPr>
          <p:txBody>
            <a:bodyPr wrap="square" lIns="0" tIns="0" rIns="0" bIns="0" numCol="1" anchor="t">
              <a:noAutofit/>
            </a:bodyPr>
            <a:lstStyle/>
            <a:p>
              <a:pPr lvl="0"/>
            </a:p>
          </p:txBody>
        </p:sp>
        <p:sp>
          <p:nvSpPr>
            <p:cNvPr id="223" name="Shape 223"/>
            <p:cNvSpPr/>
            <p:nvPr/>
          </p:nvSpPr>
          <p:spPr>
            <a:xfrm>
              <a:off x="5293011" y="177799"/>
              <a:ext cx="70857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Flow</a:t>
              </a:r>
            </a:p>
          </p:txBody>
        </p:sp>
        <p:sp>
          <p:nvSpPr>
            <p:cNvPr id="224" name="Shape 224"/>
            <p:cNvSpPr/>
            <p:nvPr/>
          </p:nvSpPr>
          <p:spPr>
            <a:xfrm flipV="1">
              <a:off x="346332" y="1214748"/>
              <a:ext cx="1177451" cy="701270"/>
            </a:xfrm>
            <a:prstGeom prst="line">
              <a:avLst/>
            </a:prstGeom>
            <a:noFill/>
            <a:ln w="38100" cap="flat">
              <a:solidFill>
                <a:srgbClr val="000000"/>
              </a:solidFill>
              <a:prstDash val="solid"/>
              <a:miter lim="400000"/>
              <a:tailEnd type="triangle" w="med" len="med"/>
            </a:ln>
            <a:effectLst/>
          </p:spPr>
          <p:txBody>
            <a:bodyPr wrap="square" lIns="0" tIns="0" rIns="0" bIns="0" numCol="1" anchor="t">
              <a:noAutofit/>
            </a:bodyPr>
            <a:lstStyle/>
            <a:p>
              <a:pPr lvl="0"/>
            </a:p>
          </p:txBody>
        </p:sp>
        <p:sp>
          <p:nvSpPr>
            <p:cNvPr id="225" name="Shape 225"/>
            <p:cNvSpPr/>
            <p:nvPr/>
          </p:nvSpPr>
          <p:spPr>
            <a:xfrm>
              <a:off x="0" y="1945084"/>
              <a:ext cx="72345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Host</a:t>
              </a:r>
            </a:p>
          </p:txBody>
        </p:sp>
      </p:grpSp>
      <p:sp>
        <p:nvSpPr>
          <p:cNvPr id="227" name="Shape 227"/>
          <p:cNvSpPr/>
          <p:nvPr>
            <p:ph type="title"/>
          </p:nvPr>
        </p:nvSpPr>
        <p:spPr>
          <a:prstGeom prst="rect">
            <a:avLst/>
          </a:prstGeom>
        </p:spPr>
        <p:txBody>
          <a:bodyPr/>
          <a:lstStyle/>
          <a:p>
            <a:pPr lvl="0">
              <a:defRPr sz="1800">
                <a:uFillTx/>
              </a:defRPr>
            </a:pPr>
            <a:r>
              <a:rPr sz="5100">
                <a:uFill>
                  <a:solidFill>
                    <a:prstClr val="black"/>
                  </a:solidFill>
                </a:uFill>
              </a:rPr>
              <a:t>System+Network Monitoring [2/3]</a:t>
            </a:r>
          </a:p>
        </p:txBody>
      </p:sp>
      <p:sp>
        <p:nvSpPr>
          <p:cNvPr id="228" name="Shape 228"/>
          <p:cNvSpPr/>
          <p:nvPr>
            <p:ph type="body" idx="1"/>
          </p:nvPr>
        </p:nvSpPr>
        <p:spPr>
          <a:xfrm>
            <a:off x="803275" y="2217137"/>
            <a:ext cx="11709400" cy="6436926"/>
          </a:xfrm>
          <a:prstGeom prst="rect">
            <a:avLst/>
          </a:prstGeom>
        </p:spPr>
        <p:txBody>
          <a:bodyPr/>
          <a:lstStyle/>
          <a:p>
            <a:pPr lvl="0">
              <a:defRPr sz="1800">
                <a:uFillTx/>
              </a:defRPr>
            </a:pPr>
            <a:r>
              <a:rPr sz="4400">
                <a:uFill>
                  <a:solidFill>
                    <a:prstClr val="black"/>
                  </a:solidFill>
                </a:uFill>
              </a:rPr>
              <a:t>Using ntopng/nProbe you can see the flows that are are being exchanged across systems but it is not possible to know more than that.</a:t>
            </a:r>
          </a:p>
        </p:txBody>
      </p:sp>
      <p:sp>
        <p:nvSpPr>
          <p:cNvPr id="229" name="Shape 2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37</a:t>
            </a:fld>
          </a:p>
        </p:txBody>
      </p:sp>
    </p:spTree>
  </p:cSld>
  <p:clrMapOvr>
    <a:masterClrMapping/>
  </p:clrMapOvr>
  <p:transition spd="med"/>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31" name="Shape 231"/>
          <p:cNvSpPr/>
          <p:nvPr>
            <p:ph type="title"/>
          </p:nvPr>
        </p:nvSpPr>
        <p:spPr>
          <a:prstGeom prst="rect">
            <a:avLst/>
          </a:prstGeom>
        </p:spPr>
        <p:txBody>
          <a:bodyPr/>
          <a:lstStyle/>
          <a:p>
            <a:pPr lvl="0">
              <a:defRPr sz="1800">
                <a:uFillTx/>
              </a:defRPr>
            </a:pPr>
            <a:r>
              <a:rPr sz="5100">
                <a:uFill>
                  <a:solidFill>
                    <a:prstClr val="black"/>
                  </a:solidFill>
                </a:uFill>
              </a:rPr>
              <a:t>System+Network Monitoring [3/3]</a:t>
            </a:r>
          </a:p>
        </p:txBody>
      </p:sp>
      <p:sp>
        <p:nvSpPr>
          <p:cNvPr id="232" name="Shape 232"/>
          <p:cNvSpPr/>
          <p:nvPr>
            <p:ph type="body" idx="1"/>
          </p:nvPr>
        </p:nvSpPr>
        <p:spPr>
          <a:prstGeom prst="rect">
            <a:avLst/>
          </a:prstGeom>
        </p:spPr>
        <p:txBody>
          <a:bodyPr/>
          <a:lstStyle/>
          <a:p>
            <a:pPr lvl="0">
              <a:defRPr sz="1800">
                <a:uFillTx/>
              </a:defRPr>
            </a:pPr>
            <a:r>
              <a:rPr sz="4400">
                <a:uFill>
                  <a:solidFill>
                    <a:prstClr val="black"/>
                  </a:solidFill>
                </a:uFill>
              </a:rPr>
              <a:t>It would be desirable to know exactly what is the process originating the traffic observed and what resources the process is using while generating such traffic.</a:t>
            </a:r>
          </a:p>
          <a:p>
            <a:pPr lvl="0">
              <a:defRPr sz="1800">
                <a:uFillTx/>
              </a:defRPr>
            </a:pPr>
            <a:r>
              <a:rPr sz="4400">
                <a:uFill>
                  <a:solidFill>
                    <a:prstClr val="black"/>
                  </a:solidFill>
                </a:uFill>
              </a:rPr>
              <a:t>In essence we would like to see this picture:</a:t>
            </a:r>
          </a:p>
        </p:txBody>
      </p:sp>
      <p:sp>
        <p:nvSpPr>
          <p:cNvPr id="233" name="Shape 2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38</a:t>
            </a:fld>
          </a:p>
        </p:txBody>
      </p:sp>
      <p:pic>
        <p:nvPicPr>
          <p:cNvPr id="234" name="image7.png"/>
          <p:cNvPicPr/>
          <p:nvPr/>
        </p:nvPicPr>
        <p:blipFill>
          <a:blip r:embed="rId2">
            <a:extLst/>
          </a:blip>
          <a:stretch>
            <a:fillRect/>
          </a:stretch>
        </p:blipFill>
        <p:spPr>
          <a:xfrm>
            <a:off x="2415627" y="5435600"/>
            <a:ext cx="8198946" cy="3044283"/>
          </a:xfrm>
          <a:prstGeom prst="rect">
            <a:avLst/>
          </a:prstGeom>
          <a:ln w="12700">
            <a:miter lim="400000"/>
          </a:ln>
        </p:spPr>
      </p:pic>
    </p:spTree>
  </p:cSld>
  <p:clrMapOvr>
    <a:masterClrMapping/>
  </p:clrMapOvr>
  <p:transition spd="med"/>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36" name="Shape 236"/>
          <p:cNvSpPr/>
          <p:nvPr>
            <p:ph type="title"/>
          </p:nvPr>
        </p:nvSpPr>
        <p:spPr>
          <a:prstGeom prst="rect">
            <a:avLst/>
          </a:prstGeom>
        </p:spPr>
        <p:txBody>
          <a:bodyPr/>
          <a:lstStyle/>
          <a:p>
            <a:pPr lvl="0">
              <a:defRPr sz="1800">
                <a:uFillTx/>
              </a:defRPr>
            </a:pPr>
            <a:r>
              <a:rPr sz="5100">
                <a:uFill>
                  <a:solidFill>
                    <a:prstClr val="black"/>
                  </a:solidFill>
                </a:uFill>
              </a:rPr>
              <a:t>Welcome to Sysdig</a:t>
            </a:r>
          </a:p>
        </p:txBody>
      </p:sp>
      <p:sp>
        <p:nvSpPr>
          <p:cNvPr id="237" name="Shape 2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39</a:t>
            </a:fld>
          </a:p>
        </p:txBody>
      </p:sp>
      <p:pic>
        <p:nvPicPr>
          <p:cNvPr id="238" name="pasted-image.tif"/>
          <p:cNvPicPr/>
          <p:nvPr/>
        </p:nvPicPr>
        <p:blipFill>
          <a:blip r:embed="rId2">
            <a:extLst/>
          </a:blip>
          <a:stretch>
            <a:fillRect/>
          </a:stretch>
        </p:blipFill>
        <p:spPr>
          <a:xfrm>
            <a:off x="6032500" y="2533650"/>
            <a:ext cx="6350000" cy="5473700"/>
          </a:xfrm>
          <a:prstGeom prst="rect">
            <a:avLst/>
          </a:prstGeom>
          <a:ln w="12700">
            <a:miter lim="400000"/>
          </a:ln>
        </p:spPr>
      </p:pic>
      <p:sp>
        <p:nvSpPr>
          <p:cNvPr id="239" name="Shape 239"/>
          <p:cNvSpPr/>
          <p:nvPr>
            <p:ph type="body" idx="1"/>
          </p:nvPr>
        </p:nvSpPr>
        <p:spPr>
          <a:xfrm>
            <a:off x="803275" y="2217137"/>
            <a:ext cx="8677970" cy="6436926"/>
          </a:xfrm>
          <a:prstGeom prst="rect">
            <a:avLst/>
          </a:prstGeom>
        </p:spPr>
        <p:txBody>
          <a:bodyPr/>
          <a:lstStyle/>
          <a:p>
            <a:pPr lvl="0">
              <a:defRPr sz="1800">
                <a:uFillTx/>
              </a:defRPr>
            </a:pPr>
            <a:r>
              <a:rPr sz="4400">
                <a:uFill>
                  <a:solidFill>
                    <a:prstClr val="black"/>
                  </a:solidFill>
                </a:uFill>
              </a:rPr>
              <a:t>Sysdig is a Linux</a:t>
            </a:r>
            <a:br>
              <a:rPr sz="4400">
                <a:uFill>
                  <a:solidFill>
                    <a:prstClr val="black"/>
                  </a:solidFill>
                </a:uFill>
              </a:rPr>
            </a:br>
            <a:r>
              <a:rPr sz="4400">
                <a:uFill>
                  <a:solidFill>
                    <a:prstClr val="black"/>
                  </a:solidFill>
                </a:uFill>
              </a:rPr>
              <a:t>framework developed</a:t>
            </a:r>
            <a:br>
              <a:rPr sz="4400">
                <a:uFill>
                  <a:solidFill>
                    <a:prstClr val="black"/>
                  </a:solidFill>
                </a:uFill>
              </a:rPr>
            </a:br>
            <a:r>
              <a:rPr sz="4400">
                <a:uFill>
                  <a:solidFill>
                    <a:prstClr val="black"/>
                  </a:solidFill>
                </a:uFill>
              </a:rPr>
              <a:t>by Sysdig Cloud for</a:t>
            </a:r>
            <a:br>
              <a:rPr sz="4400">
                <a:uFill>
                  <a:solidFill>
                    <a:prstClr val="black"/>
                  </a:solidFill>
                </a:uFill>
              </a:rPr>
            </a:br>
            <a:r>
              <a:rPr sz="4400">
                <a:uFill>
                  <a:solidFill>
                    <a:prstClr val="black"/>
                  </a:solidFill>
                </a:uFill>
              </a:rPr>
              <a:t>capturing system calls.</a:t>
            </a:r>
          </a:p>
          <a:p>
            <a:pPr lvl="0">
              <a:defRPr sz="1800">
                <a:uFillTx/>
              </a:defRPr>
            </a:pPr>
            <a:r>
              <a:rPr sz="4400">
                <a:uFill>
                  <a:solidFill>
                    <a:prstClr val="black"/>
                  </a:solidFill>
                </a:uFill>
              </a:rPr>
              <a:t>The kernel module</a:t>
            </a:r>
            <a:br>
              <a:rPr sz="4400">
                <a:uFill>
                  <a:solidFill>
                    <a:prstClr val="black"/>
                  </a:solidFill>
                </a:uFill>
              </a:rPr>
            </a:br>
            <a:r>
              <a:rPr sz="4400">
                <a:uFill>
                  <a:solidFill>
                    <a:prstClr val="black"/>
                  </a:solidFill>
                </a:uFill>
              </a:rPr>
              <a:t>intercepts the calls.</a:t>
            </a:r>
          </a:p>
          <a:p>
            <a:pPr lvl="0">
              <a:defRPr sz="1800">
                <a:uFillTx/>
              </a:defRPr>
            </a:pPr>
            <a:r>
              <a:rPr sz="4400">
                <a:uFill>
                  <a:solidFill>
                    <a:prstClr val="black"/>
                  </a:solidFill>
                </a:uFill>
              </a:rPr>
              <a:t>The user-space libs</a:t>
            </a:r>
            <a:br>
              <a:rPr sz="4400">
                <a:uFill>
                  <a:solidFill>
                    <a:prstClr val="black"/>
                  </a:solidFill>
                </a:uFill>
              </a:rPr>
            </a:br>
            <a:r>
              <a:rPr sz="4400">
                <a:uFill>
                  <a:solidFill>
                    <a:prstClr val="black"/>
                  </a:solidFill>
                </a:uFill>
              </a:rPr>
              <a:t>receive and interpret</a:t>
            </a:r>
            <a:br>
              <a:rPr sz="4400">
                <a:uFill>
                  <a:solidFill>
                    <a:prstClr val="black"/>
                  </a:solidFill>
                </a:uFill>
              </a:rPr>
            </a:br>
            <a:r>
              <a:rPr sz="4400">
                <a:uFill>
                  <a:solidFill>
                    <a:prstClr val="black"/>
                  </a:solidFill>
                </a:uFill>
              </a:rPr>
              <a:t>the received calls.</a:t>
            </a:r>
          </a:p>
        </p:txBody>
      </p:sp>
    </p:spTree>
  </p:cSld>
  <p:clrMapOvr>
    <a:masterClrMapping/>
  </p:clrMapOvr>
  <p:transition spd="med"/>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4" name="Shape 34"/>
          <p:cNvSpPr/>
          <p:nvPr>
            <p:ph type="title"/>
          </p:nvPr>
        </p:nvSpPr>
        <p:spPr>
          <a:prstGeom prst="rect">
            <a:avLst/>
          </a:prstGeom>
        </p:spPr>
        <p:txBody>
          <a:bodyPr/>
          <a:lstStyle/>
          <a:p>
            <a:pPr lvl="0">
              <a:defRPr sz="1800">
                <a:uFillTx/>
              </a:defRPr>
            </a:pPr>
            <a:r>
              <a:rPr sz="5100">
                <a:uFill>
                  <a:solidFill>
                    <a:prstClr val="black"/>
                  </a:solidFill>
                </a:uFill>
              </a:rPr>
              <a:t>ntop’s Approach to Traffic Monitoring</a:t>
            </a:r>
          </a:p>
        </p:txBody>
      </p:sp>
      <p:sp>
        <p:nvSpPr>
          <p:cNvPr id="35" name="Shape 35"/>
          <p:cNvSpPr/>
          <p:nvPr>
            <p:ph type="body" idx="1"/>
          </p:nvPr>
        </p:nvSpPr>
        <p:spPr>
          <a:xfrm>
            <a:off x="647700" y="2106777"/>
            <a:ext cx="11709400" cy="6858001"/>
          </a:xfrm>
          <a:prstGeom prst="rect">
            <a:avLst/>
          </a:prstGeom>
        </p:spPr>
        <p:txBody>
          <a:bodyPr/>
          <a:lstStyle/>
          <a:p>
            <a:pPr marL="351129" lvl="0" indent="-245790" defTabSz="1243583">
              <a:spcBef>
                <a:spcPts val="500"/>
              </a:spcBef>
              <a:defRPr sz="1800">
                <a:uFillTx/>
              </a:defRPr>
            </a:pPr>
            <a:r>
              <a:rPr sz="4224">
                <a:uFill>
                  <a:solidFill>
                    <a:prstClr val="black"/>
                  </a:solidFill>
                </a:uFill>
              </a:rPr>
              <a:t>Ability to capture, process and (optionally) transmit traffic at line rate, any packet size.</a:t>
            </a:r>
          </a:p>
          <a:p>
            <a:pPr marL="351129" lvl="0" indent="-245790" defTabSz="1243583">
              <a:spcBef>
                <a:spcPts val="500"/>
              </a:spcBef>
              <a:defRPr sz="1800">
                <a:uFillTx/>
              </a:defRPr>
            </a:pPr>
            <a:r>
              <a:rPr sz="4224">
                <a:uFill>
                  <a:solidFill>
                    <a:prstClr val="black"/>
                  </a:solidFill>
                </a:uFill>
              </a:rPr>
              <a:t>Leverage on modern multi-core/NUMA architectures in order to promote scalability.</a:t>
            </a:r>
          </a:p>
          <a:p>
            <a:pPr marL="351129" lvl="0" indent="-245790" defTabSz="1243583">
              <a:spcBef>
                <a:spcPts val="500"/>
              </a:spcBef>
              <a:defRPr sz="1800">
                <a:uFillTx/>
              </a:defRPr>
            </a:pPr>
            <a:r>
              <a:rPr sz="4224">
                <a:uFill>
                  <a:solidFill>
                    <a:prstClr val="black"/>
                  </a:solidFill>
                </a:uFill>
              </a:rPr>
              <a:t>Use commodity hardware for producing affordable, long-living (no vendor lock), scalable (use new hardware by the time it is becoming available) monitoring solutions.</a:t>
            </a:r>
          </a:p>
          <a:p>
            <a:pPr marL="351129" lvl="0" indent="-245790" defTabSz="1243583">
              <a:spcBef>
                <a:spcPts val="500"/>
              </a:spcBef>
              <a:defRPr sz="1800">
                <a:uFillTx/>
              </a:defRPr>
            </a:pPr>
            <a:r>
              <a:rPr sz="4224">
                <a:uFill>
                  <a:solidFill>
                    <a:prstClr val="black"/>
                  </a:solidFill>
                </a:uFill>
              </a:rPr>
              <a:t>Use open-source to spread the software, and let the community test it on unchartered places.</a:t>
            </a:r>
          </a:p>
        </p:txBody>
      </p:sp>
      <p:sp>
        <p:nvSpPr>
          <p:cNvPr id="36" name="Shape 36"/>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a:t>
            </a:fld>
          </a:p>
        </p:txBody>
      </p:sp>
    </p:spTree>
  </p:cSld>
  <p:clrMapOvr>
    <a:masterClrMapping/>
  </p:clrMapOvr>
  <p:transition spd="med"/>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41" name="Shape 241"/>
          <p:cNvSpPr/>
          <p:nvPr>
            <p:ph type="title"/>
          </p:nvPr>
        </p:nvSpPr>
        <p:spPr>
          <a:prstGeom prst="rect">
            <a:avLst/>
          </a:prstGeom>
        </p:spPr>
        <p:txBody>
          <a:bodyPr/>
          <a:lstStyle/>
          <a:p>
            <a:pPr lvl="0">
              <a:defRPr sz="1800">
                <a:uFillTx/>
              </a:defRPr>
            </a:pPr>
            <a:r>
              <a:rPr sz="5100">
                <a:uFill>
                  <a:solidFill>
                    <a:prstClr val="black"/>
                  </a:solidFill>
                </a:uFill>
              </a:rPr>
              <a:t>ntopng+nProbe+sysdig [1/2]</a:t>
            </a:r>
          </a:p>
        </p:txBody>
      </p:sp>
      <p:sp>
        <p:nvSpPr>
          <p:cNvPr id="242" name="Shape 242"/>
          <p:cNvSpPr/>
          <p:nvPr>
            <p:ph type="body" idx="1"/>
          </p:nvPr>
        </p:nvSpPr>
        <p:spPr>
          <a:prstGeom prst="rect">
            <a:avLst/>
          </a:prstGeom>
        </p:spPr>
        <p:txBody>
          <a:bodyPr/>
          <a:lstStyle/>
          <a:p>
            <a:pPr lvl="0">
              <a:defRPr sz="1800">
                <a:uFillTx/>
              </a:defRPr>
            </a:pPr>
            <a:r>
              <a:rPr sz="4400">
                <a:uFill>
                  <a:solidFill>
                    <a:prstClr val="black"/>
                  </a:solidFill>
                </a:uFill>
              </a:rPr>
              <a:t>In order to activate system+network monitoring, it is necessary to load the sysdig kernel module and start nProbe (flow probe) as follows:</a:t>
            </a:r>
          </a:p>
          <a:p>
            <a:pPr lvl="0">
              <a:defRPr sz="1800">
                <a:uFillTx/>
              </a:defRPr>
            </a:pPr>
            <a:endParaRPr sz="4400">
              <a:uFill>
                <a:solidFill>
                  <a:prstClr val="black"/>
                </a:solidFill>
              </a:uFill>
            </a:endParaRPr>
          </a:p>
          <a:p>
            <a:pPr lvl="0">
              <a:defRPr sz="1800">
                <a:uFillTx/>
              </a:defRPr>
            </a:pPr>
            <a:endParaRPr sz="4400">
              <a:uFill>
                <a:solidFill>
                  <a:prstClr val="black"/>
                </a:solidFill>
              </a:uFill>
            </a:endParaRPr>
          </a:p>
          <a:p>
            <a:pPr lvl="0">
              <a:defRPr sz="1800">
                <a:uFillTx/>
              </a:defRPr>
            </a:pPr>
            <a:r>
              <a:rPr sz="4400">
                <a:uFill>
                  <a:solidFill>
                    <a:prstClr val="black"/>
                  </a:solidFill>
                </a:uFill>
              </a:rPr>
              <a:t>Then start ntopng (flow collector) as follows:</a:t>
            </a:r>
          </a:p>
        </p:txBody>
      </p:sp>
      <p:sp>
        <p:nvSpPr>
          <p:cNvPr id="243" name="Shape 24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40</a:t>
            </a:fld>
          </a:p>
        </p:txBody>
      </p:sp>
      <p:sp>
        <p:nvSpPr>
          <p:cNvPr id="244" name="Shape 244"/>
          <p:cNvSpPr/>
          <p:nvPr/>
        </p:nvSpPr>
        <p:spPr>
          <a:xfrm>
            <a:off x="1047126" y="4711699"/>
            <a:ext cx="1113666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buClrTx/>
              <a:buFontTx/>
              <a:tabLst>
                <a:tab pos="355600"/>
                <a:tab pos="711200"/>
                <a:tab pos="1066800"/>
                <a:tab pos="1422400"/>
                <a:tab pos="1778000"/>
                <a:tab pos="2133600"/>
                <a:tab pos="2489200"/>
                <a:tab pos="2844800"/>
                <a:tab pos="3200400"/>
                <a:tab pos="3556000"/>
                <a:tab pos="3911600"/>
                <a:tab pos="4267200"/>
              </a:tabLst>
              <a:defRPr sz="1800">
                <a:uFillTx/>
              </a:defRPr>
            </a:pPr>
            <a:r>
              <a:rPr sz="1700">
                <a:latin typeface="Menlo"/>
                <a:ea typeface="Menlo"/>
                <a:cs typeface="Menlo"/>
                <a:sym typeface="Menlo"/>
              </a:rPr>
              <a:t>nprobe -T “%IPV4_SRC_ADDR %L4_SRC_PORT  %IPV4_DST_ADDR %L4_DST_PORT %IN_PKTS %IN_BYTES %FIRST_SWITCHED %LAST_SWITCHED” %TCP_FLAGS %PROTOCOL </a:t>
            </a:r>
            <a:r>
              <a:rPr sz="1700" b="1">
                <a:solidFill>
                  <a:srgbClr val="C82506"/>
                </a:solidFill>
                <a:latin typeface="Menlo"/>
                <a:ea typeface="Menlo"/>
                <a:cs typeface="Menlo"/>
                <a:sym typeface="Menlo"/>
              </a:rPr>
              <a:t>@PROCESS@</a:t>
            </a:r>
            <a:r>
              <a:rPr sz="1700">
                <a:latin typeface="Menlo"/>
                <a:ea typeface="Menlo"/>
                <a:cs typeface="Menlo"/>
                <a:sym typeface="Menlo"/>
              </a:rPr>
              <a:t> %L7_PROTO --zmq “tcp://*:1234” -i any --dont-drop-privileges -t 5 -b 2</a:t>
            </a:r>
          </a:p>
        </p:txBody>
      </p:sp>
      <p:sp>
        <p:nvSpPr>
          <p:cNvPr id="245" name="Shape 245"/>
          <p:cNvSpPr/>
          <p:nvPr/>
        </p:nvSpPr>
        <p:spPr>
          <a:xfrm>
            <a:off x="1093812" y="6926529"/>
            <a:ext cx="9213094"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buClrTx/>
              <a:buFontTx/>
              <a:tabLst>
                <a:tab pos="355600"/>
                <a:tab pos="711200"/>
                <a:tab pos="1066800"/>
                <a:tab pos="1422400"/>
                <a:tab pos="1778000"/>
                <a:tab pos="2133600"/>
                <a:tab pos="2489200"/>
                <a:tab pos="2844800"/>
                <a:tab pos="3200400"/>
                <a:tab pos="3556000"/>
                <a:tab pos="3911600"/>
                <a:tab pos="4267200"/>
              </a:tabLst>
              <a:defRPr sz="1700">
                <a:uFillTx/>
                <a:latin typeface="Menlo"/>
                <a:ea typeface="Menlo"/>
                <a:cs typeface="Menlo"/>
                <a:sym typeface="Menlo"/>
              </a:defRPr>
            </a:lvl1pPr>
          </a:lstStyle>
          <a:p>
            <a:pPr lvl="0">
              <a:defRPr sz="1800"/>
            </a:pPr>
            <a:r>
              <a:rPr sz="1700"/>
              <a:t>ntopng -i tcp://nprobe1.ntop.org:1234 -i tcp://nprobe2.ntop.org:1234 …</a:t>
            </a:r>
          </a:p>
        </p:txBody>
      </p:sp>
    </p:spTree>
  </p:cSld>
  <p:clrMapOvr>
    <a:masterClrMapping/>
  </p:clrMapOvr>
  <p:transition spd="med"/>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47" name="Shape 247"/>
          <p:cNvSpPr/>
          <p:nvPr>
            <p:ph type="title"/>
          </p:nvPr>
        </p:nvSpPr>
        <p:spPr>
          <a:prstGeom prst="rect">
            <a:avLst/>
          </a:prstGeom>
        </p:spPr>
        <p:txBody>
          <a:bodyPr/>
          <a:lstStyle/>
          <a:p>
            <a:pPr lvl="0">
              <a:defRPr sz="1800">
                <a:uFillTx/>
              </a:defRPr>
            </a:pPr>
            <a:r>
              <a:rPr sz="5100">
                <a:uFill>
                  <a:solidFill>
                    <a:prstClr val="black"/>
                  </a:solidFill>
                </a:uFill>
              </a:rPr>
              <a:t>ntopng+nProbe+sysdig [2/2]</a:t>
            </a:r>
          </a:p>
        </p:txBody>
      </p:sp>
      <p:sp>
        <p:nvSpPr>
          <p:cNvPr id="248" name="Shape 248"/>
          <p:cNvSpPr/>
          <p:nvPr>
            <p:ph type="body" idx="1"/>
          </p:nvPr>
        </p:nvSpPr>
        <p:spPr>
          <a:prstGeom prst="rect">
            <a:avLst/>
          </a:prstGeom>
        </p:spPr>
        <p:txBody>
          <a:bodyPr/>
          <a:lstStyle/>
          <a:p>
            <a:pPr lvl="0">
              <a:defRPr sz="1800">
                <a:uFillTx/>
              </a:defRPr>
            </a:pPr>
            <a:r>
              <a:rPr sz="4400">
                <a:uFill>
                  <a:solidFill>
                    <a:prstClr val="black"/>
                  </a:solidFill>
                </a:uFill>
              </a:rPr>
              <a:t>When ntopng receives flow enriched with system information, it interprets it, and depicts:</a:t>
            </a:r>
          </a:p>
          <a:p>
            <a:pPr marL="633823" lvl="1" indent="-240631">
              <a:defRPr sz="1800">
                <a:uFillTx/>
              </a:defRPr>
            </a:pPr>
            <a:r>
              <a:rPr sz="4000">
                <a:uFill>
                  <a:solidFill>
                    <a:prstClr val="black"/>
                  </a:solidFill>
                </a:uFill>
              </a:rPr>
              <a:t>The process-to-flow association.</a:t>
            </a:r>
          </a:p>
          <a:p>
            <a:pPr marL="633823" lvl="1" indent="-240631">
              <a:defRPr sz="1800">
                <a:uFillTx/>
              </a:defRPr>
            </a:pPr>
            <a:r>
              <a:rPr sz="4000">
                <a:uFill>
                  <a:solidFill>
                    <a:prstClr val="black"/>
                  </a:solidFill>
                </a:uFill>
              </a:rPr>
              <a:t>For flows whose peers are hosts monitored by nProbe instances, it “glues” the flows together.</a:t>
            </a:r>
          </a:p>
          <a:p>
            <a:pPr marL="633823" lvl="1" indent="-240631">
              <a:defRPr sz="1800">
                <a:uFillTx/>
              </a:defRPr>
            </a:pPr>
            <a:r>
              <a:rPr sz="4000">
                <a:uFill>
                  <a:solidFill>
                    <a:prstClr val="black"/>
                  </a:solidFill>
                </a:uFill>
              </a:rPr>
              <a:t>The process call father/process hierarchy is depicted.</a:t>
            </a:r>
          </a:p>
          <a:p>
            <a:pPr marL="633823" lvl="1" indent="-240631">
              <a:defRPr sz="1800">
                <a:uFillTx/>
              </a:defRPr>
            </a:pPr>
            <a:r>
              <a:rPr sz="4000">
                <a:uFill>
                  <a:solidFill>
                    <a:prstClr val="black"/>
                  </a:solidFill>
                </a:uFill>
              </a:rPr>
              <a:t>The overall system process view including the process relationships.</a:t>
            </a:r>
          </a:p>
        </p:txBody>
      </p:sp>
      <p:sp>
        <p:nvSpPr>
          <p:cNvPr id="249" name="Shape 2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41</a:t>
            </a:fld>
          </a:p>
        </p:txBody>
      </p:sp>
    </p:spTree>
  </p:cSld>
  <p:clrMapOvr>
    <a:masterClrMapping/>
  </p:clrMapOvr>
  <p:transition spd="med"/>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51" name="Shape 251"/>
          <p:cNvSpPr/>
          <p:nvPr>
            <p:ph type="title"/>
          </p:nvPr>
        </p:nvSpPr>
        <p:spPr>
          <a:prstGeom prst="rect">
            <a:avLst/>
          </a:prstGeom>
        </p:spPr>
        <p:txBody>
          <a:bodyPr/>
          <a:lstStyle/>
          <a:p>
            <a:pPr lvl="0">
              <a:defRPr sz="1800">
                <a:uFillTx/>
              </a:defRPr>
            </a:pPr>
            <a:r>
              <a:rPr sz="5100">
                <a:uFill>
                  <a:solidFill>
                    <a:prstClr val="black"/>
                  </a:solidFill>
                </a:uFill>
              </a:rPr>
              <a:t>Process Network Communications</a:t>
            </a:r>
          </a:p>
        </p:txBody>
      </p:sp>
      <p:sp>
        <p:nvSpPr>
          <p:cNvPr id="252" name="Shape 25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42</a:t>
            </a:fld>
          </a:p>
        </p:txBody>
      </p:sp>
      <p:pic>
        <p:nvPicPr>
          <p:cNvPr id="253" name="pasted-image.png"/>
          <p:cNvPicPr/>
          <p:nvPr/>
        </p:nvPicPr>
        <p:blipFill>
          <a:blip r:embed="rId2">
            <a:extLst/>
          </a:blip>
          <a:stretch>
            <a:fillRect/>
          </a:stretch>
        </p:blipFill>
        <p:spPr>
          <a:xfrm>
            <a:off x="1652415" y="2094465"/>
            <a:ext cx="9699970" cy="7570235"/>
          </a:xfrm>
          <a:prstGeom prst="rect">
            <a:avLst/>
          </a:prstGeom>
          <a:ln w="12700">
            <a:miter lim="400000"/>
          </a:ln>
        </p:spPr>
      </p:pic>
    </p:spTree>
  </p:cSld>
  <p:clrMapOvr>
    <a:masterClrMapping/>
  </p:clrMapOvr>
  <p:transition spd="med"/>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255" name="Shape 255"/>
          <p:cNvSpPr/>
          <p:nvPr>
            <p:ph type="title"/>
          </p:nvPr>
        </p:nvSpPr>
        <p:spPr>
          <a:prstGeom prst="rect">
            <a:avLst/>
          </a:prstGeom>
        </p:spPr>
        <p:txBody>
          <a:bodyPr/>
          <a:lstStyle/>
          <a:p>
            <a:pPr lvl="0">
              <a:defRPr sz="1800">
                <a:uFillTx/>
              </a:defRPr>
            </a:pPr>
            <a:r>
              <a:rPr sz="5100">
                <a:uFill>
                  <a:solidFill>
                    <a:prstClr val="black"/>
                  </a:solidFill>
                </a:uFill>
              </a:rPr>
              <a:t>Flow/Process Drill-down [1/2]</a:t>
            </a:r>
          </a:p>
        </p:txBody>
      </p:sp>
      <p:sp>
        <p:nvSpPr>
          <p:cNvPr id="256" name="Shape 2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43</a:t>
            </a:fld>
          </a:p>
        </p:txBody>
      </p:sp>
      <p:pic>
        <p:nvPicPr>
          <p:cNvPr id="257" name="pasted-image.png"/>
          <p:cNvPicPr/>
          <p:nvPr/>
        </p:nvPicPr>
        <p:blipFill>
          <a:blip r:embed="rId2">
            <a:extLst/>
          </a:blip>
          <a:stretch>
            <a:fillRect/>
          </a:stretch>
        </p:blipFill>
        <p:spPr>
          <a:xfrm>
            <a:off x="635000" y="1934506"/>
            <a:ext cx="11339332" cy="1676022"/>
          </a:xfrm>
          <a:prstGeom prst="rect">
            <a:avLst/>
          </a:prstGeom>
          <a:ln w="12700">
            <a:miter lim="400000"/>
          </a:ln>
        </p:spPr>
      </p:pic>
      <p:pic>
        <p:nvPicPr>
          <p:cNvPr id="258" name="pasted-image.png"/>
          <p:cNvPicPr/>
          <p:nvPr/>
        </p:nvPicPr>
        <p:blipFill>
          <a:blip r:embed="rId3">
            <a:extLst/>
          </a:blip>
          <a:stretch>
            <a:fillRect/>
          </a:stretch>
        </p:blipFill>
        <p:spPr>
          <a:xfrm>
            <a:off x="2366420" y="4002282"/>
            <a:ext cx="7876492" cy="4610263"/>
          </a:xfrm>
          <a:prstGeom prst="rect">
            <a:avLst/>
          </a:prstGeom>
          <a:ln w="12700">
            <a:miter lim="400000"/>
          </a:ln>
        </p:spPr>
      </p:pic>
    </p:spTree>
  </p:cSld>
  <p:clrMapOvr>
    <a:masterClrMapping/>
  </p:clrMapOvr>
  <p:transition spd="med"/>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60" name="Shape 260"/>
          <p:cNvSpPr/>
          <p:nvPr>
            <p:ph type="title"/>
          </p:nvPr>
        </p:nvSpPr>
        <p:spPr>
          <a:prstGeom prst="rect">
            <a:avLst/>
          </a:prstGeom>
        </p:spPr>
        <p:txBody>
          <a:bodyPr/>
          <a:lstStyle/>
          <a:p>
            <a:pPr lvl="0">
              <a:defRPr sz="1800">
                <a:uFillTx/>
              </a:defRPr>
            </a:pPr>
            <a:r>
              <a:rPr sz="5100">
                <a:uFill>
                  <a:solidFill>
                    <a:prstClr val="black"/>
                  </a:solidFill>
                </a:uFill>
              </a:rPr>
              <a:t>Flow/Process Drill-down [2/2]</a:t>
            </a:r>
          </a:p>
        </p:txBody>
      </p:sp>
      <p:sp>
        <p:nvSpPr>
          <p:cNvPr id="261" name="Shape 26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44</a:t>
            </a:fld>
          </a:p>
        </p:txBody>
      </p:sp>
      <p:pic>
        <p:nvPicPr>
          <p:cNvPr id="262" name="pasted-image.png"/>
          <p:cNvPicPr/>
          <p:nvPr/>
        </p:nvPicPr>
        <p:blipFill>
          <a:blip r:embed="rId2">
            <a:extLst/>
          </a:blip>
          <a:stretch>
            <a:fillRect/>
          </a:stretch>
        </p:blipFill>
        <p:spPr>
          <a:xfrm>
            <a:off x="946150" y="1930400"/>
            <a:ext cx="6997700" cy="6604000"/>
          </a:xfrm>
          <a:prstGeom prst="rect">
            <a:avLst/>
          </a:prstGeom>
          <a:ln w="12700">
            <a:miter lim="400000"/>
          </a:ln>
        </p:spPr>
      </p:pic>
      <p:sp>
        <p:nvSpPr>
          <p:cNvPr id="263" name="Shape 263"/>
          <p:cNvSpPr/>
          <p:nvPr/>
        </p:nvSpPr>
        <p:spPr>
          <a:xfrm>
            <a:off x="8025041" y="3013521"/>
            <a:ext cx="761369" cy="232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300">
                <a:latin typeface="+mn-lt"/>
                <a:ea typeface="+mn-ea"/>
                <a:cs typeface="+mn-cs"/>
                <a:sym typeface="Gill Sans"/>
              </a:defRPr>
            </a:lvl1pPr>
          </a:lstStyle>
          <a:p>
            <a:pPr lvl="0">
              <a:defRPr sz="1800">
                <a:uFillTx/>
              </a:defRPr>
            </a:pPr>
            <a:r>
              <a:rPr sz="15300">
                <a:uFill>
                  <a:solidFill>
                    <a:prstClr val="black"/>
                  </a:solidFill>
                </a:uFill>
              </a:rPr>
              <a:t>}</a:t>
            </a:r>
          </a:p>
        </p:txBody>
      </p:sp>
      <p:sp>
        <p:nvSpPr>
          <p:cNvPr id="264" name="Shape 264"/>
          <p:cNvSpPr/>
          <p:nvPr/>
        </p:nvSpPr>
        <p:spPr>
          <a:xfrm>
            <a:off x="8025041" y="6242049"/>
            <a:ext cx="761369" cy="232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300">
                <a:latin typeface="+mn-lt"/>
                <a:ea typeface="+mn-ea"/>
                <a:cs typeface="+mn-cs"/>
                <a:sym typeface="Gill Sans"/>
              </a:defRPr>
            </a:lvl1pPr>
          </a:lstStyle>
          <a:p>
            <a:pPr lvl="0">
              <a:defRPr sz="1800">
                <a:uFillTx/>
              </a:defRPr>
            </a:pPr>
            <a:r>
              <a:rPr sz="15300">
                <a:uFill>
                  <a:solidFill>
                    <a:prstClr val="black"/>
                  </a:solidFill>
                </a:uFill>
              </a:rPr>
              <a:t>}</a:t>
            </a:r>
          </a:p>
        </p:txBody>
      </p:sp>
      <p:sp>
        <p:nvSpPr>
          <p:cNvPr id="265" name="Shape 265"/>
          <p:cNvSpPr/>
          <p:nvPr/>
        </p:nvSpPr>
        <p:spPr>
          <a:xfrm>
            <a:off x="8962727" y="4063999"/>
            <a:ext cx="272965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Dynamically Updated</a:t>
            </a:r>
          </a:p>
        </p:txBody>
      </p:sp>
      <p:sp>
        <p:nvSpPr>
          <p:cNvPr id="266" name="Shape 266"/>
          <p:cNvSpPr/>
          <p:nvPr/>
        </p:nvSpPr>
        <p:spPr>
          <a:xfrm>
            <a:off x="8962727" y="7175499"/>
            <a:ext cx="272965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Dynamically Updated</a:t>
            </a:r>
          </a:p>
        </p:txBody>
      </p:sp>
      <p:sp>
        <p:nvSpPr>
          <p:cNvPr id="267" name="Shape 267"/>
          <p:cNvSpPr/>
          <p:nvPr/>
        </p:nvSpPr>
        <p:spPr>
          <a:xfrm>
            <a:off x="8048327" y="5956299"/>
            <a:ext cx="308699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Flow-to-Process binding</a:t>
            </a:r>
          </a:p>
        </p:txBody>
      </p:sp>
      <p:sp>
        <p:nvSpPr>
          <p:cNvPr id="268" name="Shape 268"/>
          <p:cNvSpPr/>
          <p:nvPr/>
        </p:nvSpPr>
        <p:spPr>
          <a:xfrm>
            <a:off x="8048327" y="2641599"/>
            <a:ext cx="308699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prstClr val="black"/>
                  </a:solidFill>
                </a:uFill>
              </a:rPr>
              <a:t>Flow-to-Process binding</a:t>
            </a:r>
          </a:p>
        </p:txBody>
      </p:sp>
    </p:spTree>
  </p:cSld>
  <p:clrMapOvr>
    <a:masterClrMapping/>
  </p:clrMapOvr>
  <p:transition spd="med"/>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70" name="Shape 270"/>
          <p:cNvSpPr/>
          <p:nvPr>
            <p:ph type="title"/>
          </p:nvPr>
        </p:nvSpPr>
        <p:spPr>
          <a:prstGeom prst="rect">
            <a:avLst/>
          </a:prstGeom>
        </p:spPr>
        <p:txBody>
          <a:bodyPr/>
          <a:lstStyle/>
          <a:p>
            <a:pPr lvl="0">
              <a:defRPr sz="1800">
                <a:uFillTx/>
              </a:defRPr>
            </a:pPr>
            <a:r>
              <a:rPr sz="5100">
                <a:uFill>
                  <a:solidFill>
                    <a:prstClr val="black"/>
                  </a:solidFill>
                </a:uFill>
              </a:rPr>
              <a:t>ntopng and Big Data [1/2]</a:t>
            </a:r>
          </a:p>
        </p:txBody>
      </p:sp>
      <p:sp>
        <p:nvSpPr>
          <p:cNvPr id="271" name="Shape 271"/>
          <p:cNvSpPr/>
          <p:nvPr>
            <p:ph type="body" idx="1"/>
          </p:nvPr>
        </p:nvSpPr>
        <p:spPr>
          <a:prstGeom prst="rect">
            <a:avLst/>
          </a:prstGeom>
        </p:spPr>
        <p:txBody>
          <a:bodyPr/>
          <a:lstStyle/>
          <a:p>
            <a:pPr marL="358444" lvl="0" indent="-250911" defTabSz="1269491">
              <a:spcBef>
                <a:spcPts val="500"/>
              </a:spcBef>
              <a:defRPr sz="1800">
                <a:uFillTx/>
              </a:defRPr>
            </a:pPr>
            <a:r>
              <a:rPr sz="4312">
                <a:uFill>
                  <a:solidFill>
                    <a:prstClr val="black"/>
                  </a:solidFill>
                </a:uFill>
              </a:rPr>
              <a:t>Using SQLite to save flows persistently is good when flows are not too many and the system that runs ntopng has storage.</a:t>
            </a:r>
          </a:p>
          <a:p>
            <a:pPr marL="358444" lvl="0" indent="-250911" defTabSz="1269491">
              <a:spcBef>
                <a:spcPts val="500"/>
              </a:spcBef>
              <a:defRPr sz="1800">
                <a:uFillTx/>
              </a:defRPr>
            </a:pPr>
            <a:r>
              <a:rPr sz="4312">
                <a:uFill>
                  <a:solidFill>
                    <a:prstClr val="black"/>
                  </a:solidFill>
                </a:uFill>
              </a:rPr>
              <a:t>For large deployments or disk-less systems (e.g. ARM-based PCs) it is desirable to upload flows on remote, cloud-based, systems able to scale with the number of flows.</a:t>
            </a:r>
          </a:p>
          <a:p>
            <a:pPr marL="358444" lvl="0" indent="-250911" defTabSz="1269491">
              <a:spcBef>
                <a:spcPts val="500"/>
              </a:spcBef>
              <a:defRPr sz="1800">
                <a:uFillTx/>
              </a:defRPr>
            </a:pPr>
            <a:r>
              <a:rPr sz="4312">
                <a:uFill>
                  <a:solidFill>
                    <a:prstClr val="black"/>
                  </a:solidFill>
                </a:uFill>
              </a:rPr>
              <a:t>In essence ntopng has been opened to what is currently defined as “big data” systems that can scale with data in volume and speed.</a:t>
            </a:r>
          </a:p>
        </p:txBody>
      </p:sp>
      <p:sp>
        <p:nvSpPr>
          <p:cNvPr id="272" name="Shape 2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45</a:t>
            </a:fld>
          </a:p>
        </p:txBody>
      </p:sp>
    </p:spTree>
  </p:cSld>
  <p:clrMapOvr>
    <a:masterClrMapping/>
  </p:clrMapOvr>
  <p:transition spd="med"/>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274" name="Shape 274"/>
          <p:cNvSpPr/>
          <p:nvPr>
            <p:ph type="title"/>
          </p:nvPr>
        </p:nvSpPr>
        <p:spPr>
          <a:prstGeom prst="rect">
            <a:avLst/>
          </a:prstGeom>
        </p:spPr>
        <p:txBody>
          <a:bodyPr/>
          <a:lstStyle>
            <a:lvl1pPr>
              <a:defRPr sz="4800"/>
            </a:lvl1pPr>
          </a:lstStyle>
          <a:p>
            <a:pPr lvl="0">
              <a:defRPr sz="1800">
                <a:uFillTx/>
              </a:defRPr>
            </a:pPr>
            <a:r>
              <a:rPr sz="4800">
                <a:uFill>
                  <a:solidFill>
                    <a:prstClr val="black"/>
                  </a:solidFill>
                </a:uFill>
              </a:rPr>
              <a:t>ntopng and Big Data [2/2]</a:t>
            </a:r>
          </a:p>
        </p:txBody>
      </p:sp>
      <p:sp>
        <p:nvSpPr>
          <p:cNvPr id="275" name="Shape 275"/>
          <p:cNvSpPr/>
          <p:nvPr>
            <p:ph type="body" idx="1"/>
          </p:nvPr>
        </p:nvSpPr>
        <p:spPr>
          <a:xfrm>
            <a:off x="660400" y="2106314"/>
            <a:ext cx="11709400" cy="6436926"/>
          </a:xfrm>
          <a:prstGeom prst="rect">
            <a:avLst/>
          </a:prstGeom>
        </p:spPr>
        <p:txBody>
          <a:bodyPr/>
          <a:lstStyle/>
          <a:p>
            <a:pPr lvl="0">
              <a:defRPr sz="1800">
                <a:uFillTx/>
              </a:defRPr>
            </a:pPr>
            <a:r>
              <a:rPr sz="4400">
                <a:uFill>
                  <a:solidFill>
                    <a:prstClr val="black"/>
                  </a:solidFill>
                </a:uFill>
              </a:rPr>
              <a:t>You can configure ntopng to export flow data directly into ElasticSearch and display them with Kibana</a:t>
            </a:r>
          </a:p>
        </p:txBody>
      </p:sp>
      <p:sp>
        <p:nvSpPr>
          <p:cNvPr id="276" name="Shape 27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46</a:t>
            </a:fld>
          </a:p>
        </p:txBody>
      </p:sp>
      <p:sp>
        <p:nvSpPr>
          <p:cNvPr id="277" name="Shape 277"/>
          <p:cNvSpPr/>
          <p:nvPr/>
        </p:nvSpPr>
        <p:spPr>
          <a:xfrm>
            <a:off x="1149641" y="4095749"/>
            <a:ext cx="11166798"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buClrTx/>
              <a:buFontTx/>
              <a:defRPr sz="2000">
                <a:uFillTx/>
                <a:latin typeface="Courier New"/>
                <a:ea typeface="Courier New"/>
                <a:cs typeface="Courier New"/>
                <a:sym typeface="Courier New"/>
              </a:defRPr>
            </a:lvl1pPr>
          </a:lstStyle>
          <a:p>
            <a:pPr lvl="0">
              <a:defRPr sz="1800"/>
            </a:pPr>
            <a:r>
              <a:rPr sz="2000"/>
              <a:t>ntopng -F “es;flows;ntopng-%Y.%m.%d;http://XYZ:9200/_bulk;” -i eth1</a:t>
            </a:r>
          </a:p>
        </p:txBody>
      </p:sp>
      <p:pic>
        <p:nvPicPr>
          <p:cNvPr id="278" name="pasted-image.png"/>
          <p:cNvPicPr/>
          <p:nvPr/>
        </p:nvPicPr>
        <p:blipFill>
          <a:blip r:embed="rId2">
            <a:extLst/>
          </a:blip>
          <a:stretch>
            <a:fillRect/>
          </a:stretch>
        </p:blipFill>
        <p:spPr>
          <a:xfrm>
            <a:off x="513283" y="5009755"/>
            <a:ext cx="8508756" cy="3684432"/>
          </a:xfrm>
          <a:prstGeom prst="rect">
            <a:avLst/>
          </a:prstGeom>
          <a:ln w="12700">
            <a:miter lim="400000"/>
          </a:ln>
        </p:spPr>
      </p:pic>
      <p:pic>
        <p:nvPicPr>
          <p:cNvPr id="279" name="pasted-image.png"/>
          <p:cNvPicPr/>
          <p:nvPr/>
        </p:nvPicPr>
        <p:blipFill>
          <a:blip r:embed="rId3">
            <a:extLst/>
          </a:blip>
          <a:stretch>
            <a:fillRect/>
          </a:stretch>
        </p:blipFill>
        <p:spPr>
          <a:xfrm>
            <a:off x="9265245" y="4877442"/>
            <a:ext cx="3251672" cy="3949058"/>
          </a:xfrm>
          <a:prstGeom prst="rect">
            <a:avLst/>
          </a:prstGeom>
          <a:ln w="12700">
            <a:miter lim="400000"/>
          </a:ln>
        </p:spPr>
      </p:pic>
    </p:spTree>
  </p:cSld>
  <p:clrMapOvr>
    <a:masterClrMapping/>
  </p:clrMapOvr>
  <p:transition spd="med"/>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81" name="Shape 281"/>
          <p:cNvSpPr/>
          <p:nvPr>
            <p:ph type="title"/>
          </p:nvPr>
        </p:nvSpPr>
        <p:spPr>
          <a:prstGeom prst="rect">
            <a:avLst/>
          </a:prstGeom>
        </p:spPr>
        <p:txBody>
          <a:bodyPr/>
          <a:lstStyle>
            <a:lvl1pPr>
              <a:defRPr sz="4700"/>
            </a:lvl1pPr>
          </a:lstStyle>
          <a:p>
            <a:pPr lvl="0">
              <a:defRPr sz="1800">
                <a:uFillTx/>
              </a:defRPr>
            </a:pPr>
            <a:r>
              <a:rPr sz="4700">
                <a:uFill>
                  <a:solidFill>
                    <a:prstClr val="black"/>
                  </a:solidFill>
                </a:uFill>
              </a:rPr>
              <a:t>ntopng Kibana Dashboard [1/2]</a:t>
            </a:r>
          </a:p>
        </p:txBody>
      </p:sp>
      <p:sp>
        <p:nvSpPr>
          <p:cNvPr id="282" name="Shape 2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47</a:t>
            </a:fld>
          </a:p>
        </p:txBody>
      </p:sp>
      <p:pic>
        <p:nvPicPr>
          <p:cNvPr id="283" name="pasted-image.png"/>
          <p:cNvPicPr/>
          <p:nvPr/>
        </p:nvPicPr>
        <p:blipFill>
          <a:blip r:embed="rId2">
            <a:extLst/>
          </a:blip>
          <a:stretch>
            <a:fillRect/>
          </a:stretch>
        </p:blipFill>
        <p:spPr>
          <a:xfrm>
            <a:off x="1841490" y="1784871"/>
            <a:ext cx="9321820" cy="6909389"/>
          </a:xfrm>
          <a:prstGeom prst="rect">
            <a:avLst/>
          </a:prstGeom>
          <a:ln w="12700">
            <a:miter lim="400000"/>
          </a:ln>
        </p:spPr>
      </p:pic>
    </p:spTree>
  </p:cSld>
  <p:clrMapOvr>
    <a:masterClrMapping/>
  </p:clrMapOvr>
  <p:transition spd="med"/>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285" name="Shape 285"/>
          <p:cNvSpPr/>
          <p:nvPr>
            <p:ph type="title"/>
          </p:nvPr>
        </p:nvSpPr>
        <p:spPr>
          <a:prstGeom prst="rect">
            <a:avLst/>
          </a:prstGeom>
        </p:spPr>
        <p:txBody>
          <a:bodyPr/>
          <a:lstStyle>
            <a:lvl1pPr>
              <a:defRPr sz="4700"/>
            </a:lvl1pPr>
          </a:lstStyle>
          <a:p>
            <a:pPr lvl="0">
              <a:defRPr sz="1800">
                <a:uFillTx/>
              </a:defRPr>
            </a:pPr>
            <a:r>
              <a:rPr sz="4700">
                <a:uFill>
                  <a:solidFill>
                    <a:prstClr val="black"/>
                  </a:solidFill>
                </a:uFill>
              </a:rPr>
              <a:t>ntopng Kibana Dashboard [2/2]</a:t>
            </a:r>
          </a:p>
        </p:txBody>
      </p:sp>
      <p:sp>
        <p:nvSpPr>
          <p:cNvPr id="286" name="Shape 286"/>
          <p:cNvSpPr/>
          <p:nvPr>
            <p:ph type="body" idx="1"/>
          </p:nvPr>
        </p:nvSpPr>
        <p:spPr>
          <a:prstGeom prst="rect">
            <a:avLst/>
          </a:prstGeom>
        </p:spPr>
        <p:txBody>
          <a:bodyPr/>
          <a:lstStyle/>
          <a:p>
            <a:pPr marL="342484" lvl="0" indent="-232756">
              <a:defRPr sz="1800">
                <a:uFillTx/>
              </a:defRPr>
            </a:pPr>
            <a:r>
              <a:rPr sz="4000">
                <a:uFill>
                  <a:solidFill>
                    <a:prstClr val="black"/>
                  </a:solidFill>
                </a:uFill>
              </a:rPr>
              <a:t>The GUI refreshes automatically</a:t>
            </a:r>
            <a:br>
              <a:rPr sz="4000">
                <a:uFill>
                  <a:solidFill>
                    <a:prstClr val="black"/>
                  </a:solidFill>
                </a:uFill>
              </a:rPr>
            </a:br>
            <a:r>
              <a:rPr sz="4000">
                <a:uFill>
                  <a:solidFill>
                    <a:prstClr val="black"/>
                  </a:solidFill>
                </a:uFill>
              </a:rPr>
              <a:t>as new data arrive and users</a:t>
            </a:r>
            <a:br>
              <a:rPr sz="4000">
                <a:uFill>
                  <a:solidFill>
                    <a:prstClr val="black"/>
                  </a:solidFill>
                </a:uFill>
              </a:rPr>
            </a:br>
            <a:r>
              <a:rPr sz="4000">
                <a:uFill>
                  <a:solidFill>
                    <a:prstClr val="black"/>
                  </a:solidFill>
                </a:uFill>
              </a:rPr>
              <a:t>can drill down data or visualise</a:t>
            </a:r>
            <a:br>
              <a:rPr sz="4000">
                <a:uFill>
                  <a:solidFill>
                    <a:prstClr val="black"/>
                  </a:solidFill>
                </a:uFill>
              </a:rPr>
            </a:br>
            <a:r>
              <a:rPr sz="4000">
                <a:uFill>
                  <a:solidFill>
                    <a:prstClr val="black"/>
                  </a:solidFill>
                </a:uFill>
              </a:rPr>
              <a:t>raw flows.</a:t>
            </a:r>
          </a:p>
        </p:txBody>
      </p:sp>
      <p:sp>
        <p:nvSpPr>
          <p:cNvPr id="287" name="Shape 2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48</a:t>
            </a:fld>
          </a:p>
        </p:txBody>
      </p:sp>
      <p:pic>
        <p:nvPicPr>
          <p:cNvPr id="288" name="pasted-image.png"/>
          <p:cNvPicPr/>
          <p:nvPr/>
        </p:nvPicPr>
        <p:blipFill>
          <a:blip r:embed="rId2">
            <a:extLst/>
          </a:blip>
          <a:stretch>
            <a:fillRect/>
          </a:stretch>
        </p:blipFill>
        <p:spPr>
          <a:xfrm>
            <a:off x="8655050" y="2043564"/>
            <a:ext cx="4020961" cy="6562426"/>
          </a:xfrm>
          <a:prstGeom prst="rect">
            <a:avLst/>
          </a:prstGeom>
          <a:ln w="12700">
            <a:miter lim="400000"/>
          </a:ln>
        </p:spPr>
      </p:pic>
      <p:pic>
        <p:nvPicPr>
          <p:cNvPr id="289" name="pasted-image.png"/>
          <p:cNvPicPr/>
          <p:nvPr/>
        </p:nvPicPr>
        <p:blipFill>
          <a:blip r:embed="rId3">
            <a:extLst/>
          </a:blip>
          <a:stretch>
            <a:fillRect/>
          </a:stretch>
        </p:blipFill>
        <p:spPr>
          <a:xfrm>
            <a:off x="774700" y="5025802"/>
            <a:ext cx="7670800" cy="3517901"/>
          </a:xfrm>
          <a:prstGeom prst="rect">
            <a:avLst/>
          </a:prstGeom>
          <a:ln w="12700">
            <a:miter lim="400000"/>
          </a:ln>
        </p:spPr>
      </p:pic>
    </p:spTree>
  </p:cSld>
  <p:clrMapOvr>
    <a:masterClrMapping/>
  </p:clrMapOvr>
  <p:transition spd="med"/>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291" name="Shape 291"/>
          <p:cNvSpPr/>
          <p:nvPr>
            <p:ph type="title"/>
          </p:nvPr>
        </p:nvSpPr>
        <p:spPr>
          <a:prstGeom prst="rect">
            <a:avLst/>
          </a:prstGeom>
        </p:spPr>
        <p:txBody>
          <a:bodyPr/>
          <a:lstStyle/>
          <a:p>
            <a:pPr lvl="0">
              <a:defRPr sz="1800">
                <a:uFillTx/>
              </a:defRPr>
            </a:pPr>
            <a:r>
              <a:rPr sz="5100">
                <a:uFill>
                  <a:solidFill>
                    <a:prstClr val="black"/>
                  </a:solidFill>
                </a:uFill>
              </a:rPr>
              <a:t>ntopng on Virtual Environments</a:t>
            </a:r>
          </a:p>
        </p:txBody>
      </p:sp>
      <p:sp>
        <p:nvSpPr>
          <p:cNvPr id="292" name="Shape 292"/>
          <p:cNvSpPr/>
          <p:nvPr>
            <p:ph type="body" idx="1"/>
          </p:nvPr>
        </p:nvSpPr>
        <p:spPr>
          <a:xfrm>
            <a:off x="647700" y="2106777"/>
            <a:ext cx="11734800" cy="5011401"/>
          </a:xfrm>
          <a:prstGeom prst="rect">
            <a:avLst/>
          </a:prstGeom>
        </p:spPr>
        <p:txBody>
          <a:bodyPr/>
          <a:lstStyle/>
          <a:p>
            <a:pPr marL="351129" lvl="0" indent="-245790" defTabSz="1243583">
              <a:spcBef>
                <a:spcPts val="500"/>
              </a:spcBef>
              <a:defRPr sz="1800">
                <a:uFillTx/>
              </a:defRPr>
            </a:pPr>
            <a:r>
              <a:rPr sz="4224">
                <a:uFill>
                  <a:solidFill>
                    <a:prstClr val="black"/>
                  </a:solidFill>
                </a:uFill>
              </a:rPr>
              <a:t>ntopng has been packaged for major Linux distributions such as Debian/Ubuntu, CentOS/RedHat and also FreeBSD and OSX (brew): installation couldn’t be simpler.</a:t>
            </a:r>
          </a:p>
          <a:p>
            <a:pPr marL="351129" lvl="0" indent="-245790" defTabSz="1243583">
              <a:spcBef>
                <a:spcPts val="500"/>
              </a:spcBef>
              <a:defRPr sz="1800">
                <a:uFillTx/>
              </a:defRPr>
            </a:pPr>
            <a:r>
              <a:rPr sz="4224">
                <a:uFill>
                  <a:solidFill>
                    <a:prstClr val="black"/>
                  </a:solidFill>
                </a:uFill>
              </a:rPr>
              <a:t>However the current trend is going towards virtualised environments (not just VMs such as VMware) and IaaS (Infrastructure as a Service) and thus we need to support them.</a:t>
            </a:r>
          </a:p>
        </p:txBody>
      </p:sp>
      <p:sp>
        <p:nvSpPr>
          <p:cNvPr id="293" name="Shape 2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49</a:t>
            </a:fld>
          </a:p>
        </p:txBody>
      </p:sp>
      <p:pic>
        <p:nvPicPr>
          <p:cNvPr id="294" name="pasted-image.tif"/>
          <p:cNvPicPr/>
          <p:nvPr/>
        </p:nvPicPr>
        <p:blipFill>
          <a:blip r:embed="rId2">
            <a:extLst/>
          </a:blip>
          <a:stretch>
            <a:fillRect/>
          </a:stretch>
        </p:blipFill>
        <p:spPr>
          <a:xfrm>
            <a:off x="2679700" y="7543217"/>
            <a:ext cx="3175000" cy="762001"/>
          </a:xfrm>
          <a:prstGeom prst="rect">
            <a:avLst/>
          </a:prstGeom>
          <a:ln w="12700">
            <a:miter lim="400000"/>
          </a:ln>
        </p:spPr>
      </p:pic>
      <p:pic>
        <p:nvPicPr>
          <p:cNvPr id="295" name="pasted-image.tif"/>
          <p:cNvPicPr/>
          <p:nvPr/>
        </p:nvPicPr>
        <p:blipFill>
          <a:blip r:embed="rId3">
            <a:extLst/>
          </a:blip>
          <a:stretch>
            <a:fillRect/>
          </a:stretch>
        </p:blipFill>
        <p:spPr>
          <a:xfrm>
            <a:off x="8216900" y="6844717"/>
            <a:ext cx="2159000" cy="2159001"/>
          </a:xfrm>
          <a:prstGeom prst="rect">
            <a:avLst/>
          </a:prstGeom>
          <a:ln w="12700">
            <a:miter lim="400000"/>
          </a:ln>
        </p:spPr>
      </p:pic>
    </p:spTree>
  </p:cSld>
  <p:clrMapOvr>
    <a:masterClrMapping/>
  </p:clrMapOvr>
  <p:transition spd="med"/>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8" name="Shape 38"/>
          <p:cNvSpPr/>
          <p:nvPr>
            <p:ph type="title"/>
          </p:nvPr>
        </p:nvSpPr>
        <p:spPr>
          <a:prstGeom prst="rect">
            <a:avLst/>
          </a:prstGeom>
        </p:spPr>
        <p:txBody>
          <a:bodyPr/>
          <a:lstStyle/>
          <a:p>
            <a:pPr lvl="0">
              <a:defRPr sz="1800">
                <a:uFillTx/>
              </a:defRPr>
            </a:pPr>
            <a:r>
              <a:rPr sz="5100">
                <a:uFill>
                  <a:solidFill>
                    <a:prstClr val="black"/>
                  </a:solidFill>
                </a:uFill>
              </a:rPr>
              <a:t>Some History</a:t>
            </a:r>
          </a:p>
        </p:txBody>
      </p:sp>
      <p:sp>
        <p:nvSpPr>
          <p:cNvPr id="39" name="Shape 39"/>
          <p:cNvSpPr/>
          <p:nvPr>
            <p:ph type="body" idx="1"/>
          </p:nvPr>
        </p:nvSpPr>
        <p:spPr>
          <a:prstGeom prst="rect">
            <a:avLst/>
          </a:prstGeom>
        </p:spPr>
        <p:txBody>
          <a:bodyPr/>
          <a:lstStyle/>
          <a:p>
            <a:pPr marL="351129" lvl="0" indent="-245790" defTabSz="1243583">
              <a:spcBef>
                <a:spcPts val="500"/>
              </a:spcBef>
              <a:defRPr sz="1800">
                <a:uFillTx/>
              </a:defRPr>
            </a:pPr>
            <a:r>
              <a:rPr sz="4224">
                <a:uFill>
                  <a:solidFill>
                    <a:prstClr val="black"/>
                  </a:solidFill>
                </a:uFill>
              </a:rPr>
              <a:t>In 1998, the original</a:t>
            </a:r>
            <a:br>
              <a:rPr sz="4224">
                <a:uFill>
                  <a:solidFill>
                    <a:prstClr val="black"/>
                  </a:solidFill>
                </a:uFill>
              </a:rPr>
            </a:br>
            <a:r>
              <a:rPr sz="4224">
                <a:uFill>
                  <a:solidFill>
                    <a:prstClr val="black"/>
                  </a:solidFill>
                </a:uFill>
              </a:rPr>
              <a:t>ntop has been created.</a:t>
            </a:r>
          </a:p>
          <a:p>
            <a:pPr marL="351129" lvl="0" indent="-245790" defTabSz="1243583">
              <a:spcBef>
                <a:spcPts val="500"/>
              </a:spcBef>
              <a:defRPr sz="1800">
                <a:uFillTx/>
              </a:defRPr>
            </a:pPr>
            <a:r>
              <a:rPr sz="4224">
                <a:uFill>
                  <a:solidFill>
                    <a:prstClr val="black"/>
                  </a:solidFill>
                </a:uFill>
              </a:rPr>
              <a:t>It was a C-based app</a:t>
            </a:r>
            <a:br>
              <a:rPr sz="4224">
                <a:uFill>
                  <a:solidFill>
                    <a:prstClr val="black"/>
                  </a:solidFill>
                </a:uFill>
              </a:rPr>
            </a:br>
            <a:r>
              <a:rPr sz="4224">
                <a:uFill>
                  <a:solidFill>
                    <a:prstClr val="black"/>
                  </a:solidFill>
                </a:uFill>
              </a:rPr>
              <a:t>embedding a web server</a:t>
            </a:r>
            <a:br>
              <a:rPr sz="4224">
                <a:uFill>
                  <a:solidFill>
                    <a:prstClr val="black"/>
                  </a:solidFill>
                </a:uFill>
              </a:rPr>
            </a:br>
            <a:r>
              <a:rPr sz="4224">
                <a:uFill>
                  <a:solidFill>
                    <a:prstClr val="black"/>
                  </a:solidFill>
                </a:uFill>
              </a:rPr>
              <a:t>able to capture traffic</a:t>
            </a:r>
            <a:br>
              <a:rPr sz="4224">
                <a:uFill>
                  <a:solidFill>
                    <a:prstClr val="black"/>
                  </a:solidFill>
                </a:uFill>
              </a:rPr>
            </a:br>
            <a:r>
              <a:rPr sz="4224">
                <a:uFill>
                  <a:solidFill>
                    <a:prstClr val="black"/>
                  </a:solidFill>
                </a:uFill>
              </a:rPr>
              <a:t>and analyse it.</a:t>
            </a:r>
          </a:p>
          <a:p>
            <a:pPr marL="351129" lvl="0" indent="-245790" defTabSz="1243583">
              <a:spcBef>
                <a:spcPts val="500"/>
              </a:spcBef>
              <a:defRPr sz="1800">
                <a:uFillTx/>
              </a:defRPr>
            </a:pPr>
            <a:r>
              <a:rPr sz="4224">
                <a:uFill>
                  <a:solidFill>
                    <a:prstClr val="black"/>
                  </a:solidFill>
                </a:uFill>
              </a:rPr>
              <a:t>Contrary to many tools available at that time, ntop used a web GUI to report traffic activities.</a:t>
            </a:r>
          </a:p>
          <a:p>
            <a:pPr marL="351129" lvl="0" indent="-245790" defTabSz="1243583">
              <a:spcBef>
                <a:spcPts val="500"/>
              </a:spcBef>
              <a:defRPr sz="1800">
                <a:uFillTx/>
              </a:defRPr>
            </a:pPr>
            <a:r>
              <a:rPr sz="4224">
                <a:uFill>
                  <a:solidFill>
                    <a:prstClr val="black"/>
                  </a:solidFill>
                </a:uFill>
              </a:rPr>
              <a:t>It is available for Unix and Windows under GPL.</a:t>
            </a:r>
          </a:p>
        </p:txBody>
      </p:sp>
      <p:sp>
        <p:nvSpPr>
          <p:cNvPr id="40" name="Shape 40"/>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a:t>
            </a:fld>
          </a:p>
        </p:txBody>
      </p:sp>
      <p:pic>
        <p:nvPicPr>
          <p:cNvPr id="41" name="droppedImage.pdf"/>
          <p:cNvPicPr/>
          <p:nvPr/>
        </p:nvPicPr>
        <p:blipFill>
          <a:blip r:embed="rId2">
            <a:extLst/>
          </a:blip>
          <a:stretch>
            <a:fillRect/>
          </a:stretch>
        </p:blipFill>
        <p:spPr>
          <a:xfrm>
            <a:off x="7135662" y="1943100"/>
            <a:ext cx="5234138" cy="3851320"/>
          </a:xfrm>
          <a:prstGeom prst="rect">
            <a:avLst/>
          </a:prstGeom>
          <a:ln w="12700">
            <a:miter lim="400000"/>
          </a:ln>
        </p:spPr>
      </p:pic>
    </p:spTree>
  </p:cSld>
  <p:clrMapOvr>
    <a:masterClrMapping/>
  </p:clrMapOvr>
  <p:transition spd="med"/>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97" name="Shape 297"/>
          <p:cNvSpPr/>
          <p:nvPr>
            <p:ph type="title"/>
          </p:nvPr>
        </p:nvSpPr>
        <p:spPr>
          <a:prstGeom prst="rect">
            <a:avLst/>
          </a:prstGeom>
        </p:spPr>
        <p:txBody>
          <a:bodyPr/>
          <a:lstStyle/>
          <a:p>
            <a:pPr lvl="0">
              <a:defRPr sz="1800">
                <a:uFillTx/>
              </a:defRPr>
            </a:pPr>
            <a:r>
              <a:rPr sz="5100">
                <a:uFill>
                  <a:solidFill>
                    <a:prstClr val="black"/>
                  </a:solidFill>
                </a:uFill>
              </a:rPr>
              <a:t>Using ntopng To Enforce Policies [1/2]</a:t>
            </a:r>
          </a:p>
        </p:txBody>
      </p:sp>
      <p:sp>
        <p:nvSpPr>
          <p:cNvPr id="298" name="Shape 298"/>
          <p:cNvSpPr/>
          <p:nvPr>
            <p:ph type="body" idx="1"/>
          </p:nvPr>
        </p:nvSpPr>
        <p:spPr>
          <a:xfrm>
            <a:off x="647700" y="2106777"/>
            <a:ext cx="11709400" cy="3190408"/>
          </a:xfrm>
          <a:prstGeom prst="rect">
            <a:avLst/>
          </a:prstGeom>
        </p:spPr>
        <p:txBody>
          <a:bodyPr/>
          <a:lstStyle/>
          <a:p>
            <a:pPr marL="351129" lvl="0" indent="-245790" defTabSz="1243583">
              <a:spcBef>
                <a:spcPts val="500"/>
              </a:spcBef>
              <a:defRPr sz="1800">
                <a:uFillTx/>
              </a:defRPr>
            </a:pPr>
            <a:r>
              <a:rPr sz="4224">
                <a:uFill>
                  <a:solidFill>
                    <a:prstClr val="black"/>
                  </a:solidFill>
                </a:uFill>
              </a:rPr>
              <a:t>With ntopng 2.0 it is possible not just to monitor traffic but also to enforce network</a:t>
            </a:r>
            <a:br>
              <a:rPr sz="4224">
                <a:uFill>
                  <a:solidFill>
                    <a:prstClr val="black"/>
                  </a:solidFill>
                </a:uFill>
              </a:rPr>
            </a:br>
            <a:r>
              <a:rPr sz="4224">
                <a:uFill>
                  <a:solidFill>
                    <a:prstClr val="black"/>
                  </a:solidFill>
                </a:uFill>
              </a:rPr>
              <a:t>policies.</a:t>
            </a:r>
          </a:p>
          <a:p>
            <a:pPr marL="351129" lvl="0" indent="-245790" defTabSz="1243583">
              <a:spcBef>
                <a:spcPts val="500"/>
              </a:spcBef>
              <a:defRPr sz="1800">
                <a:uFillTx/>
              </a:defRPr>
            </a:pPr>
            <a:r>
              <a:rPr sz="4224">
                <a:uFill>
                  <a:solidFill>
                    <a:prstClr val="black"/>
                  </a:solidFill>
                </a:uFill>
              </a:rPr>
              <a:t>In this case, ntopng works as an inline device operating as a network bridge.</a:t>
            </a:r>
          </a:p>
        </p:txBody>
      </p:sp>
      <p:sp>
        <p:nvSpPr>
          <p:cNvPr id="299" name="Shape 2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50</a:t>
            </a:fld>
          </a:p>
        </p:txBody>
      </p:sp>
      <p:pic>
        <p:nvPicPr>
          <p:cNvPr id="300" name="pasted-image.pdf"/>
          <p:cNvPicPr/>
          <p:nvPr/>
        </p:nvPicPr>
        <p:blipFill>
          <a:blip r:embed="rId2">
            <a:extLst/>
          </a:blip>
          <a:stretch>
            <a:fillRect/>
          </a:stretch>
        </p:blipFill>
        <p:spPr>
          <a:xfrm>
            <a:off x="1346200" y="5879620"/>
            <a:ext cx="1193800" cy="870481"/>
          </a:xfrm>
          <a:prstGeom prst="rect">
            <a:avLst/>
          </a:prstGeom>
          <a:ln w="12700">
            <a:miter lim="400000"/>
          </a:ln>
        </p:spPr>
      </p:pic>
      <p:pic>
        <p:nvPicPr>
          <p:cNvPr id="301" name=""/>
          <p:cNvPicPr/>
          <p:nvPr/>
        </p:nvPicPr>
        <p:blipFill>
          <a:blip r:embed="rId3">
            <a:extLst/>
          </a:blip>
          <a:stretch>
            <a:fillRect/>
          </a:stretch>
        </p:blipFill>
        <p:spPr>
          <a:xfrm>
            <a:off x="2540720" y="6087816"/>
            <a:ext cx="1198710" cy="458556"/>
          </a:xfrm>
          <a:prstGeom prst="rect">
            <a:avLst/>
          </a:prstGeom>
        </p:spPr>
      </p:pic>
      <p:pic>
        <p:nvPicPr>
          <p:cNvPr id="303" name="logo.png"/>
          <p:cNvPicPr/>
          <p:nvPr/>
        </p:nvPicPr>
        <p:blipFill>
          <a:blip r:embed="rId4">
            <a:extLst/>
          </a:blip>
          <a:stretch>
            <a:fillRect/>
          </a:stretch>
        </p:blipFill>
        <p:spPr>
          <a:xfrm>
            <a:off x="3959740" y="5999593"/>
            <a:ext cx="1308101" cy="635001"/>
          </a:xfrm>
          <a:prstGeom prst="rect">
            <a:avLst/>
          </a:prstGeom>
          <a:ln w="12700">
            <a:miter lim="400000"/>
          </a:ln>
        </p:spPr>
      </p:pic>
      <p:sp>
        <p:nvSpPr>
          <p:cNvPr id="304" name="Shape 304"/>
          <p:cNvSpPr/>
          <p:nvPr/>
        </p:nvSpPr>
        <p:spPr>
          <a:xfrm>
            <a:off x="2689870" y="6793620"/>
            <a:ext cx="384784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sz="1800">
                <a:uFillTx/>
              </a:defRPr>
            </a:pPr>
            <a:r>
              <a:rPr sz="3500">
                <a:uFill>
                  <a:solidFill>
                    <a:prstClr val="black"/>
                  </a:solidFill>
                </a:uFill>
                <a:latin typeface="+mn-lt"/>
                <a:ea typeface="+mn-ea"/>
                <a:cs typeface="+mn-cs"/>
                <a:sym typeface="Gill Sans"/>
              </a:rPr>
              <a:t>ntopng</a:t>
            </a:r>
          </a:p>
          <a:p>
            <a:pPr lvl="0" algn="ctr">
              <a:defRPr sz="1800">
                <a:uFillTx/>
              </a:defRPr>
            </a:pPr>
            <a:r>
              <a:rPr sz="3500">
                <a:uFill>
                  <a:solidFill>
                    <a:prstClr val="black"/>
                  </a:solidFill>
                </a:uFill>
                <a:latin typeface="+mn-lt"/>
                <a:ea typeface="+mn-ea"/>
                <a:cs typeface="+mn-cs"/>
                <a:sym typeface="Gill Sans"/>
              </a:rPr>
              <a:t>(Bump-In-The-Wire)</a:t>
            </a:r>
          </a:p>
        </p:txBody>
      </p:sp>
      <p:pic>
        <p:nvPicPr>
          <p:cNvPr id="305" name="pasted-image.tif"/>
          <p:cNvPicPr/>
          <p:nvPr/>
        </p:nvPicPr>
        <p:blipFill>
          <a:blip r:embed="rId5">
            <a:extLst/>
          </a:blip>
          <a:stretch>
            <a:fillRect/>
          </a:stretch>
        </p:blipFill>
        <p:spPr>
          <a:xfrm>
            <a:off x="8761354" y="4669942"/>
            <a:ext cx="3784601" cy="3797301"/>
          </a:xfrm>
          <a:prstGeom prst="rect">
            <a:avLst/>
          </a:prstGeom>
          <a:ln w="12700">
            <a:miter lim="400000"/>
          </a:ln>
        </p:spPr>
      </p:pic>
      <p:pic>
        <p:nvPicPr>
          <p:cNvPr id="306" name=""/>
          <p:cNvPicPr/>
          <p:nvPr/>
        </p:nvPicPr>
        <p:blipFill>
          <a:blip r:embed="rId3">
            <a:extLst/>
          </a:blip>
          <a:stretch>
            <a:fillRect/>
          </a:stretch>
        </p:blipFill>
        <p:spPr>
          <a:xfrm>
            <a:off x="5488150" y="6085583"/>
            <a:ext cx="1198711" cy="458555"/>
          </a:xfrm>
          <a:prstGeom prst="rect">
            <a:avLst/>
          </a:prstGeom>
        </p:spPr>
      </p:pic>
      <p:pic>
        <p:nvPicPr>
          <p:cNvPr id="308" name="pasted-image.pdf"/>
          <p:cNvPicPr/>
          <p:nvPr/>
        </p:nvPicPr>
        <p:blipFill>
          <a:blip r:embed="rId2">
            <a:extLst/>
          </a:blip>
          <a:stretch>
            <a:fillRect/>
          </a:stretch>
        </p:blipFill>
        <p:spPr>
          <a:xfrm>
            <a:off x="6687580" y="5879620"/>
            <a:ext cx="1193801" cy="870481"/>
          </a:xfrm>
          <a:prstGeom prst="rect">
            <a:avLst/>
          </a:prstGeom>
          <a:ln w="12700">
            <a:miter lim="400000"/>
          </a:ln>
        </p:spPr>
      </p:pic>
    </p:spTree>
  </p:cSld>
  <p:clrMapOvr>
    <a:masterClrMapping/>
  </p:clrMapOvr>
  <p:transition spd="med"/>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10" name="Shape 310"/>
          <p:cNvSpPr/>
          <p:nvPr>
            <p:ph type="title"/>
          </p:nvPr>
        </p:nvSpPr>
        <p:spPr>
          <a:prstGeom prst="rect">
            <a:avLst/>
          </a:prstGeom>
        </p:spPr>
        <p:txBody>
          <a:bodyPr/>
          <a:lstStyle/>
          <a:p>
            <a:pPr lvl="0">
              <a:defRPr sz="1800">
                <a:uFillTx/>
              </a:defRPr>
            </a:pPr>
            <a:r>
              <a:rPr sz="5100">
                <a:uFill>
                  <a:solidFill>
                    <a:prstClr val="black"/>
                  </a:solidFill>
                </a:uFill>
              </a:rPr>
              <a:t>Using ntopng To Enforce Policies [2/2]</a:t>
            </a:r>
          </a:p>
        </p:txBody>
      </p:sp>
      <p:sp>
        <p:nvSpPr>
          <p:cNvPr id="311" name="Shape 311"/>
          <p:cNvSpPr/>
          <p:nvPr>
            <p:ph type="body" idx="1"/>
          </p:nvPr>
        </p:nvSpPr>
        <p:spPr>
          <a:prstGeom prst="rect">
            <a:avLst/>
          </a:prstGeom>
        </p:spPr>
        <p:txBody>
          <a:bodyPr/>
          <a:lstStyle/>
          <a:p>
            <a:pPr lvl="0">
              <a:defRPr sz="1800">
                <a:uFillTx/>
              </a:defRPr>
            </a:pPr>
            <a:r>
              <a:rPr sz="4400">
                <a:uFill>
                  <a:solidFill>
                    <a:prstClr val="black"/>
                  </a:solidFill>
                </a:uFill>
              </a:rPr>
              <a:t>In inline mode ntopng can be configured to let specific traffic pass/not-pass (i.e. drop all Skype traffic) or shape.</a:t>
            </a:r>
          </a:p>
        </p:txBody>
      </p:sp>
      <p:sp>
        <p:nvSpPr>
          <p:cNvPr id="312" name="Shape 3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51</a:t>
            </a:fld>
          </a:p>
        </p:txBody>
      </p:sp>
      <p:pic>
        <p:nvPicPr>
          <p:cNvPr id="313" name="pasted-image.png"/>
          <p:cNvPicPr/>
          <p:nvPr/>
        </p:nvPicPr>
        <p:blipFill>
          <a:blip r:embed="rId2">
            <a:extLst/>
          </a:blip>
          <a:stretch>
            <a:fillRect/>
          </a:stretch>
        </p:blipFill>
        <p:spPr>
          <a:xfrm>
            <a:off x="874357" y="4332860"/>
            <a:ext cx="7007871" cy="4210843"/>
          </a:xfrm>
          <a:prstGeom prst="rect">
            <a:avLst/>
          </a:prstGeom>
          <a:ln w="12700">
            <a:miter lim="400000"/>
          </a:ln>
        </p:spPr>
      </p:pic>
      <p:pic>
        <p:nvPicPr>
          <p:cNvPr id="314" name="pasted-image.png"/>
          <p:cNvPicPr/>
          <p:nvPr/>
        </p:nvPicPr>
        <p:blipFill>
          <a:blip r:embed="rId3">
            <a:extLst/>
          </a:blip>
          <a:stretch>
            <a:fillRect/>
          </a:stretch>
        </p:blipFill>
        <p:spPr>
          <a:xfrm>
            <a:off x="8505949" y="3813261"/>
            <a:ext cx="3695544" cy="4530021"/>
          </a:xfrm>
          <a:prstGeom prst="rect">
            <a:avLst/>
          </a:prstGeom>
          <a:ln w="12700">
            <a:miter lim="400000"/>
          </a:ln>
        </p:spPr>
      </p:pic>
    </p:spTree>
  </p:cSld>
  <p:clrMapOvr>
    <a:masterClrMapping/>
  </p:clrMapOvr>
  <p:transition spd="med"/>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316" name="Shape 316"/>
          <p:cNvSpPr/>
          <p:nvPr>
            <p:ph type="title"/>
          </p:nvPr>
        </p:nvSpPr>
        <p:spPr>
          <a:prstGeom prst="rect">
            <a:avLst/>
          </a:prstGeom>
        </p:spPr>
        <p:txBody>
          <a:bodyPr/>
          <a:lstStyle/>
          <a:p>
            <a:pPr lvl="0">
              <a:defRPr sz="1800">
                <a:uFillTx/>
              </a:defRPr>
            </a:pPr>
            <a:r>
              <a:rPr sz="5100">
                <a:uFill>
                  <a:solidFill>
                    <a:prstClr val="black"/>
                  </a:solidFill>
                </a:uFill>
              </a:rPr>
              <a:t>Embedding ntopng [1/3]</a:t>
            </a:r>
          </a:p>
        </p:txBody>
      </p:sp>
      <p:sp>
        <p:nvSpPr>
          <p:cNvPr id="317" name="Shape 317"/>
          <p:cNvSpPr/>
          <p:nvPr>
            <p:ph type="body" idx="1"/>
          </p:nvPr>
        </p:nvSpPr>
        <p:spPr>
          <a:prstGeom prst="rect">
            <a:avLst/>
          </a:prstGeom>
        </p:spPr>
        <p:txBody>
          <a:bodyPr/>
          <a:lstStyle/>
          <a:p>
            <a:pPr lvl="0">
              <a:defRPr sz="1800">
                <a:uFillTx/>
              </a:defRPr>
            </a:pPr>
            <a:r>
              <a:rPr sz="4400">
                <a:uFill>
                  <a:solidFill>
                    <a:prstClr val="black"/>
                  </a:solidFill>
                </a:uFill>
              </a:rPr>
              <a:t>Historically we have started our first embed attempt in 2003 with the Cyclades TS100.</a:t>
            </a:r>
          </a:p>
          <a:p>
            <a:pPr lvl="0">
              <a:defRPr sz="1800">
                <a:uFillTx/>
              </a:defRPr>
            </a:pPr>
            <a:r>
              <a:rPr sz="4400">
                <a:uFill>
                  <a:solidFill>
                    <a:prstClr val="black"/>
                  </a:solidFill>
                </a:uFill>
              </a:rPr>
              <a:t>The nBox was used to analyse traffic then sent to ntop for representation.</a:t>
            </a:r>
          </a:p>
          <a:p>
            <a:pPr lvl="0">
              <a:defRPr sz="1800">
                <a:uFillTx/>
              </a:defRPr>
            </a:pPr>
            <a:r>
              <a:rPr sz="4400">
                <a:uFill>
                  <a:solidFill>
                    <a:prstClr val="black"/>
                  </a:solidFill>
                </a:uFill>
              </a:rPr>
              <a:t>After 10 years we have tried again with ntopng.</a:t>
            </a:r>
          </a:p>
        </p:txBody>
      </p:sp>
      <p:sp>
        <p:nvSpPr>
          <p:cNvPr id="318" name="Shape 318"/>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52</a:t>
            </a:fld>
          </a:p>
        </p:txBody>
      </p:sp>
      <p:pic>
        <p:nvPicPr>
          <p:cNvPr id="319" name="nbox1.png"/>
          <p:cNvPicPr/>
          <p:nvPr/>
        </p:nvPicPr>
        <p:blipFill>
          <a:blip r:embed="rId2">
            <a:extLst/>
          </a:blip>
          <a:stretch>
            <a:fillRect/>
          </a:stretch>
        </p:blipFill>
        <p:spPr>
          <a:xfrm>
            <a:off x="1498600" y="6172200"/>
            <a:ext cx="4559300" cy="2628900"/>
          </a:xfrm>
          <a:prstGeom prst="rect">
            <a:avLst/>
          </a:prstGeom>
          <a:ln w="12700">
            <a:miter lim="400000"/>
          </a:ln>
        </p:spPr>
      </p:pic>
      <p:pic>
        <p:nvPicPr>
          <p:cNvPr id="320" name="nbox2.png"/>
          <p:cNvPicPr/>
          <p:nvPr/>
        </p:nvPicPr>
        <p:blipFill>
          <a:blip r:embed="rId3">
            <a:extLst/>
          </a:blip>
          <a:stretch>
            <a:fillRect/>
          </a:stretch>
        </p:blipFill>
        <p:spPr>
          <a:xfrm>
            <a:off x="7073900" y="5626100"/>
            <a:ext cx="4572000" cy="2959100"/>
          </a:xfrm>
          <a:prstGeom prst="rect">
            <a:avLst/>
          </a:prstGeom>
          <a:ln w="12700">
            <a:miter lim="400000"/>
          </a:ln>
        </p:spPr>
      </p:pic>
    </p:spTree>
  </p:cSld>
  <p:clrMapOvr>
    <a:masterClrMapping/>
  </p:clrMapOvr>
  <p:transition spd="med"/>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6"/>
          <a:stretch>
            <a:fillRect/>
          </a:stretch>
        </a:blipFill>
      </p:bgPr>
    </p:bg>
    <p:spTree>
      <p:nvGrpSpPr>
        <p:cNvPr id="1" name=""/>
        <p:cNvGrpSpPr/>
        <p:nvPr/>
      </p:nvGrpSpPr>
      <p:grpSpPr>
        <a:xfrm>
          <a:off x="0" y="0"/>
          <a:ext cx="0" cy="0"/>
        </a:xfrm>
      </p:grpSpPr>
      <p:sp>
        <p:nvSpPr>
          <p:cNvPr id="322" name="Shape 322"/>
          <p:cNvSpPr/>
          <p:nvPr>
            <p:ph type="title"/>
          </p:nvPr>
        </p:nvSpPr>
        <p:spPr>
          <a:prstGeom prst="rect">
            <a:avLst/>
          </a:prstGeom>
        </p:spPr>
        <p:txBody>
          <a:bodyPr/>
          <a:lstStyle/>
          <a:p>
            <a:pPr lvl="0">
              <a:defRPr sz="1800">
                <a:uFillTx/>
              </a:defRPr>
            </a:pPr>
            <a:r>
              <a:rPr sz="5100">
                <a:uFill>
                  <a:solidFill>
                    <a:prstClr val="black"/>
                  </a:solidFill>
                </a:uFill>
              </a:rPr>
              <a:t>Embedding ntopng [2/3]</a:t>
            </a:r>
          </a:p>
        </p:txBody>
      </p:sp>
      <p:sp>
        <p:nvSpPr>
          <p:cNvPr id="323" name="Shape 323"/>
          <p:cNvSpPr/>
          <p:nvPr>
            <p:ph type="body" idx="1"/>
          </p:nvPr>
        </p:nvSpPr>
        <p:spPr>
          <a:xfrm>
            <a:off x="647700" y="2106777"/>
            <a:ext cx="11709400" cy="1482339"/>
          </a:xfrm>
          <a:prstGeom prst="rect">
            <a:avLst/>
          </a:prstGeom>
        </p:spPr>
        <p:txBody>
          <a:bodyPr/>
          <a:lstStyle/>
          <a:p>
            <a:pPr lvl="0">
              <a:defRPr sz="1800">
                <a:uFillTx/>
              </a:defRPr>
            </a:pPr>
            <a:r>
              <a:rPr sz="4400">
                <a:uFill>
                  <a:solidFill>
                    <a:prstClr val="black"/>
                  </a:solidFill>
                </a:uFill>
              </a:rPr>
              <a:t>It is a while that we are working towards a cheap platform for everyone…</a:t>
            </a:r>
          </a:p>
        </p:txBody>
      </p:sp>
      <p:sp>
        <p:nvSpPr>
          <p:cNvPr id="324" name="Shape 3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53</a:t>
            </a:fld>
          </a:p>
        </p:txBody>
      </p:sp>
      <p:sp>
        <p:nvSpPr>
          <p:cNvPr id="325" name="Shape 325"/>
          <p:cNvSpPr/>
          <p:nvPr/>
        </p:nvSpPr>
        <p:spPr>
          <a:xfrm>
            <a:off x="436298" y="5982950"/>
            <a:ext cx="2001441"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Gill Sans"/>
              </a:defRPr>
            </a:lvl1pPr>
          </a:lstStyle>
          <a:p>
            <a:pPr lvl="0">
              <a:defRPr sz="1800">
                <a:uFillTx/>
              </a:defRPr>
            </a:pPr>
            <a:r>
              <a:rPr sz="2000">
                <a:uFill>
                  <a:solidFill>
                    <a:prstClr val="black"/>
                  </a:solidFill>
                </a:uFill>
              </a:rPr>
              <a:t>BeagleBoard Black</a:t>
            </a:r>
          </a:p>
        </p:txBody>
      </p:sp>
      <p:pic>
        <p:nvPicPr>
          <p:cNvPr id="326" name="IMG_3752.JPG.jpeg"/>
          <p:cNvPicPr/>
          <p:nvPr/>
        </p:nvPicPr>
        <p:blipFill>
          <a:blip r:embed="rId2">
            <a:extLst/>
          </a:blip>
          <a:stretch>
            <a:fillRect/>
          </a:stretch>
        </p:blipFill>
        <p:spPr>
          <a:xfrm>
            <a:off x="2871866" y="3456900"/>
            <a:ext cx="7261068" cy="5445800"/>
          </a:xfrm>
          <a:prstGeom prst="rect">
            <a:avLst/>
          </a:prstGeom>
          <a:ln w="12700">
            <a:miter lim="400000"/>
          </a:ln>
        </p:spPr>
      </p:pic>
      <p:pic>
        <p:nvPicPr>
          <p:cNvPr id="327" name=""/>
          <p:cNvPicPr/>
          <p:nvPr/>
        </p:nvPicPr>
        <p:blipFill>
          <a:blip r:embed="rId3">
            <a:extLst/>
          </a:blip>
          <a:stretch>
            <a:fillRect/>
          </a:stretch>
        </p:blipFill>
        <p:spPr>
          <a:xfrm rot="20316584">
            <a:off x="2420620" y="5503307"/>
            <a:ext cx="1663751" cy="457904"/>
          </a:xfrm>
          <a:prstGeom prst="rect">
            <a:avLst/>
          </a:prstGeom>
        </p:spPr>
      </p:pic>
      <p:sp>
        <p:nvSpPr>
          <p:cNvPr id="329" name="Shape 329"/>
          <p:cNvSpPr/>
          <p:nvPr/>
        </p:nvSpPr>
        <p:spPr>
          <a:xfrm>
            <a:off x="10567061" y="4402328"/>
            <a:ext cx="1557561"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Gill Sans"/>
              </a:defRPr>
            </a:lvl1pPr>
          </a:lstStyle>
          <a:p>
            <a:pPr lvl="0">
              <a:defRPr sz="1800">
                <a:uFillTx/>
              </a:defRPr>
            </a:pPr>
            <a:r>
              <a:rPr sz="2000">
                <a:uFill>
                  <a:solidFill>
                    <a:prstClr val="black"/>
                  </a:solidFill>
                </a:uFill>
              </a:rPr>
              <a:t>Raspberry PI2</a:t>
            </a:r>
          </a:p>
        </p:txBody>
      </p:sp>
      <p:pic>
        <p:nvPicPr>
          <p:cNvPr id="330" name=""/>
          <p:cNvPicPr/>
          <p:nvPr/>
        </p:nvPicPr>
        <p:blipFill>
          <a:blip r:embed="rId4">
            <a:extLst/>
          </a:blip>
          <a:stretch>
            <a:fillRect/>
          </a:stretch>
        </p:blipFill>
        <p:spPr>
          <a:xfrm rot="8688577">
            <a:off x="9239267" y="4782019"/>
            <a:ext cx="1495454" cy="457905"/>
          </a:xfrm>
          <a:prstGeom prst="rect">
            <a:avLst/>
          </a:prstGeom>
        </p:spPr>
      </p:pic>
      <p:sp>
        <p:nvSpPr>
          <p:cNvPr id="332" name="Shape 332"/>
          <p:cNvSpPr/>
          <p:nvPr/>
        </p:nvSpPr>
        <p:spPr>
          <a:xfrm>
            <a:off x="10850298" y="6700500"/>
            <a:ext cx="17852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2000">
                <a:uFill>
                  <a:solidFill>
                    <a:prstClr val="black"/>
                  </a:solidFill>
                </a:uFill>
                <a:latin typeface="+mn-lt"/>
                <a:ea typeface="+mn-ea"/>
                <a:cs typeface="+mn-cs"/>
                <a:sym typeface="Gill Sans"/>
              </a:rPr>
              <a:t>Ubiquity</a:t>
            </a:r>
            <a:br>
              <a:rPr sz="2000">
                <a:uFill>
                  <a:solidFill>
                    <a:prstClr val="black"/>
                  </a:solidFill>
                </a:uFill>
                <a:latin typeface="+mn-lt"/>
                <a:ea typeface="+mn-ea"/>
                <a:cs typeface="+mn-cs"/>
                <a:sym typeface="Gill Sans"/>
              </a:rPr>
            </a:br>
            <a:r>
              <a:rPr sz="2000">
                <a:uFill>
                  <a:solidFill>
                    <a:prstClr val="black"/>
                  </a:solidFill>
                </a:uFill>
                <a:latin typeface="+mn-lt"/>
                <a:ea typeface="+mn-ea"/>
                <a:cs typeface="+mn-cs"/>
                <a:sym typeface="Gill Sans"/>
              </a:rPr>
              <a:t>EdgeRouter Lite</a:t>
            </a:r>
          </a:p>
        </p:txBody>
      </p:sp>
      <p:pic>
        <p:nvPicPr>
          <p:cNvPr id="333" name=""/>
          <p:cNvPicPr/>
          <p:nvPr/>
        </p:nvPicPr>
        <p:blipFill>
          <a:blip r:embed="rId3">
            <a:extLst/>
          </a:blip>
          <a:stretch>
            <a:fillRect/>
          </a:stretch>
        </p:blipFill>
        <p:spPr>
          <a:xfrm rot="12083416">
            <a:off x="9227820" y="6547366"/>
            <a:ext cx="1663751" cy="457904"/>
          </a:xfrm>
          <a:prstGeom prst="rect">
            <a:avLst/>
          </a:prstGeom>
        </p:spPr>
      </p:pic>
      <p:pic>
        <p:nvPicPr>
          <p:cNvPr id="335" name=""/>
          <p:cNvPicPr/>
          <p:nvPr/>
        </p:nvPicPr>
        <p:blipFill>
          <a:blip r:embed="rId5">
            <a:extLst/>
          </a:blip>
          <a:stretch>
            <a:fillRect/>
          </a:stretch>
        </p:blipFill>
        <p:spPr>
          <a:xfrm rot="21121752">
            <a:off x="1853500" y="7629458"/>
            <a:ext cx="3374598" cy="457905"/>
          </a:xfrm>
          <a:prstGeom prst="rect">
            <a:avLst/>
          </a:prstGeom>
        </p:spPr>
      </p:pic>
      <p:sp>
        <p:nvSpPr>
          <p:cNvPr id="337" name="Shape 337"/>
          <p:cNvSpPr/>
          <p:nvPr/>
        </p:nvSpPr>
        <p:spPr>
          <a:xfrm>
            <a:off x="423074" y="7887950"/>
            <a:ext cx="125866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Gill Sans"/>
              </a:defRPr>
            </a:lvl1pPr>
          </a:lstStyle>
          <a:p>
            <a:pPr lvl="0">
              <a:defRPr sz="1800">
                <a:uFillTx/>
              </a:defRPr>
            </a:pPr>
            <a:r>
              <a:rPr sz="2000">
                <a:uFill>
                  <a:solidFill>
                    <a:prstClr val="black"/>
                  </a:solidFill>
                </a:uFill>
              </a:rPr>
              <a:t>PC Engines</a:t>
            </a:r>
          </a:p>
        </p:txBody>
      </p:sp>
    </p:spTree>
  </p:cSld>
  <p:clrMapOvr>
    <a:masterClrMapping/>
  </p:clrMapOvr>
  <p:transition spd="med"/>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6"/>
          <a:stretch>
            <a:fillRect/>
          </a:stretch>
        </a:blipFill>
      </p:bgPr>
    </p:bg>
    <p:spTree>
      <p:nvGrpSpPr>
        <p:cNvPr id="1" name=""/>
        <p:cNvGrpSpPr/>
        <p:nvPr/>
      </p:nvGrpSpPr>
      <p:grpSpPr>
        <a:xfrm>
          <a:off x="0" y="0"/>
          <a:ext cx="0" cy="0"/>
        </a:xfrm>
      </p:grpSpPr>
      <p:sp>
        <p:nvSpPr>
          <p:cNvPr id="339" name="Shape 339"/>
          <p:cNvSpPr/>
          <p:nvPr>
            <p:ph type="title"/>
          </p:nvPr>
        </p:nvSpPr>
        <p:spPr>
          <a:prstGeom prst="rect">
            <a:avLst/>
          </a:prstGeom>
        </p:spPr>
        <p:txBody>
          <a:bodyPr/>
          <a:lstStyle/>
          <a:p>
            <a:pPr lvl="0">
              <a:defRPr sz="1800">
                <a:uFillTx/>
              </a:defRPr>
            </a:pPr>
            <a:r>
              <a:rPr sz="5100">
                <a:uFill>
                  <a:solidFill>
                    <a:prstClr val="black"/>
                  </a:solidFill>
                </a:uFill>
              </a:rPr>
              <a:t>Embedding ntopng [3/3]</a:t>
            </a:r>
          </a:p>
        </p:txBody>
      </p:sp>
      <p:sp>
        <p:nvSpPr>
          <p:cNvPr id="340" name="Shape 340"/>
          <p:cNvSpPr/>
          <p:nvPr>
            <p:ph type="body" idx="1"/>
          </p:nvPr>
        </p:nvSpPr>
        <p:spPr>
          <a:xfrm>
            <a:off x="660400" y="1992014"/>
            <a:ext cx="11709400" cy="6436926"/>
          </a:xfrm>
          <a:prstGeom prst="rect">
            <a:avLst/>
          </a:prstGeom>
        </p:spPr>
        <p:txBody>
          <a:bodyPr/>
          <a:lstStyle/>
          <a:p>
            <a:pPr lvl="0">
              <a:defRPr sz="1800">
                <a:uFillTx/>
              </a:defRPr>
            </a:pPr>
            <a:r>
              <a:rPr sz="4400">
                <a:uFill>
                  <a:solidFill>
                    <a:prstClr val="black"/>
                  </a:solidFill>
                </a:uFill>
              </a:rPr>
              <a:t>It is also possible to combine a</a:t>
            </a:r>
            <a:br>
              <a:rPr sz="4400">
                <a:uFill>
                  <a:solidFill>
                    <a:prstClr val="black"/>
                  </a:solidFill>
                </a:uFill>
              </a:rPr>
            </a:br>
            <a:r>
              <a:rPr sz="4400">
                <a:uFill>
                  <a:solidFill>
                    <a:prstClr val="black"/>
                  </a:solidFill>
                </a:uFill>
              </a:rPr>
              <a:t>small ARM device with a copper</a:t>
            </a:r>
            <a:br>
              <a:rPr sz="4400">
                <a:uFill>
                  <a:solidFill>
                    <a:prstClr val="black"/>
                  </a:solidFill>
                </a:uFill>
              </a:rPr>
            </a:br>
            <a:r>
              <a:rPr sz="4400">
                <a:uFill>
                  <a:solidFill>
                    <a:prstClr val="black"/>
                  </a:solidFill>
                </a:uFill>
              </a:rPr>
              <a:t>network tap using a CatchWire</a:t>
            </a:r>
            <a:br>
              <a:rPr sz="4400">
                <a:uFill>
                  <a:solidFill>
                    <a:prstClr val="black"/>
                  </a:solidFill>
                </a:uFill>
              </a:rPr>
            </a:br>
            <a:r>
              <a:rPr sz="4400">
                <a:uFill>
                  <a:solidFill>
                    <a:prstClr val="black"/>
                  </a:solidFill>
                </a:uFill>
              </a:rPr>
              <a:t>device.</a:t>
            </a:r>
          </a:p>
          <a:p>
            <a:pPr lvl="0">
              <a:defRPr sz="1800">
                <a:uFillTx/>
              </a:defRPr>
            </a:pPr>
            <a:r>
              <a:rPr sz="4400">
                <a:uFill>
                  <a:solidFill>
                    <a:prstClr val="black"/>
                  </a:solidFill>
                </a:uFill>
              </a:rPr>
              <a:t>Or for those who need more horsepower, PCEngines can offer you a cheap x64 device to run ntopng on.</a:t>
            </a:r>
          </a:p>
        </p:txBody>
      </p:sp>
      <p:sp>
        <p:nvSpPr>
          <p:cNvPr id="341" name="Shape 3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54</a:t>
            </a:fld>
          </a:p>
        </p:txBody>
      </p:sp>
      <p:pic>
        <p:nvPicPr>
          <p:cNvPr id="342" name="pasted-image.png"/>
          <p:cNvPicPr/>
          <p:nvPr/>
        </p:nvPicPr>
        <p:blipFill>
          <a:blip r:embed="rId2">
            <a:extLst/>
          </a:blip>
          <a:stretch>
            <a:fillRect/>
          </a:stretch>
        </p:blipFill>
        <p:spPr>
          <a:xfrm>
            <a:off x="9182100" y="2061454"/>
            <a:ext cx="2540000" cy="1968501"/>
          </a:xfrm>
          <a:prstGeom prst="rect">
            <a:avLst/>
          </a:prstGeom>
          <a:ln w="12700">
            <a:miter lim="400000"/>
          </a:ln>
        </p:spPr>
      </p:pic>
      <p:pic>
        <p:nvPicPr>
          <p:cNvPr id="343" name="pasted-image.tif"/>
          <p:cNvPicPr/>
          <p:nvPr/>
        </p:nvPicPr>
        <p:blipFill>
          <a:blip r:embed="rId3">
            <a:extLst/>
          </a:blip>
          <a:stretch>
            <a:fillRect/>
          </a:stretch>
        </p:blipFill>
        <p:spPr>
          <a:xfrm>
            <a:off x="9935418" y="-889000"/>
            <a:ext cx="2044701" cy="1016000"/>
          </a:xfrm>
          <a:prstGeom prst="rect">
            <a:avLst/>
          </a:prstGeom>
        </p:spPr>
      </p:pic>
      <p:pic>
        <p:nvPicPr>
          <p:cNvPr id="344" name="logo.png"/>
          <p:cNvPicPr/>
          <p:nvPr/>
        </p:nvPicPr>
        <p:blipFill>
          <a:blip r:embed="rId4">
            <a:extLst/>
          </a:blip>
          <a:stretch>
            <a:fillRect/>
          </a:stretch>
        </p:blipFill>
        <p:spPr>
          <a:xfrm>
            <a:off x="11089332" y="3211611"/>
            <a:ext cx="1445127" cy="718076"/>
          </a:xfrm>
          <a:prstGeom prst="rect">
            <a:avLst/>
          </a:prstGeom>
          <a:ln w="12700">
            <a:miter lim="400000"/>
          </a:ln>
        </p:spPr>
      </p:pic>
      <p:pic>
        <p:nvPicPr>
          <p:cNvPr id="345" name="Screen Shot 2015-06-09 at 19.42.46.png"/>
          <p:cNvPicPr/>
          <p:nvPr/>
        </p:nvPicPr>
        <p:blipFill>
          <a:blip r:embed="rId5">
            <a:extLst/>
          </a:blip>
          <a:stretch>
            <a:fillRect/>
          </a:stretch>
        </p:blipFill>
        <p:spPr>
          <a:xfrm>
            <a:off x="7668468" y="6102250"/>
            <a:ext cx="4140201" cy="2217750"/>
          </a:xfrm>
          <a:prstGeom prst="rect">
            <a:avLst/>
          </a:prstGeom>
          <a:ln w="12700">
            <a:miter lim="400000"/>
          </a:ln>
        </p:spPr>
      </p:pic>
    </p:spTree>
  </p:cSld>
  <p:clrMapOvr>
    <a:masterClrMapping/>
  </p:clrMapOvr>
  <p:transition spd="med"/>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47" name="Shape 347"/>
          <p:cNvSpPr/>
          <p:nvPr>
            <p:ph type="title"/>
          </p:nvPr>
        </p:nvSpPr>
        <p:spPr>
          <a:xfrm>
            <a:off x="393700" y="4064000"/>
            <a:ext cx="11709400" cy="1625600"/>
          </a:xfrm>
          <a:prstGeom prst="rect">
            <a:avLst/>
          </a:prstGeom>
        </p:spPr>
        <p:txBody>
          <a:bodyPr/>
          <a:lstStyle/>
          <a:p>
            <a:pPr lvl="0" algn="r">
              <a:defRPr sz="1800">
                <a:uFillTx/>
              </a:defRPr>
            </a:pPr>
            <a:r>
              <a:rPr sz="5100">
                <a:uFill>
                  <a:solidFill>
                    <a:prstClr val="black"/>
                  </a:solidFill>
                </a:uFill>
              </a:rPr>
              <a:t>ntopng and Wireshark:</a:t>
            </a:r>
          </a:p>
          <a:p>
            <a:pPr lvl="0" algn="r">
              <a:defRPr sz="1800">
                <a:uFillTx/>
              </a:defRPr>
            </a:pPr>
            <a:r>
              <a:rPr sz="5100">
                <a:uFill>
                  <a:solidFill>
                    <a:prstClr val="black"/>
                  </a:solidFill>
                </a:uFill>
              </a:rPr>
              <a:t>Real Life Monitoring Use Cases</a:t>
            </a:r>
          </a:p>
        </p:txBody>
      </p:sp>
      <p:sp>
        <p:nvSpPr>
          <p:cNvPr id="348" name="Shape 34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55</a:t>
            </a:fld>
          </a:p>
        </p:txBody>
      </p:sp>
    </p:spTree>
  </p:cSld>
  <p:clrMapOvr>
    <a:masterClrMapping/>
  </p:clrMapOvr>
  <p:transition spd="med"/>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50" name="Shape 350"/>
          <p:cNvSpPr/>
          <p:nvPr>
            <p:ph type="title"/>
          </p:nvPr>
        </p:nvSpPr>
        <p:spPr>
          <a:prstGeom prst="rect">
            <a:avLst/>
          </a:prstGeom>
        </p:spPr>
        <p:txBody>
          <a:bodyPr/>
          <a:lstStyle/>
          <a:p>
            <a:pPr lvl="0">
              <a:defRPr sz="1800">
                <a:uFillTx/>
              </a:defRPr>
            </a:pPr>
            <a:r>
              <a:rPr sz="5100">
                <a:uFill>
                  <a:solidFill>
                    <a:prstClr val="black"/>
                  </a:solidFill>
                </a:uFill>
              </a:rPr>
              <a:t>Using ntopng with Wireshark</a:t>
            </a:r>
          </a:p>
        </p:txBody>
      </p:sp>
      <p:sp>
        <p:nvSpPr>
          <p:cNvPr id="351" name="Shape 351"/>
          <p:cNvSpPr/>
          <p:nvPr>
            <p:ph type="body" idx="1"/>
          </p:nvPr>
        </p:nvSpPr>
        <p:spPr>
          <a:prstGeom prst="rect">
            <a:avLst/>
          </a:prstGeom>
        </p:spPr>
        <p:txBody>
          <a:bodyPr/>
          <a:lstStyle/>
          <a:p>
            <a:pPr lvl="0">
              <a:defRPr sz="1800">
                <a:uFillTx/>
              </a:defRPr>
            </a:pPr>
            <a:r>
              <a:rPr sz="4400">
                <a:uFill>
                  <a:solidFill>
                    <a:prstClr val="black"/>
                  </a:solidFill>
                </a:uFill>
              </a:rPr>
              <a:t>Wireshark has been traditionally used for in-depth packet analysis.</a:t>
            </a:r>
          </a:p>
          <a:p>
            <a:pPr lvl="0">
              <a:defRPr sz="1800">
                <a:uFillTx/>
              </a:defRPr>
            </a:pPr>
            <a:r>
              <a:rPr sz="4400">
                <a:uFill>
                  <a:solidFill>
                    <a:prstClr val="black"/>
                  </a:solidFill>
                </a:uFill>
              </a:rPr>
              <a:t>Usually Wireshark cannot be used as a long-term, permanent monitoring tool, but rather as tool used to analyse specific issues.</a:t>
            </a:r>
          </a:p>
          <a:p>
            <a:pPr lvl="0">
              <a:defRPr sz="1800">
                <a:uFillTx/>
              </a:defRPr>
            </a:pPr>
            <a:r>
              <a:rPr sz="4400" u="sng">
                <a:uFill>
                  <a:solidFill>
                    <a:prstClr val="black"/>
                  </a:solidFill>
                </a:uFill>
              </a:rPr>
              <a:t>Combining</a:t>
            </a:r>
            <a:r>
              <a:rPr sz="4400">
                <a:uFill>
                  <a:solidFill>
                    <a:prstClr val="black"/>
                  </a:solidFill>
                </a:uFill>
              </a:rPr>
              <a:t> ntopng with Wireshark can enable you to implement </a:t>
            </a:r>
            <a:r>
              <a:rPr sz="4400" u="sng">
                <a:uFill>
                  <a:solidFill>
                    <a:prstClr val="black"/>
                  </a:solidFill>
                </a:uFill>
              </a:rPr>
              <a:t>permanent monitoring</a:t>
            </a:r>
            <a:r>
              <a:rPr sz="4400">
                <a:uFill>
                  <a:solidFill>
                    <a:prstClr val="black"/>
                  </a:solidFill>
                </a:uFill>
              </a:rPr>
              <a:t> while being able to analyse in detail specific packets. In essence: the best of both worlds.</a:t>
            </a:r>
          </a:p>
        </p:txBody>
      </p:sp>
      <p:sp>
        <p:nvSpPr>
          <p:cNvPr id="352" name="Shape 35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56</a:t>
            </a:fld>
          </a:p>
        </p:txBody>
      </p:sp>
    </p:spTree>
  </p:cSld>
  <p:clrMapOvr>
    <a:masterClrMapping/>
  </p:clrMapOvr>
  <p:transition spd="med"/>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54" name="Shape 354"/>
          <p:cNvSpPr/>
          <p:nvPr>
            <p:ph type="title"/>
          </p:nvPr>
        </p:nvSpPr>
        <p:spPr>
          <a:prstGeom prst="rect">
            <a:avLst/>
          </a:prstGeom>
        </p:spPr>
        <p:txBody>
          <a:bodyPr/>
          <a:lstStyle/>
          <a:p>
            <a:pPr lvl="0">
              <a:defRPr sz="1800">
                <a:uFillTx/>
              </a:defRPr>
            </a:pPr>
            <a:r>
              <a:rPr sz="5100">
                <a:uFill>
                  <a:solidFill>
                    <a:prstClr val="black"/>
                  </a:solidFill>
                </a:uFill>
              </a:rPr>
              <a:t>Analysing HTTP Traffic [1/4]</a:t>
            </a:r>
          </a:p>
        </p:txBody>
      </p:sp>
      <p:sp>
        <p:nvSpPr>
          <p:cNvPr id="355" name="Shape 355"/>
          <p:cNvSpPr/>
          <p:nvPr>
            <p:ph type="body" idx="1"/>
          </p:nvPr>
        </p:nvSpPr>
        <p:spPr>
          <a:prstGeom prst="rect">
            <a:avLst/>
          </a:prstGeom>
        </p:spPr>
        <p:txBody>
          <a:bodyPr/>
          <a:lstStyle/>
          <a:p>
            <a:pPr lvl="0">
              <a:defRPr sz="1800">
                <a:uFillTx/>
              </a:defRPr>
            </a:pPr>
            <a:r>
              <a:rPr sz="4400">
                <a:uFill>
                  <a:solidFill>
                    <a:prstClr val="black"/>
                  </a:solidFill>
                </a:uFill>
              </a:rPr>
              <a:t>Wireshark allows you to follow TCP streams and analyse their content.</a:t>
            </a:r>
          </a:p>
        </p:txBody>
      </p:sp>
      <p:sp>
        <p:nvSpPr>
          <p:cNvPr id="356" name="Shape 3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57</a:t>
            </a:fld>
          </a:p>
        </p:txBody>
      </p:sp>
      <p:pic>
        <p:nvPicPr>
          <p:cNvPr id="357" name="pasted-image.png"/>
          <p:cNvPicPr/>
          <p:nvPr/>
        </p:nvPicPr>
        <p:blipFill>
          <a:blip r:embed="rId2">
            <a:extLst/>
          </a:blip>
          <a:stretch>
            <a:fillRect/>
          </a:stretch>
        </p:blipFill>
        <p:spPr>
          <a:xfrm>
            <a:off x="3039432" y="3515155"/>
            <a:ext cx="6925936" cy="5314822"/>
          </a:xfrm>
          <a:prstGeom prst="rect">
            <a:avLst/>
          </a:prstGeom>
          <a:ln w="12700">
            <a:miter lim="400000"/>
          </a:ln>
        </p:spPr>
      </p:pic>
    </p:spTree>
  </p:cSld>
  <p:clrMapOvr>
    <a:masterClrMapping/>
  </p:clrMapOvr>
  <p:transition spd="med"/>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59" name="Shape 359"/>
          <p:cNvSpPr/>
          <p:nvPr>
            <p:ph type="body" idx="1"/>
          </p:nvPr>
        </p:nvSpPr>
        <p:spPr>
          <a:prstGeom prst="rect">
            <a:avLst/>
          </a:prstGeom>
        </p:spPr>
        <p:txBody>
          <a:bodyPr/>
          <a:lstStyle/>
          <a:p>
            <a:pPr lvl="0">
              <a:defRPr sz="1800">
                <a:uFillTx/>
              </a:defRPr>
            </a:pPr>
            <a:r>
              <a:rPr sz="4400">
                <a:uFill>
                  <a:solidFill>
                    <a:prstClr val="black"/>
                  </a:solidFill>
                </a:uFill>
              </a:rPr>
              <a:t>It is also possible to analyse sessions more in detail…</a:t>
            </a:r>
          </a:p>
        </p:txBody>
      </p:sp>
      <p:sp>
        <p:nvSpPr>
          <p:cNvPr id="360" name="Shape 360"/>
          <p:cNvSpPr/>
          <p:nvPr>
            <p:ph type="title"/>
          </p:nvPr>
        </p:nvSpPr>
        <p:spPr>
          <a:prstGeom prst="rect">
            <a:avLst/>
          </a:prstGeom>
        </p:spPr>
        <p:txBody>
          <a:bodyPr/>
          <a:lstStyle/>
          <a:p>
            <a:pPr lvl="0">
              <a:defRPr sz="1800">
                <a:uFillTx/>
              </a:defRPr>
            </a:pPr>
            <a:r>
              <a:rPr sz="5100">
                <a:uFill>
                  <a:solidFill>
                    <a:prstClr val="black"/>
                  </a:solidFill>
                </a:uFill>
              </a:rPr>
              <a:t>Analysing HTTP Traffic [2/4]</a:t>
            </a:r>
          </a:p>
        </p:txBody>
      </p:sp>
      <p:sp>
        <p:nvSpPr>
          <p:cNvPr id="361" name="Shape 36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58</a:t>
            </a:fld>
          </a:p>
        </p:txBody>
      </p:sp>
      <p:pic>
        <p:nvPicPr>
          <p:cNvPr id="362" name="pasted-image.png"/>
          <p:cNvPicPr/>
          <p:nvPr/>
        </p:nvPicPr>
        <p:blipFill>
          <a:blip r:embed="rId2">
            <a:extLst/>
          </a:blip>
          <a:stretch>
            <a:fillRect/>
          </a:stretch>
        </p:blipFill>
        <p:spPr>
          <a:xfrm>
            <a:off x="2018407" y="3461580"/>
            <a:ext cx="8713986" cy="5331789"/>
          </a:xfrm>
          <a:prstGeom prst="rect">
            <a:avLst/>
          </a:prstGeom>
          <a:ln w="12700">
            <a:miter lim="400000"/>
          </a:ln>
        </p:spPr>
      </p:pic>
    </p:spTree>
  </p:cSld>
  <p:clrMapOvr>
    <a:masterClrMapping/>
  </p:clrMapOvr>
  <p:transition spd="med"/>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64" name="Shape 364"/>
          <p:cNvSpPr/>
          <p:nvPr>
            <p:ph type="title"/>
          </p:nvPr>
        </p:nvSpPr>
        <p:spPr>
          <a:prstGeom prst="rect">
            <a:avLst/>
          </a:prstGeom>
        </p:spPr>
        <p:txBody>
          <a:bodyPr/>
          <a:lstStyle/>
          <a:p>
            <a:pPr lvl="0">
              <a:defRPr sz="1800">
                <a:uFillTx/>
              </a:defRPr>
            </a:pPr>
            <a:r>
              <a:rPr sz="5100">
                <a:uFill>
                  <a:solidFill>
                    <a:prstClr val="black"/>
                  </a:solidFill>
                </a:uFill>
              </a:rPr>
              <a:t>Analysing HTTP Traffic [3/4]</a:t>
            </a:r>
          </a:p>
        </p:txBody>
      </p:sp>
      <p:sp>
        <p:nvSpPr>
          <p:cNvPr id="365" name="Shape 365"/>
          <p:cNvSpPr/>
          <p:nvPr>
            <p:ph type="body" idx="1"/>
          </p:nvPr>
        </p:nvSpPr>
        <p:spPr>
          <a:prstGeom prst="rect">
            <a:avLst/>
          </a:prstGeom>
        </p:spPr>
        <p:txBody>
          <a:bodyPr/>
          <a:lstStyle/>
          <a:p>
            <a:pPr lvl="0">
              <a:defRPr sz="1800">
                <a:uFillTx/>
              </a:defRPr>
            </a:pPr>
            <a:r>
              <a:rPr sz="4400">
                <a:uFill>
                  <a:solidFill>
                    <a:prstClr val="black"/>
                  </a:solidFill>
                </a:uFill>
              </a:rPr>
              <a:t>ntopng allows people to visualise flows in a realtime list</a:t>
            </a:r>
          </a:p>
        </p:txBody>
      </p:sp>
      <p:sp>
        <p:nvSpPr>
          <p:cNvPr id="366" name="Shape 3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59</a:t>
            </a:fld>
          </a:p>
        </p:txBody>
      </p:sp>
      <p:pic>
        <p:nvPicPr>
          <p:cNvPr id="367" name="Screen Shot 2015-03-15 at 18.55.53.png"/>
          <p:cNvPicPr/>
          <p:nvPr/>
        </p:nvPicPr>
        <p:blipFill>
          <a:blip r:embed="rId2">
            <a:extLst/>
          </a:blip>
          <a:stretch>
            <a:fillRect/>
          </a:stretch>
        </p:blipFill>
        <p:spPr>
          <a:xfrm>
            <a:off x="1740227" y="3496165"/>
            <a:ext cx="9017835" cy="5265448"/>
          </a:xfrm>
          <a:prstGeom prst="rect">
            <a:avLst/>
          </a:prstGeom>
          <a:ln w="12700">
            <a:miter lim="400000"/>
          </a:ln>
        </p:spPr>
      </p:pic>
      <p:pic>
        <p:nvPicPr>
          <p:cNvPr id="368" name=""/>
          <p:cNvPicPr/>
          <p:nvPr/>
        </p:nvPicPr>
        <p:blipFill>
          <a:blip r:embed="rId3">
            <a:extLst/>
          </a:blip>
          <a:stretch>
            <a:fillRect/>
          </a:stretch>
        </p:blipFill>
        <p:spPr>
          <a:xfrm>
            <a:off x="9022436" y="4701805"/>
            <a:ext cx="2036416" cy="3529036"/>
          </a:xfrm>
          <a:prstGeom prst="rect">
            <a:avLst/>
          </a:prstGeom>
        </p:spPr>
      </p:pic>
      <p:pic>
        <p:nvPicPr>
          <p:cNvPr id="370" name=""/>
          <p:cNvPicPr/>
          <p:nvPr/>
        </p:nvPicPr>
        <p:blipFill>
          <a:blip r:embed="rId4">
            <a:extLst/>
          </a:blip>
          <a:stretch>
            <a:fillRect/>
          </a:stretch>
        </p:blipFill>
        <p:spPr>
          <a:xfrm>
            <a:off x="2100936" y="5004720"/>
            <a:ext cx="981621" cy="3237829"/>
          </a:xfrm>
          <a:prstGeom prst="rect">
            <a:avLst/>
          </a:prstGeom>
        </p:spPr>
      </p:pic>
      <p:pic>
        <p:nvPicPr>
          <p:cNvPr id="372" name=""/>
          <p:cNvPicPr/>
          <p:nvPr/>
        </p:nvPicPr>
        <p:blipFill>
          <a:blip r:embed="rId5">
            <a:extLst/>
          </a:blip>
          <a:stretch>
            <a:fillRect/>
          </a:stretch>
        </p:blipFill>
        <p:spPr>
          <a:xfrm rot="8100000">
            <a:off x="3051524" y="4526155"/>
            <a:ext cx="772876" cy="457904"/>
          </a:xfrm>
          <a:prstGeom prst="rect">
            <a:avLst/>
          </a:prstGeom>
        </p:spPr>
      </p:pic>
      <p:sp>
        <p:nvSpPr>
          <p:cNvPr id="374" name="Shape 374"/>
          <p:cNvSpPr/>
          <p:nvPr/>
        </p:nvSpPr>
        <p:spPr>
          <a:xfrm>
            <a:off x="3840053" y="4100825"/>
            <a:ext cx="100764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nDPI</a:t>
            </a:r>
          </a:p>
        </p:txBody>
      </p:sp>
      <p:pic>
        <p:nvPicPr>
          <p:cNvPr id="375" name=""/>
          <p:cNvPicPr/>
          <p:nvPr/>
        </p:nvPicPr>
        <p:blipFill>
          <a:blip r:embed="rId6">
            <a:extLst/>
          </a:blip>
          <a:stretch>
            <a:fillRect/>
          </a:stretch>
        </p:blipFill>
        <p:spPr>
          <a:xfrm rot="1840215">
            <a:off x="8070138" y="4391405"/>
            <a:ext cx="817782" cy="457904"/>
          </a:xfrm>
          <a:prstGeom prst="rect">
            <a:avLst/>
          </a:prstGeom>
        </p:spPr>
      </p:pic>
      <p:sp>
        <p:nvSpPr>
          <p:cNvPr id="377" name="Shape 377"/>
          <p:cNvSpPr/>
          <p:nvPr/>
        </p:nvSpPr>
        <p:spPr>
          <a:xfrm>
            <a:off x="5757753" y="4100825"/>
            <a:ext cx="235438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Flow Details</a:t>
            </a:r>
          </a:p>
        </p:txBody>
      </p:sp>
    </p:spTree>
  </p:cSld>
  <p:clrMapOvr>
    <a:masterClrMapping/>
  </p:clrMapOvr>
  <p:transition spd="med"/>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43" name="Shape 43"/>
          <p:cNvSpPr/>
          <p:nvPr>
            <p:ph type="title"/>
          </p:nvPr>
        </p:nvSpPr>
        <p:spPr>
          <a:prstGeom prst="rect">
            <a:avLst/>
          </a:prstGeom>
        </p:spPr>
        <p:txBody>
          <a:bodyPr/>
          <a:lstStyle/>
          <a:p>
            <a:pPr lvl="0">
              <a:defRPr sz="1800">
                <a:uFillTx/>
              </a:defRPr>
            </a:pPr>
            <a:r>
              <a:rPr sz="5100">
                <a:uFill>
                  <a:solidFill>
                    <a:prstClr val="black"/>
                  </a:solidFill>
                </a:uFill>
              </a:rPr>
              <a:t>ntop Architecture</a:t>
            </a:r>
          </a:p>
        </p:txBody>
      </p:sp>
      <p:sp>
        <p:nvSpPr>
          <p:cNvPr id="44" name="Shape 44"/>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a:t>
            </a:fld>
          </a:p>
        </p:txBody>
      </p:sp>
      <p:pic>
        <p:nvPicPr>
          <p:cNvPr id="45" name="image.pdf"/>
          <p:cNvPicPr/>
          <p:nvPr/>
        </p:nvPicPr>
        <p:blipFill>
          <a:blip r:embed="rId2">
            <a:extLst/>
          </a:blip>
          <a:stretch>
            <a:fillRect/>
          </a:stretch>
        </p:blipFill>
        <p:spPr>
          <a:xfrm>
            <a:off x="3467100" y="2387600"/>
            <a:ext cx="6451583" cy="4114800"/>
          </a:xfrm>
          <a:prstGeom prst="rect">
            <a:avLst/>
          </a:prstGeom>
          <a:ln w="12700">
            <a:miter lim="400000"/>
          </a:ln>
        </p:spPr>
      </p:pic>
      <p:sp>
        <p:nvSpPr>
          <p:cNvPr id="46" name="Shape 46"/>
          <p:cNvSpPr/>
          <p:nvPr/>
        </p:nvSpPr>
        <p:spPr>
          <a:xfrm>
            <a:off x="5334000" y="2984500"/>
            <a:ext cx="1270000" cy="622300"/>
          </a:xfrm>
          <a:prstGeom prst="rect">
            <a:avLst/>
          </a:prstGeom>
          <a:solidFill>
            <a:srgbClr val="FFFFFF"/>
          </a:solidFill>
          <a:ln w="12700">
            <a:miter lim="400000"/>
          </a:ln>
        </p:spPr>
        <p:txBody>
          <a:bodyPr lIns="38100" tIns="38100" rIns="38100" bIns="38100" anchor="ctr"/>
          <a:lstStyle/>
          <a:p>
            <a:pPr lvl="0" defTabSz="457200">
              <a:lnSpc>
                <a:spcPts val="1400"/>
              </a:lnSpc>
              <a:buClrTx/>
              <a:buFontTx/>
              <a:tabLst>
                <a:tab pos="355600"/>
                <a:tab pos="711200"/>
                <a:tab pos="1066800"/>
                <a:tab pos="1422400"/>
                <a:tab pos="1778000"/>
                <a:tab pos="2133600"/>
                <a:tab pos="2489200"/>
                <a:tab pos="2844800"/>
                <a:tab pos="3200400"/>
                <a:tab pos="3556000"/>
                <a:tab pos="3911600"/>
                <a:tab pos="4267200"/>
              </a:tabLst>
              <a:defRPr sz="1200">
                <a:effectLst>
                  <a:outerShdw blurRad="38100" dist="12700" dir="5400000" rotWithShape="0">
                    <a:srgbClr val="000000">
                      <a:alpha val="50000"/>
                    </a:srgbClr>
                  </a:outerShdw>
                </a:effectLst>
                <a:uFillTx/>
                <a:latin typeface="Arial"/>
                <a:ea typeface="Arial"/>
                <a:cs typeface="Arial"/>
                <a:sym typeface="Arial"/>
              </a:defRPr>
            </a:pPr>
          </a:p>
        </p:txBody>
      </p:sp>
      <p:sp>
        <p:nvSpPr>
          <p:cNvPr id="47" name="Shape 47"/>
          <p:cNvSpPr/>
          <p:nvPr/>
        </p:nvSpPr>
        <p:spPr>
          <a:xfrm>
            <a:off x="3314700" y="2984500"/>
            <a:ext cx="1270000" cy="622300"/>
          </a:xfrm>
          <a:prstGeom prst="rect">
            <a:avLst/>
          </a:prstGeom>
          <a:solidFill>
            <a:srgbClr val="FFFFFF"/>
          </a:solidFill>
          <a:ln w="12700">
            <a:miter lim="400000"/>
          </a:ln>
        </p:spPr>
        <p:txBody>
          <a:bodyPr lIns="38100" tIns="38100" rIns="38100" bIns="38100" anchor="ctr"/>
          <a:lstStyle/>
          <a:p>
            <a:pPr lvl="0" defTabSz="457200">
              <a:lnSpc>
                <a:spcPts val="1400"/>
              </a:lnSpc>
              <a:buClrTx/>
              <a:buFontTx/>
              <a:tabLst>
                <a:tab pos="355600"/>
                <a:tab pos="711200"/>
                <a:tab pos="1066800"/>
                <a:tab pos="1422400"/>
                <a:tab pos="1778000"/>
                <a:tab pos="2133600"/>
                <a:tab pos="2489200"/>
                <a:tab pos="2844800"/>
                <a:tab pos="3200400"/>
                <a:tab pos="3556000"/>
                <a:tab pos="3911600"/>
                <a:tab pos="4267200"/>
              </a:tabLst>
              <a:defRPr sz="1200">
                <a:effectLst>
                  <a:outerShdw blurRad="38100" dist="12700" dir="5400000" rotWithShape="0">
                    <a:srgbClr val="000000">
                      <a:alpha val="50000"/>
                    </a:srgbClr>
                  </a:outerShdw>
                </a:effectLst>
                <a:uFillTx/>
                <a:latin typeface="Arial"/>
                <a:ea typeface="Arial"/>
                <a:cs typeface="Arial"/>
                <a:sym typeface="Arial"/>
              </a:defRPr>
            </a:pPr>
          </a:p>
        </p:txBody>
      </p:sp>
      <p:sp>
        <p:nvSpPr>
          <p:cNvPr id="48" name="Shape 48"/>
          <p:cNvSpPr/>
          <p:nvPr/>
        </p:nvSpPr>
        <p:spPr>
          <a:xfrm>
            <a:off x="8178800" y="2984500"/>
            <a:ext cx="1270000" cy="622300"/>
          </a:xfrm>
          <a:prstGeom prst="rect">
            <a:avLst/>
          </a:prstGeom>
          <a:solidFill>
            <a:srgbClr val="FFFFFF"/>
          </a:solidFill>
          <a:ln w="12700">
            <a:miter lim="400000"/>
          </a:ln>
        </p:spPr>
        <p:txBody>
          <a:bodyPr lIns="38100" tIns="38100" rIns="38100" bIns="38100" anchor="ctr"/>
          <a:lstStyle/>
          <a:p>
            <a:pPr lvl="0" defTabSz="457200">
              <a:lnSpc>
                <a:spcPts val="1400"/>
              </a:lnSpc>
              <a:buClrTx/>
              <a:buFontTx/>
              <a:tabLst>
                <a:tab pos="355600"/>
                <a:tab pos="711200"/>
                <a:tab pos="1066800"/>
                <a:tab pos="1422400"/>
                <a:tab pos="1778000"/>
                <a:tab pos="2133600"/>
                <a:tab pos="2489200"/>
                <a:tab pos="2844800"/>
                <a:tab pos="3200400"/>
                <a:tab pos="3556000"/>
                <a:tab pos="3911600"/>
                <a:tab pos="4267200"/>
              </a:tabLst>
              <a:defRPr sz="1200">
                <a:effectLst>
                  <a:outerShdw blurRad="38100" dist="12700" dir="5400000" rotWithShape="0">
                    <a:srgbClr val="000000">
                      <a:alpha val="50000"/>
                    </a:srgbClr>
                  </a:outerShdw>
                </a:effectLst>
                <a:uFillTx/>
                <a:latin typeface="Arial"/>
                <a:ea typeface="Arial"/>
                <a:cs typeface="Arial"/>
                <a:sym typeface="Arial"/>
              </a:defRPr>
            </a:pPr>
          </a:p>
        </p:txBody>
      </p:sp>
      <p:sp>
        <p:nvSpPr>
          <p:cNvPr id="49" name="Shape 49"/>
          <p:cNvSpPr/>
          <p:nvPr/>
        </p:nvSpPr>
        <p:spPr>
          <a:xfrm>
            <a:off x="2781300" y="3060700"/>
            <a:ext cx="1622748" cy="469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457200">
              <a:lnSpc>
                <a:spcPts val="2800"/>
              </a:lnSpc>
              <a:buClrTx/>
              <a:buFontTx/>
              <a:tabLst>
                <a:tab pos="355600"/>
                <a:tab pos="711200"/>
                <a:tab pos="1066800"/>
                <a:tab pos="1422400"/>
                <a:tab pos="1778000"/>
                <a:tab pos="2133600"/>
                <a:tab pos="2489200"/>
                <a:tab pos="2844800"/>
                <a:tab pos="3200400"/>
                <a:tab pos="3556000"/>
                <a:tab pos="3911600"/>
                <a:tab pos="4267200"/>
              </a:tabLst>
              <a:defRPr>
                <a:uFillTx/>
                <a:latin typeface="VAGRounded Lt"/>
                <a:ea typeface="VAGRounded Lt"/>
                <a:cs typeface="VAGRounded Lt"/>
                <a:sym typeface="VAGRounded Lt"/>
              </a:defRPr>
            </a:lvl1pPr>
          </a:lstStyle>
          <a:p>
            <a:pPr lvl="0">
              <a:defRPr sz="1800"/>
            </a:pPr>
            <a:r>
              <a:rPr sz="2400"/>
              <a:t>HTTP/HTTPS</a:t>
            </a:r>
          </a:p>
        </p:txBody>
      </p:sp>
      <p:sp>
        <p:nvSpPr>
          <p:cNvPr id="50" name="Shape 50"/>
          <p:cNvSpPr/>
          <p:nvPr/>
        </p:nvSpPr>
        <p:spPr>
          <a:xfrm>
            <a:off x="5791200" y="3060700"/>
            <a:ext cx="623665" cy="469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457200">
              <a:lnSpc>
                <a:spcPts val="2800"/>
              </a:lnSpc>
              <a:buClrTx/>
              <a:buFontTx/>
              <a:tabLst>
                <a:tab pos="355600"/>
                <a:tab pos="711200"/>
                <a:tab pos="1066800"/>
                <a:tab pos="1422400"/>
                <a:tab pos="1778000"/>
                <a:tab pos="2133600"/>
                <a:tab pos="2489200"/>
                <a:tab pos="2844800"/>
                <a:tab pos="3200400"/>
                <a:tab pos="3556000"/>
                <a:tab pos="3911600"/>
                <a:tab pos="4267200"/>
              </a:tabLst>
              <a:defRPr>
                <a:uFillTx/>
                <a:latin typeface="VAGRounded Lt"/>
                <a:ea typeface="VAGRounded Lt"/>
                <a:cs typeface="VAGRounded Lt"/>
                <a:sym typeface="VAGRounded Lt"/>
              </a:defRPr>
            </a:lvl1pPr>
          </a:lstStyle>
          <a:p>
            <a:pPr lvl="0">
              <a:defRPr sz="1800"/>
            </a:pPr>
            <a:r>
              <a:rPr sz="2400"/>
              <a:t>RRD</a:t>
            </a:r>
          </a:p>
        </p:txBody>
      </p:sp>
      <p:sp>
        <p:nvSpPr>
          <p:cNvPr id="51" name="Shape 51"/>
          <p:cNvSpPr/>
          <p:nvPr/>
        </p:nvSpPr>
        <p:spPr>
          <a:xfrm>
            <a:off x="8343900" y="2882900"/>
            <a:ext cx="1945482" cy="838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defTabSz="457200">
              <a:lnSpc>
                <a:spcPts val="2800"/>
              </a:lnSpc>
              <a:buClrTx/>
              <a:buFontTx/>
              <a:tabLst>
                <a:tab pos="355600"/>
                <a:tab pos="711200"/>
                <a:tab pos="1066800"/>
                <a:tab pos="1422400"/>
                <a:tab pos="1778000"/>
                <a:tab pos="2133600"/>
                <a:tab pos="2489200"/>
                <a:tab pos="2844800"/>
                <a:tab pos="3200400"/>
                <a:tab pos="3556000"/>
                <a:tab pos="3911600"/>
                <a:tab pos="4267200"/>
              </a:tabLst>
              <a:defRPr sz="1800">
                <a:uFillTx/>
              </a:defRPr>
            </a:pPr>
            <a:r>
              <a:rPr sz="2400">
                <a:latin typeface="VAGRounded Lt"/>
                <a:ea typeface="VAGRounded Lt"/>
                <a:cs typeface="VAGRounded Lt"/>
                <a:sym typeface="VAGRounded Lt"/>
              </a:rPr>
              <a:t>Cisco NetFlow</a:t>
            </a:r>
          </a:p>
          <a:p>
            <a:pPr lvl="0" defTabSz="457200">
              <a:lnSpc>
                <a:spcPts val="2800"/>
              </a:lnSpc>
              <a:buClrTx/>
              <a:buFontTx/>
              <a:tabLst>
                <a:tab pos="355600"/>
                <a:tab pos="711200"/>
                <a:tab pos="1066800"/>
                <a:tab pos="1422400"/>
                <a:tab pos="1778000"/>
                <a:tab pos="2133600"/>
                <a:tab pos="2489200"/>
                <a:tab pos="2844800"/>
                <a:tab pos="3200400"/>
                <a:tab pos="3556000"/>
                <a:tab pos="3911600"/>
                <a:tab pos="4267200"/>
              </a:tabLst>
              <a:defRPr sz="1800">
                <a:uFillTx/>
              </a:defRPr>
            </a:pPr>
            <a:r>
              <a:rPr sz="2400">
                <a:latin typeface="VAGRounded Lt"/>
                <a:ea typeface="VAGRounded Lt"/>
                <a:cs typeface="VAGRounded Lt"/>
                <a:sym typeface="VAGRounded Lt"/>
              </a:rPr>
              <a:t>InMon sFlow</a:t>
            </a:r>
          </a:p>
        </p:txBody>
      </p:sp>
      <p:pic>
        <p:nvPicPr>
          <p:cNvPr id="52" name="image2.pdf"/>
          <p:cNvPicPr/>
          <p:nvPr/>
        </p:nvPicPr>
        <p:blipFill>
          <a:blip r:embed="rId3">
            <a:extLst/>
          </a:blip>
          <a:stretch>
            <a:fillRect/>
          </a:stretch>
        </p:blipFill>
        <p:spPr>
          <a:xfrm>
            <a:off x="3056682" y="6311900"/>
            <a:ext cx="6891436" cy="2197100"/>
          </a:xfrm>
          <a:prstGeom prst="rect">
            <a:avLst/>
          </a:prstGeom>
          <a:ln w="12700">
            <a:miter lim="400000"/>
          </a:ln>
        </p:spPr>
      </p:pic>
    </p:spTree>
  </p:cSld>
  <p:clrMapOvr>
    <a:masterClrMapping/>
  </p:clrMapOvr>
  <p:transition spd="med"/>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79" name="Shape 379"/>
          <p:cNvSpPr/>
          <p:nvPr>
            <p:ph type="title"/>
          </p:nvPr>
        </p:nvSpPr>
        <p:spPr>
          <a:prstGeom prst="rect">
            <a:avLst/>
          </a:prstGeom>
        </p:spPr>
        <p:txBody>
          <a:bodyPr/>
          <a:lstStyle/>
          <a:p>
            <a:pPr lvl="0">
              <a:defRPr sz="1800">
                <a:uFillTx/>
              </a:defRPr>
            </a:pPr>
            <a:r>
              <a:rPr sz="5100">
                <a:uFill>
                  <a:solidFill>
                    <a:prstClr val="black"/>
                  </a:solidFill>
                </a:uFill>
              </a:rPr>
              <a:t>Analysing HTTP Traffic [4/4]</a:t>
            </a:r>
          </a:p>
        </p:txBody>
      </p:sp>
      <p:sp>
        <p:nvSpPr>
          <p:cNvPr id="380" name="Shape 3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60</a:t>
            </a:fld>
          </a:p>
        </p:txBody>
      </p:sp>
      <p:pic>
        <p:nvPicPr>
          <p:cNvPr id="381" name="pasted-image.png"/>
          <p:cNvPicPr/>
          <p:nvPr/>
        </p:nvPicPr>
        <p:blipFill>
          <a:blip r:embed="rId2">
            <a:extLst/>
          </a:blip>
          <a:stretch>
            <a:fillRect/>
          </a:stretch>
        </p:blipFill>
        <p:spPr>
          <a:xfrm>
            <a:off x="1010241" y="2202900"/>
            <a:ext cx="10928210" cy="6157520"/>
          </a:xfrm>
          <a:prstGeom prst="rect">
            <a:avLst/>
          </a:prstGeom>
          <a:ln w="12700">
            <a:miter lim="400000"/>
          </a:ln>
        </p:spPr>
      </p:pic>
      <p:pic>
        <p:nvPicPr>
          <p:cNvPr id="382" name=""/>
          <p:cNvPicPr/>
          <p:nvPr/>
        </p:nvPicPr>
        <p:blipFill>
          <a:blip r:embed="rId3">
            <a:extLst/>
          </a:blip>
          <a:stretch>
            <a:fillRect/>
          </a:stretch>
        </p:blipFill>
        <p:spPr>
          <a:xfrm>
            <a:off x="4206482" y="6821052"/>
            <a:ext cx="7788077" cy="1625601"/>
          </a:xfrm>
          <a:prstGeom prst="rect">
            <a:avLst/>
          </a:prstGeom>
        </p:spPr>
      </p:pic>
    </p:spTree>
  </p:cSld>
  <p:clrMapOvr>
    <a:masterClrMapping/>
  </p:clrMapOvr>
  <p:transition spd="med"/>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85" name="Shape 385"/>
          <p:cNvSpPr/>
          <p:nvPr>
            <p:ph type="title"/>
          </p:nvPr>
        </p:nvSpPr>
        <p:spPr>
          <a:prstGeom prst="rect">
            <a:avLst/>
          </a:prstGeom>
        </p:spPr>
        <p:txBody>
          <a:bodyPr/>
          <a:lstStyle/>
          <a:p>
            <a:pPr lvl="0">
              <a:defRPr sz="1800">
                <a:uFillTx/>
              </a:defRPr>
            </a:pPr>
            <a:r>
              <a:rPr sz="5100">
                <a:uFill>
                  <a:solidFill>
                    <a:prstClr val="black"/>
                  </a:solidFill>
                </a:uFill>
              </a:rPr>
              <a:t>Network Health Analysis [1/3]</a:t>
            </a:r>
          </a:p>
        </p:txBody>
      </p:sp>
      <p:sp>
        <p:nvSpPr>
          <p:cNvPr id="386" name="Shape 386"/>
          <p:cNvSpPr/>
          <p:nvPr>
            <p:ph type="body" idx="1"/>
          </p:nvPr>
        </p:nvSpPr>
        <p:spPr>
          <a:prstGeom prst="rect">
            <a:avLst/>
          </a:prstGeom>
        </p:spPr>
        <p:txBody>
          <a:bodyPr/>
          <a:lstStyle/>
          <a:p>
            <a:pPr lvl="0">
              <a:defRPr sz="1800">
                <a:uFillTx/>
              </a:defRPr>
            </a:pPr>
            <a:r>
              <a:rPr sz="4400">
                <a:uFill>
                  <a:solidFill>
                    <a:prstClr val="black"/>
                  </a:solidFill>
                </a:uFill>
              </a:rPr>
              <a:t>Wireshark allows you to analyse packet/connection issues,</a:t>
            </a:r>
            <a:br>
              <a:rPr sz="4400">
                <a:uFill>
                  <a:solidFill>
                    <a:prstClr val="black"/>
                  </a:solidFill>
                </a:uFill>
              </a:rPr>
            </a:br>
            <a:r>
              <a:rPr sz="4400">
                <a:uFill>
                  <a:solidFill>
                    <a:prstClr val="black"/>
                  </a:solidFill>
                </a:uFill>
              </a:rPr>
              <a:t>including:</a:t>
            </a:r>
          </a:p>
          <a:p>
            <a:pPr lvl="1">
              <a:defRPr sz="1800">
                <a:uFillTx/>
              </a:defRPr>
            </a:pPr>
            <a:r>
              <a:rPr sz="3800">
                <a:uFill>
                  <a:solidFill>
                    <a:prstClr val="black"/>
                  </a:solidFill>
                </a:uFill>
              </a:rPr>
              <a:t>Retransmissions</a:t>
            </a:r>
          </a:p>
          <a:p>
            <a:pPr lvl="1">
              <a:defRPr sz="1800">
                <a:uFillTx/>
              </a:defRPr>
            </a:pPr>
            <a:r>
              <a:rPr sz="3800">
                <a:uFill>
                  <a:solidFill>
                    <a:prstClr val="black"/>
                  </a:solidFill>
                </a:uFill>
              </a:rPr>
              <a:t>Packets Out-Of-Order </a:t>
            </a:r>
          </a:p>
          <a:p>
            <a:pPr lvl="1">
              <a:defRPr sz="1800">
                <a:uFillTx/>
              </a:defRPr>
            </a:pPr>
            <a:r>
              <a:rPr sz="3800">
                <a:uFill>
                  <a:solidFill>
                    <a:prstClr val="black"/>
                  </a:solidFill>
                </a:uFill>
              </a:rPr>
              <a:t>Packets Lost</a:t>
            </a:r>
          </a:p>
        </p:txBody>
      </p:sp>
      <p:sp>
        <p:nvSpPr>
          <p:cNvPr id="387" name="Shape 3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61</a:t>
            </a:fld>
          </a:p>
        </p:txBody>
      </p:sp>
      <p:pic>
        <p:nvPicPr>
          <p:cNvPr id="388" name="pasted-image.png"/>
          <p:cNvPicPr/>
          <p:nvPr/>
        </p:nvPicPr>
        <p:blipFill>
          <a:blip r:embed="rId2">
            <a:extLst/>
          </a:blip>
          <a:stretch>
            <a:fillRect/>
          </a:stretch>
        </p:blipFill>
        <p:spPr>
          <a:xfrm>
            <a:off x="6536922" y="3172920"/>
            <a:ext cx="5419156" cy="4303599"/>
          </a:xfrm>
          <a:prstGeom prst="rect">
            <a:avLst/>
          </a:prstGeom>
          <a:ln w="12700">
            <a:miter lim="400000"/>
          </a:ln>
        </p:spPr>
      </p:pic>
    </p:spTree>
  </p:cSld>
  <p:clrMapOvr>
    <a:masterClrMapping/>
  </p:clrMapOvr>
  <p:transition spd="med"/>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90" name="Shape 390"/>
          <p:cNvSpPr/>
          <p:nvPr>
            <p:ph type="title"/>
          </p:nvPr>
        </p:nvSpPr>
        <p:spPr>
          <a:prstGeom prst="rect">
            <a:avLst/>
          </a:prstGeom>
        </p:spPr>
        <p:txBody>
          <a:bodyPr/>
          <a:lstStyle/>
          <a:p>
            <a:pPr lvl="0">
              <a:defRPr sz="1800">
                <a:uFillTx/>
              </a:defRPr>
            </a:pPr>
            <a:r>
              <a:rPr sz="5100">
                <a:uFill>
                  <a:solidFill>
                    <a:prstClr val="black"/>
                  </a:solidFill>
                </a:uFill>
              </a:rPr>
              <a:t>Network Health Analysis [2/3]</a:t>
            </a:r>
          </a:p>
        </p:txBody>
      </p:sp>
      <p:sp>
        <p:nvSpPr>
          <p:cNvPr id="391" name="Shape 3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62</a:t>
            </a:fld>
          </a:p>
        </p:txBody>
      </p:sp>
      <p:pic>
        <p:nvPicPr>
          <p:cNvPr id="392" name="Screen Shot 2015-03-15 at 19.12.59.png"/>
          <p:cNvPicPr/>
          <p:nvPr/>
        </p:nvPicPr>
        <p:blipFill>
          <a:blip r:embed="rId2">
            <a:extLst/>
          </a:blip>
          <a:stretch>
            <a:fillRect/>
          </a:stretch>
        </p:blipFill>
        <p:spPr>
          <a:xfrm>
            <a:off x="699527" y="2797038"/>
            <a:ext cx="11605746" cy="5345846"/>
          </a:xfrm>
          <a:prstGeom prst="rect">
            <a:avLst/>
          </a:prstGeom>
          <a:ln w="12700">
            <a:miter lim="400000"/>
          </a:ln>
        </p:spPr>
      </p:pic>
      <p:pic>
        <p:nvPicPr>
          <p:cNvPr id="393" name=""/>
          <p:cNvPicPr/>
          <p:nvPr/>
        </p:nvPicPr>
        <p:blipFill>
          <a:blip r:embed="rId3">
            <a:extLst/>
          </a:blip>
          <a:stretch>
            <a:fillRect/>
          </a:stretch>
        </p:blipFill>
        <p:spPr>
          <a:xfrm>
            <a:off x="2354936" y="4910368"/>
            <a:ext cx="715169" cy="465138"/>
          </a:xfrm>
          <a:prstGeom prst="rect">
            <a:avLst/>
          </a:prstGeom>
        </p:spPr>
      </p:pic>
      <p:pic>
        <p:nvPicPr>
          <p:cNvPr id="395" name=""/>
          <p:cNvPicPr/>
          <p:nvPr/>
        </p:nvPicPr>
        <p:blipFill>
          <a:blip r:embed="rId4">
            <a:extLst/>
          </a:blip>
          <a:stretch>
            <a:fillRect/>
          </a:stretch>
        </p:blipFill>
        <p:spPr>
          <a:xfrm>
            <a:off x="2342236" y="5627606"/>
            <a:ext cx="715169" cy="425109"/>
          </a:xfrm>
          <a:prstGeom prst="rect">
            <a:avLst/>
          </a:prstGeom>
        </p:spPr>
      </p:pic>
      <p:pic>
        <p:nvPicPr>
          <p:cNvPr id="397" name=""/>
          <p:cNvPicPr/>
          <p:nvPr/>
        </p:nvPicPr>
        <p:blipFill>
          <a:blip r:embed="rId5">
            <a:extLst/>
          </a:blip>
          <a:stretch>
            <a:fillRect/>
          </a:stretch>
        </p:blipFill>
        <p:spPr>
          <a:xfrm>
            <a:off x="2354936" y="6288006"/>
            <a:ext cx="715169" cy="1140372"/>
          </a:xfrm>
          <a:prstGeom prst="rect">
            <a:avLst/>
          </a:prstGeom>
        </p:spPr>
      </p:pic>
      <p:pic>
        <p:nvPicPr>
          <p:cNvPr id="399" name=""/>
          <p:cNvPicPr/>
          <p:nvPr/>
        </p:nvPicPr>
        <p:blipFill>
          <a:blip r:embed="rId6">
            <a:extLst/>
          </a:blip>
          <a:stretch>
            <a:fillRect/>
          </a:stretch>
        </p:blipFill>
        <p:spPr>
          <a:xfrm rot="8358268">
            <a:off x="2837964" y="3799027"/>
            <a:ext cx="2575790" cy="457904"/>
          </a:xfrm>
          <a:prstGeom prst="rect">
            <a:avLst/>
          </a:prstGeom>
        </p:spPr>
      </p:pic>
      <p:sp>
        <p:nvSpPr>
          <p:cNvPr id="401" name="Shape 401"/>
          <p:cNvSpPr/>
          <p:nvPr/>
        </p:nvSpPr>
        <p:spPr>
          <a:xfrm>
            <a:off x="5033202" y="2506670"/>
            <a:ext cx="420509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Flows to Pay Attention</a:t>
            </a:r>
          </a:p>
        </p:txBody>
      </p:sp>
      <p:pic>
        <p:nvPicPr>
          <p:cNvPr id="402" name=""/>
          <p:cNvPicPr/>
          <p:nvPr/>
        </p:nvPicPr>
        <p:blipFill>
          <a:blip r:embed="rId7">
            <a:extLst/>
          </a:blip>
          <a:stretch>
            <a:fillRect/>
          </a:stretch>
        </p:blipFill>
        <p:spPr>
          <a:xfrm rot="8100000">
            <a:off x="2621523" y="4237160"/>
            <a:ext cx="3622383" cy="457904"/>
          </a:xfrm>
          <a:prstGeom prst="rect">
            <a:avLst/>
          </a:prstGeom>
        </p:spPr>
      </p:pic>
      <p:pic>
        <p:nvPicPr>
          <p:cNvPr id="404" name=""/>
          <p:cNvPicPr/>
          <p:nvPr/>
        </p:nvPicPr>
        <p:blipFill>
          <a:blip r:embed="rId8">
            <a:extLst/>
          </a:blip>
          <a:stretch>
            <a:fillRect/>
          </a:stretch>
        </p:blipFill>
        <p:spPr>
          <a:xfrm rot="7838156">
            <a:off x="2350771" y="4787781"/>
            <a:ext cx="4833479" cy="457905"/>
          </a:xfrm>
          <a:prstGeom prst="rect">
            <a:avLst/>
          </a:prstGeom>
        </p:spPr>
      </p:pic>
    </p:spTree>
  </p:cSld>
  <p:clrMapOvr>
    <a:masterClrMapping/>
  </p:clrMapOvr>
  <p:transition spd="med"/>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07" name="Shape 407"/>
          <p:cNvSpPr/>
          <p:nvPr>
            <p:ph type="title"/>
          </p:nvPr>
        </p:nvSpPr>
        <p:spPr>
          <a:prstGeom prst="rect">
            <a:avLst/>
          </a:prstGeom>
        </p:spPr>
        <p:txBody>
          <a:bodyPr/>
          <a:lstStyle/>
          <a:p>
            <a:pPr lvl="0">
              <a:defRPr sz="1800">
                <a:uFillTx/>
              </a:defRPr>
            </a:pPr>
            <a:r>
              <a:rPr sz="5100">
                <a:uFill>
                  <a:solidFill>
                    <a:prstClr val="black"/>
                  </a:solidFill>
                </a:uFill>
              </a:rPr>
              <a:t>Network Health Analysis [3/3]</a:t>
            </a:r>
          </a:p>
        </p:txBody>
      </p:sp>
      <p:sp>
        <p:nvSpPr>
          <p:cNvPr id="408" name="Shape 4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63</a:t>
            </a:fld>
          </a:p>
        </p:txBody>
      </p:sp>
      <p:pic>
        <p:nvPicPr>
          <p:cNvPr id="409" name="Screen Shot 2015-03-15 at 19.11.32.png"/>
          <p:cNvPicPr/>
          <p:nvPr/>
        </p:nvPicPr>
        <p:blipFill>
          <a:blip r:embed="rId2">
            <a:extLst/>
          </a:blip>
          <a:stretch>
            <a:fillRect/>
          </a:stretch>
        </p:blipFill>
        <p:spPr>
          <a:xfrm>
            <a:off x="860871" y="2012701"/>
            <a:ext cx="10769601" cy="5994401"/>
          </a:xfrm>
          <a:prstGeom prst="rect">
            <a:avLst/>
          </a:prstGeom>
          <a:ln w="12700">
            <a:miter lim="400000"/>
          </a:ln>
        </p:spPr>
      </p:pic>
      <p:pic>
        <p:nvPicPr>
          <p:cNvPr id="410" name=""/>
          <p:cNvPicPr/>
          <p:nvPr/>
        </p:nvPicPr>
        <p:blipFill>
          <a:blip r:embed="rId3">
            <a:extLst/>
          </a:blip>
          <a:stretch>
            <a:fillRect/>
          </a:stretch>
        </p:blipFill>
        <p:spPr>
          <a:xfrm>
            <a:off x="4310736" y="6493222"/>
            <a:ext cx="7353896" cy="1625601"/>
          </a:xfrm>
          <a:prstGeom prst="rect">
            <a:avLst/>
          </a:prstGeom>
        </p:spPr>
      </p:pic>
    </p:spTree>
  </p:cSld>
  <p:clrMapOvr>
    <a:masterClrMapping/>
  </p:clrMapOvr>
  <p:transition spd="med"/>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13" name="Shape 413"/>
          <p:cNvSpPr/>
          <p:nvPr>
            <p:ph type="title"/>
          </p:nvPr>
        </p:nvSpPr>
        <p:spPr>
          <a:prstGeom prst="rect">
            <a:avLst/>
          </a:prstGeom>
        </p:spPr>
        <p:txBody>
          <a:bodyPr/>
          <a:lstStyle/>
          <a:p>
            <a:pPr lvl="0">
              <a:defRPr sz="1800">
                <a:uFillTx/>
              </a:defRPr>
            </a:pPr>
            <a:r>
              <a:rPr sz="5100">
                <a:uFill>
                  <a:solidFill>
                    <a:prstClr val="black"/>
                  </a:solidFill>
                </a:uFill>
              </a:rPr>
              <a:t>Network Performance Analysis [1/4]</a:t>
            </a:r>
          </a:p>
        </p:txBody>
      </p:sp>
      <p:sp>
        <p:nvSpPr>
          <p:cNvPr id="414" name="Shape 414"/>
          <p:cNvSpPr/>
          <p:nvPr>
            <p:ph type="body" idx="1"/>
          </p:nvPr>
        </p:nvSpPr>
        <p:spPr>
          <a:xfrm>
            <a:off x="647700" y="2106777"/>
            <a:ext cx="11709400" cy="2755663"/>
          </a:xfrm>
          <a:prstGeom prst="rect">
            <a:avLst/>
          </a:prstGeom>
        </p:spPr>
        <p:txBody>
          <a:bodyPr/>
          <a:lstStyle/>
          <a:p>
            <a:pPr lvl="0">
              <a:defRPr sz="1800">
                <a:uFillTx/>
              </a:defRPr>
            </a:pPr>
            <a:r>
              <a:rPr sz="4400">
                <a:uFill>
                  <a:solidFill>
                    <a:prstClr val="black"/>
                  </a:solidFill>
                </a:uFill>
              </a:rPr>
              <a:t>With TCP, it is possible to measure the network latency by</a:t>
            </a:r>
            <a:br>
              <a:rPr sz="4400">
                <a:uFill>
                  <a:solidFill>
                    <a:prstClr val="black"/>
                  </a:solidFill>
                </a:uFill>
              </a:rPr>
            </a:br>
            <a:r>
              <a:rPr sz="4400">
                <a:uFill>
                  <a:solidFill>
                    <a:prstClr val="black"/>
                  </a:solidFill>
                </a:uFill>
              </a:rPr>
              <a:t>analysing the 3-way </a:t>
            </a:r>
            <a:br>
              <a:rPr sz="4400">
                <a:uFill>
                  <a:solidFill>
                    <a:prstClr val="black"/>
                  </a:solidFill>
                </a:uFill>
              </a:rPr>
            </a:br>
            <a:r>
              <a:rPr sz="4400">
                <a:uFill>
                  <a:solidFill>
                    <a:prstClr val="black"/>
                  </a:solidFill>
                </a:uFill>
              </a:rPr>
              <a:t>handshake </a:t>
            </a:r>
          </a:p>
        </p:txBody>
      </p:sp>
      <p:sp>
        <p:nvSpPr>
          <p:cNvPr id="415" name="Shape 41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64</a:t>
            </a:fld>
          </a:p>
        </p:txBody>
      </p:sp>
      <p:pic>
        <p:nvPicPr>
          <p:cNvPr id="416" name="pasted-image.png"/>
          <p:cNvPicPr/>
          <p:nvPr/>
        </p:nvPicPr>
        <p:blipFill>
          <a:blip r:embed="rId2">
            <a:extLst/>
          </a:blip>
          <a:stretch>
            <a:fillRect/>
          </a:stretch>
        </p:blipFill>
        <p:spPr>
          <a:xfrm>
            <a:off x="7143750" y="3915076"/>
            <a:ext cx="4508500" cy="4267201"/>
          </a:xfrm>
          <a:prstGeom prst="rect">
            <a:avLst/>
          </a:prstGeom>
          <a:ln w="12700">
            <a:miter lim="400000"/>
          </a:ln>
        </p:spPr>
      </p:pic>
      <p:sp>
        <p:nvSpPr>
          <p:cNvPr id="417" name="Shape 417"/>
          <p:cNvSpPr/>
          <p:nvPr/>
        </p:nvSpPr>
        <p:spPr>
          <a:xfrm>
            <a:off x="1129935" y="6580151"/>
            <a:ext cx="342504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Observation Point</a:t>
            </a:r>
          </a:p>
        </p:txBody>
      </p:sp>
      <p:pic>
        <p:nvPicPr>
          <p:cNvPr id="418" name=""/>
          <p:cNvPicPr/>
          <p:nvPr/>
        </p:nvPicPr>
        <p:blipFill>
          <a:blip r:embed="rId3">
            <a:extLst/>
          </a:blip>
          <a:stretch>
            <a:fillRect/>
          </a:stretch>
        </p:blipFill>
        <p:spPr>
          <a:xfrm rot="20126755">
            <a:off x="4657397" y="5838718"/>
            <a:ext cx="3742808" cy="457904"/>
          </a:xfrm>
          <a:prstGeom prst="rect">
            <a:avLst/>
          </a:prstGeom>
        </p:spPr>
      </p:pic>
      <p:sp>
        <p:nvSpPr>
          <p:cNvPr id="420" name="Shape 420"/>
          <p:cNvSpPr/>
          <p:nvPr/>
        </p:nvSpPr>
        <p:spPr>
          <a:xfrm>
            <a:off x="8369300" y="3454400"/>
            <a:ext cx="1270000" cy="609600"/>
          </a:xfrm>
          <a:prstGeom prst="rect">
            <a:avLst/>
          </a:prstGeom>
          <a:solidFill>
            <a:srgbClr val="FFFFFF"/>
          </a:solidFill>
          <a:ln w="12700">
            <a:miter lim="400000"/>
          </a:ln>
        </p:spPr>
        <p:txBody>
          <a:bodyPr lIns="0" tIns="0" rIns="0" bIns="0" anchor="ctr"/>
          <a:lstStyle/>
          <a:p>
            <a:pPr lvl="0"/>
          </a:p>
        </p:txBody>
      </p:sp>
      <p:pic>
        <p:nvPicPr>
          <p:cNvPr id="421" name=""/>
          <p:cNvPicPr/>
          <p:nvPr/>
        </p:nvPicPr>
        <p:blipFill>
          <a:blip r:embed="rId4">
            <a:extLst/>
          </a:blip>
          <a:stretch>
            <a:fillRect/>
          </a:stretch>
        </p:blipFill>
        <p:spPr>
          <a:xfrm>
            <a:off x="8450936" y="3961905"/>
            <a:ext cx="715169" cy="4267201"/>
          </a:xfrm>
          <a:prstGeom prst="rect">
            <a:avLst/>
          </a:prstGeom>
        </p:spPr>
      </p:pic>
    </p:spTree>
  </p:cSld>
  <p:clrMapOvr>
    <a:masterClrMapping/>
  </p:clrMapOvr>
  <p:transition spd="med"/>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24" name="Shape 424"/>
          <p:cNvSpPr/>
          <p:nvPr>
            <p:ph type="title"/>
          </p:nvPr>
        </p:nvSpPr>
        <p:spPr>
          <a:prstGeom prst="rect">
            <a:avLst/>
          </a:prstGeom>
        </p:spPr>
        <p:txBody>
          <a:bodyPr/>
          <a:lstStyle/>
          <a:p>
            <a:pPr lvl="0">
              <a:defRPr sz="1800">
                <a:uFillTx/>
              </a:defRPr>
            </a:pPr>
            <a:r>
              <a:rPr sz="5100">
                <a:uFill>
                  <a:solidFill>
                    <a:prstClr val="black"/>
                  </a:solidFill>
                </a:uFill>
              </a:rPr>
              <a:t>Network Performance Analysis [2/4]</a:t>
            </a:r>
          </a:p>
        </p:txBody>
      </p:sp>
      <p:sp>
        <p:nvSpPr>
          <p:cNvPr id="425" name="Shape 425"/>
          <p:cNvSpPr/>
          <p:nvPr>
            <p:ph type="body" idx="1"/>
          </p:nvPr>
        </p:nvSpPr>
        <p:spPr>
          <a:prstGeom prst="rect">
            <a:avLst/>
          </a:prstGeom>
        </p:spPr>
        <p:txBody>
          <a:bodyPr/>
          <a:lstStyle/>
          <a:p>
            <a:pPr lvl="0">
              <a:defRPr sz="1800">
                <a:uFillTx/>
              </a:defRPr>
            </a:pPr>
            <a:r>
              <a:rPr sz="4400">
                <a:uFill>
                  <a:solidFill>
                    <a:prstClr val="black"/>
                  </a:solidFill>
                </a:uFill>
              </a:rPr>
              <a:t>Wireshark allows you to analyse packets delays. The idea is to make this simpler to read to everyone.</a:t>
            </a:r>
          </a:p>
        </p:txBody>
      </p:sp>
      <p:sp>
        <p:nvSpPr>
          <p:cNvPr id="426" name="Shape 4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65</a:t>
            </a:fld>
          </a:p>
        </p:txBody>
      </p:sp>
      <p:pic>
        <p:nvPicPr>
          <p:cNvPr id="427" name="pasted-image.png"/>
          <p:cNvPicPr/>
          <p:nvPr/>
        </p:nvPicPr>
        <p:blipFill>
          <a:blip r:embed="rId2">
            <a:extLst/>
          </a:blip>
          <a:stretch>
            <a:fillRect/>
          </a:stretch>
        </p:blipFill>
        <p:spPr>
          <a:xfrm>
            <a:off x="2280494" y="4154466"/>
            <a:ext cx="8443812" cy="4386284"/>
          </a:xfrm>
          <a:prstGeom prst="rect">
            <a:avLst/>
          </a:prstGeom>
          <a:ln w="12700">
            <a:miter lim="400000"/>
          </a:ln>
        </p:spPr>
      </p:pic>
    </p:spTree>
  </p:cSld>
  <p:clrMapOvr>
    <a:masterClrMapping/>
  </p:clrMapOvr>
  <p:transition spd="med"/>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29" name="Shape 429"/>
          <p:cNvSpPr/>
          <p:nvPr>
            <p:ph type="title"/>
          </p:nvPr>
        </p:nvSpPr>
        <p:spPr>
          <a:prstGeom prst="rect">
            <a:avLst/>
          </a:prstGeom>
        </p:spPr>
        <p:txBody>
          <a:bodyPr/>
          <a:lstStyle/>
          <a:p>
            <a:pPr lvl="0">
              <a:defRPr sz="1800">
                <a:uFillTx/>
              </a:defRPr>
            </a:pPr>
            <a:r>
              <a:rPr sz="5100">
                <a:uFill>
                  <a:solidFill>
                    <a:prstClr val="black"/>
                  </a:solidFill>
                </a:uFill>
              </a:rPr>
              <a:t>Network Performance Analysis [3/4]</a:t>
            </a:r>
          </a:p>
        </p:txBody>
      </p:sp>
      <p:sp>
        <p:nvSpPr>
          <p:cNvPr id="430" name="Shape 4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66</a:t>
            </a:fld>
          </a:p>
        </p:txBody>
      </p:sp>
      <p:pic>
        <p:nvPicPr>
          <p:cNvPr id="431" name="pasted-image.png"/>
          <p:cNvPicPr/>
          <p:nvPr/>
        </p:nvPicPr>
        <p:blipFill>
          <a:blip r:embed="rId2">
            <a:extLst/>
          </a:blip>
          <a:stretch>
            <a:fillRect/>
          </a:stretch>
        </p:blipFill>
        <p:spPr>
          <a:xfrm>
            <a:off x="749300" y="2510833"/>
            <a:ext cx="11709400" cy="4657149"/>
          </a:xfrm>
          <a:prstGeom prst="rect">
            <a:avLst/>
          </a:prstGeom>
          <a:ln w="12700">
            <a:miter lim="400000"/>
          </a:ln>
        </p:spPr>
      </p:pic>
      <p:pic>
        <p:nvPicPr>
          <p:cNvPr id="432" name=""/>
          <p:cNvPicPr/>
          <p:nvPr/>
        </p:nvPicPr>
        <p:blipFill>
          <a:blip r:embed="rId3">
            <a:extLst/>
          </a:blip>
          <a:stretch>
            <a:fillRect/>
          </a:stretch>
        </p:blipFill>
        <p:spPr>
          <a:xfrm>
            <a:off x="716636" y="4542792"/>
            <a:ext cx="11980814" cy="593230"/>
          </a:xfrm>
          <a:prstGeom prst="rect">
            <a:avLst/>
          </a:prstGeom>
        </p:spPr>
      </p:pic>
      <p:pic>
        <p:nvPicPr>
          <p:cNvPr id="434" name=""/>
          <p:cNvPicPr/>
          <p:nvPr/>
        </p:nvPicPr>
        <p:blipFill>
          <a:blip r:embed="rId4">
            <a:extLst/>
          </a:blip>
          <a:stretch>
            <a:fillRect/>
          </a:stretch>
        </p:blipFill>
        <p:spPr>
          <a:xfrm rot="14413896">
            <a:off x="3197492" y="5798638"/>
            <a:ext cx="3290149" cy="457904"/>
          </a:xfrm>
          <a:prstGeom prst="rect">
            <a:avLst/>
          </a:prstGeom>
        </p:spPr>
      </p:pic>
      <p:sp>
        <p:nvSpPr>
          <p:cNvPr id="436" name="Shape 436"/>
          <p:cNvSpPr/>
          <p:nvPr/>
        </p:nvSpPr>
        <p:spPr>
          <a:xfrm>
            <a:off x="627382" y="7529120"/>
            <a:ext cx="11953237"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Do you finally know where is the higher latency: client or server ?</a:t>
            </a:r>
          </a:p>
        </p:txBody>
      </p:sp>
    </p:spTree>
  </p:cSld>
  <p:clrMapOvr>
    <a:masterClrMapping/>
  </p:clrMapOvr>
  <p:transition spd="med"/>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38" name="pasted-image.png"/>
          <p:cNvPicPr/>
          <p:nvPr/>
        </p:nvPicPr>
        <p:blipFill>
          <a:blip r:embed="rId2">
            <a:extLst/>
          </a:blip>
          <a:stretch>
            <a:fillRect/>
          </a:stretch>
        </p:blipFill>
        <p:spPr>
          <a:xfrm>
            <a:off x="6781069" y="3380295"/>
            <a:ext cx="5620481" cy="4551098"/>
          </a:xfrm>
          <a:prstGeom prst="rect">
            <a:avLst/>
          </a:prstGeom>
          <a:ln w="12700">
            <a:miter lim="400000"/>
          </a:ln>
        </p:spPr>
      </p:pic>
      <p:sp>
        <p:nvSpPr>
          <p:cNvPr id="439" name="Shape 439"/>
          <p:cNvSpPr/>
          <p:nvPr>
            <p:ph type="title"/>
          </p:nvPr>
        </p:nvSpPr>
        <p:spPr>
          <a:prstGeom prst="rect">
            <a:avLst/>
          </a:prstGeom>
        </p:spPr>
        <p:txBody>
          <a:bodyPr/>
          <a:lstStyle/>
          <a:p>
            <a:pPr lvl="0">
              <a:defRPr sz="1800">
                <a:uFillTx/>
              </a:defRPr>
            </a:pPr>
            <a:r>
              <a:rPr sz="5100">
                <a:uFill>
                  <a:solidFill>
                    <a:prstClr val="black"/>
                  </a:solidFill>
                </a:uFill>
              </a:rPr>
              <a:t>Network Performance Analysis [4/4]</a:t>
            </a:r>
          </a:p>
        </p:txBody>
      </p:sp>
      <p:sp>
        <p:nvSpPr>
          <p:cNvPr id="440" name="Shape 440"/>
          <p:cNvSpPr/>
          <p:nvPr>
            <p:ph type="body" idx="1"/>
          </p:nvPr>
        </p:nvSpPr>
        <p:spPr>
          <a:xfrm>
            <a:off x="1212850" y="2671927"/>
            <a:ext cx="11709400" cy="6436926"/>
          </a:xfrm>
          <a:prstGeom prst="rect">
            <a:avLst/>
          </a:prstGeom>
        </p:spPr>
        <p:txBody>
          <a:bodyPr/>
          <a:lstStyle/>
          <a:p>
            <a:pPr marL="362102" lvl="0" indent="-253471" defTabSz="1282446">
              <a:spcBef>
                <a:spcPts val="500"/>
              </a:spcBef>
              <a:defRPr sz="1800">
                <a:uFillTx/>
              </a:defRPr>
            </a:pPr>
            <a:r>
              <a:rPr sz="4356">
                <a:uFill>
                  <a:solidFill>
                    <a:prstClr val="black"/>
                  </a:solidFill>
                </a:uFill>
              </a:rPr>
              <a:t>Similar to network</a:t>
            </a:r>
            <a:br>
              <a:rPr sz="4356">
                <a:uFill>
                  <a:solidFill>
                    <a:prstClr val="black"/>
                  </a:solidFill>
                </a:uFill>
              </a:rPr>
            </a:br>
            <a:r>
              <a:rPr sz="4356">
                <a:uFill>
                  <a:solidFill>
                    <a:prstClr val="black"/>
                  </a:solidFill>
                </a:uFill>
              </a:rPr>
              <a:t>latency, it is possible</a:t>
            </a:r>
            <a:br>
              <a:rPr sz="4356">
                <a:uFill>
                  <a:solidFill>
                    <a:prstClr val="black"/>
                  </a:solidFill>
                </a:uFill>
              </a:rPr>
            </a:br>
            <a:r>
              <a:rPr sz="4356">
                <a:uFill>
                  <a:solidFill>
                    <a:prstClr val="black"/>
                  </a:solidFill>
                </a:uFill>
              </a:rPr>
              <a:t>to compute the</a:t>
            </a:r>
            <a:br>
              <a:rPr sz="4356">
                <a:uFill>
                  <a:solidFill>
                    <a:prstClr val="black"/>
                  </a:solidFill>
                </a:uFill>
              </a:rPr>
            </a:br>
            <a:r>
              <a:rPr sz="4356">
                <a:uFill>
                  <a:solidFill>
                    <a:prstClr val="black"/>
                  </a:solidFill>
                </a:uFill>
              </a:rPr>
              <a:t>service response time.</a:t>
            </a:r>
          </a:p>
          <a:p>
            <a:pPr marL="362102" lvl="0" indent="-253471" defTabSz="1282446">
              <a:spcBef>
                <a:spcPts val="500"/>
              </a:spcBef>
              <a:defRPr sz="1800">
                <a:uFillTx/>
              </a:defRPr>
            </a:pPr>
            <a:r>
              <a:rPr sz="4356">
                <a:uFill>
                  <a:solidFill>
                    <a:prstClr val="black"/>
                  </a:solidFill>
                </a:uFill>
              </a:rPr>
              <a:t>It can be computed</a:t>
            </a:r>
            <a:br>
              <a:rPr sz="4356">
                <a:uFill>
                  <a:solidFill>
                    <a:prstClr val="black"/>
                  </a:solidFill>
                </a:uFill>
              </a:rPr>
            </a:br>
            <a:r>
              <a:rPr sz="4356">
                <a:uFill>
                  <a:solidFill>
                    <a:prstClr val="black"/>
                  </a:solidFill>
                </a:uFill>
              </a:rPr>
              <a:t>for selected protocols</a:t>
            </a:r>
            <a:br>
              <a:rPr sz="4356">
                <a:uFill>
                  <a:solidFill>
                    <a:prstClr val="black"/>
                  </a:solidFill>
                </a:uFill>
              </a:rPr>
            </a:br>
            <a:r>
              <a:rPr sz="4356">
                <a:uFill>
                  <a:solidFill>
                    <a:prstClr val="black"/>
                  </a:solidFill>
                </a:uFill>
              </a:rPr>
              <a:t>(e.g. HTTP) with</a:t>
            </a:r>
            <a:br>
              <a:rPr sz="4356">
                <a:uFill>
                  <a:solidFill>
                    <a:prstClr val="black"/>
                  </a:solidFill>
                </a:uFill>
              </a:rPr>
            </a:br>
            <a:r>
              <a:rPr sz="4356">
                <a:uFill>
                  <a:solidFill>
                    <a:prstClr val="black"/>
                  </a:solidFill>
                </a:uFill>
              </a:rPr>
              <a:t>request/reply</a:t>
            </a:r>
            <a:br>
              <a:rPr sz="4356">
                <a:uFill>
                  <a:solidFill>
                    <a:prstClr val="black"/>
                  </a:solidFill>
                </a:uFill>
              </a:rPr>
            </a:br>
            <a:r>
              <a:rPr sz="4356">
                <a:uFill>
                  <a:solidFill>
                    <a:prstClr val="black"/>
                  </a:solidFill>
                </a:uFill>
              </a:rPr>
              <a:t>behaviour.</a:t>
            </a:r>
            <a:br>
              <a:rPr sz="4356">
                <a:uFill>
                  <a:solidFill>
                    <a:prstClr val="black"/>
                  </a:solidFill>
                </a:uFill>
              </a:rPr>
            </a:br>
          </a:p>
        </p:txBody>
      </p:sp>
      <p:sp>
        <p:nvSpPr>
          <p:cNvPr id="441" name="Shape 4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67</a:t>
            </a:fld>
          </a:p>
        </p:txBody>
      </p:sp>
      <p:sp>
        <p:nvSpPr>
          <p:cNvPr id="442" name="Shape 442"/>
          <p:cNvSpPr/>
          <p:nvPr/>
        </p:nvSpPr>
        <p:spPr>
          <a:xfrm>
            <a:off x="8039100" y="2997200"/>
            <a:ext cx="1270000" cy="60960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44" name="Shape 444"/>
          <p:cNvSpPr/>
          <p:nvPr>
            <p:ph type="title"/>
          </p:nvPr>
        </p:nvSpPr>
        <p:spPr>
          <a:prstGeom prst="rect">
            <a:avLst/>
          </a:prstGeom>
        </p:spPr>
        <p:txBody>
          <a:bodyPr/>
          <a:lstStyle/>
          <a:p>
            <a:pPr lvl="0">
              <a:defRPr sz="1800">
                <a:uFillTx/>
              </a:defRPr>
            </a:pPr>
            <a:r>
              <a:rPr sz="5100">
                <a:uFill>
                  <a:solidFill>
                    <a:prstClr val="black"/>
                  </a:solidFill>
                </a:uFill>
              </a:rPr>
              <a:t>Download or Upload?</a:t>
            </a:r>
          </a:p>
        </p:txBody>
      </p:sp>
      <p:sp>
        <p:nvSpPr>
          <p:cNvPr id="445" name="Shape 445"/>
          <p:cNvSpPr/>
          <p:nvPr>
            <p:ph type="body" idx="1"/>
          </p:nvPr>
        </p:nvSpPr>
        <p:spPr>
          <a:xfrm>
            <a:off x="647700" y="2106777"/>
            <a:ext cx="11709400" cy="2155869"/>
          </a:xfrm>
          <a:prstGeom prst="rect">
            <a:avLst/>
          </a:prstGeom>
        </p:spPr>
        <p:txBody>
          <a:bodyPr/>
          <a:lstStyle/>
          <a:p>
            <a:pPr lvl="0">
              <a:defRPr sz="1800">
                <a:uFillTx/>
              </a:defRPr>
            </a:pPr>
            <a:r>
              <a:rPr sz="4400">
                <a:uFill>
                  <a:solidFill>
                    <a:prstClr val="black"/>
                  </a:solidFill>
                </a:uFill>
              </a:rPr>
              <a:t>In Wireshark it is not possible to mark packet directions and thus to easily understand the relevant packet direction.</a:t>
            </a:r>
          </a:p>
        </p:txBody>
      </p:sp>
      <p:sp>
        <p:nvSpPr>
          <p:cNvPr id="446" name="Shape 44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68</a:t>
            </a:fld>
          </a:p>
        </p:txBody>
      </p:sp>
      <p:pic>
        <p:nvPicPr>
          <p:cNvPr id="447" name="Screen Shot 2015-03-15 at 19.30.20.png"/>
          <p:cNvPicPr/>
          <p:nvPr/>
        </p:nvPicPr>
        <p:blipFill>
          <a:blip r:embed="rId2">
            <a:extLst/>
          </a:blip>
          <a:stretch>
            <a:fillRect/>
          </a:stretch>
        </p:blipFill>
        <p:spPr>
          <a:xfrm>
            <a:off x="8428908" y="4683006"/>
            <a:ext cx="3708401" cy="3771901"/>
          </a:xfrm>
          <a:prstGeom prst="rect">
            <a:avLst/>
          </a:prstGeom>
          <a:ln w="12700">
            <a:miter lim="400000"/>
          </a:ln>
        </p:spPr>
      </p:pic>
      <p:pic>
        <p:nvPicPr>
          <p:cNvPr id="448" name="pasted-image.png"/>
          <p:cNvPicPr/>
          <p:nvPr/>
        </p:nvPicPr>
        <p:blipFill>
          <a:blip r:embed="rId3">
            <a:extLst/>
          </a:blip>
          <a:stretch>
            <a:fillRect/>
          </a:stretch>
        </p:blipFill>
        <p:spPr>
          <a:xfrm>
            <a:off x="1502469" y="6232406"/>
            <a:ext cx="6578601" cy="673101"/>
          </a:xfrm>
          <a:prstGeom prst="rect">
            <a:avLst/>
          </a:prstGeom>
          <a:ln w="12700">
            <a:miter lim="400000"/>
          </a:ln>
        </p:spPr>
      </p:pic>
      <p:pic>
        <p:nvPicPr>
          <p:cNvPr id="449" name=""/>
          <p:cNvPicPr/>
          <p:nvPr/>
        </p:nvPicPr>
        <p:blipFill>
          <a:blip r:embed="rId4">
            <a:extLst/>
          </a:blip>
          <a:stretch>
            <a:fillRect/>
          </a:stretch>
        </p:blipFill>
        <p:spPr>
          <a:xfrm>
            <a:off x="1350091" y="6218742"/>
            <a:ext cx="1508473" cy="609601"/>
          </a:xfrm>
          <a:prstGeom prst="rect">
            <a:avLst/>
          </a:prstGeom>
        </p:spPr>
      </p:pic>
      <p:pic>
        <p:nvPicPr>
          <p:cNvPr id="451" name=""/>
          <p:cNvPicPr/>
          <p:nvPr/>
        </p:nvPicPr>
        <p:blipFill>
          <a:blip r:embed="rId5">
            <a:extLst/>
          </a:blip>
          <a:stretch>
            <a:fillRect/>
          </a:stretch>
        </p:blipFill>
        <p:spPr>
          <a:xfrm rot="7449337">
            <a:off x="1874991" y="5428409"/>
            <a:ext cx="1275143" cy="457904"/>
          </a:xfrm>
          <a:prstGeom prst="rect">
            <a:avLst/>
          </a:prstGeom>
        </p:spPr>
      </p:pic>
      <p:sp>
        <p:nvSpPr>
          <p:cNvPr id="453" name="Shape 453"/>
          <p:cNvSpPr/>
          <p:nvPr/>
        </p:nvSpPr>
        <p:spPr>
          <a:xfrm>
            <a:off x="2193924" y="4441096"/>
            <a:ext cx="435267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Current Network Load</a:t>
            </a:r>
          </a:p>
        </p:txBody>
      </p:sp>
      <p:pic>
        <p:nvPicPr>
          <p:cNvPr id="454" name=""/>
          <p:cNvPicPr/>
          <p:nvPr/>
        </p:nvPicPr>
        <p:blipFill>
          <a:blip r:embed="rId5">
            <a:extLst/>
          </a:blip>
          <a:stretch>
            <a:fillRect/>
          </a:stretch>
        </p:blipFill>
        <p:spPr>
          <a:xfrm rot="3350662">
            <a:off x="5176991" y="5413959"/>
            <a:ext cx="1275143" cy="457905"/>
          </a:xfrm>
          <a:prstGeom prst="rect">
            <a:avLst/>
          </a:prstGeom>
        </p:spPr>
      </p:pic>
      <p:sp>
        <p:nvSpPr>
          <p:cNvPr id="456" name="Shape 456"/>
          <p:cNvSpPr/>
          <p:nvPr/>
        </p:nvSpPr>
        <p:spPr>
          <a:xfrm>
            <a:off x="3683060" y="7769717"/>
            <a:ext cx="422527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Download or Upload ?</a:t>
            </a:r>
          </a:p>
        </p:txBody>
      </p:sp>
      <p:pic>
        <p:nvPicPr>
          <p:cNvPr id="457" name=""/>
          <p:cNvPicPr/>
          <p:nvPr/>
        </p:nvPicPr>
        <p:blipFill>
          <a:blip r:embed="rId6">
            <a:extLst/>
          </a:blip>
          <a:stretch>
            <a:fillRect/>
          </a:stretch>
        </p:blipFill>
        <p:spPr>
          <a:xfrm rot="13500000">
            <a:off x="3794713" y="6993035"/>
            <a:ext cx="1384580" cy="457904"/>
          </a:xfrm>
          <a:prstGeom prst="rect">
            <a:avLst/>
          </a:prstGeom>
        </p:spPr>
      </p:pic>
      <p:pic>
        <p:nvPicPr>
          <p:cNvPr id="459" name=""/>
          <p:cNvPicPr/>
          <p:nvPr/>
        </p:nvPicPr>
        <p:blipFill>
          <a:blip r:embed="rId7">
            <a:extLst/>
          </a:blip>
          <a:stretch>
            <a:fillRect/>
          </a:stretch>
        </p:blipFill>
        <p:spPr>
          <a:xfrm rot="20439988">
            <a:off x="6087330" y="6978739"/>
            <a:ext cx="2591463" cy="457904"/>
          </a:xfrm>
          <a:prstGeom prst="rect">
            <a:avLst/>
          </a:prstGeom>
        </p:spPr>
      </p:pic>
    </p:spTree>
  </p:cSld>
  <p:clrMapOvr>
    <a:masterClrMapping/>
  </p:clrMapOvr>
  <p:transition spd="med"/>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62" name="Shape 462"/>
          <p:cNvSpPr/>
          <p:nvPr>
            <p:ph type="title"/>
          </p:nvPr>
        </p:nvSpPr>
        <p:spPr>
          <a:prstGeom prst="rect">
            <a:avLst/>
          </a:prstGeom>
        </p:spPr>
        <p:txBody>
          <a:bodyPr/>
          <a:lstStyle/>
          <a:p>
            <a:pPr lvl="0">
              <a:defRPr sz="1800">
                <a:uFillTx/>
              </a:defRPr>
            </a:pPr>
            <a:r>
              <a:rPr sz="5100">
                <a:uFill>
                  <a:solidFill>
                    <a:prstClr val="black"/>
                  </a:solidFill>
                </a:uFill>
              </a:rPr>
              <a:t>Packets Never Lie [1/3]</a:t>
            </a:r>
          </a:p>
        </p:txBody>
      </p:sp>
      <p:sp>
        <p:nvSpPr>
          <p:cNvPr id="463" name="Shape 463"/>
          <p:cNvSpPr/>
          <p:nvPr>
            <p:ph type="body" idx="1"/>
          </p:nvPr>
        </p:nvSpPr>
        <p:spPr>
          <a:prstGeom prst="rect">
            <a:avLst/>
          </a:prstGeom>
        </p:spPr>
        <p:txBody>
          <a:bodyPr/>
          <a:lstStyle/>
          <a:p>
            <a:pPr marL="351129" lvl="0" indent="-245790" defTabSz="1243583">
              <a:spcBef>
                <a:spcPts val="500"/>
              </a:spcBef>
              <a:defRPr sz="1800">
                <a:uFillTx/>
              </a:defRPr>
            </a:pPr>
            <a:r>
              <a:rPr sz="4224">
                <a:uFill>
                  <a:solidFill>
                    <a:prstClr val="black"/>
                  </a:solidFill>
                </a:uFill>
              </a:rPr>
              <a:t>Suppose that for specific hosts (e.g. for which an IDS has reported security issues) you want to save raw packets.</a:t>
            </a:r>
          </a:p>
          <a:p>
            <a:pPr marL="351129" lvl="0" indent="-245790" defTabSz="1243583">
              <a:spcBef>
                <a:spcPts val="500"/>
              </a:spcBef>
              <a:defRPr sz="1800">
                <a:uFillTx/>
              </a:defRPr>
            </a:pPr>
            <a:r>
              <a:rPr sz="4224">
                <a:uFill>
                  <a:solidFill>
                    <a:prstClr val="black"/>
                  </a:solidFill>
                </a:uFill>
              </a:rPr>
              <a:t>Suppose that your host is under attack or is attacking somebody (e.g. portscan).</a:t>
            </a:r>
          </a:p>
          <a:p>
            <a:pPr marL="351129" lvl="0" indent="-245790" defTabSz="1243583">
              <a:spcBef>
                <a:spcPts val="500"/>
              </a:spcBef>
              <a:defRPr sz="1800">
                <a:uFillTx/>
              </a:defRPr>
            </a:pPr>
            <a:r>
              <a:rPr sz="4224">
                <a:uFill>
                  <a:solidFill>
                    <a:prstClr val="black"/>
                  </a:solidFill>
                </a:uFill>
              </a:rPr>
              <a:t>Suppose that you want to save packets of unknown (i.e. not detected by nDPI) communications for inspection (or for improving nDPI).</a:t>
            </a:r>
          </a:p>
          <a:p>
            <a:pPr marL="351129" lvl="0" indent="-245790" defTabSz="1243583">
              <a:spcBef>
                <a:spcPts val="500"/>
              </a:spcBef>
              <a:defRPr sz="1800">
                <a:uFillTx/>
              </a:defRPr>
            </a:pPr>
            <a:r>
              <a:rPr sz="4224">
                <a:uFill>
                  <a:solidFill>
                    <a:prstClr val="black"/>
                  </a:solidFill>
                </a:uFill>
              </a:rPr>
              <a:t>…then you need raw packets (pcap).</a:t>
            </a:r>
          </a:p>
        </p:txBody>
      </p:sp>
      <p:sp>
        <p:nvSpPr>
          <p:cNvPr id="464" name="Shape 4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69</a:t>
            </a:fld>
          </a:p>
        </p:txBody>
      </p:sp>
    </p:spTree>
  </p:cSld>
  <p:clrMapOvr>
    <a:masterClrMapping/>
  </p:clrMapOvr>
  <p:transition spd="med"/>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54" name="Shape 54"/>
          <p:cNvSpPr/>
          <p:nvPr>
            <p:ph type="title"/>
          </p:nvPr>
        </p:nvSpPr>
        <p:spPr>
          <a:prstGeom prst="rect">
            <a:avLst/>
          </a:prstGeom>
        </p:spPr>
        <p:txBody>
          <a:bodyPr/>
          <a:lstStyle/>
          <a:p>
            <a:pPr lvl="0">
              <a:defRPr sz="1800">
                <a:uFillTx/>
              </a:defRPr>
            </a:pPr>
            <a:r>
              <a:rPr sz="5100">
                <a:uFill>
                  <a:solidFill>
                    <a:prstClr val="black"/>
                  </a:solidFill>
                </a:uFill>
              </a:rPr>
              <a:t>Why was ntop obsolete?</a:t>
            </a:r>
          </a:p>
        </p:txBody>
      </p:sp>
      <p:sp>
        <p:nvSpPr>
          <p:cNvPr id="55" name="Shape 55"/>
          <p:cNvSpPr/>
          <p:nvPr>
            <p:ph type="body" idx="1"/>
          </p:nvPr>
        </p:nvSpPr>
        <p:spPr>
          <a:prstGeom prst="rect">
            <a:avLst/>
          </a:prstGeom>
        </p:spPr>
        <p:txBody>
          <a:bodyPr/>
          <a:lstStyle/>
          <a:p>
            <a:pPr marL="351129" lvl="0" indent="-245790" defTabSz="1243583">
              <a:spcBef>
                <a:spcPts val="500"/>
              </a:spcBef>
              <a:defRPr sz="1800">
                <a:uFillTx/>
              </a:defRPr>
            </a:pPr>
            <a:r>
              <a:rPr sz="4224">
                <a:uFill>
                  <a:solidFill>
                    <a:prstClr val="black"/>
                  </a:solidFill>
                </a:uFill>
              </a:rPr>
              <a:t>Its original LAN-oriented design prevented ntop from handling more than a few hundred Mbit. </a:t>
            </a:r>
          </a:p>
          <a:p>
            <a:pPr marL="351129" lvl="0" indent="-245790" defTabSz="1243583">
              <a:spcBef>
                <a:spcPts val="500"/>
              </a:spcBef>
              <a:defRPr sz="1800">
                <a:uFillTx/>
              </a:defRPr>
            </a:pPr>
            <a:r>
              <a:rPr sz="4224">
                <a:uFill>
                  <a:solidFill>
                    <a:prstClr val="black"/>
                  </a:solidFill>
                </a:uFill>
              </a:rPr>
              <a:t>The GUI was an old (no fancy HTML 5) monolithic piece written in C so changing/extending a page required a programmer.</a:t>
            </a:r>
          </a:p>
          <a:p>
            <a:pPr marL="351129" lvl="0" indent="-245790" defTabSz="1243583">
              <a:spcBef>
                <a:spcPts val="500"/>
              </a:spcBef>
              <a:defRPr sz="1800">
                <a:uFillTx/>
              </a:defRPr>
            </a:pPr>
            <a:r>
              <a:rPr sz="4224">
                <a:uFill>
                  <a:solidFill>
                    <a:prstClr val="black"/>
                  </a:solidFill>
                </a:uFill>
              </a:rPr>
              <a:t>ntop could not be used as web-less monitoring engine to be integrated with other apps.</a:t>
            </a:r>
          </a:p>
          <a:p>
            <a:pPr marL="351129" lvl="0" indent="-245790" defTabSz="1243583">
              <a:spcBef>
                <a:spcPts val="500"/>
              </a:spcBef>
              <a:defRPr sz="1800">
                <a:uFillTx/>
              </a:defRPr>
            </a:pPr>
            <a:r>
              <a:rPr sz="4224">
                <a:uFill>
                  <a:solidFill>
                    <a:prstClr val="black"/>
                  </a:solidFill>
                </a:uFill>
              </a:rPr>
              <a:t>Many components were designed in 1998, and it was time to start over (spaghetti code).</a:t>
            </a:r>
          </a:p>
        </p:txBody>
      </p:sp>
      <p:sp>
        <p:nvSpPr>
          <p:cNvPr id="56" name="Shape 56"/>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a:t>
            </a:fld>
          </a:p>
        </p:txBody>
      </p:sp>
    </p:spTree>
  </p:cSld>
  <p:clrMapOvr>
    <a:masterClrMapping/>
  </p:clrMapOvr>
  <p:transition spd="med"/>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66" name="Shape 466"/>
          <p:cNvSpPr/>
          <p:nvPr>
            <p:ph type="title"/>
          </p:nvPr>
        </p:nvSpPr>
        <p:spPr>
          <a:prstGeom prst="rect">
            <a:avLst/>
          </a:prstGeom>
        </p:spPr>
        <p:txBody>
          <a:bodyPr/>
          <a:lstStyle/>
          <a:p>
            <a:pPr lvl="0">
              <a:defRPr sz="1800">
                <a:uFillTx/>
              </a:defRPr>
            </a:pPr>
            <a:r>
              <a:rPr sz="5100">
                <a:uFill>
                  <a:solidFill>
                    <a:prstClr val="black"/>
                  </a:solidFill>
                </a:uFill>
              </a:rPr>
              <a:t>Packets Never Lie [2/3]</a:t>
            </a:r>
          </a:p>
        </p:txBody>
      </p:sp>
      <p:sp>
        <p:nvSpPr>
          <p:cNvPr id="467" name="Shape 4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70</a:t>
            </a:fld>
          </a:p>
        </p:txBody>
      </p:sp>
      <p:pic>
        <p:nvPicPr>
          <p:cNvPr id="468" name="Screen Shot 2015-03-15 at 19.38.04.png"/>
          <p:cNvPicPr/>
          <p:nvPr/>
        </p:nvPicPr>
        <p:blipFill>
          <a:blip r:embed="rId2">
            <a:extLst/>
          </a:blip>
          <a:stretch>
            <a:fillRect/>
          </a:stretch>
        </p:blipFill>
        <p:spPr>
          <a:xfrm>
            <a:off x="546596" y="2125960"/>
            <a:ext cx="12217401" cy="6184901"/>
          </a:xfrm>
          <a:prstGeom prst="rect">
            <a:avLst/>
          </a:prstGeom>
          <a:ln w="12700">
            <a:miter lim="400000"/>
          </a:ln>
        </p:spPr>
      </p:pic>
      <p:pic>
        <p:nvPicPr>
          <p:cNvPr id="469" name=""/>
          <p:cNvPicPr/>
          <p:nvPr/>
        </p:nvPicPr>
        <p:blipFill>
          <a:blip r:embed="rId3">
            <a:extLst/>
          </a:blip>
          <a:stretch>
            <a:fillRect/>
          </a:stretch>
        </p:blipFill>
        <p:spPr>
          <a:xfrm>
            <a:off x="4056736" y="3806576"/>
            <a:ext cx="3025478" cy="1011586"/>
          </a:xfrm>
          <a:prstGeom prst="rect">
            <a:avLst/>
          </a:prstGeom>
        </p:spPr>
      </p:pic>
      <p:pic>
        <p:nvPicPr>
          <p:cNvPr id="471" name=""/>
          <p:cNvPicPr/>
          <p:nvPr/>
        </p:nvPicPr>
        <p:blipFill>
          <a:blip r:embed="rId4">
            <a:extLst/>
          </a:blip>
          <a:stretch>
            <a:fillRect/>
          </a:stretch>
        </p:blipFill>
        <p:spPr>
          <a:xfrm>
            <a:off x="513436" y="4818984"/>
            <a:ext cx="11083132" cy="1121917"/>
          </a:xfrm>
          <a:prstGeom prst="rect">
            <a:avLst/>
          </a:prstGeom>
        </p:spPr>
      </p:pic>
      <p:pic>
        <p:nvPicPr>
          <p:cNvPr id="473" name=""/>
          <p:cNvPicPr/>
          <p:nvPr/>
        </p:nvPicPr>
        <p:blipFill>
          <a:blip r:embed="rId5">
            <a:extLst/>
          </a:blip>
          <a:stretch>
            <a:fillRect/>
          </a:stretch>
        </p:blipFill>
        <p:spPr>
          <a:xfrm>
            <a:off x="526136" y="5929808"/>
            <a:ext cx="10226924" cy="2450307"/>
          </a:xfrm>
          <a:prstGeom prst="rect">
            <a:avLst/>
          </a:prstGeom>
        </p:spPr>
      </p:pic>
      <p:pic>
        <p:nvPicPr>
          <p:cNvPr id="475" name=""/>
          <p:cNvPicPr/>
          <p:nvPr/>
        </p:nvPicPr>
        <p:blipFill>
          <a:blip r:embed="rId6">
            <a:extLst/>
          </a:blip>
          <a:stretch>
            <a:fillRect/>
          </a:stretch>
        </p:blipFill>
        <p:spPr>
          <a:xfrm rot="8961442">
            <a:off x="8403443" y="4092720"/>
            <a:ext cx="1733078" cy="457905"/>
          </a:xfrm>
          <a:prstGeom prst="rect">
            <a:avLst/>
          </a:prstGeom>
        </p:spPr>
      </p:pic>
      <p:sp>
        <p:nvSpPr>
          <p:cNvPr id="477" name="Shape 477"/>
          <p:cNvSpPr/>
          <p:nvPr/>
        </p:nvSpPr>
        <p:spPr>
          <a:xfrm>
            <a:off x="10240202" y="3306770"/>
            <a:ext cx="2389759"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3500">
                <a:uFill>
                  <a:solidFill>
                    <a:prstClr val="black"/>
                  </a:solidFill>
                </a:uFill>
                <a:latin typeface="+mn-lt"/>
                <a:ea typeface="+mn-ea"/>
                <a:cs typeface="+mn-cs"/>
                <a:sym typeface="Gill Sans"/>
              </a:rPr>
              <a:t>Only Under</a:t>
            </a:r>
          </a:p>
          <a:p>
            <a:pPr lvl="0">
              <a:defRPr sz="1800">
                <a:uFillTx/>
              </a:defRPr>
            </a:pPr>
            <a:r>
              <a:rPr sz="3500">
                <a:uFill>
                  <a:solidFill>
                    <a:prstClr val="black"/>
                  </a:solidFill>
                </a:uFill>
                <a:latin typeface="+mn-lt"/>
                <a:ea typeface="+mn-ea"/>
                <a:cs typeface="+mn-cs"/>
                <a:sym typeface="Gill Sans"/>
              </a:rPr>
              <a:t>Attack</a:t>
            </a:r>
          </a:p>
        </p:txBody>
      </p:sp>
      <p:pic>
        <p:nvPicPr>
          <p:cNvPr id="478" name=""/>
          <p:cNvPicPr/>
          <p:nvPr/>
        </p:nvPicPr>
        <p:blipFill>
          <a:blip r:embed="rId7">
            <a:extLst/>
          </a:blip>
          <a:stretch>
            <a:fillRect/>
          </a:stretch>
        </p:blipFill>
        <p:spPr>
          <a:xfrm rot="12893362">
            <a:off x="6199354" y="7933107"/>
            <a:ext cx="3422896" cy="457905"/>
          </a:xfrm>
          <a:prstGeom prst="rect">
            <a:avLst/>
          </a:prstGeom>
        </p:spPr>
      </p:pic>
      <p:sp>
        <p:nvSpPr>
          <p:cNvPr id="480" name="Shape 480"/>
          <p:cNvSpPr/>
          <p:nvPr/>
        </p:nvSpPr>
        <p:spPr>
          <a:xfrm>
            <a:off x="9211502" y="8293624"/>
            <a:ext cx="278130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3500">
                <a:uFill>
                  <a:solidFill>
                    <a:prstClr val="black"/>
                  </a:solidFill>
                </a:uFill>
                <a:latin typeface="+mn-lt"/>
                <a:ea typeface="+mn-ea"/>
                <a:cs typeface="+mn-cs"/>
                <a:sym typeface="Gill Sans"/>
              </a:rPr>
              <a:t>Lightweight</a:t>
            </a:r>
          </a:p>
          <a:p>
            <a:pPr lvl="0">
              <a:defRPr sz="1800">
                <a:uFillTx/>
              </a:defRPr>
            </a:pPr>
            <a:r>
              <a:rPr sz="3500">
                <a:uFill>
                  <a:solidFill>
                    <a:prstClr val="black"/>
                  </a:solidFill>
                </a:uFill>
                <a:latin typeface="+mn-lt"/>
                <a:ea typeface="+mn-ea"/>
                <a:cs typeface="+mn-cs"/>
                <a:sym typeface="Gill Sans"/>
              </a:rPr>
              <a:t>Packet-to-Disk</a:t>
            </a:r>
          </a:p>
        </p:txBody>
      </p:sp>
    </p:spTree>
  </p:cSld>
  <p:clrMapOvr>
    <a:masterClrMapping/>
  </p:clrMapOvr>
  <p:transition spd="med"/>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82" name="Shape 482"/>
          <p:cNvSpPr/>
          <p:nvPr>
            <p:ph type="title"/>
          </p:nvPr>
        </p:nvSpPr>
        <p:spPr>
          <a:prstGeom prst="rect">
            <a:avLst/>
          </a:prstGeom>
        </p:spPr>
        <p:txBody>
          <a:bodyPr/>
          <a:lstStyle/>
          <a:p>
            <a:pPr lvl="0">
              <a:defRPr sz="1800">
                <a:uFillTx/>
              </a:defRPr>
            </a:pPr>
            <a:r>
              <a:rPr sz="5100">
                <a:uFill>
                  <a:solidFill>
                    <a:prstClr val="black"/>
                  </a:solidFill>
                </a:uFill>
              </a:rPr>
              <a:t>Packets Never Lie [3/3]</a:t>
            </a:r>
          </a:p>
        </p:txBody>
      </p:sp>
      <p:sp>
        <p:nvSpPr>
          <p:cNvPr id="483" name="Shape 48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71</a:t>
            </a:fld>
          </a:p>
        </p:txBody>
      </p:sp>
      <p:sp>
        <p:nvSpPr>
          <p:cNvPr id="484" name="Shape 484"/>
          <p:cNvSpPr/>
          <p:nvPr>
            <p:ph type="body" idx="1"/>
          </p:nvPr>
        </p:nvSpPr>
        <p:spPr>
          <a:xfrm>
            <a:off x="647700" y="5235797"/>
            <a:ext cx="11709400" cy="3307906"/>
          </a:xfrm>
          <a:prstGeom prst="rect">
            <a:avLst/>
          </a:prstGeom>
        </p:spPr>
        <p:txBody>
          <a:bodyPr/>
          <a:lstStyle/>
          <a:p>
            <a:pPr lvl="0">
              <a:defRPr sz="1800">
                <a:uFillTx/>
              </a:defRPr>
            </a:pPr>
            <a:r>
              <a:rPr sz="4400">
                <a:uFill>
                  <a:solidFill>
                    <a:prstClr val="black"/>
                  </a:solidFill>
                </a:uFill>
              </a:rPr>
              <a:t>You can now see in realtime what is happening inside ntopng at packet level…</a:t>
            </a:r>
          </a:p>
          <a:p>
            <a:pPr lvl="0">
              <a:defRPr sz="1800">
                <a:uFillTx/>
              </a:defRPr>
            </a:pPr>
            <a:r>
              <a:rPr sz="4400">
                <a:uFill>
                  <a:solidFill>
                    <a:prstClr val="black"/>
                  </a:solidFill>
                </a:uFill>
              </a:rPr>
              <a:t>…and at the same time ntopng generates pcap files for you.</a:t>
            </a:r>
          </a:p>
        </p:txBody>
      </p:sp>
      <p:pic>
        <p:nvPicPr>
          <p:cNvPr id="485" name="wireshark.png"/>
          <p:cNvPicPr/>
          <p:nvPr/>
        </p:nvPicPr>
        <p:blipFill>
          <a:blip r:embed="rId2">
            <a:extLst/>
          </a:blip>
          <a:stretch>
            <a:fillRect/>
          </a:stretch>
        </p:blipFill>
        <p:spPr>
          <a:xfrm>
            <a:off x="9338786" y="3124480"/>
            <a:ext cx="718076" cy="718077"/>
          </a:xfrm>
          <a:prstGeom prst="rect">
            <a:avLst/>
          </a:prstGeom>
          <a:ln w="12700">
            <a:miter lim="400000"/>
          </a:ln>
        </p:spPr>
      </p:pic>
      <p:pic>
        <p:nvPicPr>
          <p:cNvPr id="486" name="logo.png"/>
          <p:cNvPicPr/>
          <p:nvPr/>
        </p:nvPicPr>
        <p:blipFill>
          <a:blip r:embed="rId3">
            <a:extLst/>
          </a:blip>
          <a:stretch>
            <a:fillRect/>
          </a:stretch>
        </p:blipFill>
        <p:spPr>
          <a:xfrm>
            <a:off x="3029446" y="3166018"/>
            <a:ext cx="1308101" cy="635001"/>
          </a:xfrm>
          <a:prstGeom prst="rect">
            <a:avLst/>
          </a:prstGeom>
          <a:ln w="12700">
            <a:miter lim="400000"/>
          </a:ln>
        </p:spPr>
      </p:pic>
      <p:sp>
        <p:nvSpPr>
          <p:cNvPr id="487" name="Shape 487"/>
          <p:cNvSpPr/>
          <p:nvPr/>
        </p:nvSpPr>
        <p:spPr>
          <a:xfrm>
            <a:off x="3001485" y="3982517"/>
            <a:ext cx="1473845" cy="595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rial"/>
                <a:ea typeface="Arial"/>
                <a:cs typeface="Arial"/>
                <a:sym typeface="Arial"/>
              </a:defRPr>
            </a:lvl1pPr>
          </a:lstStyle>
          <a:p>
            <a:pPr lvl="0">
              <a:defRPr sz="1800">
                <a:uFillTx/>
              </a:defRPr>
            </a:pPr>
            <a:r>
              <a:rPr sz="3500">
                <a:uFill>
                  <a:solidFill>
                    <a:prstClr val="black"/>
                  </a:solidFill>
                </a:uFill>
              </a:rPr>
              <a:t>ntopng</a:t>
            </a:r>
          </a:p>
        </p:txBody>
      </p:sp>
      <p:sp>
        <p:nvSpPr>
          <p:cNvPr id="488" name="Shape 488"/>
          <p:cNvSpPr/>
          <p:nvPr/>
        </p:nvSpPr>
        <p:spPr>
          <a:xfrm>
            <a:off x="8123123" y="3982517"/>
            <a:ext cx="3375125" cy="595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rial"/>
                <a:ea typeface="Arial"/>
                <a:cs typeface="Arial"/>
                <a:sym typeface="Arial"/>
              </a:defRPr>
            </a:lvl1pPr>
          </a:lstStyle>
          <a:p>
            <a:pPr lvl="0">
              <a:defRPr sz="1800">
                <a:uFillTx/>
              </a:defRPr>
            </a:pPr>
            <a:r>
              <a:rPr sz="3500">
                <a:uFill>
                  <a:solidFill>
                    <a:prstClr val="black"/>
                  </a:solidFill>
                </a:uFill>
              </a:rPr>
              <a:t>wireshark -i tap0</a:t>
            </a:r>
          </a:p>
        </p:txBody>
      </p:sp>
      <p:sp>
        <p:nvSpPr>
          <p:cNvPr id="489" name="Shape 489"/>
          <p:cNvSpPr/>
          <p:nvPr/>
        </p:nvSpPr>
        <p:spPr>
          <a:xfrm>
            <a:off x="4441931" y="3483843"/>
            <a:ext cx="4612144" cy="1"/>
          </a:xfrm>
          <a:prstGeom prst="line">
            <a:avLst/>
          </a:prstGeom>
          <a:ln w="101600">
            <a:solidFill>
              <a:srgbClr val="0365C0"/>
            </a:solidFill>
            <a:prstDash val="sysDot"/>
            <a:miter lim="400000"/>
            <a:tailEnd type="triangle"/>
          </a:ln>
        </p:spPr>
        <p:txBody>
          <a:bodyPr lIns="0" tIns="0" rIns="0" bIns="0"/>
          <a:lstStyle/>
          <a:p>
            <a:pPr lvl="0"/>
          </a:p>
        </p:txBody>
      </p:sp>
      <p:sp>
        <p:nvSpPr>
          <p:cNvPr id="490" name="Shape 490"/>
          <p:cNvSpPr/>
          <p:nvPr/>
        </p:nvSpPr>
        <p:spPr>
          <a:xfrm>
            <a:off x="4769153" y="2698192"/>
            <a:ext cx="3820277" cy="595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rial"/>
                <a:ea typeface="Arial"/>
                <a:cs typeface="Arial"/>
                <a:sym typeface="Arial"/>
              </a:defRPr>
            </a:lvl1pPr>
          </a:lstStyle>
          <a:p>
            <a:pPr lvl="0">
              <a:defRPr sz="1800">
                <a:uFillTx/>
              </a:defRPr>
            </a:pPr>
            <a:r>
              <a:rPr sz="3500">
                <a:uFill>
                  <a:solidFill>
                    <a:prstClr val="black"/>
                  </a:solidFill>
                </a:uFill>
              </a:rPr>
              <a:t>Live Packet Export</a:t>
            </a:r>
          </a:p>
        </p:txBody>
      </p:sp>
    </p:spTree>
  </p:cSld>
  <p:clrMapOvr>
    <a:masterClrMapping/>
  </p:clrMapOvr>
  <p:transition spd="med"/>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92" name="Shape 492"/>
          <p:cNvSpPr/>
          <p:nvPr>
            <p:ph type="title"/>
          </p:nvPr>
        </p:nvSpPr>
        <p:spPr>
          <a:prstGeom prst="rect">
            <a:avLst/>
          </a:prstGeom>
        </p:spPr>
        <p:txBody>
          <a:bodyPr/>
          <a:lstStyle/>
          <a:p>
            <a:pPr lvl="0">
              <a:defRPr sz="1800">
                <a:uFillTx/>
              </a:defRPr>
            </a:pPr>
            <a:r>
              <a:rPr sz="5100">
                <a:uFill>
                  <a:solidFill>
                    <a:prstClr val="black"/>
                  </a:solidFill>
                </a:uFill>
              </a:rPr>
              <a:t>Triggering Alerts [1/3]</a:t>
            </a:r>
          </a:p>
        </p:txBody>
      </p:sp>
      <p:sp>
        <p:nvSpPr>
          <p:cNvPr id="493" name="Shape 493"/>
          <p:cNvSpPr/>
          <p:nvPr>
            <p:ph type="body" idx="1"/>
          </p:nvPr>
        </p:nvSpPr>
        <p:spPr>
          <a:prstGeom prst="rect">
            <a:avLst/>
          </a:prstGeom>
        </p:spPr>
        <p:txBody>
          <a:bodyPr/>
          <a:lstStyle/>
          <a:p>
            <a:pPr lvl="0">
              <a:defRPr sz="1800">
                <a:uFillTx/>
              </a:defRPr>
            </a:pPr>
            <a:r>
              <a:rPr sz="4400">
                <a:uFill>
                  <a:solidFill>
                    <a:prstClr val="black"/>
                  </a:solidFill>
                </a:uFill>
              </a:rPr>
              <a:t>In Wireshark it is possible to identify issues and colour packets accordingly.</a:t>
            </a:r>
          </a:p>
          <a:p>
            <a:pPr lvl="0">
              <a:defRPr sz="1800">
                <a:uFillTx/>
              </a:defRPr>
            </a:pPr>
            <a:r>
              <a:rPr sz="4400">
                <a:uFill>
                  <a:solidFill>
                    <a:prstClr val="black"/>
                  </a:solidFill>
                </a:uFill>
              </a:rPr>
              <a:t>In ntopng it is possible to analyse traffic and trigger alerts when specific conditions happen. Example host X has made more than Y bytes of peer-to-peer traffic.</a:t>
            </a:r>
          </a:p>
          <a:p>
            <a:pPr lvl="0">
              <a:defRPr sz="1800">
                <a:uFillTx/>
              </a:defRPr>
            </a:pPr>
            <a:r>
              <a:rPr sz="4400">
                <a:uFill>
                  <a:solidFill>
                    <a:prstClr val="black"/>
                  </a:solidFill>
                </a:uFill>
              </a:rPr>
              <a:t>ntopng allows network administrators to set threshold for triggering alerts.</a:t>
            </a:r>
          </a:p>
        </p:txBody>
      </p:sp>
      <p:sp>
        <p:nvSpPr>
          <p:cNvPr id="494" name="Shape 4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72</a:t>
            </a:fld>
          </a:p>
        </p:txBody>
      </p:sp>
    </p:spTree>
  </p:cSld>
  <p:clrMapOvr>
    <a:masterClrMapping/>
  </p:clrMapOvr>
  <p:transition spd="med"/>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96" name="Shape 496"/>
          <p:cNvSpPr/>
          <p:nvPr>
            <p:ph type="title"/>
          </p:nvPr>
        </p:nvSpPr>
        <p:spPr>
          <a:prstGeom prst="rect">
            <a:avLst/>
          </a:prstGeom>
        </p:spPr>
        <p:txBody>
          <a:bodyPr/>
          <a:lstStyle/>
          <a:p>
            <a:pPr lvl="0">
              <a:defRPr sz="1800">
                <a:uFillTx/>
              </a:defRPr>
            </a:pPr>
            <a:r>
              <a:rPr sz="5100">
                <a:uFill>
                  <a:solidFill>
                    <a:prstClr val="black"/>
                  </a:solidFill>
                </a:uFill>
              </a:rPr>
              <a:t>Triggering Alerts [2/3]</a:t>
            </a:r>
          </a:p>
        </p:txBody>
      </p:sp>
      <p:sp>
        <p:nvSpPr>
          <p:cNvPr id="497" name="Shape 4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73</a:t>
            </a:fld>
          </a:p>
        </p:txBody>
      </p:sp>
      <p:pic>
        <p:nvPicPr>
          <p:cNvPr id="498" name="Screen Shot 2015-03-15 at 21.11.24.png"/>
          <p:cNvPicPr/>
          <p:nvPr/>
        </p:nvPicPr>
        <p:blipFill>
          <a:blip r:embed="rId2">
            <a:extLst/>
          </a:blip>
          <a:stretch>
            <a:fillRect/>
          </a:stretch>
        </p:blipFill>
        <p:spPr>
          <a:xfrm>
            <a:off x="1433595" y="2351236"/>
            <a:ext cx="6464205" cy="1825385"/>
          </a:xfrm>
          <a:prstGeom prst="rect">
            <a:avLst/>
          </a:prstGeom>
          <a:ln w="12700">
            <a:miter lim="400000"/>
          </a:ln>
        </p:spPr>
      </p:pic>
      <p:pic>
        <p:nvPicPr>
          <p:cNvPr id="499" name=""/>
          <p:cNvPicPr/>
          <p:nvPr/>
        </p:nvPicPr>
        <p:blipFill>
          <a:blip r:embed="rId3">
            <a:extLst/>
          </a:blip>
          <a:stretch>
            <a:fillRect/>
          </a:stretch>
        </p:blipFill>
        <p:spPr>
          <a:xfrm>
            <a:off x="5691799" y="3463960"/>
            <a:ext cx="1855404" cy="526975"/>
          </a:xfrm>
          <a:prstGeom prst="rect">
            <a:avLst/>
          </a:prstGeom>
        </p:spPr>
      </p:pic>
      <p:sp>
        <p:nvSpPr>
          <p:cNvPr id="501" name="Shape 501"/>
          <p:cNvSpPr/>
          <p:nvPr/>
        </p:nvSpPr>
        <p:spPr>
          <a:xfrm>
            <a:off x="7888246" y="2351236"/>
            <a:ext cx="486294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Per-host Alert Preferences</a:t>
            </a:r>
          </a:p>
        </p:txBody>
      </p:sp>
      <p:pic>
        <p:nvPicPr>
          <p:cNvPr id="502" name=""/>
          <p:cNvPicPr/>
          <p:nvPr/>
        </p:nvPicPr>
        <p:blipFill>
          <a:blip r:embed="rId4">
            <a:extLst/>
          </a:blip>
          <a:stretch>
            <a:fillRect/>
          </a:stretch>
        </p:blipFill>
        <p:spPr>
          <a:xfrm rot="8720109">
            <a:off x="7620405" y="3054210"/>
            <a:ext cx="1174104" cy="457904"/>
          </a:xfrm>
          <a:prstGeom prst="rect">
            <a:avLst/>
          </a:prstGeom>
        </p:spPr>
      </p:pic>
      <p:pic>
        <p:nvPicPr>
          <p:cNvPr id="504" name="pasted-image.png"/>
          <p:cNvPicPr/>
          <p:nvPr/>
        </p:nvPicPr>
        <p:blipFill>
          <a:blip r:embed="rId5">
            <a:extLst/>
          </a:blip>
          <a:stretch>
            <a:fillRect/>
          </a:stretch>
        </p:blipFill>
        <p:spPr>
          <a:xfrm>
            <a:off x="3634544" y="4511660"/>
            <a:ext cx="6170363" cy="3976679"/>
          </a:xfrm>
          <a:prstGeom prst="rect">
            <a:avLst/>
          </a:prstGeom>
          <a:ln w="12700">
            <a:miter lim="400000"/>
          </a:ln>
        </p:spPr>
      </p:pic>
      <p:pic>
        <p:nvPicPr>
          <p:cNvPr id="505" name=""/>
          <p:cNvPicPr/>
          <p:nvPr/>
        </p:nvPicPr>
        <p:blipFill>
          <a:blip r:embed="rId6">
            <a:extLst/>
          </a:blip>
          <a:stretch>
            <a:fillRect/>
          </a:stretch>
        </p:blipFill>
        <p:spPr>
          <a:xfrm>
            <a:off x="4802799" y="4911760"/>
            <a:ext cx="1193801" cy="2973278"/>
          </a:xfrm>
          <a:prstGeom prst="rect">
            <a:avLst/>
          </a:prstGeom>
        </p:spPr>
      </p:pic>
      <p:pic>
        <p:nvPicPr>
          <p:cNvPr id="507" name=""/>
          <p:cNvPicPr/>
          <p:nvPr/>
        </p:nvPicPr>
        <p:blipFill>
          <a:blip r:embed="rId7">
            <a:extLst/>
          </a:blip>
          <a:stretch>
            <a:fillRect/>
          </a:stretch>
        </p:blipFill>
        <p:spPr>
          <a:xfrm>
            <a:off x="3583599" y="4416460"/>
            <a:ext cx="4413896" cy="609601"/>
          </a:xfrm>
          <a:prstGeom prst="rect">
            <a:avLst/>
          </a:prstGeom>
        </p:spPr>
      </p:pic>
      <p:sp>
        <p:nvSpPr>
          <p:cNvPr id="509" name="Shape 509"/>
          <p:cNvSpPr/>
          <p:nvPr/>
        </p:nvSpPr>
        <p:spPr>
          <a:xfrm>
            <a:off x="9018546" y="4416460"/>
            <a:ext cx="3670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Observation Period</a:t>
            </a:r>
          </a:p>
        </p:txBody>
      </p:sp>
      <p:pic>
        <p:nvPicPr>
          <p:cNvPr id="510" name=""/>
          <p:cNvPicPr/>
          <p:nvPr/>
        </p:nvPicPr>
        <p:blipFill>
          <a:blip r:embed="rId8">
            <a:extLst/>
          </a:blip>
          <a:stretch>
            <a:fillRect/>
          </a:stretch>
        </p:blipFill>
        <p:spPr>
          <a:xfrm rot="10800000">
            <a:off x="8071008" y="4492308"/>
            <a:ext cx="818521" cy="457905"/>
          </a:xfrm>
          <a:prstGeom prst="rect">
            <a:avLst/>
          </a:prstGeom>
        </p:spPr>
      </p:pic>
      <p:sp>
        <p:nvSpPr>
          <p:cNvPr id="512" name="Shape 512"/>
          <p:cNvSpPr/>
          <p:nvPr/>
        </p:nvSpPr>
        <p:spPr>
          <a:xfrm>
            <a:off x="681211" y="7657848"/>
            <a:ext cx="211867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Thresholds</a:t>
            </a:r>
          </a:p>
        </p:txBody>
      </p:sp>
      <p:pic>
        <p:nvPicPr>
          <p:cNvPr id="513" name=""/>
          <p:cNvPicPr/>
          <p:nvPr/>
        </p:nvPicPr>
        <p:blipFill>
          <a:blip r:embed="rId9">
            <a:extLst/>
          </a:blip>
          <a:stretch>
            <a:fillRect/>
          </a:stretch>
        </p:blipFill>
        <p:spPr>
          <a:xfrm rot="19621959">
            <a:off x="2301995" y="6670093"/>
            <a:ext cx="2563438" cy="457905"/>
          </a:xfrm>
          <a:prstGeom prst="rect">
            <a:avLst/>
          </a:prstGeom>
        </p:spPr>
      </p:pic>
      <p:sp>
        <p:nvSpPr>
          <p:cNvPr id="515" name="Shape 515"/>
          <p:cNvSpPr/>
          <p:nvPr/>
        </p:nvSpPr>
        <p:spPr>
          <a:xfrm>
            <a:off x="773779" y="5856838"/>
            <a:ext cx="193353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Condition</a:t>
            </a:r>
          </a:p>
        </p:txBody>
      </p:sp>
      <p:pic>
        <p:nvPicPr>
          <p:cNvPr id="516" name=""/>
          <p:cNvPicPr/>
          <p:nvPr/>
        </p:nvPicPr>
        <p:blipFill>
          <a:blip r:embed="rId10">
            <a:extLst/>
          </a:blip>
          <a:stretch>
            <a:fillRect/>
          </a:stretch>
        </p:blipFill>
        <p:spPr>
          <a:xfrm rot="20598745">
            <a:off x="2368957" y="5412206"/>
            <a:ext cx="1297673" cy="457905"/>
          </a:xfrm>
          <a:prstGeom prst="rect">
            <a:avLst/>
          </a:prstGeom>
        </p:spPr>
      </p:pic>
    </p:spTree>
  </p:cSld>
  <p:clrMapOvr>
    <a:masterClrMapping/>
  </p:clrMapOvr>
  <p:transition spd="med"/>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19" name="Shape 519"/>
          <p:cNvSpPr/>
          <p:nvPr>
            <p:ph type="title"/>
          </p:nvPr>
        </p:nvSpPr>
        <p:spPr>
          <a:prstGeom prst="rect">
            <a:avLst/>
          </a:prstGeom>
        </p:spPr>
        <p:txBody>
          <a:bodyPr/>
          <a:lstStyle/>
          <a:p>
            <a:pPr lvl="0">
              <a:defRPr sz="1800">
                <a:uFillTx/>
              </a:defRPr>
            </a:pPr>
            <a:r>
              <a:rPr sz="5100">
                <a:uFill>
                  <a:solidFill>
                    <a:prstClr val="black"/>
                  </a:solidFill>
                </a:uFill>
              </a:rPr>
              <a:t>Triggering Alerts [3/3]</a:t>
            </a:r>
          </a:p>
        </p:txBody>
      </p:sp>
      <p:sp>
        <p:nvSpPr>
          <p:cNvPr id="520" name="Shape 5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74</a:t>
            </a:fld>
          </a:p>
        </p:txBody>
      </p:sp>
      <p:pic>
        <p:nvPicPr>
          <p:cNvPr id="521" name="Screen Shot 2015-03-15 at 21.10.42.png"/>
          <p:cNvPicPr/>
          <p:nvPr/>
        </p:nvPicPr>
        <p:blipFill>
          <a:blip r:embed="rId2">
            <a:extLst/>
          </a:blip>
          <a:stretch>
            <a:fillRect/>
          </a:stretch>
        </p:blipFill>
        <p:spPr>
          <a:xfrm>
            <a:off x="1093994" y="1716301"/>
            <a:ext cx="10450539" cy="7079692"/>
          </a:xfrm>
          <a:prstGeom prst="rect">
            <a:avLst/>
          </a:prstGeom>
          <a:ln w="12700">
            <a:miter lim="400000"/>
          </a:ln>
        </p:spPr>
      </p:pic>
      <p:pic>
        <p:nvPicPr>
          <p:cNvPr id="522" name=""/>
          <p:cNvPicPr/>
          <p:nvPr/>
        </p:nvPicPr>
        <p:blipFill>
          <a:blip r:embed="rId3">
            <a:extLst/>
          </a:blip>
          <a:stretch>
            <a:fillRect/>
          </a:stretch>
        </p:blipFill>
        <p:spPr>
          <a:xfrm>
            <a:off x="3558199" y="2771841"/>
            <a:ext cx="1084176" cy="718076"/>
          </a:xfrm>
          <a:prstGeom prst="rect">
            <a:avLst/>
          </a:prstGeom>
        </p:spPr>
      </p:pic>
      <p:sp>
        <p:nvSpPr>
          <p:cNvPr id="524" name="Shape 524"/>
          <p:cNvSpPr/>
          <p:nvPr/>
        </p:nvSpPr>
        <p:spPr>
          <a:xfrm>
            <a:off x="6313446" y="1741636"/>
            <a:ext cx="490417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Flow Alert (No Threshold)</a:t>
            </a:r>
          </a:p>
        </p:txBody>
      </p:sp>
      <p:pic>
        <p:nvPicPr>
          <p:cNvPr id="525" name=""/>
          <p:cNvPicPr/>
          <p:nvPr/>
        </p:nvPicPr>
        <p:blipFill>
          <a:blip r:embed="rId4">
            <a:extLst/>
          </a:blip>
          <a:stretch>
            <a:fillRect/>
          </a:stretch>
        </p:blipFill>
        <p:spPr>
          <a:xfrm rot="9293002">
            <a:off x="4695230" y="2190937"/>
            <a:ext cx="1665059" cy="457905"/>
          </a:xfrm>
          <a:prstGeom prst="rect">
            <a:avLst/>
          </a:prstGeom>
        </p:spPr>
      </p:pic>
    </p:spTree>
  </p:cSld>
  <p:clrMapOvr>
    <a:masterClrMapping/>
  </p:clrMapOvr>
  <p:transition spd="med"/>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28" name="Shape 528"/>
          <p:cNvSpPr/>
          <p:nvPr>
            <p:ph type="title"/>
          </p:nvPr>
        </p:nvSpPr>
        <p:spPr>
          <a:prstGeom prst="rect">
            <a:avLst/>
          </a:prstGeom>
        </p:spPr>
        <p:txBody>
          <a:bodyPr/>
          <a:lstStyle/>
          <a:p>
            <a:pPr lvl="0">
              <a:defRPr sz="1800">
                <a:uFillTx/>
              </a:defRPr>
            </a:pPr>
            <a:r>
              <a:rPr sz="5100">
                <a:uFill>
                  <a:solidFill>
                    <a:prstClr val="black"/>
                  </a:solidFill>
                </a:uFill>
              </a:rPr>
              <a:t>Using ntopng to Trigger Alerts [1/2]</a:t>
            </a:r>
          </a:p>
        </p:txBody>
      </p:sp>
      <p:sp>
        <p:nvSpPr>
          <p:cNvPr id="529" name="Shape 529"/>
          <p:cNvSpPr/>
          <p:nvPr>
            <p:ph type="body" idx="1"/>
          </p:nvPr>
        </p:nvSpPr>
        <p:spPr>
          <a:prstGeom prst="rect">
            <a:avLst/>
          </a:prstGeom>
        </p:spPr>
        <p:txBody>
          <a:bodyPr/>
          <a:lstStyle/>
          <a:p>
            <a:pPr lvl="0">
              <a:defRPr sz="1800">
                <a:uFillTx/>
              </a:defRPr>
            </a:pPr>
            <a:r>
              <a:rPr sz="4400">
                <a:uFill>
                  <a:solidFill>
                    <a:prstClr val="black"/>
                  </a:solidFill>
                </a:uFill>
                <a:latin typeface="+mn-lt"/>
                <a:ea typeface="+mn-ea"/>
                <a:cs typeface="+mn-cs"/>
                <a:sym typeface="Gill Sans"/>
              </a:rPr>
              <a:t>Wireshark colouring rules cannot be used to trigger alerts and send them to a remote application.</a:t>
            </a:r>
          </a:p>
          <a:p>
            <a:pPr lvl="0">
              <a:defRPr sz="1800">
                <a:uFillTx/>
              </a:defRPr>
            </a:pPr>
            <a:r>
              <a:rPr sz="4400">
                <a:uFill>
                  <a:solidFill>
                    <a:prstClr val="black"/>
                  </a:solidFill>
                </a:uFill>
                <a:latin typeface="+mn-lt"/>
                <a:ea typeface="+mn-ea"/>
                <a:cs typeface="+mn-cs"/>
                <a:sym typeface="Gill Sans"/>
              </a:rPr>
              <a:t>Instead ntopng can be used as:</a:t>
            </a:r>
          </a:p>
          <a:p>
            <a:pPr lvl="1">
              <a:defRPr sz="1800">
                <a:uFillTx/>
              </a:defRPr>
            </a:pPr>
            <a:r>
              <a:rPr sz="3800">
                <a:uFill>
                  <a:solidFill>
                    <a:prstClr val="black"/>
                  </a:solidFill>
                </a:uFill>
                <a:latin typeface="+mn-lt"/>
                <a:ea typeface="+mn-ea"/>
                <a:cs typeface="+mn-cs"/>
                <a:sym typeface="Gill Sans"/>
              </a:rPr>
              <a:t>Data source (e.g. give me the traffic of host X)</a:t>
            </a:r>
          </a:p>
          <a:p>
            <a:pPr lvl="0">
              <a:defRPr sz="1800">
                <a:uFillTx/>
              </a:defRPr>
            </a:pPr>
            <a:r>
              <a:rPr sz="4400">
                <a:uFill>
                  <a:solidFill>
                    <a:prstClr val="black"/>
                  </a:solidFill>
                </a:uFill>
                <a:latin typeface="+mn-lt"/>
                <a:ea typeface="+mn-ea"/>
                <a:cs typeface="+mn-cs"/>
                <a:sym typeface="Gill Sans"/>
              </a:rPr>
              <a:t>ntopng can use applications (e.g. nagios) for:</a:t>
            </a:r>
          </a:p>
          <a:p>
            <a:pPr lvl="1">
              <a:defRPr sz="1800">
                <a:uFillTx/>
              </a:defRPr>
            </a:pPr>
            <a:r>
              <a:rPr sz="3800">
                <a:uFill>
                  <a:solidFill>
                    <a:prstClr val="black"/>
                  </a:solidFill>
                </a:uFill>
                <a:latin typeface="+mn-lt"/>
                <a:ea typeface="+mn-ea"/>
                <a:cs typeface="+mn-cs"/>
                <a:sym typeface="Gill Sans"/>
              </a:rPr>
              <a:t>Sending alerts and state changes.</a:t>
            </a:r>
          </a:p>
        </p:txBody>
      </p:sp>
      <p:sp>
        <p:nvSpPr>
          <p:cNvPr id="530" name="Shape 5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75</a:t>
            </a:fld>
          </a:p>
        </p:txBody>
      </p:sp>
    </p:spTree>
  </p:cSld>
  <p:clrMapOvr>
    <a:masterClrMapping/>
  </p:clrMapOvr>
  <p:transition spd="med"/>
  <p:timing/>
</p:sld>
</file>

<file path=ppt/slides/slide7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32" name="Shape 532"/>
          <p:cNvSpPr/>
          <p:nvPr>
            <p:ph type="title"/>
          </p:nvPr>
        </p:nvSpPr>
        <p:spPr>
          <a:prstGeom prst="rect">
            <a:avLst/>
          </a:prstGeom>
        </p:spPr>
        <p:txBody>
          <a:bodyPr/>
          <a:lstStyle/>
          <a:p>
            <a:pPr lvl="0">
              <a:defRPr sz="1800">
                <a:uFillTx/>
              </a:defRPr>
            </a:pPr>
            <a:r>
              <a:rPr sz="5100">
                <a:uFill>
                  <a:solidFill>
                    <a:prstClr val="black"/>
                  </a:solidFill>
                </a:uFill>
              </a:rPr>
              <a:t>Using ntopng to Trigger Alerts [2/2]</a:t>
            </a:r>
          </a:p>
        </p:txBody>
      </p:sp>
      <p:sp>
        <p:nvSpPr>
          <p:cNvPr id="533" name="Shape 5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76</a:t>
            </a:fld>
          </a:p>
        </p:txBody>
      </p:sp>
      <p:pic>
        <p:nvPicPr>
          <p:cNvPr id="534" name="index.php.png"/>
          <p:cNvPicPr/>
          <p:nvPr/>
        </p:nvPicPr>
        <p:blipFill>
          <a:blip r:embed="rId2">
            <a:extLst/>
          </a:blip>
          <a:stretch>
            <a:fillRect/>
          </a:stretch>
        </p:blipFill>
        <p:spPr>
          <a:xfrm>
            <a:off x="9044759" y="5960954"/>
            <a:ext cx="1022184" cy="1090330"/>
          </a:xfrm>
          <a:prstGeom prst="rect">
            <a:avLst/>
          </a:prstGeom>
          <a:ln w="12700">
            <a:miter lim="400000"/>
          </a:ln>
        </p:spPr>
      </p:pic>
      <p:pic>
        <p:nvPicPr>
          <p:cNvPr id="535" name="logo.png"/>
          <p:cNvPicPr/>
          <p:nvPr/>
        </p:nvPicPr>
        <p:blipFill>
          <a:blip r:embed="rId3">
            <a:extLst/>
          </a:blip>
          <a:stretch>
            <a:fillRect/>
          </a:stretch>
        </p:blipFill>
        <p:spPr>
          <a:xfrm>
            <a:off x="2887472" y="6188618"/>
            <a:ext cx="1308101" cy="635001"/>
          </a:xfrm>
          <a:prstGeom prst="rect">
            <a:avLst/>
          </a:prstGeom>
          <a:ln w="12700">
            <a:miter lim="400000"/>
          </a:ln>
        </p:spPr>
      </p:pic>
      <p:sp>
        <p:nvSpPr>
          <p:cNvPr id="536" name="Shape 536"/>
          <p:cNvSpPr/>
          <p:nvPr/>
        </p:nvSpPr>
        <p:spPr>
          <a:xfrm>
            <a:off x="2859511" y="6997846"/>
            <a:ext cx="1364024"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ntopng</a:t>
            </a:r>
          </a:p>
        </p:txBody>
      </p:sp>
      <p:sp>
        <p:nvSpPr>
          <p:cNvPr id="537" name="Shape 537"/>
          <p:cNvSpPr/>
          <p:nvPr/>
        </p:nvSpPr>
        <p:spPr>
          <a:xfrm>
            <a:off x="8941014" y="6997846"/>
            <a:ext cx="122967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nagios</a:t>
            </a:r>
          </a:p>
        </p:txBody>
      </p:sp>
      <p:sp>
        <p:nvSpPr>
          <p:cNvPr id="538" name="Shape 538"/>
          <p:cNvSpPr/>
          <p:nvPr/>
        </p:nvSpPr>
        <p:spPr>
          <a:xfrm>
            <a:off x="4299958" y="6506443"/>
            <a:ext cx="4612144" cy="1"/>
          </a:xfrm>
          <a:prstGeom prst="line">
            <a:avLst/>
          </a:prstGeom>
          <a:ln w="101600">
            <a:solidFill>
              <a:srgbClr val="0365C0"/>
            </a:solidFill>
            <a:prstDash val="sysDot"/>
            <a:miter lim="400000"/>
            <a:tailEnd type="triangle"/>
          </a:ln>
        </p:spPr>
        <p:txBody>
          <a:bodyPr lIns="0" tIns="0" rIns="0" bIns="0"/>
          <a:lstStyle/>
          <a:p>
            <a:pPr lvl="0"/>
          </a:p>
        </p:txBody>
      </p:sp>
      <p:pic>
        <p:nvPicPr>
          <p:cNvPr id="539" name="index.php.png"/>
          <p:cNvPicPr/>
          <p:nvPr/>
        </p:nvPicPr>
        <p:blipFill>
          <a:blip r:embed="rId2">
            <a:extLst/>
          </a:blip>
          <a:stretch>
            <a:fillRect/>
          </a:stretch>
        </p:blipFill>
        <p:spPr>
          <a:xfrm>
            <a:off x="2861357" y="2351011"/>
            <a:ext cx="1022184" cy="1090330"/>
          </a:xfrm>
          <a:prstGeom prst="rect">
            <a:avLst/>
          </a:prstGeom>
          <a:ln w="12700">
            <a:miter lim="400000"/>
          </a:ln>
        </p:spPr>
      </p:pic>
      <p:pic>
        <p:nvPicPr>
          <p:cNvPr id="540" name="logo.png"/>
          <p:cNvPicPr/>
          <p:nvPr/>
        </p:nvPicPr>
        <p:blipFill>
          <a:blip r:embed="rId3">
            <a:extLst/>
          </a:blip>
          <a:stretch>
            <a:fillRect/>
          </a:stretch>
        </p:blipFill>
        <p:spPr>
          <a:xfrm>
            <a:off x="9224773" y="2665931"/>
            <a:ext cx="1308101" cy="635001"/>
          </a:xfrm>
          <a:prstGeom prst="rect">
            <a:avLst/>
          </a:prstGeom>
          <a:ln w="12700">
            <a:miter lim="400000"/>
          </a:ln>
        </p:spPr>
      </p:pic>
      <p:sp>
        <p:nvSpPr>
          <p:cNvPr id="541" name="Shape 541"/>
          <p:cNvSpPr/>
          <p:nvPr/>
        </p:nvSpPr>
        <p:spPr>
          <a:xfrm>
            <a:off x="9196812" y="3475159"/>
            <a:ext cx="1364023"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ntopng</a:t>
            </a:r>
          </a:p>
        </p:txBody>
      </p:sp>
      <p:sp>
        <p:nvSpPr>
          <p:cNvPr id="542" name="Shape 542"/>
          <p:cNvSpPr/>
          <p:nvPr/>
        </p:nvSpPr>
        <p:spPr>
          <a:xfrm>
            <a:off x="2815018" y="3221159"/>
            <a:ext cx="1453010"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sz="1800">
                <a:uFillTx/>
              </a:defRPr>
            </a:pPr>
            <a:r>
              <a:rPr sz="3500">
                <a:uFill>
                  <a:solidFill>
                    <a:prstClr val="black"/>
                  </a:solidFill>
                </a:uFill>
                <a:latin typeface="+mn-lt"/>
                <a:ea typeface="+mn-ea"/>
                <a:cs typeface="+mn-cs"/>
                <a:sym typeface="Gill Sans"/>
              </a:rPr>
              <a:t>nagios</a:t>
            </a:r>
          </a:p>
          <a:p>
            <a:pPr lvl="0" algn="ctr">
              <a:defRPr sz="1800">
                <a:uFillTx/>
              </a:defRPr>
            </a:pPr>
            <a:r>
              <a:rPr sz="3500">
                <a:uFill>
                  <a:solidFill>
                    <a:prstClr val="black"/>
                  </a:solidFill>
                </a:uFill>
                <a:latin typeface="+mn-lt"/>
                <a:ea typeface="+mn-ea"/>
                <a:cs typeface="+mn-cs"/>
                <a:sym typeface="Gill Sans"/>
              </a:rPr>
              <a:t>(plugin)</a:t>
            </a:r>
          </a:p>
        </p:txBody>
      </p:sp>
      <p:sp>
        <p:nvSpPr>
          <p:cNvPr id="543" name="Shape 543"/>
          <p:cNvSpPr/>
          <p:nvPr/>
        </p:nvSpPr>
        <p:spPr>
          <a:xfrm>
            <a:off x="4299958" y="3174257"/>
            <a:ext cx="4612144" cy="1"/>
          </a:xfrm>
          <a:prstGeom prst="line">
            <a:avLst/>
          </a:prstGeom>
          <a:ln w="101600">
            <a:solidFill>
              <a:srgbClr val="0365C0"/>
            </a:solidFill>
            <a:prstDash val="sysDot"/>
            <a:miter lim="400000"/>
            <a:tailEnd type="triangle"/>
          </a:ln>
        </p:spPr>
        <p:txBody>
          <a:bodyPr lIns="0" tIns="0" rIns="0" bIns="0"/>
          <a:lstStyle/>
          <a:p>
            <a:pPr lvl="0"/>
          </a:p>
        </p:txBody>
      </p:sp>
      <p:sp>
        <p:nvSpPr>
          <p:cNvPr id="544" name="Shape 544"/>
          <p:cNvSpPr/>
          <p:nvPr/>
        </p:nvSpPr>
        <p:spPr>
          <a:xfrm>
            <a:off x="5320220" y="6997846"/>
            <a:ext cx="252410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Passive Mode</a:t>
            </a:r>
          </a:p>
        </p:txBody>
      </p:sp>
      <p:sp>
        <p:nvSpPr>
          <p:cNvPr id="545" name="Shape 545"/>
          <p:cNvSpPr/>
          <p:nvPr/>
        </p:nvSpPr>
        <p:spPr>
          <a:xfrm>
            <a:off x="5285382" y="5731138"/>
            <a:ext cx="2434036"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queueAlert()</a:t>
            </a:r>
          </a:p>
        </p:txBody>
      </p:sp>
      <p:sp>
        <p:nvSpPr>
          <p:cNvPr id="546" name="Shape 546"/>
          <p:cNvSpPr/>
          <p:nvPr/>
        </p:nvSpPr>
        <p:spPr>
          <a:xfrm>
            <a:off x="5253046" y="3857460"/>
            <a:ext cx="240495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prstClr val="black"/>
                  </a:solidFill>
                </a:uFill>
              </a:rPr>
              <a:t>Active Mode</a:t>
            </a:r>
          </a:p>
        </p:txBody>
      </p:sp>
      <p:sp>
        <p:nvSpPr>
          <p:cNvPr id="547" name="Shape 547"/>
          <p:cNvSpPr/>
          <p:nvPr/>
        </p:nvSpPr>
        <p:spPr>
          <a:xfrm>
            <a:off x="3718740" y="2593278"/>
            <a:ext cx="5473565"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mn-lt"/>
                <a:ea typeface="+mn-ea"/>
                <a:cs typeface="+mn-cs"/>
                <a:sym typeface="Gill Sans"/>
              </a:defRPr>
            </a:lvl1pPr>
          </a:lstStyle>
          <a:p>
            <a:pPr lvl="0">
              <a:defRPr sz="1800">
                <a:uFillTx/>
              </a:defRPr>
            </a:pPr>
            <a:r>
              <a:rPr sz="1400">
                <a:uFill>
                  <a:solidFill>
                    <a:prstClr val="black"/>
                  </a:solidFill>
                </a:uFill>
              </a:rPr>
              <a:t>http://localhost:3000/lua/host_get_json.lua?ifname=eth0&amp;host=192.168.1.1</a:t>
            </a:r>
          </a:p>
        </p:txBody>
      </p:sp>
    </p:spTree>
  </p:cSld>
  <p:clrMapOvr>
    <a:masterClrMapping/>
  </p:clrMapOvr>
  <p:transition spd="med"/>
  <p:timing/>
</p:sld>
</file>

<file path=ppt/slides/slide7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549" name="Shape 549"/>
          <p:cNvSpPr/>
          <p:nvPr>
            <p:ph type="title"/>
          </p:nvPr>
        </p:nvSpPr>
        <p:spPr>
          <a:xfrm>
            <a:off x="647700" y="391523"/>
            <a:ext cx="11709400" cy="1625601"/>
          </a:xfrm>
          <a:prstGeom prst="rect">
            <a:avLst/>
          </a:prstGeom>
        </p:spPr>
        <p:txBody>
          <a:bodyPr/>
          <a:lstStyle/>
          <a:p>
            <a:pPr lvl="0">
              <a:defRPr sz="1800">
                <a:uFillTx/>
              </a:defRPr>
            </a:pPr>
            <a:r>
              <a:rPr sz="5100">
                <a:uFill>
                  <a:solidFill>
                    <a:prstClr val="black"/>
                  </a:solidFill>
                </a:uFill>
              </a:rPr>
              <a:t>Final Remarks</a:t>
            </a:r>
          </a:p>
        </p:txBody>
      </p:sp>
      <p:sp>
        <p:nvSpPr>
          <p:cNvPr id="550" name="Shape 550"/>
          <p:cNvSpPr/>
          <p:nvPr>
            <p:ph type="body" idx="1"/>
          </p:nvPr>
        </p:nvSpPr>
        <p:spPr>
          <a:prstGeom prst="rect">
            <a:avLst/>
          </a:prstGeom>
        </p:spPr>
        <p:txBody>
          <a:bodyPr/>
          <a:lstStyle/>
          <a:p>
            <a:pPr lvl="0">
              <a:defRPr sz="1800">
                <a:uFillTx/>
              </a:defRPr>
            </a:pPr>
            <a:r>
              <a:rPr sz="4400">
                <a:uFill>
                  <a:solidFill>
                    <a:prstClr val="black"/>
                  </a:solidFill>
                </a:uFill>
              </a:rPr>
              <a:t>ntopng and Wireshark can enable you to implement permanent monitoring while dissecting traffic at packet level.</a:t>
            </a:r>
          </a:p>
          <a:p>
            <a:pPr lvl="0">
              <a:defRPr sz="1800">
                <a:uFillTx/>
              </a:defRPr>
            </a:pPr>
            <a:r>
              <a:rPr sz="4400">
                <a:uFill>
                  <a:solidFill>
                    <a:prstClr val="black"/>
                  </a:solidFill>
                </a:uFill>
              </a:rPr>
              <a:t>Commodity hardware, with adequate software, can now match the performance and flexibility that markets require. With the freedom of open source.</a:t>
            </a:r>
          </a:p>
          <a:p>
            <a:pPr lvl="0">
              <a:defRPr sz="1800">
                <a:uFillTx/>
              </a:defRPr>
            </a:pPr>
            <a:r>
              <a:rPr sz="4400">
                <a:uFill>
                  <a:solidFill>
                    <a:prstClr val="black"/>
                  </a:solidFill>
                </a:uFill>
              </a:rPr>
              <a:t>ntopng and nDPI are available under GNU (L)GPLv3 from https://github.com/ntop.</a:t>
            </a:r>
          </a:p>
        </p:txBody>
      </p:sp>
      <p:sp>
        <p:nvSpPr>
          <p:cNvPr id="551" name="Shape 551"/>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77</a:t>
            </a:fld>
          </a:p>
        </p:txBody>
      </p:sp>
    </p:spTree>
  </p:cSld>
  <p:clrMapOvr>
    <a:masterClrMapping/>
  </p:clrMapOvr>
  <p:transition spd="med"/>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58" name="Shape 58"/>
          <p:cNvSpPr/>
          <p:nvPr>
            <p:ph type="title"/>
          </p:nvPr>
        </p:nvSpPr>
        <p:spPr>
          <a:prstGeom prst="rect">
            <a:avLst/>
          </a:prstGeom>
        </p:spPr>
        <p:txBody>
          <a:bodyPr/>
          <a:lstStyle/>
          <a:p>
            <a:pPr lvl="0">
              <a:defRPr sz="1800">
                <a:uFillTx/>
              </a:defRPr>
            </a:pPr>
            <a:r>
              <a:rPr sz="5100">
                <a:uFill>
                  <a:solidFill>
                    <a:prstClr val="black"/>
                  </a:solidFill>
                </a:uFill>
              </a:rPr>
              <a:t>ntopng Design Goals</a:t>
            </a:r>
          </a:p>
        </p:txBody>
      </p:sp>
      <p:sp>
        <p:nvSpPr>
          <p:cNvPr id="59" name="Shape 59"/>
          <p:cNvSpPr/>
          <p:nvPr>
            <p:ph type="body" idx="1"/>
          </p:nvPr>
        </p:nvSpPr>
        <p:spPr>
          <a:xfrm>
            <a:off x="546100" y="2105790"/>
            <a:ext cx="11811000" cy="6438901"/>
          </a:xfrm>
          <a:prstGeom prst="rect">
            <a:avLst/>
          </a:prstGeom>
        </p:spPr>
        <p:txBody>
          <a:bodyPr/>
          <a:lstStyle/>
          <a:p>
            <a:pPr marL="343814" lvl="0" indent="-240670" defTabSz="1217675">
              <a:spcBef>
                <a:spcPts val="500"/>
              </a:spcBef>
              <a:defRPr sz="1800">
                <a:uFillTx/>
              </a:defRPr>
            </a:pPr>
            <a:r>
              <a:rPr sz="4136">
                <a:uFill>
                  <a:solidFill>
                    <a:prstClr val="black"/>
                  </a:solidFill>
                </a:uFill>
              </a:rPr>
              <a:t>Clean separation between the monitoring engine and the reporting facilities.</a:t>
            </a:r>
          </a:p>
          <a:p>
            <a:pPr marL="343814" lvl="0" indent="-240670" defTabSz="1217675">
              <a:spcBef>
                <a:spcPts val="500"/>
              </a:spcBef>
              <a:defRPr sz="1800">
                <a:uFillTx/>
              </a:defRPr>
            </a:pPr>
            <a:r>
              <a:rPr sz="4136">
                <a:uFill>
                  <a:solidFill>
                    <a:prstClr val="black"/>
                  </a:solidFill>
                </a:uFill>
              </a:rPr>
              <a:t>Robust, crash-free engine (ntop was not really so).</a:t>
            </a:r>
          </a:p>
          <a:p>
            <a:pPr marL="343814" lvl="0" indent="-240670" defTabSz="1217675">
              <a:spcBef>
                <a:spcPts val="500"/>
              </a:spcBef>
              <a:defRPr sz="1800">
                <a:uFillTx/>
              </a:defRPr>
            </a:pPr>
            <a:r>
              <a:rPr sz="4136">
                <a:uFill>
                  <a:solidFill>
                    <a:prstClr val="black"/>
                  </a:solidFill>
                </a:uFill>
              </a:rPr>
              <a:t>Platform scriptability for enabling extensions or changes at runtime without restart.</a:t>
            </a:r>
          </a:p>
          <a:p>
            <a:pPr marL="343814" lvl="0" indent="-240670" defTabSz="1217675">
              <a:spcBef>
                <a:spcPts val="500"/>
              </a:spcBef>
              <a:defRPr sz="1800">
                <a:uFillTx/>
              </a:defRPr>
            </a:pPr>
            <a:r>
              <a:rPr sz="4136">
                <a:uFill>
                  <a:solidFill>
                    <a:prstClr val="black"/>
                  </a:solidFill>
                </a:uFill>
              </a:rPr>
              <a:t>Realtime: most monitoring tools aggregate data (5 mins usually) and present it when it’s too late.</a:t>
            </a:r>
          </a:p>
          <a:p>
            <a:pPr marL="343814" lvl="0" indent="-240670" defTabSz="1217675">
              <a:spcBef>
                <a:spcPts val="500"/>
              </a:spcBef>
              <a:defRPr sz="1800">
                <a:uFillTx/>
              </a:defRPr>
            </a:pPr>
            <a:r>
              <a:rPr sz="4136">
                <a:uFill>
                  <a:solidFill>
                    <a:prstClr val="black"/>
                  </a:solidFill>
                </a:uFill>
              </a:rPr>
              <a:t>Many new features including HTML 5-based dynamic GUI, categorisation, DPI.</a:t>
            </a:r>
          </a:p>
        </p:txBody>
      </p:sp>
      <p:sp>
        <p:nvSpPr>
          <p:cNvPr id="60" name="Shape 60"/>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8</a:t>
            </a:fld>
          </a:p>
        </p:txBody>
      </p:sp>
    </p:spTree>
  </p:cSld>
  <p:clrMapOvr>
    <a:masterClrMapping/>
  </p:clrMapOvr>
  <p:transition spd="med"/>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62" name="Shape 62"/>
          <p:cNvSpPr/>
          <p:nvPr>
            <p:ph type="title"/>
          </p:nvPr>
        </p:nvSpPr>
        <p:spPr>
          <a:prstGeom prst="rect">
            <a:avLst/>
          </a:prstGeom>
        </p:spPr>
        <p:txBody>
          <a:bodyPr/>
          <a:lstStyle/>
          <a:p>
            <a:pPr lvl="0">
              <a:defRPr sz="1800">
                <a:uFillTx/>
              </a:defRPr>
            </a:pPr>
            <a:r>
              <a:rPr sz="5100">
                <a:uFill>
                  <a:solidFill>
                    <a:prstClr val="black"/>
                  </a:solidFill>
                </a:uFill>
              </a:rPr>
              <a:t>ntopng Architecture</a:t>
            </a:r>
          </a:p>
        </p:txBody>
      </p:sp>
      <p:sp>
        <p:nvSpPr>
          <p:cNvPr id="63" name="Shape 63"/>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9</a:t>
            </a:fld>
          </a:p>
        </p:txBody>
      </p:sp>
      <p:sp>
        <p:nvSpPr>
          <p:cNvPr id="64" name="Shape 64"/>
          <p:cNvSpPr/>
          <p:nvPr>
            <p:ph type="body" idx="1"/>
          </p:nvPr>
        </p:nvSpPr>
        <p:spPr>
          <a:xfrm>
            <a:off x="546100" y="2105790"/>
            <a:ext cx="11811000" cy="3670301"/>
          </a:xfrm>
          <a:prstGeom prst="rect">
            <a:avLst/>
          </a:prstGeom>
        </p:spPr>
        <p:txBody>
          <a:bodyPr/>
          <a:lstStyle/>
          <a:p>
            <a:pPr lvl="0">
              <a:defRPr sz="1800">
                <a:uFillTx/>
              </a:defRPr>
            </a:pPr>
            <a:r>
              <a:rPr sz="4400">
                <a:uFill>
                  <a:solidFill>
                    <a:prstClr val="black"/>
                  </a:solidFill>
                </a:uFill>
              </a:rPr>
              <a:t>Three different and self-contained components, communicating with clean API calls.</a:t>
            </a:r>
          </a:p>
        </p:txBody>
      </p:sp>
      <p:pic>
        <p:nvPicPr>
          <p:cNvPr id="65" name="droppedImage.pdf"/>
          <p:cNvPicPr/>
          <p:nvPr/>
        </p:nvPicPr>
        <p:blipFill>
          <a:blip r:embed="rId2">
            <a:extLst/>
          </a:blip>
          <a:stretch>
            <a:fillRect/>
          </a:stretch>
        </p:blipFill>
        <p:spPr>
          <a:xfrm>
            <a:off x="2501900" y="3975100"/>
            <a:ext cx="7988300" cy="3670300"/>
          </a:xfrm>
          <a:prstGeom prst="rect">
            <a:avLst/>
          </a:prstGeom>
          <a:ln w="12700">
            <a:miter lim="400000"/>
          </a:ln>
        </p:spPr>
      </p:pic>
    </p:spTree>
  </p:cSld>
  <p:clrMapOvr>
    <a:masterClrMapping/>
  </p:clrMapOvr>
  <p:transition spd="med"/>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r="http://schemas.openxmlformats.org/officeDocument/2006/relationships"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vt="http://schemas.openxmlformats.org/officeDocument/2006/docPropsVTypes" xmlns="http://schemas.openxmlformats.org/officeDocument/2006/extended-properties">
  <Company/>
  <Paragraphs>410</Paragraphs>
  <Slides>77</Slides>
  <Notes>0</Notes>
  <HiddenSlides>0</HiddenSlides>
  <MMClips>0</MMClips>
  <ScaleCrop>0</ScaleCrop>
  <HeadingPairs>
    <vt:vector baseType="variant" size="4">
      <vt:variant>
        <vt:lpstr>Theme</vt:lpstr>
      </vt:variant>
      <vt:variant>
        <vt:i4>1</vt:i4>
      </vt:variant>
      <vt:variant>
        <vt:lpstr>Slide Titles</vt:lpstr>
      </vt:variant>
      <vt:variant>
        <vt:i4>77</vt:i4>
      </vt:variant>
    </vt:vector>
  </HeadingPairs>
  <TitlesOfParts>
    <vt:vector baseType="lpstr" size="78">
      <vt:lpstr>White</vt:lpstr>
      <vt:lpstr>Network Troubleshooting Using ntopng
Luca Deri &lt;deri@ntop.org&gt;</vt:lpstr>
      <vt:lpstr>Outlook</vt:lpstr>
      <vt:lpstr>About ntop.org</vt:lpstr>
      <vt:lpstr>ntop’s Approach to Traffic Monitoring</vt:lpstr>
      <vt:lpstr>Some History</vt:lpstr>
      <vt:lpstr>ntop Architecture</vt:lpstr>
      <vt:lpstr>Why was ntop obsolete?</vt:lpstr>
      <vt:lpstr>ntopng Design Goals</vt:lpstr>
      <vt:lpstr>ntopng Architecture</vt:lpstr>
      <vt:lpstr>ntopng Monitoring Engine</vt:lpstr>
      <vt:lpstr>Local vs Remote Hosts [1/2]</vt:lpstr>
      <vt:lpstr>Local vs Remote Hosts [2/2]</vt:lpstr>
      <vt:lpstr>Information Lifecycle</vt:lpstr>
      <vt:lpstr>Packet Processing Journey</vt:lpstr>
      <vt:lpstr>PF_RING</vt:lpstr>
      <vt:lpstr>Moving towards 10 Gbit and above</vt:lpstr>
      <vt:lpstr>PF_RING (ZC) and ntopng</vt:lpstr>
      <vt:lpstr>The need for DPI in Monitoring [1/2]</vt:lpstr>
      <vt:lpstr>The need for DPI in Monitoring [2/2]</vt:lpstr>
      <vt:lpstr>Say hello to nDPI</vt:lpstr>
      <vt:lpstr>nDPI Overview</vt:lpstr>
      <vt:lpstr>nDPI on ntopng</vt:lpstr>
      <vt:lpstr>nDPI Protocol Clustering</vt:lpstr>
      <vt:lpstr>nDPI on ntopng: Interface Report [1/2]</vt:lpstr>
      <vt:lpstr>nDPI on ntopng: Interface Report [2/2]</vt:lpstr>
      <vt:lpstr>ntopng and Redis</vt:lpstr>
      <vt:lpstr>Lua-based ntopng Scriptability [1/3]</vt:lpstr>
      <vt:lpstr>Lua-based ntopng Scriptability [2/3]</vt:lpstr>
      <vt:lpstr>Lua-based ntopng Scriptability [3/3]</vt:lpstr>
      <vt:lpstr>ntopng as a NetFlow/sFlow Collector [1/3]</vt:lpstr>
      <vt:lpstr>ntopng as a NetFlow/sFlow Collector [2/3]</vt:lpstr>
      <vt:lpstr>ntopng as a NetFlow/sFlow Collector [3/3]</vt:lpstr>
      <vt:lpstr>Flow Collection Setup: an Example</vt:lpstr>
      <vt:lpstr>Creating ntopng Clusters [1/2]</vt:lpstr>
      <vt:lpstr>Creating ntopng Clusters [2/2]</vt:lpstr>
      <vt:lpstr>System+Network Monitoring [1/3]</vt:lpstr>
      <vt:lpstr>System+Network Monitoring [2/3]</vt:lpstr>
      <vt:lpstr>System+Network Monitoring [3/3]</vt:lpstr>
      <vt:lpstr>Welcome to Sysdig</vt:lpstr>
      <vt:lpstr>ntopng+nProbe+sysdig [1/2]</vt:lpstr>
      <vt:lpstr>ntopng+nProbe+sysdig [2/2]</vt:lpstr>
      <vt:lpstr>Process Network Communications</vt:lpstr>
      <vt:lpstr>Flow/Process Drill-down [1/2]</vt:lpstr>
      <vt:lpstr>Flow/Process Drill-down [2/2]</vt:lpstr>
      <vt:lpstr>ntopng and Big Data [1/2]</vt:lpstr>
      <vt:lpstr>ntopng and Big Data [2/2]</vt:lpstr>
      <vt:lpstr>ntopng Kibana Dashboard [1/2]</vt:lpstr>
      <vt:lpstr>ntopng Kibana Dashboard [2/2]</vt:lpstr>
      <vt:lpstr>ntopng on Virtual Environments</vt:lpstr>
      <vt:lpstr>Using ntopng To Enforce Policies [1/2]</vt:lpstr>
      <vt:lpstr>Using ntopng To Enforce Policies [2/2]</vt:lpstr>
      <vt:lpstr>Embedding ntopng [1/3]</vt:lpstr>
      <vt:lpstr>Embedding ntopng [2/3]</vt:lpstr>
      <vt:lpstr>Embedding ntopng [3/3]</vt:lpstr>
      <vt:lpstr>ntopng and Wireshark:
Real Life Monitoring Use Cases</vt:lpstr>
      <vt:lpstr>Using ntopng with Wireshark</vt:lpstr>
      <vt:lpstr>Analysing HTTP Traffic [1/4]</vt:lpstr>
      <vt:lpstr>Analysing HTTP Traffic [2/4]</vt:lpstr>
      <vt:lpstr>Analysing HTTP Traffic [3/4]</vt:lpstr>
      <vt:lpstr>Analysing HTTP Traffic [4/4]</vt:lpstr>
      <vt:lpstr>Network Health Analysis [1/3]</vt:lpstr>
      <vt:lpstr>Network Health Analysis [2/3]</vt:lpstr>
      <vt:lpstr>Network Health Analysis [3/3]</vt:lpstr>
      <vt:lpstr>Network Performance Analysis [1/4]</vt:lpstr>
      <vt:lpstr>Network Performance Analysis [2/4]</vt:lpstr>
      <vt:lpstr>Network Performance Analysis [3/4]</vt:lpstr>
      <vt:lpstr>Network Performance Analysis [4/4]</vt:lpstr>
      <vt:lpstr>Download or Upload?</vt:lpstr>
      <vt:lpstr>Packets Never Lie [1/3]</vt:lpstr>
      <vt:lpstr>Packets Never Lie [2/3]</vt:lpstr>
      <vt:lpstr>Packets Never Lie [3/3]</vt:lpstr>
      <vt:lpstr>Triggering Alerts [1/3]</vt:lpstr>
      <vt:lpstr>Triggering Alerts [2/3]</vt:lpstr>
      <vt:lpstr>Triggering Alerts [3/3]</vt:lpstr>
      <vt:lpstr>Using ntopng to Trigger Alerts [1/2]</vt:lpstr>
      <vt:lpstr>Using ntopng to Trigger Alerts [2/2]</vt:lpstr>
      <vt:lpstr>Final Remarks</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modified xsi:type="dcterms:W3CDTF">2023-02-24T17:15:42Z</dcterms:modified>
</cp:coreProperties>
</file>