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7"/>
  </p:notesMasterIdLst>
  <p:sldIdLst>
    <p:sldId id="256" r:id="rId2"/>
    <p:sldId id="260" r:id="rId3"/>
    <p:sldId id="262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3763"/>
    <a:srgbClr val="595959"/>
    <a:srgbClr val="0B5394"/>
    <a:srgbClr val="051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98" autoAdjust="0"/>
  </p:normalViewPr>
  <p:slideViewPr>
    <p:cSldViewPr>
      <p:cViewPr varScale="1">
        <p:scale>
          <a:sx n="99" d="100"/>
          <a:sy n="99" d="100"/>
        </p:scale>
        <p:origin x="90" y="6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1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1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1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1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1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1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1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1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603354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/>
          <p:nvPr userDrawn="1"/>
        </p:nvSpPr>
        <p:spPr>
          <a:xfrm>
            <a:off x="8525" y="-8525"/>
            <a:ext cx="9144000" cy="963899"/>
          </a:xfrm>
          <a:prstGeom prst="rect">
            <a:avLst/>
          </a:prstGeom>
          <a:solidFill>
            <a:srgbClr val="073763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Oswald"/>
              <a:buNone/>
            </a:pPr>
            <a:r>
              <a:rPr lang="en" sz="5500" b="0" i="0" u="none" strike="noStrike" cap="none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SharkFest ‘16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1419225"/>
            <a:ext cx="8353425" cy="648469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rgbClr val="0B5394"/>
                </a:solidFill>
                <a:latin typeface="Oswald" panose="02000503000000000000" pitchFamily="2" charset="0"/>
              </a:defRPr>
            </a:lvl1pPr>
            <a:lvl2pPr>
              <a:defRPr sz="2000" baseline="0">
                <a:solidFill>
                  <a:srgbClr val="595959"/>
                </a:solidFill>
                <a:latin typeface="Oswald" panose="02000503000000000000" pitchFamily="2" charset="0"/>
              </a:defRPr>
            </a:lvl2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4011911"/>
            <a:ext cx="8353425" cy="360040"/>
          </a:xfrm>
          <a:prstGeom prst="rect">
            <a:avLst/>
          </a:prstGeom>
        </p:spPr>
        <p:txBody>
          <a:bodyPr/>
          <a:lstStyle>
            <a:lvl1pPr algn="r">
              <a:defRPr sz="2400">
                <a:solidFill>
                  <a:srgbClr val="0B5394"/>
                </a:solidFill>
                <a:latin typeface="Oswald" panose="02000503000000000000" pitchFamily="2" charset="0"/>
              </a:defRPr>
            </a:lvl1pPr>
            <a:lvl2pPr algn="r">
              <a:defRPr sz="1800" baseline="0"/>
            </a:lvl2pPr>
          </a:lstStyle>
          <a:p>
            <a:pPr lvl="0"/>
            <a:r>
              <a:rPr lang="en-US" dirty="0" smtClean="0"/>
              <a:t>Presenter Name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2267744" y="4821090"/>
            <a:ext cx="4608512" cy="284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95288" y="2139702"/>
            <a:ext cx="3744912" cy="57626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595959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Presentation Date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8" y="4371975"/>
            <a:ext cx="8353425" cy="449263"/>
          </a:xfrm>
          <a:prstGeom prst="rect">
            <a:avLst/>
          </a:prstGeom>
        </p:spPr>
        <p:txBody>
          <a:bodyPr/>
          <a:lstStyle>
            <a:lvl1pPr algn="r">
              <a:defRPr sz="1800">
                <a:latin typeface="+mn-lt"/>
              </a:defRPr>
            </a:lvl1pPr>
          </a:lstStyle>
          <a:p>
            <a:pPr lvl="0"/>
            <a:r>
              <a:rPr lang="en-US" dirty="0" smtClean="0"/>
              <a:t>Presenter Title | Presenter Organization</a:t>
            </a:r>
          </a:p>
        </p:txBody>
      </p:sp>
    </p:spTree>
    <p:extLst>
      <p:ext uri="{BB962C8B-B14F-4D97-AF65-F5344CB8AC3E}">
        <p14:creationId xmlns:p14="http://schemas.microsoft.com/office/powerpoint/2010/main" val="3355739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-1"/>
            <a:ext cx="9144000" cy="555625"/>
          </a:xfrm>
          <a:prstGeom prst="rect">
            <a:avLst/>
          </a:prstGeom>
          <a:solidFill>
            <a:srgbClr val="073763"/>
          </a:solidFill>
        </p:spPr>
        <p:txBody>
          <a:bodyPr/>
          <a:lstStyle>
            <a:lvl1pPr algn="ctr">
              <a:defRPr sz="3000" baseline="0">
                <a:solidFill>
                  <a:schemeClr val="bg1"/>
                </a:solidFill>
                <a:latin typeface="Oswald" panose="02000503000000000000" pitchFamily="2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95288" y="771525"/>
            <a:ext cx="8353425" cy="4032250"/>
          </a:xfrm>
          <a:prstGeom prst="rect">
            <a:avLst/>
          </a:prstGeom>
        </p:spPr>
        <p:txBody>
          <a:bodyPr/>
          <a:lstStyle>
            <a:lvl1pPr marL="179388" indent="-179388">
              <a:buFont typeface="Arial" panose="020B0604020202020204" pitchFamily="34" charset="0"/>
              <a:buChar char="•"/>
              <a:defRPr sz="2800">
                <a:latin typeface="+mn-lt"/>
              </a:defRPr>
            </a:lvl1pPr>
            <a:lvl2pPr marL="444500" indent="-179388"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803275" indent="-179388">
              <a:buFont typeface="Arial" panose="020B0604020202020204" pitchFamily="34" charset="0"/>
              <a:buChar char="•"/>
              <a:defRPr sz="1600">
                <a:latin typeface="+mn-lt"/>
              </a:defRPr>
            </a:lvl3pPr>
            <a:lvl4pPr marL="1076325" indent="-179388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341438" indent="-179388">
              <a:buFont typeface="Arial" panose="020B0604020202020204" pitchFamily="34" charset="0"/>
              <a:buChar char="•"/>
              <a:defRPr sz="12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381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4" y="1995686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rgbClr val="073763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subtopic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0881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62"/>
          <p:cNvPicPr preferRelativeResize="0"/>
          <p:nvPr userDrawn="1"/>
        </p:nvPicPr>
        <p:blipFill rotWithShape="1">
          <a:blip r:embed="rId5">
            <a:alphaModFix amt="19000"/>
          </a:blip>
          <a:srcRect/>
          <a:stretch/>
        </p:blipFill>
        <p:spPr>
          <a:xfrm>
            <a:off x="2984025" y="1388000"/>
            <a:ext cx="3192998" cy="319299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hape 63"/>
          <p:cNvSpPr txBox="1">
            <a:spLocks/>
          </p:cNvSpPr>
          <p:nvPr userDrawn="1"/>
        </p:nvSpPr>
        <p:spPr>
          <a:xfrm>
            <a:off x="311700" y="4776725"/>
            <a:ext cx="8520599" cy="28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ct val="25000"/>
              <a:buFont typeface="Arial"/>
              <a:buNone/>
            </a:pPr>
            <a:r>
              <a:rPr lang="en-US" sz="1500" smtClean="0">
                <a:latin typeface="Oswald"/>
                <a:ea typeface="Oswald"/>
                <a:cs typeface="Oswald"/>
                <a:sym typeface="Oswald"/>
              </a:rPr>
              <a:t> SharkFest ‘16 • Computer History Museum • June 13-16, 2016</a:t>
            </a:r>
          </a:p>
          <a:p>
            <a:pPr algn="r">
              <a:buClr>
                <a:schemeClr val="dk2"/>
              </a:buClr>
              <a:buSzPct val="25000"/>
              <a:buFont typeface="Arial"/>
              <a:buNone/>
            </a:pPr>
            <a:endParaRPr lang="en-US" sz="2400" smtClean="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algn="r">
              <a:buClr>
                <a:schemeClr val="dk2"/>
              </a:buClr>
              <a:buSzPct val="25000"/>
              <a:buFont typeface="Arial"/>
              <a:buNone/>
            </a:pPr>
            <a:endParaRPr lang="en-US" sz="1800" dirty="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6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code.google.com/p/pyreshark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/>
              <a:t>Writing a Wireshark Dissector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Graham Bloice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 smtClean="0"/>
              <a:t>14th June 2016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Software Developer @ Trihedral UK Limited and Wireshark Core Developer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495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Wireshark Generic Dissector (WSGD)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Wireshark add-on created by </a:t>
            </a:r>
            <a:r>
              <a:rPr lang="en-GB" dirty="0"/>
              <a:t>Olivier </a:t>
            </a:r>
            <a:r>
              <a:rPr lang="en-GB" dirty="0" err="1"/>
              <a:t>Aveline</a:t>
            </a:r>
            <a:r>
              <a:rPr lang="en-GB" dirty="0"/>
              <a:t>, info at http://wsgd.free.fr/</a:t>
            </a:r>
          </a:p>
          <a:p>
            <a:r>
              <a:rPr lang="en-US" dirty="0"/>
              <a:t>Allows dissection of a protocol based on a text description of the protocol elements</a:t>
            </a:r>
          </a:p>
          <a:p>
            <a:r>
              <a:rPr lang="en-US" dirty="0"/>
              <a:t>Available for Windows and Linux as a plug-in module</a:t>
            </a:r>
          </a:p>
          <a:p>
            <a:r>
              <a:rPr lang="en-US" dirty="0"/>
              <a:t>Has some limitations but relatively simple to use and doesn’t require a development </a:t>
            </a:r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6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WSGD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400" dirty="0"/>
              <a:t>Copy the appropriate version of the plugin into your Wireshark installation:</a:t>
            </a:r>
          </a:p>
          <a:p>
            <a:pPr lvl="1"/>
            <a:r>
              <a:rPr lang="en-GB" sz="2400" dirty="0"/>
              <a:t>Global plugins</a:t>
            </a:r>
          </a:p>
          <a:p>
            <a:pPr lvl="1"/>
            <a:r>
              <a:rPr lang="en-GB" sz="2400" dirty="0"/>
              <a:t>Personal plugins</a:t>
            </a:r>
          </a:p>
          <a:p>
            <a:r>
              <a:rPr lang="en-GB" sz="2400" dirty="0"/>
              <a:t>Copy (or create) the definition files in the required location:</a:t>
            </a:r>
          </a:p>
          <a:p>
            <a:pPr lvl="1"/>
            <a:r>
              <a:rPr lang="en-GB" sz="2400" dirty="0"/>
              <a:t>As specified by the environment variable “WIRESHARK_GENERIC_DISSECTOR_DIR”</a:t>
            </a:r>
          </a:p>
          <a:p>
            <a:pPr lvl="1"/>
            <a:r>
              <a:rPr lang="en-GB" sz="2400" dirty="0"/>
              <a:t>Profiles directory</a:t>
            </a:r>
          </a:p>
          <a:p>
            <a:pPr lvl="1"/>
            <a:r>
              <a:rPr lang="en-GB" sz="2400" dirty="0"/>
              <a:t>User data directory</a:t>
            </a:r>
          </a:p>
          <a:p>
            <a:pPr lvl="1"/>
            <a:r>
              <a:rPr lang="en-GB" sz="2400" dirty="0"/>
              <a:t>Global plugin directory</a:t>
            </a:r>
          </a:p>
          <a:p>
            <a:pPr lvl="1"/>
            <a:r>
              <a:rPr lang="en-GB" sz="2400" dirty="0"/>
              <a:t>Wireshark main </a:t>
            </a:r>
            <a:r>
              <a:rPr lang="en-GB" sz="2400" dirty="0" smtClean="0"/>
              <a:t>directory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0887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WSGD Basics – Protocol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Protocol identification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PROTONAME               </a:t>
            </a:r>
            <a:r>
              <a:rPr lang="en-US" sz="1000" dirty="0" err="1">
                <a:latin typeface="Lucida Console" panose="020B0609040504020204" pitchFamily="49" charset="0"/>
              </a:rPr>
              <a:t>SharkFest</a:t>
            </a:r>
            <a:r>
              <a:rPr lang="en-US" sz="1000" dirty="0">
                <a:latin typeface="Lucida Console" panose="020B0609040504020204" pitchFamily="49" charset="0"/>
              </a:rPr>
              <a:t> </a:t>
            </a:r>
            <a:r>
              <a:rPr lang="en-US" sz="1000" dirty="0" smtClean="0">
                <a:latin typeface="Lucida Console" panose="020B0609040504020204" pitchFamily="49" charset="0"/>
              </a:rPr>
              <a:t>16 </a:t>
            </a:r>
            <a:r>
              <a:rPr lang="en-US" sz="1000" dirty="0">
                <a:latin typeface="Lucida Console" panose="020B0609040504020204" pitchFamily="49" charset="0"/>
              </a:rPr>
              <a:t>Protocol (WSGD)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PROTOSHORTNAME          </a:t>
            </a:r>
            <a:r>
              <a:rPr lang="en-US" sz="1000" dirty="0" smtClean="0">
                <a:latin typeface="Lucida Console" panose="020B0609040504020204" pitchFamily="49" charset="0"/>
              </a:rPr>
              <a:t>SF16</a:t>
            </a: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PROTOABBREV             </a:t>
            </a:r>
            <a:r>
              <a:rPr lang="en-US" sz="1000" dirty="0" smtClean="0">
                <a:latin typeface="Lucida Console" panose="020B0609040504020204" pitchFamily="49" charset="0"/>
              </a:rPr>
              <a:t>sf16</a:t>
            </a: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Protocol parent, controls when dissector is called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PARENT_SUBFIELD         </a:t>
            </a:r>
            <a:r>
              <a:rPr lang="en-US" sz="1000" dirty="0" err="1">
                <a:latin typeface="Lucida Console" panose="020B0609040504020204" pitchFamily="49" charset="0"/>
              </a:rPr>
              <a:t>tcp.port</a:t>
            </a: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PARENT_SUBFIELD_VALUES  54321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Message header, protocol starts with a header</a:t>
            </a:r>
          </a:p>
          <a:p>
            <a:pPr marL="0" indent="0">
              <a:lnSpc>
                <a:spcPct val="80000"/>
              </a:lnSpc>
              <a:spcBef>
                <a:spcPts val="83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MSG_HEADER_TYPE         </a:t>
            </a:r>
            <a:r>
              <a:rPr lang="en-US" sz="1000" dirty="0" err="1">
                <a:latin typeface="Lucida Console" panose="020B0609040504020204" pitchFamily="49" charset="0"/>
              </a:rPr>
              <a:t>T_msg_header</a:t>
            </a: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83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Message type identifier, must be part of header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000" dirty="0">
                <a:latin typeface="Lucida Console" panose="020B0609040504020204" pitchFamily="49" charset="0"/>
              </a:rPr>
              <a:t>MSG_ID_FIELD_NAME       Function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Message title field, shown in Info column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MSG_TITLE               </a:t>
            </a:r>
            <a:r>
              <a:rPr lang="en-US" sz="1000" dirty="0" err="1">
                <a:latin typeface="Lucida Console" panose="020B0609040504020204" pitchFamily="49" charset="0"/>
              </a:rPr>
              <a:t>InfoString</a:t>
            </a: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Message size field, from field in header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MSG_TOTAL_LENGTH        Length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Message body type: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MSG_MAIN_TYPE           </a:t>
            </a:r>
            <a:r>
              <a:rPr lang="en-US" sz="1000" dirty="0" err="1">
                <a:latin typeface="Lucida Console" panose="020B0609040504020204" pitchFamily="49" charset="0"/>
              </a:rPr>
              <a:t>T_msg_switch</a:t>
            </a:r>
            <a:r>
              <a:rPr lang="en-US" sz="1000" dirty="0">
                <a:latin typeface="Lucida Console" panose="020B0609040504020204" pitchFamily="49" charset="0"/>
              </a:rPr>
              <a:t>(Function)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endParaRPr lang="en-US" sz="1000" dirty="0">
              <a:latin typeface="Lucida Console" panose="020B0609040504020204" pitchFamily="49" charset="0"/>
            </a:endParaRP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# Field definitions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PROTO_TYPE_DEFINITIONS</a:t>
            </a:r>
          </a:p>
          <a:p>
            <a:pPr marL="0" indent="0">
              <a:lnSpc>
                <a:spcPct val="80000"/>
              </a:lnSpc>
              <a:spcBef>
                <a:spcPts val="167"/>
              </a:spcBef>
              <a:buNone/>
            </a:pPr>
            <a:r>
              <a:rPr lang="en-US" sz="1000" dirty="0">
                <a:latin typeface="Lucida Console" panose="020B0609040504020204" pitchFamily="49" charset="0"/>
              </a:rPr>
              <a:t>include  </a:t>
            </a:r>
            <a:r>
              <a:rPr lang="en-US" sz="1000" dirty="0" smtClean="0">
                <a:latin typeface="Lucida Console" panose="020B0609040504020204" pitchFamily="49" charset="0"/>
              </a:rPr>
              <a:t>sf16.fdesc;</a:t>
            </a:r>
            <a:endParaRPr lang="en-US" sz="1000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80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WSGD Basics – Field Definitions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Message type enumeration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enum8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connect               20    # must be an integer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connect_ack</a:t>
            </a:r>
            <a:r>
              <a:rPr lang="en-US" sz="1200" dirty="0">
                <a:latin typeface="Lucida Console" pitchFamily="49" charset="0"/>
              </a:rPr>
              <a:t>            -    # "-" indicates previous value + 1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request_data</a:t>
            </a:r>
            <a:r>
              <a:rPr lang="en-US" sz="1200" dirty="0">
                <a:latin typeface="Lucida Console" pitchFamily="49" charset="0"/>
              </a:rPr>
              <a:t>          40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request_reply</a:t>
            </a:r>
            <a:r>
              <a:rPr lang="en-US" sz="1200" dirty="0">
                <a:latin typeface="Lucida Console" pitchFamily="49" charset="0"/>
              </a:rPr>
              <a:t>          -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disconnect            60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disconnect_ack</a:t>
            </a:r>
            <a:r>
              <a:rPr lang="en-US" sz="1200" dirty="0">
                <a:latin typeface="Lucida Console" pitchFamily="49" charset="0"/>
              </a:rPr>
              <a:t>         -	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# Header definition</a:t>
            </a:r>
          </a:p>
          <a:p>
            <a:pPr marL="0" indent="0">
              <a:buNone/>
            </a:pPr>
            <a:r>
              <a:rPr lang="en-US" sz="1200" dirty="0" err="1">
                <a:latin typeface="Lucida Console" pitchFamily="49" charset="0"/>
              </a:rPr>
              <a:t>struct</a:t>
            </a:r>
            <a:r>
              <a:rPr lang="en-US" sz="1200" dirty="0">
                <a:latin typeface="Lucida Console" pitchFamily="49" charset="0"/>
              </a:rPr>
              <a:t> </a:t>
            </a:r>
            <a:r>
              <a:rPr lang="en-US" sz="1200" dirty="0" err="1">
                <a:latin typeface="Lucida Console" pitchFamily="49" charset="0"/>
              </a:rPr>
              <a:t>T_msg_header</a:t>
            </a: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byte_order</a:t>
            </a:r>
            <a:r>
              <a:rPr lang="en-US" sz="1200" dirty="0">
                <a:latin typeface="Lucida Console" pitchFamily="49" charset="0"/>
              </a:rPr>
              <a:t>            </a:t>
            </a:r>
            <a:r>
              <a:rPr lang="en-US" sz="1200" dirty="0" err="1">
                <a:latin typeface="Lucida Console" pitchFamily="49" charset="0"/>
              </a:rPr>
              <a:t>big_endian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T_Type_message</a:t>
            </a:r>
            <a:r>
              <a:rPr lang="en-US" sz="1200" dirty="0">
                <a:latin typeface="Lucida Console" pitchFamily="49" charset="0"/>
              </a:rPr>
              <a:t>        Function;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uint16                Length;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hide </a:t>
            </a:r>
            <a:r>
              <a:rPr lang="en-US" sz="1200" dirty="0" err="1">
                <a:latin typeface="Lucida Console" pitchFamily="49" charset="0"/>
              </a:rPr>
              <a:t>var</a:t>
            </a:r>
            <a:r>
              <a:rPr lang="en-US" sz="1200" dirty="0">
                <a:latin typeface="Lucida Console" pitchFamily="49" charset="0"/>
              </a:rPr>
              <a:t> string       </a:t>
            </a:r>
            <a:r>
              <a:rPr lang="en-US" sz="1200" dirty="0" err="1">
                <a:latin typeface="Lucida Console" pitchFamily="49" charset="0"/>
              </a:rPr>
              <a:t>InfoString</a:t>
            </a:r>
            <a:r>
              <a:rPr lang="en-US" sz="1200" dirty="0">
                <a:latin typeface="Lucida Console" pitchFamily="49" charset="0"/>
              </a:rPr>
              <a:t> = print ("%s", Function);  # Note type conversion</a:t>
            </a:r>
          </a:p>
          <a:p>
            <a:pPr marL="0" indent="0">
              <a:buNone/>
            </a:pPr>
            <a:endParaRPr lang="en-US" sz="12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  </a:t>
            </a:r>
            <a:r>
              <a:rPr lang="en-US" sz="1200" dirty="0" err="1">
                <a:latin typeface="Lucida Console" pitchFamily="49" charset="0"/>
              </a:rPr>
              <a:t>byte_order</a:t>
            </a:r>
            <a:r>
              <a:rPr lang="en-US" sz="1200" dirty="0">
                <a:latin typeface="Lucida Console" pitchFamily="49" charset="0"/>
              </a:rPr>
              <a:t>            </a:t>
            </a:r>
            <a:r>
              <a:rPr lang="en-US" sz="1200" dirty="0" err="1">
                <a:latin typeface="Lucida Console" pitchFamily="49" charset="0"/>
              </a:rPr>
              <a:t>little_endian</a:t>
            </a:r>
            <a:r>
              <a:rPr lang="en-US" sz="120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7555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WSGD Basics – Field Definitions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# Messages</a:t>
            </a:r>
          </a:p>
          <a:p>
            <a:pPr marL="0" indent="0">
              <a:buNone/>
            </a:pPr>
            <a:r>
              <a:rPr lang="en-US" sz="1100" dirty="0" err="1">
                <a:latin typeface="Lucida Console" pitchFamily="49" charset="0"/>
              </a:rPr>
              <a:t>struct</a:t>
            </a: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T_msg_connect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 err="1">
                <a:latin typeface="Lucida Console" pitchFamily="49" charset="0"/>
              </a:rPr>
              <a:t>struct</a:t>
            </a: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T_msg_connect_ack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 err="1">
                <a:latin typeface="Lucida Console" pitchFamily="49" charset="0"/>
              </a:rPr>
              <a:t>struct</a:t>
            </a: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T_msg_disconnect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 err="1">
                <a:latin typeface="Lucida Console" pitchFamily="49" charset="0"/>
              </a:rPr>
              <a:t>struct</a:t>
            </a: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T_msg_disconnect_ack</a:t>
            </a:r>
            <a:endParaRPr lang="en-US" sz="11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</a:t>
            </a:r>
            <a:r>
              <a:rPr lang="en-US" sz="1100" dirty="0" err="1">
                <a:latin typeface="Lucida Console" pitchFamily="49" charset="0"/>
              </a:rPr>
              <a:t>T_msg_header</a:t>
            </a:r>
            <a:r>
              <a:rPr lang="en-US" sz="1100" dirty="0">
                <a:latin typeface="Lucida Console" pitchFamily="49" charset="0"/>
              </a:rPr>
              <a:t>    Header;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  uint32          ID;</a:t>
            </a:r>
          </a:p>
          <a:p>
            <a:pPr marL="0" indent="0">
              <a:buNone/>
            </a:pPr>
            <a:r>
              <a:rPr lang="en-US" sz="1100" dirty="0">
                <a:latin typeface="Lucida Console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096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WSGD Basics – Field Definitions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288" y="627534"/>
            <a:ext cx="8353425" cy="4176241"/>
          </a:xfrm>
        </p:spPr>
        <p:txBody>
          <a:bodyPr/>
          <a:lstStyle/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# Data value enumeration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enum8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read_short</a:t>
            </a:r>
            <a:r>
              <a:rPr lang="en-US" sz="850" dirty="0">
                <a:latin typeface="Lucida Console" pitchFamily="49" charset="0"/>
              </a:rPr>
              <a:t>  0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read_long</a:t>
            </a:r>
            <a:r>
              <a:rPr lang="en-US" sz="850" dirty="0">
                <a:latin typeface="Lucida Console" pitchFamily="49" charset="0"/>
              </a:rPr>
              <a:t>   1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read_string</a:t>
            </a:r>
            <a:r>
              <a:rPr lang="en-US" sz="850" dirty="0">
                <a:latin typeface="Lucida Console" pitchFamily="49" charset="0"/>
              </a:rPr>
              <a:t> 2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 err="1">
                <a:latin typeface="Lucida Console" pitchFamily="49" charset="0"/>
              </a:rPr>
              <a:t>struct</a:t>
            </a:r>
            <a:r>
              <a:rPr lang="en-US" sz="850" dirty="0">
                <a:latin typeface="Lucida Console" pitchFamily="49" charset="0"/>
              </a:rPr>
              <a:t> </a:t>
            </a:r>
            <a:r>
              <a:rPr lang="en-US" sz="850" dirty="0" err="1">
                <a:latin typeface="Lucida Console" pitchFamily="49" charset="0"/>
              </a:rPr>
              <a:t>T_msg_request_data</a:t>
            </a: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T_msg_header</a:t>
            </a:r>
            <a:r>
              <a:rPr lang="en-US" sz="85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r>
              <a:rPr lang="en-US" sz="850" dirty="0">
                <a:latin typeface="Lucida Console" pitchFamily="49" charset="0"/>
              </a:rPr>
              <a:t>         </a:t>
            </a:r>
            <a:r>
              <a:rPr lang="en-US" sz="850" dirty="0" err="1">
                <a:latin typeface="Lucida Console" pitchFamily="49" charset="0"/>
              </a:rPr>
              <a:t>Data_ID</a:t>
            </a:r>
            <a:r>
              <a:rPr lang="en-US" sz="85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 err="1">
                <a:latin typeface="Lucida Console" pitchFamily="49" charset="0"/>
              </a:rPr>
              <a:t>struct</a:t>
            </a:r>
            <a:r>
              <a:rPr lang="en-US" sz="850" dirty="0">
                <a:latin typeface="Lucida Console" pitchFamily="49" charset="0"/>
              </a:rPr>
              <a:t> </a:t>
            </a:r>
            <a:r>
              <a:rPr lang="en-US" sz="850" dirty="0" err="1">
                <a:latin typeface="Lucida Console" pitchFamily="49" charset="0"/>
              </a:rPr>
              <a:t>T_msg_request_reply</a:t>
            </a: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T_msg_header</a:t>
            </a:r>
            <a:r>
              <a:rPr lang="en-US" sz="85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r>
              <a:rPr lang="en-US" sz="850" dirty="0">
                <a:latin typeface="Lucida Console" pitchFamily="49" charset="0"/>
              </a:rPr>
              <a:t>         </a:t>
            </a:r>
            <a:r>
              <a:rPr lang="en-US" sz="850" dirty="0" err="1">
                <a:latin typeface="Lucida Console" pitchFamily="49" charset="0"/>
              </a:rPr>
              <a:t>Data_ID</a:t>
            </a:r>
            <a:r>
              <a:rPr lang="en-US" sz="850" dirty="0">
                <a:latin typeface="Lucida Console" pitchFamily="49" charset="0"/>
              </a:rPr>
              <a:t>;  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switch(</a:t>
            </a:r>
            <a:r>
              <a:rPr lang="en-US" sz="850" dirty="0" err="1">
                <a:latin typeface="Lucida Console" pitchFamily="49" charset="0"/>
              </a:rPr>
              <a:t>Data_ID</a:t>
            </a:r>
            <a:r>
              <a:rPr lang="en-US" sz="850" dirty="0">
                <a:latin typeface="Lucida Console" pitchFamily="49" charset="0"/>
              </a:rPr>
              <a:t>)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{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  case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r>
              <a:rPr lang="en-US" sz="850" dirty="0">
                <a:latin typeface="Lucida Console" pitchFamily="49" charset="0"/>
              </a:rPr>
              <a:t>::</a:t>
            </a:r>
            <a:r>
              <a:rPr lang="en-US" sz="850" dirty="0" err="1">
                <a:latin typeface="Lucida Console" pitchFamily="49" charset="0"/>
              </a:rPr>
              <a:t>read_short</a:t>
            </a:r>
            <a:r>
              <a:rPr lang="en-US" sz="850" dirty="0">
                <a:latin typeface="Lucida Console" pitchFamily="49" charset="0"/>
              </a:rPr>
              <a:t>  : uint16 </a:t>
            </a:r>
            <a:r>
              <a:rPr lang="en-US" sz="850" dirty="0" err="1">
                <a:latin typeface="Lucida Console" pitchFamily="49" charset="0"/>
              </a:rPr>
              <a:t>Data_Short</a:t>
            </a:r>
            <a:r>
              <a:rPr lang="en-US" sz="85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  case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r>
              <a:rPr lang="en-US" sz="850" dirty="0">
                <a:latin typeface="Lucida Console" pitchFamily="49" charset="0"/>
              </a:rPr>
              <a:t>::</a:t>
            </a:r>
            <a:r>
              <a:rPr lang="en-US" sz="850" dirty="0" err="1">
                <a:latin typeface="Lucida Console" pitchFamily="49" charset="0"/>
              </a:rPr>
              <a:t>read_long</a:t>
            </a:r>
            <a:r>
              <a:rPr lang="en-US" sz="850" dirty="0">
                <a:latin typeface="Lucida Console" pitchFamily="49" charset="0"/>
              </a:rPr>
              <a:t>   : uint32 </a:t>
            </a:r>
            <a:r>
              <a:rPr lang="en-US" sz="850" dirty="0" err="1">
                <a:latin typeface="Lucida Console" pitchFamily="49" charset="0"/>
              </a:rPr>
              <a:t>Data_Long</a:t>
            </a:r>
            <a:r>
              <a:rPr lang="en-US" sz="85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  case </a:t>
            </a:r>
            <a:r>
              <a:rPr lang="en-US" sz="850" dirty="0" err="1">
                <a:latin typeface="Lucida Console" pitchFamily="49" charset="0"/>
              </a:rPr>
              <a:t>T_Type_dataid</a:t>
            </a:r>
            <a:r>
              <a:rPr lang="en-US" sz="850" dirty="0">
                <a:latin typeface="Lucida Console" pitchFamily="49" charset="0"/>
              </a:rPr>
              <a:t>::</a:t>
            </a:r>
            <a:r>
              <a:rPr lang="en-US" sz="850" dirty="0" err="1">
                <a:latin typeface="Lucida Console" pitchFamily="49" charset="0"/>
              </a:rPr>
              <a:t>read_string</a:t>
            </a:r>
            <a:r>
              <a:rPr lang="en-US" sz="850" dirty="0">
                <a:latin typeface="Lucida Console" pitchFamily="49" charset="0"/>
              </a:rPr>
              <a:t> : string(15) </a:t>
            </a:r>
            <a:r>
              <a:rPr lang="en-US" sz="850" dirty="0" err="1">
                <a:latin typeface="Lucida Console" pitchFamily="49" charset="0"/>
              </a:rPr>
              <a:t>Data_String</a:t>
            </a:r>
            <a:r>
              <a:rPr lang="en-US" sz="85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}</a:t>
            </a:r>
          </a:p>
          <a:p>
            <a:pPr marL="0" indent="0">
              <a:buNone/>
            </a:pP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 err="1">
                <a:latin typeface="Lucida Console" pitchFamily="49" charset="0"/>
              </a:rPr>
              <a:t>struct</a:t>
            </a: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T_msg_unknown</a:t>
            </a:r>
            <a:endParaRPr lang="en-US" sz="85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</a:t>
            </a:r>
            <a:r>
              <a:rPr lang="en-US" sz="850" dirty="0" err="1">
                <a:latin typeface="Lucida Console" pitchFamily="49" charset="0"/>
              </a:rPr>
              <a:t>T_msg_header</a:t>
            </a:r>
            <a:r>
              <a:rPr lang="en-US" sz="850" dirty="0">
                <a:latin typeface="Lucida Console" pitchFamily="49" charset="0"/>
              </a:rPr>
              <a:t>          Header;</a:t>
            </a:r>
          </a:p>
          <a:p>
            <a:pPr marL="0" indent="0">
              <a:buNone/>
            </a:pPr>
            <a:r>
              <a:rPr lang="en-US" sz="850" dirty="0">
                <a:latin typeface="Lucida Console" pitchFamily="49" charset="0"/>
              </a:rPr>
              <a:t>  raw(*)                </a:t>
            </a:r>
            <a:r>
              <a:rPr lang="en-US" sz="850" dirty="0" err="1">
                <a:latin typeface="Lucida Console" pitchFamily="49" charset="0"/>
              </a:rPr>
              <a:t>end_of_msg</a:t>
            </a:r>
            <a:r>
              <a:rPr lang="en-US" sz="850" dirty="0">
                <a:latin typeface="Lucida Console" pitchFamily="49" charset="0"/>
              </a:rPr>
              <a:t>;</a:t>
            </a:r>
          </a:p>
          <a:p>
            <a:pPr marL="0" indent="0">
              <a:buNone/>
            </a:pPr>
            <a:r>
              <a:rPr lang="en-US" sz="850" dirty="0" smtClean="0">
                <a:latin typeface="Lucida Console" pitchFamily="49" charset="0"/>
              </a:rPr>
              <a:t>}</a:t>
            </a:r>
            <a:endParaRPr lang="en-US" sz="8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2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WSGD Basics – Field Definitions IV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# Main switch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switch  </a:t>
            </a:r>
            <a:r>
              <a:rPr lang="en-US" sz="1400" dirty="0" err="1">
                <a:latin typeface="Lucida Console" pitchFamily="49" charset="0"/>
              </a:rPr>
              <a:t>T_msg_switch</a:t>
            </a:r>
            <a:r>
              <a:rPr lang="en-US" sz="1400" dirty="0">
                <a:latin typeface="Lucida Console" pitchFamily="49" charset="0"/>
              </a:rPr>
              <a:t>  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endParaRPr lang="en-US" sz="1400" dirty="0">
              <a:latin typeface="Lucida Console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::connect        : </a:t>
            </a:r>
            <a:r>
              <a:rPr lang="en-US" sz="1400" dirty="0" err="1">
                <a:latin typeface="Lucida Console" pitchFamily="49" charset="0"/>
              </a:rPr>
              <a:t>T_msg_connect</a:t>
            </a:r>
            <a:r>
              <a:rPr lang="en-US" sz="1400" dirty="0">
                <a:latin typeface="Lucida Console" pitchFamily="49" charset="0"/>
              </a:rPr>
              <a:t>       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</a:t>
            </a:r>
            <a:r>
              <a:rPr lang="en-US" sz="1400" dirty="0" err="1">
                <a:latin typeface="Lucida Console" pitchFamily="49" charset="0"/>
              </a:rPr>
              <a:t>connect_ack</a:t>
            </a:r>
            <a:r>
              <a:rPr lang="en-US" sz="1400" dirty="0">
                <a:latin typeface="Lucida Console" pitchFamily="49" charset="0"/>
              </a:rPr>
              <a:t>    : </a:t>
            </a:r>
            <a:r>
              <a:rPr lang="en-US" sz="1400" dirty="0" err="1">
                <a:latin typeface="Lucida Console" pitchFamily="49" charset="0"/>
              </a:rPr>
              <a:t>T_msg_connect_ack</a:t>
            </a:r>
            <a:r>
              <a:rPr lang="en-US" sz="1400" dirty="0">
                <a:latin typeface="Lucida Console" pitchFamily="49" charset="0"/>
              </a:rPr>
              <a:t>   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</a:t>
            </a:r>
            <a:r>
              <a:rPr lang="en-US" sz="1400" dirty="0" err="1">
                <a:latin typeface="Lucida Console" pitchFamily="49" charset="0"/>
              </a:rPr>
              <a:t>request_data</a:t>
            </a:r>
            <a:r>
              <a:rPr lang="en-US" sz="1400" dirty="0">
                <a:latin typeface="Lucida Console" pitchFamily="49" charset="0"/>
              </a:rPr>
              <a:t>   : </a:t>
            </a:r>
            <a:r>
              <a:rPr lang="en-US" sz="1400" dirty="0" err="1">
                <a:latin typeface="Lucida Console" pitchFamily="49" charset="0"/>
              </a:rPr>
              <a:t>T_msg_request_data</a:t>
            </a:r>
            <a:r>
              <a:rPr lang="en-US" sz="1400" dirty="0">
                <a:latin typeface="Lucida Console" pitchFamily="49" charset="0"/>
              </a:rPr>
              <a:t>  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</a:t>
            </a:r>
            <a:r>
              <a:rPr lang="en-US" sz="1400" dirty="0" err="1">
                <a:latin typeface="Lucida Console" pitchFamily="49" charset="0"/>
              </a:rPr>
              <a:t>request_reply</a:t>
            </a:r>
            <a:r>
              <a:rPr lang="en-US" sz="1400" dirty="0">
                <a:latin typeface="Lucida Console" pitchFamily="49" charset="0"/>
              </a:rPr>
              <a:t>  : </a:t>
            </a:r>
            <a:r>
              <a:rPr lang="en-US" sz="1400" dirty="0" err="1">
                <a:latin typeface="Lucida Console" pitchFamily="49" charset="0"/>
              </a:rPr>
              <a:t>T_msg_request_reply</a:t>
            </a:r>
            <a:r>
              <a:rPr lang="en-US" sz="1400" dirty="0">
                <a:latin typeface="Lucida Console" pitchFamily="49" charset="0"/>
              </a:rPr>
              <a:t> 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::disconnect     : </a:t>
            </a:r>
            <a:r>
              <a:rPr lang="en-US" sz="1400" dirty="0" err="1">
                <a:latin typeface="Lucida Console" pitchFamily="49" charset="0"/>
              </a:rPr>
              <a:t>T_msg_disconnect</a:t>
            </a:r>
            <a:r>
              <a:rPr lang="en-US" sz="1400" dirty="0">
                <a:latin typeface="Lucida Console" pitchFamily="49" charset="0"/>
              </a:rPr>
              <a:t>    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case  </a:t>
            </a:r>
            <a:r>
              <a:rPr lang="en-US" sz="1400" dirty="0" err="1">
                <a:latin typeface="Lucida Console" pitchFamily="49" charset="0"/>
              </a:rPr>
              <a:t>T_Type_message</a:t>
            </a:r>
            <a:r>
              <a:rPr lang="en-US" sz="1400" dirty="0">
                <a:latin typeface="Lucida Console" pitchFamily="49" charset="0"/>
              </a:rPr>
              <a:t>::</a:t>
            </a:r>
            <a:r>
              <a:rPr lang="en-US" sz="1400" dirty="0" err="1">
                <a:latin typeface="Lucida Console" pitchFamily="49" charset="0"/>
              </a:rPr>
              <a:t>disconnect_ack</a:t>
            </a:r>
            <a:r>
              <a:rPr lang="en-US" sz="1400" dirty="0">
                <a:latin typeface="Lucida Console" pitchFamily="49" charset="0"/>
              </a:rPr>
              <a:t> : </a:t>
            </a:r>
            <a:r>
              <a:rPr lang="en-US" sz="1400" dirty="0" err="1">
                <a:latin typeface="Lucida Console" pitchFamily="49" charset="0"/>
              </a:rPr>
              <a:t>T_msg_disconnect_ack</a:t>
            </a:r>
            <a:r>
              <a:rPr lang="en-US" sz="1400" dirty="0">
                <a:latin typeface="Lucida Console" pitchFamily="49" charset="0"/>
              </a:rPr>
              <a:t>  "";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400" dirty="0">
                <a:latin typeface="Lucida Console" pitchFamily="49" charset="0"/>
              </a:rPr>
              <a:t>  default : </a:t>
            </a:r>
            <a:r>
              <a:rPr lang="en-US" sz="1400" dirty="0" err="1">
                <a:latin typeface="Lucida Console" pitchFamily="49" charset="0"/>
              </a:rPr>
              <a:t>T_msg_unknown</a:t>
            </a:r>
            <a:r>
              <a:rPr lang="en-US" sz="1400" dirty="0">
                <a:latin typeface="Lucida Console" pitchFamily="49" charset="0"/>
              </a:rPr>
              <a:t> "";</a:t>
            </a:r>
          </a:p>
          <a:p>
            <a:pPr marL="0" indent="0">
              <a:buNone/>
            </a:pPr>
            <a:r>
              <a:rPr lang="en-US" sz="1400" dirty="0" smtClean="0">
                <a:latin typeface="Lucida Console" pitchFamily="49" charset="0"/>
              </a:rPr>
              <a:t>}</a:t>
            </a:r>
            <a:endParaRPr lang="en-US" sz="1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6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Scripting language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Protocol definition held in text file(s) using the script language syntax</a:t>
            </a:r>
          </a:p>
          <a:p>
            <a:r>
              <a:rPr lang="en-US" dirty="0"/>
              <a:t>Definitions are interpreted by the scripting language run-time</a:t>
            </a:r>
          </a:p>
          <a:p>
            <a:r>
              <a:rPr lang="en-US" dirty="0"/>
              <a:t>Scripting run-time exposes access to </a:t>
            </a:r>
            <a:r>
              <a:rPr lang="en-US" dirty="0" err="1"/>
              <a:t>libwireshark</a:t>
            </a:r>
            <a:r>
              <a:rPr lang="en-US" dirty="0"/>
              <a:t> infrastructure</a:t>
            </a:r>
          </a:p>
          <a:p>
            <a:r>
              <a:rPr lang="en-US" dirty="0"/>
              <a:t>Not all </a:t>
            </a:r>
            <a:r>
              <a:rPr lang="en-US" dirty="0" err="1"/>
              <a:t>libwireshark</a:t>
            </a:r>
            <a:r>
              <a:rPr lang="en-US" dirty="0"/>
              <a:t> infrastructure exposed</a:t>
            </a:r>
          </a:p>
          <a:p>
            <a:r>
              <a:rPr lang="en-US" dirty="0"/>
              <a:t>No development environment required</a:t>
            </a:r>
          </a:p>
          <a:p>
            <a:r>
              <a:rPr lang="en-US" dirty="0"/>
              <a:t>Faster than text dissectors, slower than </a:t>
            </a:r>
            <a:r>
              <a:rPr lang="en-US" dirty="0" smtClean="0"/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Lua</a:t>
            </a:r>
            <a:r>
              <a:rPr lang="en-US" dirty="0"/>
              <a:t>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200" dirty="0" err="1"/>
              <a:t>Lua</a:t>
            </a:r>
            <a:r>
              <a:rPr lang="en-US" sz="2200" dirty="0"/>
              <a:t> is built-in to Wireshark (on most platforms)</a:t>
            </a:r>
          </a:p>
          <a:p>
            <a:r>
              <a:rPr lang="en-US" sz="2200" dirty="0"/>
              <a:t>The </a:t>
            </a:r>
            <a:r>
              <a:rPr lang="en-US" sz="2200" dirty="0" err="1"/>
              <a:t>lua</a:t>
            </a:r>
            <a:r>
              <a:rPr lang="en-US" sz="2200" dirty="0"/>
              <a:t> support can be used to build dissectors, post-dissectors and taps</a:t>
            </a:r>
          </a:p>
          <a:p>
            <a:r>
              <a:rPr lang="en-US" sz="2200" dirty="0" err="1"/>
              <a:t>init.lua</a:t>
            </a:r>
            <a:r>
              <a:rPr lang="en-US" sz="2200" dirty="0"/>
              <a:t> in the global configuration directory is run at Wireshark start-up</a:t>
            </a:r>
          </a:p>
          <a:p>
            <a:r>
              <a:rPr lang="en-US" sz="2200" dirty="0"/>
              <a:t>If </a:t>
            </a:r>
            <a:r>
              <a:rPr lang="en-US" sz="2200" dirty="0" err="1"/>
              <a:t>disable_lua</a:t>
            </a:r>
            <a:r>
              <a:rPr lang="en-US" sz="2200" dirty="0"/>
              <a:t> is not set to 0 runs </a:t>
            </a:r>
            <a:r>
              <a:rPr lang="en-US" sz="2200" dirty="0" err="1"/>
              <a:t>init.lua</a:t>
            </a:r>
            <a:r>
              <a:rPr lang="en-US" sz="2200" dirty="0"/>
              <a:t> from the personal configuration directory</a:t>
            </a:r>
          </a:p>
          <a:p>
            <a:r>
              <a:rPr lang="en-US" sz="2200" dirty="0"/>
              <a:t>Loads all </a:t>
            </a:r>
            <a:r>
              <a:rPr lang="en-US" sz="2200" dirty="0" err="1"/>
              <a:t>lua</a:t>
            </a:r>
            <a:r>
              <a:rPr lang="en-US" sz="2200" dirty="0"/>
              <a:t> scripts (*.</a:t>
            </a:r>
            <a:r>
              <a:rPr lang="en-US" sz="2200" dirty="0" err="1"/>
              <a:t>lua</a:t>
            </a:r>
            <a:r>
              <a:rPr lang="en-US" sz="2200" dirty="0"/>
              <a:t>) in the global and personal plugins directory</a:t>
            </a:r>
          </a:p>
          <a:p>
            <a:r>
              <a:rPr lang="en-US" sz="2200" dirty="0"/>
              <a:t>Runs any scripts passed on the command line with –X </a:t>
            </a:r>
            <a:r>
              <a:rPr lang="en-US" sz="2200" dirty="0" err="1"/>
              <a:t>lua_script:xxx.lua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358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err="1"/>
              <a:t>Lua</a:t>
            </a:r>
            <a:r>
              <a:rPr lang="en-US" sz="3200" dirty="0"/>
              <a:t> dissector Basics – Protocol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endParaRPr lang="en-GB" sz="1400" i="1" dirty="0">
              <a:solidFill>
                <a:srgbClr val="808080"/>
              </a:solidFill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declare the protocol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 smtClean="0">
                <a:latin typeface="Lucida Console" pitchFamily="49" charset="0"/>
              </a:rPr>
              <a:t>sf16_proto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Proto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smtClean="0">
                <a:solidFill>
                  <a:srgbClr val="FF0000"/>
                </a:solidFill>
                <a:latin typeface="Lucida Console" pitchFamily="49" charset="0"/>
              </a:rPr>
              <a:t>sf16"</a:t>
            </a:r>
            <a:r>
              <a:rPr lang="en-GB" sz="1400" dirty="0" smtClean="0">
                <a:latin typeface="Lucida Console" pitchFamily="49" charset="0"/>
              </a:rPr>
              <a:t>,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smtClean="0">
                <a:solidFill>
                  <a:srgbClr val="FF0000"/>
                </a:solidFill>
                <a:latin typeface="Lucida Console" pitchFamily="49" charset="0"/>
              </a:rPr>
              <a:t>SharkFest'16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Protocol (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lua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)"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i="1" dirty="0">
                <a:solidFill>
                  <a:srgbClr val="808080"/>
                </a:solidFill>
                <a:latin typeface="Lucida Console" pitchFamily="49" charset="0"/>
              </a:rPr>
              <a:t>-- declare the value strings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vs_funcs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20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"connect"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21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connect_ack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40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request_data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request_reply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60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"disconnect"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61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400" dirty="0" err="1">
                <a:solidFill>
                  <a:srgbClr val="FF0000"/>
                </a:solidFill>
                <a:latin typeface="Lucida Console" pitchFamily="49" charset="0"/>
              </a:rPr>
              <a:t>disconnect_ack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4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 err="1">
                <a:latin typeface="Lucida Console" pitchFamily="49" charset="0"/>
              </a:rPr>
              <a:t>vs_dataid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"read short"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"read long"</a:t>
            </a:r>
            <a:r>
              <a:rPr lang="en-GB" sz="14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400" dirty="0">
                <a:latin typeface="Lucida Console" pitchFamily="49" charset="0"/>
              </a:rPr>
              <a:t>    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400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400" dirty="0">
                <a:latin typeface="Lucida Console" pitchFamily="49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Lucida Console" pitchFamily="49" charset="0"/>
              </a:rPr>
              <a:t>"read string"</a:t>
            </a:r>
            <a:endParaRPr lang="en-GB" sz="1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400" dirty="0" smtClean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sz="1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5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/>
              <a:t>Introduction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Software Developer with Trihedral UK Limited</a:t>
            </a:r>
          </a:p>
          <a:p>
            <a:pPr lvl="1"/>
            <a:r>
              <a:rPr lang="en-US" dirty="0"/>
              <a:t>Use C++ and scripting for SCADA toolkit VTScada™</a:t>
            </a:r>
          </a:p>
          <a:p>
            <a:pPr lvl="1"/>
            <a:r>
              <a:rPr lang="en-US" dirty="0"/>
              <a:t>Use Wireshark with industrial tele-control protocols</a:t>
            </a:r>
          </a:p>
          <a:p>
            <a:pPr lvl="1"/>
            <a:endParaRPr lang="en-US" dirty="0"/>
          </a:p>
          <a:p>
            <a:r>
              <a:rPr lang="en-US" dirty="0"/>
              <a:t>Wireshark Core Developer</a:t>
            </a:r>
          </a:p>
          <a:p>
            <a:pPr lvl="1"/>
            <a:r>
              <a:rPr lang="en-US" dirty="0"/>
              <a:t>First contributed to Wireshark in 1999</a:t>
            </a:r>
          </a:p>
          <a:p>
            <a:pPr lvl="1"/>
            <a:r>
              <a:rPr lang="en-US" dirty="0"/>
              <a:t>Maintain DNP3 </a:t>
            </a:r>
            <a:r>
              <a:rPr lang="en-US" dirty="0" smtClean="0"/>
              <a:t>dissector, Windows Build systems, </a:t>
            </a:r>
            <a:r>
              <a:rPr lang="en-US" dirty="0" err="1" smtClean="0"/>
              <a:t>CMake</a:t>
            </a:r>
            <a:r>
              <a:rPr lang="en-US" dirty="0" smtClean="0"/>
              <a:t> build</a:t>
            </a:r>
            <a:endParaRPr lang="en-US" dirty="0"/>
          </a:p>
          <a:p>
            <a:pPr lvl="1"/>
            <a:r>
              <a:rPr lang="en-US" dirty="0"/>
              <a:t>Frequent contributor to “Ask Wireshark”</a:t>
            </a:r>
          </a:p>
          <a:p>
            <a:pPr lvl="2"/>
            <a:r>
              <a:rPr lang="en-US" dirty="0"/>
              <a:t>Mostly fixing formatting and converting “answers” to comments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52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err="1"/>
              <a:t>Lua</a:t>
            </a:r>
            <a:r>
              <a:rPr lang="en-US" sz="3200" dirty="0"/>
              <a:t> dissector Basics – Field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endParaRPr lang="en-GB" sz="1200" i="1" dirty="0">
              <a:solidFill>
                <a:srgbClr val="808080"/>
              </a:solidFill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i="1" dirty="0">
                <a:solidFill>
                  <a:srgbClr val="808080"/>
                </a:solidFill>
                <a:latin typeface="Lucida Console" pitchFamily="49" charset="0"/>
              </a:rPr>
              <a:t>-- declare the fields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f_func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ProtoField.uint8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"sf16.func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"Function"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vs_funcs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f_len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ProtoField.uint16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"sf16.len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"Length"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f_id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ProtoField.uint32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"sf16.id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"ID"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f_dataid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ProtoField.uint8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"sf16.data.id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"Data ID"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vs_dataid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f_data_short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ProtoField.int16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"sf16.data.short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"Data Short"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f_data_long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ProtoField.int32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"sf16.data.long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"Data Long"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base.DEC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f_data_string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ProtoField.</a:t>
            </a:r>
            <a:r>
              <a:rPr lang="en-GB" sz="1200" dirty="0" err="1">
                <a:solidFill>
                  <a:srgbClr val="B1B100"/>
                </a:solidFill>
                <a:latin typeface="Lucida Console" pitchFamily="49" charset="0"/>
              </a:rPr>
              <a:t>string</a:t>
            </a:r>
            <a:r>
              <a:rPr lang="en-GB" sz="12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200" dirty="0" smtClean="0">
                <a:solidFill>
                  <a:srgbClr val="FF0000"/>
                </a:solidFill>
                <a:latin typeface="Lucida Console" pitchFamily="49" charset="0"/>
              </a:rPr>
              <a:t>"sf16.data.string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>
                <a:solidFill>
                  <a:srgbClr val="FF0000"/>
                </a:solidFill>
                <a:latin typeface="Lucida Console" pitchFamily="49" charset="0"/>
              </a:rPr>
              <a:t>"Data String"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200" dirty="0" smtClean="0">
                <a:latin typeface="Lucida Console" pitchFamily="49" charset="0"/>
              </a:rPr>
              <a:t>sf16_proto.fields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{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 err="1">
                <a:latin typeface="Lucida Console" pitchFamily="49" charset="0"/>
              </a:rPr>
              <a:t>f_func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f_len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f_id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f_dataid</a:t>
            </a:r>
            <a:r>
              <a:rPr lang="en-GB" sz="1200" dirty="0">
                <a:latin typeface="Lucida Console" pitchFamily="49" charset="0"/>
              </a:rPr>
              <a:t>,</a:t>
            </a:r>
          </a:p>
          <a:p>
            <a:pPr marL="0" indent="0" fontAlgn="t">
              <a:buNone/>
            </a:pPr>
            <a:r>
              <a:rPr lang="en-GB" sz="1200" dirty="0">
                <a:latin typeface="Lucida Console" pitchFamily="49" charset="0"/>
              </a:rPr>
              <a:t>                      </a:t>
            </a:r>
            <a:r>
              <a:rPr lang="en-GB" sz="1200" dirty="0" err="1">
                <a:latin typeface="Lucida Console" pitchFamily="49" charset="0"/>
              </a:rPr>
              <a:t>f_data_short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f_data_long</a:t>
            </a:r>
            <a:r>
              <a:rPr lang="en-GB" sz="1200" dirty="0">
                <a:latin typeface="Lucida Console" pitchFamily="49" charset="0"/>
              </a:rPr>
              <a:t>, </a:t>
            </a:r>
            <a:r>
              <a:rPr lang="en-GB" sz="1200" dirty="0" err="1">
                <a:latin typeface="Lucida Console" pitchFamily="49" charset="0"/>
              </a:rPr>
              <a:t>f_data_string</a:t>
            </a:r>
            <a:r>
              <a:rPr lang="en-GB" sz="1200" dirty="0">
                <a:latin typeface="Lucida Console" pitchFamily="49" charset="0"/>
              </a:rPr>
              <a:t> </a:t>
            </a:r>
            <a:r>
              <a:rPr lang="en-GB" sz="1200" dirty="0">
                <a:solidFill>
                  <a:srgbClr val="66CC66"/>
                </a:solidFill>
                <a:latin typeface="Lucida Console" pitchFamily="49" charset="0"/>
              </a:rPr>
              <a:t>}</a:t>
            </a:r>
            <a:endParaRPr lang="en-GB" sz="1200" dirty="0">
              <a:latin typeface="Lucida Console" pitchFamily="49" charset="0"/>
            </a:endParaRPr>
          </a:p>
          <a:p>
            <a:pPr marL="0" indent="0" fontAlgn="t">
              <a:buNone/>
            </a:pPr>
            <a:endParaRPr lang="en-GB" sz="12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96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err="1"/>
              <a:t>Lua</a:t>
            </a:r>
            <a:r>
              <a:rPr lang="en-US" sz="3200" dirty="0"/>
              <a:t> dissector Basics – Dissector function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function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smtClean="0">
                <a:latin typeface="Lucida Console" pitchFamily="49" charset="0"/>
              </a:rPr>
              <a:t>sf16_proto.dissector</a:t>
            </a:r>
            <a:r>
              <a:rPr lang="en-GB" sz="11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smtClean="0">
                <a:latin typeface="Lucida Console" pitchFamily="49" charset="0"/>
              </a:rPr>
              <a:t>buffer</a:t>
            </a:r>
            <a:r>
              <a:rPr lang="en-GB" sz="1100" dirty="0">
                <a:latin typeface="Lucida Console" pitchFamily="49" charset="0"/>
              </a:rPr>
              <a:t>, </a:t>
            </a:r>
            <a:r>
              <a:rPr lang="en-GB" sz="1100" dirty="0" err="1">
                <a:latin typeface="Lucida Console" pitchFamily="49" charset="0"/>
              </a:rPr>
              <a:t>pinfo</a:t>
            </a:r>
            <a:r>
              <a:rPr lang="en-GB" sz="1100" dirty="0">
                <a:latin typeface="Lucida Console" pitchFamily="49" charset="0"/>
              </a:rPr>
              <a:t>, tree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Set the protocol column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 err="1">
                <a:latin typeface="Lucida Console" pitchFamily="49" charset="0"/>
              </a:rPr>
              <a:t>pinfo.cols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100" dirty="0">
                <a:solidFill>
                  <a:srgbClr val="FF0000"/>
                </a:solidFill>
                <a:latin typeface="Lucida Console" pitchFamily="49" charset="0"/>
              </a:rPr>
              <a:t>'protocol'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smtClean="0">
                <a:solidFill>
                  <a:srgbClr val="FF0000"/>
                </a:solidFill>
                <a:latin typeface="Lucida Console" pitchFamily="49" charset="0"/>
              </a:rPr>
              <a:t>"sf16"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create the </a:t>
            </a:r>
            <a:r>
              <a:rPr lang="en-GB" sz="1100" i="1" dirty="0" smtClean="0">
                <a:solidFill>
                  <a:srgbClr val="808080"/>
                </a:solidFill>
                <a:latin typeface="Lucida Console" pitchFamily="49" charset="0"/>
              </a:rPr>
              <a:t>sf16 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protocol tree item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smtClean="0">
                <a:latin typeface="Lucida Console" pitchFamily="49" charset="0"/>
              </a:rPr>
              <a:t>t_sf16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 smtClean="0">
                <a:latin typeface="Lucida Console" pitchFamily="49" charset="0"/>
              </a:rPr>
              <a:t>tree:add</a:t>
            </a:r>
            <a:r>
              <a:rPr lang="en-GB" sz="11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smtClean="0">
                <a:latin typeface="Lucida Console" pitchFamily="49" charset="0"/>
              </a:rPr>
              <a:t>sf16_proto</a:t>
            </a:r>
            <a:r>
              <a:rPr lang="en-GB" sz="1100" dirty="0">
                <a:latin typeface="Lucida Console" pitchFamily="49" charset="0"/>
              </a:rPr>
              <a:t>, buffer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())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100" dirty="0">
                <a:latin typeface="Lucida Console" pitchFamily="49" charset="0"/>
              </a:rPr>
              <a:t> offset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Add the header tree item and populate it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t_hdr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smtClean="0">
                <a:latin typeface="Lucida Console" pitchFamily="49" charset="0"/>
              </a:rPr>
              <a:t>t_sf16:add</a:t>
            </a:r>
            <a:r>
              <a:rPr lang="en-GB" sz="11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smtClean="0">
                <a:latin typeface="Lucida Console" pitchFamily="49" charset="0"/>
              </a:rPr>
              <a:t>buffer</a:t>
            </a:r>
            <a:r>
              <a:rPr lang="en-GB" sz="11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smtClean="0">
                <a:latin typeface="Lucida Console" pitchFamily="49" charset="0"/>
              </a:rPr>
              <a:t>offset</a:t>
            </a:r>
            <a:r>
              <a:rPr lang="en-GB" sz="1100" dirty="0">
                <a:latin typeface="Lucida Console" pitchFamily="49" charset="0"/>
              </a:rPr>
              <a:t>,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3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sz="1100" dirty="0">
                <a:latin typeface="Lucida Console" pitchFamily="49" charset="0"/>
              </a:rPr>
              <a:t>, </a:t>
            </a:r>
            <a:r>
              <a:rPr lang="en-GB" sz="1100" dirty="0">
                <a:solidFill>
                  <a:srgbClr val="FF0000"/>
                </a:solidFill>
                <a:latin typeface="Lucida Console" pitchFamily="49" charset="0"/>
              </a:rPr>
              <a:t>"Header"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buffer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>
                <a:latin typeface="Lucida Console" pitchFamily="49" charset="0"/>
              </a:rPr>
              <a:t>offset,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sz="1100" dirty="0">
                <a:latin typeface="Lucida Console" pitchFamily="49" charset="0"/>
              </a:rPr>
              <a:t>:</a:t>
            </a:r>
            <a:r>
              <a:rPr lang="en-GB" sz="1100" dirty="0" err="1">
                <a:latin typeface="Lucida Console" pitchFamily="49" charset="0"/>
              </a:rPr>
              <a:t>uint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 err="1">
                <a:latin typeface="Lucida Console" pitchFamily="49" charset="0"/>
              </a:rPr>
              <a:t>t_hdr:add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err="1">
                <a:latin typeface="Lucida Console" pitchFamily="49" charset="0"/>
              </a:rPr>
              <a:t>f_func</a:t>
            </a:r>
            <a:r>
              <a:rPr lang="en-GB" sz="1100" dirty="0">
                <a:latin typeface="Lucida Console" pitchFamily="49" charset="0"/>
              </a:rPr>
              <a:t>,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 err="1">
                <a:latin typeface="Lucida Console" pitchFamily="49" charset="0"/>
              </a:rPr>
              <a:t>t_hdr:add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err="1">
                <a:latin typeface="Lucida Console" pitchFamily="49" charset="0"/>
              </a:rPr>
              <a:t>f_len</a:t>
            </a:r>
            <a:r>
              <a:rPr lang="en-GB" sz="1100" dirty="0">
                <a:latin typeface="Lucida Console" pitchFamily="49" charset="0"/>
              </a:rPr>
              <a:t>, buffer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>
                <a:latin typeface="Lucida Console" pitchFamily="49" charset="0"/>
              </a:rPr>
              <a:t>offset +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100" dirty="0">
                <a:latin typeface="Lucida Console" pitchFamily="49" charset="0"/>
              </a:rPr>
              <a:t>,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offset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offset +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3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Set the info column to the name of the function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 err="1">
                <a:latin typeface="Lucida Console" pitchFamily="49" charset="0"/>
              </a:rPr>
              <a:t>pinfo.cols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100" dirty="0">
                <a:solidFill>
                  <a:srgbClr val="FF0000"/>
                </a:solidFill>
                <a:latin typeface="Lucida Console" pitchFamily="49" charset="0"/>
              </a:rPr>
              <a:t>'info'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vs_funcs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[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]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dissect common part for connect and disconnect functions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20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21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60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 err="1">
                <a:latin typeface="Lucida Console" pitchFamily="49" charset="0"/>
              </a:rPr>
              <a:t>func_code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61</a:t>
            </a:r>
            <a:r>
              <a:rPr lang="en-GB" sz="1100" dirty="0">
                <a:latin typeface="Lucida Console" pitchFamily="49" charset="0"/>
              </a:rPr>
              <a:t> </a:t>
            </a:r>
            <a:r>
              <a:rPr lang="en-GB" sz="11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  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-- A connect or connect </a:t>
            </a:r>
            <a:r>
              <a:rPr lang="en-GB" sz="1100" i="1" dirty="0" err="1">
                <a:solidFill>
                  <a:srgbClr val="808080"/>
                </a:solidFill>
                <a:latin typeface="Lucida Console" pitchFamily="49" charset="0"/>
              </a:rPr>
              <a:t>ack</a:t>
            </a:r>
            <a:r>
              <a:rPr lang="en-GB" sz="1100" i="1" dirty="0">
                <a:solidFill>
                  <a:srgbClr val="808080"/>
                </a:solidFill>
                <a:latin typeface="Lucida Console" pitchFamily="49" charset="0"/>
              </a:rPr>
              <a:t> or disconnect or </a:t>
            </a:r>
            <a:r>
              <a:rPr lang="en-GB" sz="1100" i="1" dirty="0" err="1">
                <a:solidFill>
                  <a:srgbClr val="808080"/>
                </a:solidFill>
                <a:latin typeface="Lucida Console" pitchFamily="49" charset="0"/>
              </a:rPr>
              <a:t>disconnect_ack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  </a:t>
            </a:r>
            <a:r>
              <a:rPr lang="en-GB" sz="1100" dirty="0" smtClean="0">
                <a:latin typeface="Lucida Console" pitchFamily="49" charset="0"/>
              </a:rPr>
              <a:t>t_sf16:add_le</a:t>
            </a:r>
            <a:r>
              <a:rPr lang="en-GB" sz="11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 err="1" smtClean="0">
                <a:latin typeface="Lucida Console" pitchFamily="49" charset="0"/>
              </a:rPr>
              <a:t>f_id</a:t>
            </a:r>
            <a:r>
              <a:rPr lang="en-GB" sz="1100" dirty="0">
                <a:latin typeface="Lucida Console" pitchFamily="49" charset="0"/>
              </a:rPr>
              <a:t>, buffer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100" dirty="0">
                <a:latin typeface="Lucida Console" pitchFamily="49" charset="0"/>
              </a:rPr>
              <a:t>offset, </a:t>
            </a:r>
            <a:r>
              <a:rPr lang="en-GB" sz="1100" dirty="0">
                <a:solidFill>
                  <a:srgbClr val="CC66CC"/>
                </a:solidFill>
                <a:latin typeface="Lucida Console" pitchFamily="49" charset="0"/>
              </a:rPr>
              <a:t>4</a:t>
            </a:r>
            <a:r>
              <a:rPr lang="en-GB" sz="11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1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100" dirty="0">
                <a:latin typeface="Lucida Console" pitchFamily="49" charset="0"/>
              </a:rPr>
              <a:t>    </a:t>
            </a:r>
            <a:r>
              <a:rPr lang="en-GB" sz="1100" dirty="0" smtClean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1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0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err="1"/>
              <a:t>Lua</a:t>
            </a:r>
            <a:r>
              <a:rPr lang="en-US" sz="3200" dirty="0"/>
              <a:t> dissector Basics – Dissector function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A </a:t>
            </a:r>
            <a:r>
              <a:rPr lang="en-GB" sz="1000" i="1" dirty="0" err="1">
                <a:solidFill>
                  <a:srgbClr val="808080"/>
                </a:solidFill>
                <a:latin typeface="Lucida Console" pitchFamily="49" charset="0"/>
              </a:rPr>
              <a:t>request_data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 or </a:t>
            </a:r>
            <a:r>
              <a:rPr lang="en-GB" sz="1000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 message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func_code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40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or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func_code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dissect common part of request functions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dirty="0" smtClean="0">
                <a:latin typeface="Lucida Console" pitchFamily="49" charset="0"/>
              </a:rPr>
              <a:t>t_sf16:add</a:t>
            </a:r>
            <a:r>
              <a:rPr lang="en-GB" sz="10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 err="1" smtClean="0">
                <a:latin typeface="Lucida Console" pitchFamily="49" charset="0"/>
              </a:rPr>
              <a:t>f_dataid</a:t>
            </a:r>
            <a:r>
              <a:rPr lang="en-GB" sz="1000" dirty="0">
                <a:latin typeface="Lucida Console" pitchFamily="49" charset="0"/>
              </a:rPr>
              <a:t>, buffer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offset,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dissect </a:t>
            </a:r>
            <a:r>
              <a:rPr lang="en-GB" sz="1000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 data body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func_code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41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A </a:t>
            </a:r>
            <a:r>
              <a:rPr lang="en-GB" sz="1000" i="1" dirty="0" err="1">
                <a:solidFill>
                  <a:srgbClr val="808080"/>
                </a:solidFill>
                <a:latin typeface="Lucida Console" pitchFamily="49" charset="0"/>
              </a:rPr>
              <a:t>request_reply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local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dataid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000" dirty="0">
                <a:latin typeface="Lucida Console" pitchFamily="49" charset="0"/>
              </a:rPr>
              <a:t> buffer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offset,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r>
              <a:rPr lang="en-GB" sz="1000" dirty="0">
                <a:latin typeface="Lucida Console" pitchFamily="49" charset="0"/>
              </a:rPr>
              <a:t>:</a:t>
            </a:r>
            <a:r>
              <a:rPr lang="en-GB" sz="1000" dirty="0" err="1">
                <a:latin typeface="Lucida Console" pitchFamily="49" charset="0"/>
              </a:rPr>
              <a:t>uint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offset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1000" dirty="0">
                <a:latin typeface="Lucida Console" pitchFamily="49" charset="0"/>
              </a:rPr>
              <a:t> offset +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dataid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0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a read short data item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dirty="0" smtClean="0">
                <a:latin typeface="Lucida Console" pitchFamily="49" charset="0"/>
              </a:rPr>
              <a:t>t_sf16:add_le</a:t>
            </a:r>
            <a:r>
              <a:rPr lang="en-GB" sz="10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 err="1" smtClean="0">
                <a:latin typeface="Lucida Console" pitchFamily="49" charset="0"/>
              </a:rPr>
              <a:t>f_data_short</a:t>
            </a:r>
            <a:r>
              <a:rPr lang="en-GB" sz="1000" dirty="0">
                <a:latin typeface="Lucida Console" pitchFamily="49" charset="0"/>
              </a:rPr>
              <a:t>, buffer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offset,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dataid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1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a read long data item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dirty="0" smtClean="0">
                <a:latin typeface="Lucida Console" pitchFamily="49" charset="0"/>
              </a:rPr>
              <a:t>t_sf16:add_le</a:t>
            </a:r>
            <a:r>
              <a:rPr lang="en-GB" sz="10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 err="1" smtClean="0">
                <a:latin typeface="Lucida Console" pitchFamily="49" charset="0"/>
              </a:rPr>
              <a:t>f_data_long</a:t>
            </a:r>
            <a:r>
              <a:rPr lang="en-GB" sz="1000" dirty="0">
                <a:latin typeface="Lucida Console" pitchFamily="49" charset="0"/>
              </a:rPr>
              <a:t>, buffer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offset,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4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 err="1">
                <a:latin typeface="Lucida Console" pitchFamily="49" charset="0"/>
              </a:rPr>
              <a:t>dataid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==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2</a:t>
            </a:r>
            <a:r>
              <a:rPr lang="en-GB" sz="1000" dirty="0">
                <a:latin typeface="Lucida Console" pitchFamily="49" charset="0"/>
              </a:rPr>
              <a:t> 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then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i="1" dirty="0">
                <a:solidFill>
                  <a:srgbClr val="808080"/>
                </a:solidFill>
                <a:latin typeface="Lucida Console" pitchFamily="49" charset="0"/>
              </a:rPr>
              <a:t>-- a read string data item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  </a:t>
            </a:r>
            <a:r>
              <a:rPr lang="en-GB" sz="1000" dirty="0" smtClean="0">
                <a:latin typeface="Lucida Console" pitchFamily="49" charset="0"/>
              </a:rPr>
              <a:t>t_sf16:add</a:t>
            </a:r>
            <a:r>
              <a:rPr lang="en-GB" sz="1000" dirty="0" smtClean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 err="1" smtClean="0">
                <a:latin typeface="Lucida Console" pitchFamily="49" charset="0"/>
              </a:rPr>
              <a:t>f_data_string</a:t>
            </a:r>
            <a:r>
              <a:rPr lang="en-GB" sz="1000" dirty="0">
                <a:latin typeface="Lucida Console" pitchFamily="49" charset="0"/>
              </a:rPr>
              <a:t>, buffer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1000" dirty="0">
                <a:latin typeface="Lucida Console" pitchFamily="49" charset="0"/>
              </a:rPr>
              <a:t>offset, </a:t>
            </a:r>
            <a:r>
              <a:rPr lang="en-GB" sz="1000" dirty="0">
                <a:solidFill>
                  <a:srgbClr val="CC66CC"/>
                </a:solidFill>
                <a:latin typeface="Lucida Console" pitchFamily="49" charset="0"/>
              </a:rPr>
              <a:t>15</a:t>
            </a:r>
            <a:r>
              <a:rPr lang="en-GB" sz="1000" dirty="0">
                <a:solidFill>
                  <a:srgbClr val="66CC66"/>
                </a:solidFill>
                <a:latin typeface="Lucida Console" pitchFamily="49" charset="0"/>
              </a:rPr>
              <a:t>))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>
                <a:latin typeface="Lucida Console" pitchFamily="49" charset="0"/>
              </a:rPr>
              <a:t>    </a:t>
            </a:r>
            <a:r>
              <a:rPr lang="en-GB" sz="1000" dirty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00" dirty="0" smtClean="0">
                <a:solidFill>
                  <a:srgbClr val="B1B100"/>
                </a:solidFill>
                <a:latin typeface="Lucida Console" pitchFamily="49" charset="0"/>
              </a:rPr>
              <a:t>end</a:t>
            </a:r>
            <a:endParaRPr lang="en-GB" sz="10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9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err="1"/>
              <a:t>Lua</a:t>
            </a:r>
            <a:r>
              <a:rPr lang="en-US" sz="3200" dirty="0"/>
              <a:t> dissector Basics – Dissector registration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2400" i="1" dirty="0" smtClean="0">
                <a:solidFill>
                  <a:srgbClr val="808080"/>
                </a:solidFill>
                <a:latin typeface="Lucida Console" pitchFamily="49" charset="0"/>
              </a:rPr>
              <a:t>-- </a:t>
            </a:r>
            <a:r>
              <a:rPr lang="en-GB" sz="2400" i="1" dirty="0">
                <a:solidFill>
                  <a:srgbClr val="808080"/>
                </a:solidFill>
                <a:latin typeface="Lucida Console" pitchFamily="49" charset="0"/>
              </a:rPr>
              <a:t>load the </a:t>
            </a:r>
            <a:r>
              <a:rPr lang="en-GB" sz="2400" i="1" dirty="0" err="1">
                <a:solidFill>
                  <a:srgbClr val="808080"/>
                </a:solidFill>
                <a:latin typeface="Lucida Console" pitchFamily="49" charset="0"/>
              </a:rPr>
              <a:t>tcp</a:t>
            </a:r>
            <a:r>
              <a:rPr lang="en-GB" sz="2400" i="1" dirty="0">
                <a:solidFill>
                  <a:srgbClr val="808080"/>
                </a:solidFill>
                <a:latin typeface="Lucida Console" pitchFamily="49" charset="0"/>
              </a:rPr>
              <a:t> port table</a:t>
            </a:r>
            <a:endParaRPr lang="en-GB" sz="2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2400" dirty="0" err="1">
                <a:latin typeface="Lucida Console" pitchFamily="49" charset="0"/>
              </a:rPr>
              <a:t>tcp_table</a:t>
            </a:r>
            <a:r>
              <a:rPr lang="en-GB" sz="2400" dirty="0">
                <a:latin typeface="Lucida Console" pitchFamily="49" charset="0"/>
              </a:rPr>
              <a:t> </a:t>
            </a:r>
            <a:r>
              <a:rPr lang="en-GB" sz="2400" dirty="0">
                <a:solidFill>
                  <a:srgbClr val="66CC66"/>
                </a:solidFill>
                <a:latin typeface="Lucida Console" pitchFamily="49" charset="0"/>
              </a:rPr>
              <a:t>=</a:t>
            </a:r>
            <a:r>
              <a:rPr lang="en-GB" sz="2400" dirty="0">
                <a:latin typeface="Lucida Console" pitchFamily="49" charset="0"/>
              </a:rPr>
              <a:t> </a:t>
            </a:r>
            <a:r>
              <a:rPr lang="en-GB" sz="2400" dirty="0" err="1">
                <a:latin typeface="Lucida Console" pitchFamily="49" charset="0"/>
              </a:rPr>
              <a:t>DissectorTable.get</a:t>
            </a:r>
            <a:r>
              <a:rPr lang="en-GB" sz="2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2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2400" dirty="0" err="1">
                <a:solidFill>
                  <a:srgbClr val="FF0000"/>
                </a:solidFill>
                <a:latin typeface="Lucida Console" pitchFamily="49" charset="0"/>
              </a:rPr>
              <a:t>tcp.port</a:t>
            </a:r>
            <a:r>
              <a:rPr lang="en-GB" sz="24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2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</a:p>
          <a:p>
            <a:pPr marL="0" indent="0" fontAlgn="t">
              <a:buNone/>
            </a:pPr>
            <a:endParaRPr lang="en-GB" sz="2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2400" i="1" dirty="0">
                <a:solidFill>
                  <a:srgbClr val="808080"/>
                </a:solidFill>
                <a:latin typeface="Lucida Console" pitchFamily="49" charset="0"/>
              </a:rPr>
              <a:t>-- register the protocol to port 54321</a:t>
            </a:r>
            <a:endParaRPr lang="en-GB" sz="24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2400" dirty="0" err="1">
                <a:latin typeface="Lucida Console" pitchFamily="49" charset="0"/>
              </a:rPr>
              <a:t>tcp_table:add</a:t>
            </a:r>
            <a:r>
              <a:rPr lang="en-GB" sz="2400" dirty="0">
                <a:solidFill>
                  <a:srgbClr val="66CC66"/>
                </a:solidFill>
                <a:latin typeface="Lucida Console" pitchFamily="49" charset="0"/>
              </a:rPr>
              <a:t>(</a:t>
            </a:r>
            <a:r>
              <a:rPr lang="en-GB" sz="2400" dirty="0">
                <a:solidFill>
                  <a:srgbClr val="CC66CC"/>
                </a:solidFill>
                <a:latin typeface="Lucida Console" pitchFamily="49" charset="0"/>
              </a:rPr>
              <a:t>54321</a:t>
            </a:r>
            <a:r>
              <a:rPr lang="en-GB" sz="2400" dirty="0">
                <a:latin typeface="Lucida Console" pitchFamily="49" charset="0"/>
              </a:rPr>
              <a:t>, </a:t>
            </a:r>
            <a:r>
              <a:rPr lang="en-GB" sz="2400" dirty="0" smtClean="0">
                <a:latin typeface="Lucida Console" pitchFamily="49" charset="0"/>
              </a:rPr>
              <a:t>sf16_proto</a:t>
            </a:r>
            <a:r>
              <a:rPr lang="en-GB" sz="2400" dirty="0">
                <a:solidFill>
                  <a:srgbClr val="66CC66"/>
                </a:solidFill>
                <a:latin typeface="Lucida Console" pitchFamily="49" charset="0"/>
              </a:rPr>
              <a:t>)</a:t>
            </a:r>
            <a:endParaRPr lang="en-GB" sz="2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99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Protocol definition, implied in dissector source</a:t>
            </a:r>
          </a:p>
          <a:p>
            <a:r>
              <a:rPr lang="en-US" dirty="0"/>
              <a:t>Dissector source file compiled into </a:t>
            </a:r>
            <a:r>
              <a:rPr lang="en-US" dirty="0" err="1"/>
              <a:t>libwireshark</a:t>
            </a:r>
            <a:r>
              <a:rPr lang="en-US" dirty="0"/>
              <a:t> or as a plugin</a:t>
            </a:r>
          </a:p>
          <a:p>
            <a:r>
              <a:rPr lang="en-US" dirty="0"/>
              <a:t>All </a:t>
            </a:r>
            <a:r>
              <a:rPr lang="en-US" dirty="0" err="1"/>
              <a:t>libwireshark</a:t>
            </a:r>
            <a:r>
              <a:rPr lang="en-US" dirty="0"/>
              <a:t> infrastructure available</a:t>
            </a:r>
          </a:p>
          <a:p>
            <a:r>
              <a:rPr lang="en-US" dirty="0"/>
              <a:t>Full development environment required</a:t>
            </a:r>
          </a:p>
          <a:p>
            <a:r>
              <a:rPr lang="en-US" dirty="0"/>
              <a:t>High knowledge barrier to initial implementation</a:t>
            </a:r>
          </a:p>
          <a:p>
            <a:r>
              <a:rPr lang="en-US" dirty="0"/>
              <a:t>Use existing dissectors as a guide</a:t>
            </a:r>
          </a:p>
          <a:p>
            <a:r>
              <a:rPr lang="en-US" dirty="0"/>
              <a:t>Developers Guide is essential reading, also </a:t>
            </a:r>
            <a:r>
              <a:rPr lang="en-US" dirty="0" err="1" smtClean="0"/>
              <a:t>README.developer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41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installation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Place source file in </a:t>
            </a:r>
            <a:r>
              <a:rPr lang="en-US" dirty="0" err="1"/>
              <a:t>epan</a:t>
            </a:r>
            <a:r>
              <a:rPr lang="en-US" dirty="0"/>
              <a:t>\dissectors</a:t>
            </a:r>
          </a:p>
          <a:p>
            <a:r>
              <a:rPr lang="en-US" dirty="0"/>
              <a:t>Add entry for source to </a:t>
            </a:r>
            <a:r>
              <a:rPr lang="en-US" dirty="0" err="1"/>
              <a:t>Makefile.common</a:t>
            </a:r>
            <a:r>
              <a:rPr lang="en-US" dirty="0"/>
              <a:t>, </a:t>
            </a:r>
            <a:r>
              <a:rPr lang="en-US" dirty="0" err="1"/>
              <a:t>epan</a:t>
            </a:r>
            <a:r>
              <a:rPr lang="en-US" dirty="0"/>
              <a:t>\CMakeLists.txt</a:t>
            </a:r>
          </a:p>
          <a:p>
            <a:r>
              <a:rPr lang="en-US" dirty="0" smtClean="0"/>
              <a:t>Rebuild </a:t>
            </a:r>
            <a:r>
              <a:rPr lang="en-US" dirty="0"/>
              <a:t>Wireshark in the normal way</a:t>
            </a:r>
          </a:p>
        </p:txBody>
      </p:sp>
    </p:spTree>
    <p:extLst>
      <p:ext uri="{BB962C8B-B14F-4D97-AF65-F5344CB8AC3E}">
        <p14:creationId xmlns:p14="http://schemas.microsoft.com/office/powerpoint/2010/main" val="367863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/>
              <a:t>C dissector – preliminary declarations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79512" y="790600"/>
            <a:ext cx="3816672" cy="4032250"/>
          </a:xfrm>
        </p:spPr>
        <p:txBody>
          <a:bodyPr/>
          <a:lstStyle/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#include "</a:t>
            </a:r>
            <a:r>
              <a:rPr lang="en-GB" sz="900" dirty="0" err="1">
                <a:solidFill>
                  <a:srgbClr val="339933"/>
                </a:solidFill>
                <a:latin typeface="Lucida Console" pitchFamily="49" charset="0"/>
              </a:rPr>
              <a:t>config.h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"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#include &lt;</a:t>
            </a:r>
            <a:r>
              <a:rPr lang="en-GB" sz="900" dirty="0" err="1">
                <a:solidFill>
                  <a:srgbClr val="339933"/>
                </a:solidFill>
                <a:latin typeface="Lucida Console" pitchFamily="49" charset="0"/>
              </a:rPr>
              <a:t>glib.h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&gt;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#include &lt;</a:t>
            </a:r>
            <a:r>
              <a:rPr lang="en-GB" sz="900" dirty="0" err="1">
                <a:solidFill>
                  <a:srgbClr val="339933"/>
                </a:solidFill>
                <a:latin typeface="Lucida Console" pitchFamily="49" charset="0"/>
              </a:rPr>
              <a:t>epan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/</a:t>
            </a:r>
            <a:r>
              <a:rPr lang="en-GB" sz="900" dirty="0" err="1">
                <a:solidFill>
                  <a:srgbClr val="339933"/>
                </a:solidFill>
                <a:latin typeface="Lucida Console" pitchFamily="49" charset="0"/>
              </a:rPr>
              <a:t>packet.h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&gt;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sf16_PORT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       54321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FUNC_CONNECT    20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FUNC_CONN_ACK   21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FUNC_REQ_DATA   40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FUNC_REQ_REPLY  41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FUNC_DISCONNECT 60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FUNC_DISC_ACK   61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A sample #define of the minimum length (in bytes) of the protocol data.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* If data is received with fewer than this many bytes it is rejected by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* the current dissector.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sf16_MIN_LENGTH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4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const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value_string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sf16_func_vals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FUNC_CONNECT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"connect"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FUNC_CONN_ACK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err="1">
                <a:solidFill>
                  <a:srgbClr val="FF0000"/>
                </a:solidFill>
                <a:latin typeface="Lucida Console" pitchFamily="49" charset="0"/>
              </a:rPr>
              <a:t>connect_ack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FUNC_REQ_DATA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err="1">
                <a:solidFill>
                  <a:srgbClr val="FF0000"/>
                </a:solidFill>
                <a:latin typeface="Lucida Console" pitchFamily="49" charset="0"/>
              </a:rPr>
              <a:t>request_data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FUNC_REQ_REPLY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err="1">
                <a:solidFill>
                  <a:srgbClr val="FF0000"/>
                </a:solidFill>
                <a:latin typeface="Lucida Console" pitchFamily="49" charset="0"/>
              </a:rPr>
              <a:t>request_reply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FUNC_DISCONNECT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"disconnect"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 smtClean="0">
                <a:latin typeface="Lucida Console" pitchFamily="49" charset="0"/>
              </a:rPr>
              <a:t>  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 smtClean="0">
                <a:latin typeface="Lucida Console" pitchFamily="49" charset="0"/>
              </a:rPr>
              <a:t> FUNC_DISC_ACK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   </a:t>
            </a:r>
            <a:r>
              <a:rPr lang="en-GB" sz="900" dirty="0" smtClean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err="1" smtClean="0">
                <a:solidFill>
                  <a:srgbClr val="FF0000"/>
                </a:solidFill>
                <a:latin typeface="Lucida Console" pitchFamily="49" charset="0"/>
              </a:rPr>
              <a:t>disconnect_ack</a:t>
            </a:r>
            <a:r>
              <a:rPr lang="en-GB" sz="900" dirty="0" smtClean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smtClean="0">
                <a:latin typeface="Lucida Console" pitchFamily="49" charset="0"/>
              </a:rPr>
              <a:t> 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b="1" dirty="0">
                <a:latin typeface="Lucida Console" pitchFamily="49" charset="0"/>
              </a:rPr>
              <a:t>NULL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</a:p>
          <a:p>
            <a:pPr marL="0" indent="0" fontAlgn="t">
              <a:buNone/>
            </a:pPr>
            <a:r>
              <a:rPr lang="en-GB" sz="900" dirty="0" smtClean="0">
                <a:latin typeface="Lucida Console" pitchFamily="49" charset="0"/>
              </a:rPr>
              <a:t> 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5148064" y="790600"/>
            <a:ext cx="3816672" cy="403225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79388" marR="0" lvl="0" indent="-17938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800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L="444500" marR="0" lvl="1" indent="-17938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2pPr>
            <a:lvl3pPr marL="803275" marR="0" lvl="2" indent="-17938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3pPr>
            <a:lvl4pPr marL="1076325" marR="0" lvl="3" indent="-17938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4pPr>
            <a:lvl5pPr marL="1341438" marR="0" lvl="4" indent="-17938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fontAlgn="t">
              <a:buFont typeface="Arial" panose="020B0604020202020204" pitchFamily="34" charset="0"/>
              <a:buNone/>
            </a:pPr>
            <a:endParaRPr lang="en-GB" sz="500" dirty="0">
              <a:latin typeface="Lucida Console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5390" y="7906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READ_SHORT       0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READ_LONG        1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#define READ_STRING      2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</a:t>
            </a: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const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value_string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sf16_data_type_vals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READ_SHORT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"read short"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READ_LONG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  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"read long"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READ_STRING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"read string"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b="1" dirty="0">
                <a:latin typeface="Lucida Console" pitchFamily="49" charset="0"/>
              </a:rPr>
              <a:t>NULL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</a:t>
            </a:r>
          </a:p>
          <a:p>
            <a:pPr fontAlgn="t"/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Initialize the protocol and registered fields */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proto_sf16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hf_sf16_Func_Code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hf_sf16_Length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hf_sf16_ID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hf_sf16_Data_ID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hf_sf16_Data_Short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hf_sf16_Data_Long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hf_sf16_Data_String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latin typeface="Lucida Console" pitchFamily="49" charset="0"/>
              </a:rPr>
              <a:t> </a:t>
            </a:r>
          </a:p>
          <a:p>
            <a:pPr fontAlgn="t"/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Initialize the subtree pointers */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gint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ett_sf16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fontAlgn="t"/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gint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ett_sf16_hdr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dissection function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Code to actually dissect the packets 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err="1">
                <a:solidFill>
                  <a:srgbClr val="993333"/>
                </a:solidFill>
                <a:latin typeface="Lucida Console" pitchFamily="49" charset="0"/>
              </a:rPr>
              <a:t>int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 smtClean="0">
                <a:latin typeface="Lucida Console" pitchFamily="49" charset="0"/>
              </a:rPr>
              <a:t>dissect_sf16</a:t>
            </a:r>
            <a:r>
              <a:rPr lang="en-GB" sz="8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 smtClean="0">
                <a:latin typeface="Lucida Console" pitchFamily="49" charset="0"/>
              </a:rPr>
              <a:t>tvbuff_t</a:t>
            </a:r>
            <a:r>
              <a:rPr lang="en-GB" sz="800" dirty="0" smtClean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 err="1">
                <a:latin typeface="Lucida Console" pitchFamily="49" charset="0"/>
              </a:rPr>
              <a:t>tvb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err="1">
                <a:latin typeface="Lucida Console" pitchFamily="49" charset="0"/>
              </a:rPr>
              <a:t>packet_info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 err="1">
                <a:latin typeface="Lucida Console" pitchFamily="49" charset="0"/>
              </a:rPr>
              <a:t>pinfo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err="1">
                <a:latin typeface="Lucida Console" pitchFamily="49" charset="0"/>
              </a:rPr>
              <a:t>proto_tree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>
                <a:latin typeface="Lucida Console" pitchFamily="49" charset="0"/>
              </a:rPr>
              <a:t>tree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void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>
                <a:latin typeface="Lucida Console" pitchFamily="49" charset="0"/>
              </a:rPr>
              <a:t>data _U_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Set up structures needed to add the protocol subtree and manage it 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proto_item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 err="1" smtClean="0">
                <a:latin typeface="Lucida Console" pitchFamily="49" charset="0"/>
              </a:rPr>
              <a:t>ti</a:t>
            </a:r>
            <a:r>
              <a:rPr lang="en-GB" sz="8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proto_tree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 smtClean="0">
                <a:latin typeface="Lucida Console" pitchFamily="49" charset="0"/>
              </a:rPr>
              <a:t>sf16_tree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800" dirty="0" smtClean="0">
                <a:latin typeface="Lucida Console" pitchFamily="49" charset="0"/>
              </a:rPr>
              <a:t>sf16_hdr_tree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Other misc. local variables. 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guint</a:t>
            </a:r>
            <a:r>
              <a:rPr lang="en-GB" sz="800" dirty="0">
                <a:latin typeface="Lucida Console" pitchFamily="49" charset="0"/>
              </a:rPr>
              <a:t> offset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guint8 </a:t>
            </a:r>
            <a:r>
              <a:rPr lang="en-GB" sz="800" dirty="0" err="1">
                <a:latin typeface="Lucida Console" pitchFamily="49" charset="0"/>
              </a:rPr>
              <a:t>func_code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guint8 </a:t>
            </a:r>
            <a:r>
              <a:rPr lang="en-GB" sz="800" dirty="0" err="1">
                <a:latin typeface="Lucida Console" pitchFamily="49" charset="0"/>
              </a:rPr>
              <a:t>data_id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Check that there's enough data 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 smtClean="0">
                <a:latin typeface="Lucida Console" pitchFamily="49" charset="0"/>
              </a:rPr>
              <a:t>tvb_reported_length</a:t>
            </a:r>
            <a:r>
              <a:rPr lang="en-GB" sz="8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 smtClean="0">
                <a:latin typeface="Lucida Console" pitchFamily="49" charset="0"/>
              </a:rPr>
              <a:t>tvb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&lt;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latin typeface="Lucida Console" pitchFamily="49" charset="0"/>
              </a:rPr>
              <a:t>sf16_MIN_LENGTH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    </a:t>
            </a:r>
            <a:r>
              <a:rPr lang="en-GB" sz="800" dirty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Fetch some values from the packet header using </a:t>
            </a:r>
            <a:r>
              <a:rPr lang="en-GB" sz="800" i="1" dirty="0" err="1">
                <a:solidFill>
                  <a:srgbClr val="808080"/>
                </a:solidFill>
                <a:latin typeface="Lucida Console" pitchFamily="49" charset="0"/>
              </a:rPr>
              <a:t>tvb_get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_*(). If these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     * values are not valid/possible in your protocol then return 0 to give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     * some other dissector a chance to dissect it.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     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func_code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800" dirty="0">
                <a:latin typeface="Lucida Console" pitchFamily="49" charset="0"/>
              </a:rPr>
              <a:t> tvb_get_guint8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tvb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offset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try_val_to_str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func_code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latin typeface="Lucida Console" pitchFamily="49" charset="0"/>
              </a:rPr>
              <a:t>sf16_func_vals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==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b="1" dirty="0">
                <a:latin typeface="Lucida Console" pitchFamily="49" charset="0"/>
              </a:rPr>
              <a:t>NULL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    </a:t>
            </a:r>
            <a:r>
              <a:rPr lang="en-GB" sz="800" dirty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/*** COLUMN DATA ***/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/* Set the Protocol column to the constant string of </a:t>
            </a:r>
            <a:r>
              <a:rPr lang="en-GB" sz="800" i="1" dirty="0" smtClean="0">
                <a:solidFill>
                  <a:srgbClr val="808080"/>
                </a:solidFill>
                <a:latin typeface="Lucida Console" pitchFamily="49" charset="0"/>
              </a:rPr>
              <a:t>sf16 </a:t>
            </a:r>
            <a:r>
              <a:rPr lang="en-GB" sz="800" i="1" dirty="0">
                <a:solidFill>
                  <a:srgbClr val="808080"/>
                </a:solidFill>
                <a:latin typeface="Lucida Console" pitchFamily="49" charset="0"/>
              </a:rPr>
              <a:t>*/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col_set_str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pinfo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800" dirty="0" err="1">
                <a:latin typeface="Lucida Console" pitchFamily="49" charset="0"/>
              </a:rPr>
              <a:t>cinfo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COL_PROTOCOL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solidFill>
                  <a:srgbClr val="FF0000"/>
                </a:solidFill>
                <a:latin typeface="Lucida Console" pitchFamily="49" charset="0"/>
              </a:rPr>
              <a:t>"sf16"</a:t>
            </a:r>
            <a:r>
              <a:rPr lang="en-GB" sz="80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8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col_clear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pinfo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800" dirty="0" err="1">
                <a:latin typeface="Lucida Console" pitchFamily="49" charset="0"/>
              </a:rPr>
              <a:t>cinfo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COL_INFO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</a:t>
            </a:r>
            <a:r>
              <a:rPr lang="en-GB" sz="800" dirty="0" err="1">
                <a:latin typeface="Lucida Console" pitchFamily="49" charset="0"/>
              </a:rPr>
              <a:t>col_add_str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pinfo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-&gt;</a:t>
            </a:r>
            <a:r>
              <a:rPr lang="en-GB" sz="800" dirty="0" err="1">
                <a:latin typeface="Lucida Console" pitchFamily="49" charset="0"/>
              </a:rPr>
              <a:t>cinfo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COL_INFO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8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800" dirty="0">
                <a:latin typeface="Lucida Console" pitchFamily="49" charset="0"/>
              </a:rPr>
              <a:t>                </a:t>
            </a:r>
            <a:r>
              <a:rPr lang="en-GB" sz="800" dirty="0" err="1">
                <a:latin typeface="Lucida Console" pitchFamily="49" charset="0"/>
              </a:rPr>
              <a:t>val_to_str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800" dirty="0" err="1">
                <a:latin typeface="Lucida Console" pitchFamily="49" charset="0"/>
              </a:rPr>
              <a:t>func_code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 smtClean="0">
                <a:latin typeface="Lucida Console" pitchFamily="49" charset="0"/>
              </a:rPr>
              <a:t>sf16_func_vals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800" dirty="0">
                <a:latin typeface="Lucida Console" pitchFamily="49" charset="0"/>
              </a:rPr>
              <a:t> </a:t>
            </a:r>
            <a:r>
              <a:rPr lang="en-GB" sz="800" dirty="0">
                <a:solidFill>
                  <a:srgbClr val="FF0000"/>
                </a:solidFill>
                <a:latin typeface="Lucida Console" pitchFamily="49" charset="0"/>
              </a:rPr>
              <a:t>"Unknown function (%d)"</a:t>
            </a:r>
            <a:r>
              <a:rPr lang="en-GB" sz="8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8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8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1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dissection function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/*** PROTOCOL TREE ***/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create display subtree for the protocol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>
                <a:latin typeface="Lucida Console" pitchFamily="49" charset="0"/>
              </a:rPr>
              <a:t>ti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proto_tree_add_item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>
                <a:latin typeface="Lucida Console" pitchFamily="49" charset="0"/>
              </a:rPr>
              <a:t>tree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proto_sf16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tvb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-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ENC_NA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smtClean="0">
                <a:latin typeface="Lucida Console" pitchFamily="49" charset="0"/>
              </a:rPr>
              <a:t>sf16_tree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proto_item_add_subtree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err="1">
                <a:latin typeface="Lucida Console" pitchFamily="49" charset="0"/>
              </a:rPr>
              <a:t>ti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ett_sf16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create subtree for the header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smtClean="0">
                <a:latin typeface="Lucida Console" pitchFamily="49" charset="0"/>
              </a:rPr>
              <a:t>sf16_hdr_tree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 smtClean="0">
                <a:latin typeface="Lucida Console" pitchFamily="49" charset="0"/>
              </a:rPr>
              <a:t>proto_tree_add_subtree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sf16_tree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tvb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0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3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ett_sf16_hdr, NULL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"Header"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Add an item to the subtree, see section 1.6 of </a:t>
            </a:r>
            <a:r>
              <a:rPr lang="en-GB" sz="900" i="1" dirty="0" err="1">
                <a:solidFill>
                  <a:srgbClr val="808080"/>
                </a:solidFill>
                <a:latin typeface="Lucida Console" pitchFamily="49" charset="0"/>
              </a:rPr>
              <a:t>README.developer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 for </a:t>
            </a:r>
            <a:r>
              <a:rPr lang="en-GB" sz="900" i="1" dirty="0" smtClean="0">
                <a:solidFill>
                  <a:srgbClr val="808080"/>
                </a:solidFill>
                <a:latin typeface="Lucida Console" pitchFamily="49" charset="0"/>
              </a:rPr>
              <a:t>more information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.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 smtClean="0">
                <a:latin typeface="Lucida Console" pitchFamily="49" charset="0"/>
              </a:rPr>
              <a:t>proto_tree_add_item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sf16_hdr_tree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hf_sf16_Func_Code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tvb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offset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ENC_LITTLE_ENDIAN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offset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Continue adding tree items to process the packet here...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 smtClean="0">
                <a:latin typeface="Lucida Console" pitchFamily="49" charset="0"/>
              </a:rPr>
              <a:t>proto_tree_add_item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sf16_hdr_tree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hf_sf16_Length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tvb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offset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ENC_BIG_ENDIAN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offset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Now add items depending on the specific function code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>
                <a:solidFill>
                  <a:srgbClr val="B1B100"/>
                </a:solidFill>
                <a:latin typeface="Lucida Console" pitchFamily="49" charset="0"/>
              </a:rPr>
              <a:t>switch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err="1">
                <a:latin typeface="Lucida Console" pitchFamily="49" charset="0"/>
              </a:rPr>
              <a:t>func_code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900" dirty="0">
                <a:latin typeface="Lucida Console" pitchFamily="49" charset="0"/>
              </a:rPr>
              <a:t> FUNC_CONNECT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900" dirty="0">
                <a:latin typeface="Lucida Console" pitchFamily="49" charset="0"/>
              </a:rPr>
              <a:t> FUNC_CONN_ACK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900" dirty="0">
                <a:latin typeface="Lucida Console" pitchFamily="49" charset="0"/>
              </a:rPr>
              <a:t> FUNC_DISCONNECT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900" dirty="0">
                <a:latin typeface="Lucida Console" pitchFamily="49" charset="0"/>
              </a:rPr>
              <a:t> FUNC_DISC_ACK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    </a:t>
            </a:r>
            <a:r>
              <a:rPr lang="en-GB" sz="900" dirty="0" err="1" smtClean="0">
                <a:latin typeface="Lucida Console" pitchFamily="49" charset="0"/>
              </a:rPr>
              <a:t>proto_tree_add_item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sf16_tree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hf_sf16_ID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tvb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offset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ENC_LITTLE_ENDIAN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    offset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    </a:t>
            </a:r>
            <a:r>
              <a:rPr lang="en-GB" sz="900" b="1" dirty="0">
                <a:latin typeface="Lucida Console" pitchFamily="49" charset="0"/>
              </a:rPr>
              <a:t>break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dissection function 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750" dirty="0" smtClean="0">
                <a:latin typeface="Lucida Console" pitchFamily="49" charset="0"/>
              </a:rPr>
              <a:t> FUNC_REQ_DATA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750" dirty="0" smtClean="0">
                <a:latin typeface="Lucida Console" pitchFamily="49" charset="0"/>
              </a:rPr>
              <a:t> FUNC_REQ_REPLY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i="1" dirty="0" smtClean="0">
                <a:solidFill>
                  <a:srgbClr val="808080"/>
                </a:solidFill>
                <a:latin typeface="Lucida Console" pitchFamily="49" charset="0"/>
              </a:rPr>
              <a:t>/* Dissect the common portion of the two functions */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dirty="0" err="1" smtClean="0">
                <a:latin typeface="Lucida Console" pitchFamily="49" charset="0"/>
              </a:rPr>
              <a:t>data_id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750" dirty="0" smtClean="0">
                <a:latin typeface="Lucida Console" pitchFamily="49" charset="0"/>
              </a:rPr>
              <a:t> tvb_get_guint8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err="1" smtClean="0">
                <a:latin typeface="Lucida Console" pitchFamily="49" charset="0"/>
              </a:rPr>
              <a:t>tvb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dirty="0" err="1" smtClean="0">
                <a:latin typeface="Lucida Console" pitchFamily="49" charset="0"/>
              </a:rPr>
              <a:t>proto_tree_add_item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smtClean="0">
                <a:latin typeface="Lucida Console" pitchFamily="49" charset="0"/>
              </a:rPr>
              <a:t>sf16_tree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hf_sf16_Data_ID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err="1" smtClean="0">
                <a:latin typeface="Lucida Console" pitchFamily="49" charset="0"/>
              </a:rPr>
              <a:t>tvb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ENC_LITTLE_ENDIAN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offset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1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if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err="1" smtClean="0">
                <a:latin typeface="Lucida Console" pitchFamily="49" charset="0"/>
              </a:rPr>
              <a:t>func_code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==</a:t>
            </a:r>
            <a:r>
              <a:rPr lang="en-GB" sz="750" dirty="0" smtClean="0">
                <a:latin typeface="Lucida Console" pitchFamily="49" charset="0"/>
              </a:rPr>
              <a:t> FUNC_REQ_REPLY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switch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err="1" smtClean="0">
                <a:latin typeface="Lucida Console" pitchFamily="49" charset="0"/>
              </a:rPr>
              <a:t>data_id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750" dirty="0" smtClean="0">
                <a:latin typeface="Lucida Console" pitchFamily="49" charset="0"/>
              </a:rPr>
              <a:t> READ_SHORT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dirty="0" err="1" smtClean="0">
                <a:latin typeface="Lucida Console" pitchFamily="49" charset="0"/>
              </a:rPr>
              <a:t>proto_tree_add_item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smtClean="0">
                <a:latin typeface="Lucida Console" pitchFamily="49" charset="0"/>
              </a:rPr>
              <a:t>sf16_tree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hf_sf16_Data_Short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err="1" smtClean="0">
                <a:latin typeface="Lucida Console" pitchFamily="49" charset="0"/>
              </a:rPr>
              <a:t>tvb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ENC_LITTLE_ENDIAN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offset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2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750" dirty="0" smtClean="0">
                <a:latin typeface="Lucida Console" pitchFamily="49" charset="0"/>
              </a:rPr>
              <a:t> READ_LONG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dirty="0" err="1" smtClean="0">
                <a:latin typeface="Lucida Console" pitchFamily="49" charset="0"/>
              </a:rPr>
              <a:t>proto_tree_add_item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smtClean="0">
                <a:latin typeface="Lucida Console" pitchFamily="49" charset="0"/>
              </a:rPr>
              <a:t>sf16_tree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hf_sf16_Data_Long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err="1" smtClean="0">
                <a:latin typeface="Lucida Console" pitchFamily="49" charset="0"/>
              </a:rPr>
              <a:t>tvb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ENC_LITTLE_ENDIAN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offset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4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case</a:t>
            </a:r>
            <a:r>
              <a:rPr lang="en-GB" sz="750" dirty="0" smtClean="0">
                <a:latin typeface="Lucida Console" pitchFamily="49" charset="0"/>
              </a:rPr>
              <a:t> READ_STRING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dirty="0" err="1" smtClean="0">
                <a:latin typeface="Lucida Console" pitchFamily="49" charset="0"/>
              </a:rPr>
              <a:t>proto_tree_add_item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750" dirty="0" smtClean="0">
                <a:latin typeface="Lucida Console" pitchFamily="49" charset="0"/>
              </a:rPr>
              <a:t>sf16_tree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hf_sf16_Data_String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err="1" smtClean="0">
                <a:latin typeface="Lucida Console" pitchFamily="49" charset="0"/>
              </a:rPr>
              <a:t>tvb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15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750" dirty="0" smtClean="0">
                <a:latin typeface="Lucida Console" pitchFamily="49" charset="0"/>
              </a:rPr>
              <a:t> ENC_LITTLE_ENDIAN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offset 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+=</a:t>
            </a:r>
            <a:r>
              <a:rPr lang="en-GB" sz="750" dirty="0" smtClean="0">
                <a:latin typeface="Lucida Console" pitchFamily="49" charset="0"/>
              </a:rPr>
              <a:t> </a:t>
            </a:r>
            <a:r>
              <a:rPr lang="en-GB" sz="750" dirty="0" smtClean="0">
                <a:solidFill>
                  <a:srgbClr val="0000DD"/>
                </a:solidFill>
                <a:latin typeface="Lucida Console" pitchFamily="49" charset="0"/>
              </a:rPr>
              <a:t>15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default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    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default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: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        </a:t>
            </a:r>
            <a:r>
              <a:rPr lang="en-GB" sz="750" b="1" dirty="0" smtClean="0">
                <a:latin typeface="Lucida Console" pitchFamily="49" charset="0"/>
              </a:rPr>
              <a:t>break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</a:t>
            </a: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</a:t>
            </a:r>
            <a:r>
              <a:rPr lang="en-GB" sz="750" i="1" dirty="0" smtClean="0">
                <a:solidFill>
                  <a:srgbClr val="808080"/>
                </a:solidFill>
                <a:latin typeface="Lucida Console" pitchFamily="49" charset="0"/>
              </a:rPr>
              <a:t>/* Return the amount of data this dissector was able to dissect (which may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i="1" dirty="0" smtClean="0">
                <a:solidFill>
                  <a:srgbClr val="808080"/>
                </a:solidFill>
                <a:latin typeface="Lucida Console" pitchFamily="49" charset="0"/>
              </a:rPr>
              <a:t>     * or may not be the entire packet as we return here). */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latin typeface="Lucida Console" pitchFamily="49" charset="0"/>
              </a:rPr>
              <a:t>    </a:t>
            </a:r>
            <a:r>
              <a:rPr lang="en-GB" sz="750" dirty="0" smtClean="0">
                <a:solidFill>
                  <a:srgbClr val="B1B100"/>
                </a:solidFill>
                <a:latin typeface="Lucida Console" pitchFamily="49" charset="0"/>
              </a:rPr>
              <a:t>return</a:t>
            </a:r>
            <a:r>
              <a:rPr lang="en-GB" sz="750" dirty="0" smtClean="0">
                <a:latin typeface="Lucida Console" pitchFamily="49" charset="0"/>
              </a:rPr>
              <a:t> offset</a:t>
            </a:r>
            <a:r>
              <a:rPr lang="en-GB" sz="75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7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7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7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47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Topics to be Covered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Wireshark internals brief overview</a:t>
            </a:r>
          </a:p>
          <a:p>
            <a:pPr lvl="1"/>
            <a:r>
              <a:rPr lang="en-US" dirty="0"/>
              <a:t>Where dissectors fit in</a:t>
            </a:r>
          </a:p>
          <a:p>
            <a:pPr marL="380985" lvl="1" indent="0">
              <a:buNone/>
            </a:pPr>
            <a:endParaRPr lang="en-US" dirty="0"/>
          </a:p>
          <a:p>
            <a:r>
              <a:rPr lang="en-US" dirty="0"/>
              <a:t>Dissectors</a:t>
            </a:r>
          </a:p>
          <a:p>
            <a:pPr lvl="1"/>
            <a:r>
              <a:rPr lang="en-US" dirty="0"/>
              <a:t>Brief overview</a:t>
            </a:r>
          </a:p>
          <a:p>
            <a:pPr lvl="1"/>
            <a:r>
              <a:rPr lang="en-US" dirty="0"/>
              <a:t>Paths to implementation</a:t>
            </a:r>
          </a:p>
          <a:p>
            <a:pPr lvl="1"/>
            <a:r>
              <a:rPr lang="en-US" dirty="0"/>
              <a:t>Complexity and performance tradeoffs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9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protocol registration 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050" dirty="0" smtClean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proto_register_sf16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 smtClean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</a:t>
            </a:r>
            <a:r>
              <a:rPr lang="en-GB" sz="1050" i="1" dirty="0" smtClean="0">
                <a:solidFill>
                  <a:srgbClr val="808080"/>
                </a:solidFill>
                <a:latin typeface="Lucida Console" pitchFamily="49" charset="0"/>
              </a:rPr>
              <a:t>/* Setup list of header fields  See Section 1.6.1 of </a:t>
            </a:r>
            <a:r>
              <a:rPr lang="en-GB" sz="1050" i="1" dirty="0" err="1" smtClean="0">
                <a:solidFill>
                  <a:srgbClr val="808080"/>
                </a:solidFill>
                <a:latin typeface="Lucida Console" pitchFamily="49" charset="0"/>
              </a:rPr>
              <a:t>README.developer</a:t>
            </a:r>
            <a:r>
              <a:rPr lang="en-GB" sz="1050" i="1" dirty="0" smtClean="0">
                <a:solidFill>
                  <a:srgbClr val="808080"/>
                </a:solidFill>
                <a:latin typeface="Lucida Console" pitchFamily="49" charset="0"/>
              </a:rPr>
              <a:t> for details. */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</a:t>
            </a:r>
            <a:r>
              <a:rPr lang="en-GB" sz="1050" dirty="0" smtClean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err="1" smtClean="0">
                <a:latin typeface="Lucida Console" pitchFamily="49" charset="0"/>
              </a:rPr>
              <a:t>hf_register_info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err="1" smtClean="0">
                <a:latin typeface="Lucida Console" pitchFamily="49" charset="0"/>
              </a:rPr>
              <a:t>hf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hf_sf16_Func_Code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"Function"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"sf16.func"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FT_UINT8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BASE_DEC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VALS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 smtClean="0">
                <a:latin typeface="Lucida Console" pitchFamily="49" charset="0"/>
              </a:rPr>
              <a:t>sf16_func_vals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"Message Function Code Identifier"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HFILL 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hf_sf16_Length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"Length"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"sf16.len"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FT_UINT16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BASE_DEC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b="1" dirty="0" smtClean="0">
                <a:latin typeface="Lucida Console" pitchFamily="49" charset="0"/>
              </a:rPr>
              <a:t>NULL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"Message Length"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HFILL 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hf_sf16_ID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"ID"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"sf16.id"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FT_UINT32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BASE_DEC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b="1" dirty="0" smtClean="0">
                <a:latin typeface="Lucida Console" pitchFamily="49" charset="0"/>
              </a:rPr>
              <a:t>NULL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      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"Connection ID"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 smtClean="0">
                <a:latin typeface="Lucida Console" pitchFamily="49" charset="0"/>
              </a:rPr>
              <a:t> HFILL 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 smtClean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 smtClean="0">
                <a:latin typeface="Lucida Console" pitchFamily="49" charset="0"/>
              </a:rPr>
              <a:t>        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protocol registration 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hf_sf16_Data_ID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Data_ID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"sf16.data.id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FT_UINT8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smtClean="0">
                <a:latin typeface="Lucida Console" pitchFamily="49" charset="0"/>
              </a:rPr>
              <a:t>VALS</a:t>
            </a:r>
            <a:r>
              <a:rPr lang="en-GB" sz="105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1050" dirty="0" smtClean="0">
                <a:latin typeface="Lucida Console" pitchFamily="49" charset="0"/>
              </a:rPr>
              <a:t>sf16_data_type_vals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Type Identifier"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hf_sf16_Data_Short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data_short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"sf16.data.short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FT_UINT16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Short"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hf_sf16_Data_Long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data_long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"sf16.data.long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FT_UINT32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BASE_DEC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Long"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1050" dirty="0" smtClean="0">
                <a:latin typeface="Lucida Console" pitchFamily="49" charset="0"/>
              </a:rPr>
              <a:t>hf_sf16_Data_String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 err="1">
                <a:solidFill>
                  <a:srgbClr val="FF0000"/>
                </a:solidFill>
                <a:latin typeface="Lucida Console" pitchFamily="49" charset="0"/>
              </a:rPr>
              <a:t>data_string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 smtClean="0">
                <a:solidFill>
                  <a:srgbClr val="FF0000"/>
                </a:solidFill>
                <a:latin typeface="Lucida Console" pitchFamily="49" charset="0"/>
              </a:rPr>
              <a:t>"sf16.data.string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FT_STRING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BASE_NONE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b="1" dirty="0">
                <a:latin typeface="Lucida Console" pitchFamily="49" charset="0"/>
              </a:rPr>
              <a:t>NULL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</a:t>
            </a:r>
            <a:r>
              <a:rPr lang="en-GB" sz="1050" dirty="0">
                <a:solidFill>
                  <a:srgbClr val="208080"/>
                </a:solidFill>
                <a:latin typeface="Lucida Console" pitchFamily="49" charset="0"/>
              </a:rPr>
              <a:t>0x0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      </a:t>
            </a:r>
            <a:r>
              <a:rPr lang="en-GB" sz="1050" dirty="0">
                <a:solidFill>
                  <a:srgbClr val="FF0000"/>
                </a:solidFill>
                <a:latin typeface="Lucida Console" pitchFamily="49" charset="0"/>
              </a:rPr>
              <a:t>"Data String"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1050" dirty="0">
                <a:latin typeface="Lucida Console" pitchFamily="49" charset="0"/>
              </a:rPr>
              <a:t> HFILL 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105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1050" dirty="0">
                <a:latin typeface="Lucida Console" pitchFamily="49" charset="0"/>
              </a:rPr>
              <a:t>    </a:t>
            </a:r>
            <a:r>
              <a:rPr lang="en-GB" sz="105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105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105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9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 dissector – protocol registration </a:t>
            </a:r>
            <a:r>
              <a:rPr lang="en-US" dirty="0" smtClean="0"/>
              <a:t>III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Setup protocol subtree array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static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gint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*</a:t>
            </a:r>
            <a:r>
              <a:rPr lang="en-GB" sz="900" dirty="0" err="1">
                <a:latin typeface="Lucida Console" pitchFamily="49" charset="0"/>
              </a:rPr>
              <a:t>ett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[]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900" dirty="0" smtClean="0">
                <a:latin typeface="Lucida Console" pitchFamily="49" charset="0"/>
              </a:rPr>
              <a:t>ett_sf16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    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&amp;</a:t>
            </a:r>
            <a:r>
              <a:rPr lang="en-GB" sz="900" dirty="0" smtClean="0">
                <a:latin typeface="Lucida Console" pitchFamily="49" charset="0"/>
              </a:rPr>
              <a:t>ett_sf16_hdr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Register the protocol name and description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smtClean="0">
                <a:latin typeface="Lucida Console" pitchFamily="49" charset="0"/>
              </a:rPr>
              <a:t>proto_sf16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proto_register_protocol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smtClean="0">
                <a:solidFill>
                  <a:srgbClr val="FF0000"/>
                </a:solidFill>
                <a:latin typeface="Lucida Console" pitchFamily="49" charset="0"/>
              </a:rPr>
              <a:t>SharkFest'15 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Protocol (C)"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 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“</a:t>
            </a:r>
            <a:r>
              <a:rPr lang="en-GB" sz="900" dirty="0" smtClean="0">
                <a:solidFill>
                  <a:srgbClr val="FF0000"/>
                </a:solidFill>
                <a:latin typeface="Lucida Console" pitchFamily="49" charset="0"/>
              </a:rPr>
              <a:t>sf16"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 </a:t>
            </a:r>
            <a:r>
              <a:rPr lang="en-GB" sz="900" dirty="0" smtClean="0">
                <a:solidFill>
                  <a:srgbClr val="FF0000"/>
                </a:solidFill>
                <a:latin typeface="Lucida Console" pitchFamily="49" charset="0"/>
              </a:rPr>
              <a:t>"sf16"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Required function calls to register the header fields and subtrees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 smtClean="0">
                <a:latin typeface="Lucida Console" pitchFamily="49" charset="0"/>
              </a:rPr>
              <a:t>proto_register_field_array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proto_sf16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hf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array_length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err="1">
                <a:latin typeface="Lucida Console" pitchFamily="49" charset="0"/>
              </a:rPr>
              <a:t>hf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>
                <a:latin typeface="Lucida Console" pitchFamily="49" charset="0"/>
              </a:rPr>
              <a:t>proto_register_subtree_array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err="1">
                <a:latin typeface="Lucida Console" pitchFamily="49" charset="0"/>
              </a:rPr>
              <a:t>ett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>
                <a:latin typeface="Lucida Console" pitchFamily="49" charset="0"/>
              </a:rPr>
              <a:t>array_length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err="1">
                <a:latin typeface="Lucida Console" pitchFamily="49" charset="0"/>
              </a:rPr>
              <a:t>ett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Simpler form of </a:t>
            </a:r>
            <a:r>
              <a:rPr lang="en-GB" sz="900" i="1" dirty="0" smtClean="0">
                <a:solidFill>
                  <a:srgbClr val="808080"/>
                </a:solidFill>
                <a:latin typeface="Lucida Console" pitchFamily="49" charset="0"/>
              </a:rPr>
              <a:t>proto_reg_handoff_sf16 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which can be used if there are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* no </a:t>
            </a:r>
            <a:r>
              <a:rPr lang="en-GB" sz="900" i="1" dirty="0" err="1">
                <a:solidFill>
                  <a:srgbClr val="808080"/>
                </a:solidFill>
                <a:latin typeface="Lucida Console" pitchFamily="49" charset="0"/>
              </a:rPr>
              <a:t>prefs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-dependent registration function calls. 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 smtClean="0">
                <a:latin typeface="Lucida Console" pitchFamily="49" charset="0"/>
              </a:rPr>
              <a:t>proto_reg_handoff_sf16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solidFill>
                  <a:srgbClr val="993333"/>
                </a:solidFill>
                <a:latin typeface="Lucida Console" pitchFamily="49" charset="0"/>
              </a:rPr>
              <a:t>void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{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>
                <a:latin typeface="Lucida Console" pitchFamily="49" charset="0"/>
              </a:rPr>
              <a:t>dissector_handle_t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sf16_handle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</a:t>
            </a: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/* Use </a:t>
            </a:r>
            <a:r>
              <a:rPr lang="en-GB" sz="900" i="1" dirty="0" err="1">
                <a:solidFill>
                  <a:srgbClr val="808080"/>
                </a:solidFill>
                <a:latin typeface="Lucida Console" pitchFamily="49" charset="0"/>
              </a:rPr>
              <a:t>new_create_dissector_handle</a:t>
            </a: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() to indicate that </a:t>
            </a:r>
            <a:r>
              <a:rPr lang="en-GB" sz="900" i="1" dirty="0" smtClean="0">
                <a:solidFill>
                  <a:srgbClr val="808080"/>
                </a:solidFill>
                <a:latin typeface="Lucida Console" pitchFamily="49" charset="0"/>
              </a:rPr>
              <a:t>dissect_sf16()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    * returns the number of bytes it dissected (or 0 if it thinks the packet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    * does not belong to </a:t>
            </a:r>
            <a:r>
              <a:rPr lang="en-GB" sz="900" i="1" dirty="0" smtClean="0">
                <a:solidFill>
                  <a:srgbClr val="808080"/>
                </a:solidFill>
                <a:latin typeface="Lucida Console" pitchFamily="49" charset="0"/>
              </a:rPr>
              <a:t>sf16).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i="1" dirty="0">
                <a:solidFill>
                  <a:srgbClr val="808080"/>
                </a:solidFill>
                <a:latin typeface="Lucida Console" pitchFamily="49" charset="0"/>
              </a:rPr>
              <a:t>     */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smtClean="0">
                <a:latin typeface="Lucida Console" pitchFamily="49" charset="0"/>
              </a:rPr>
              <a:t>sf16_handle 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=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err="1" smtClean="0">
                <a:latin typeface="Lucida Console" pitchFamily="49" charset="0"/>
              </a:rPr>
              <a:t>new_create_dissector_handle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 smtClean="0">
                <a:latin typeface="Lucida Console" pitchFamily="49" charset="0"/>
              </a:rPr>
              <a:t>dissect_sf16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 smtClean="0">
                <a:latin typeface="Lucida Console" pitchFamily="49" charset="0"/>
              </a:rPr>
              <a:t> proto_sf16</a:t>
            </a: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 smtClean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>
                <a:latin typeface="Lucida Console" pitchFamily="49" charset="0"/>
              </a:rPr>
              <a:t>    </a:t>
            </a:r>
            <a:r>
              <a:rPr lang="en-GB" sz="900" dirty="0" err="1">
                <a:latin typeface="Lucida Console" pitchFamily="49" charset="0"/>
              </a:rPr>
              <a:t>dissector_add_uint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(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 err="1">
                <a:solidFill>
                  <a:srgbClr val="FF0000"/>
                </a:solidFill>
                <a:latin typeface="Lucida Console" pitchFamily="49" charset="0"/>
              </a:rPr>
              <a:t>tcp.port</a:t>
            </a:r>
            <a:r>
              <a:rPr lang="en-GB" sz="900" dirty="0">
                <a:solidFill>
                  <a:srgbClr val="FF0000"/>
                </a:solidFill>
                <a:latin typeface="Lucida Console" pitchFamily="49" charset="0"/>
              </a:rPr>
              <a:t>"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sf16_PORT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,</a:t>
            </a:r>
            <a:r>
              <a:rPr lang="en-GB" sz="900" dirty="0">
                <a:latin typeface="Lucida Console" pitchFamily="49" charset="0"/>
              </a:rPr>
              <a:t> </a:t>
            </a:r>
            <a:r>
              <a:rPr lang="en-GB" sz="900" dirty="0" smtClean="0">
                <a:latin typeface="Lucida Console" pitchFamily="49" charset="0"/>
              </a:rPr>
              <a:t>sf16_handle</a:t>
            </a:r>
            <a:r>
              <a:rPr lang="en-GB" sz="900" dirty="0">
                <a:solidFill>
                  <a:srgbClr val="009900"/>
                </a:solidFill>
                <a:latin typeface="Lucida Console" pitchFamily="49" charset="0"/>
              </a:rPr>
              <a:t>)</a:t>
            </a:r>
            <a:r>
              <a:rPr lang="en-GB" sz="900" dirty="0">
                <a:solidFill>
                  <a:srgbClr val="339933"/>
                </a:solidFill>
                <a:latin typeface="Lucida Console" pitchFamily="49" charset="0"/>
              </a:rPr>
              <a:t>;</a:t>
            </a:r>
            <a:endParaRPr lang="en-GB" sz="900" dirty="0">
              <a:latin typeface="Lucida Console" pitchFamily="49" charset="0"/>
            </a:endParaRPr>
          </a:p>
          <a:p>
            <a:pPr marL="0" indent="0" fontAlgn="t">
              <a:buNone/>
            </a:pPr>
            <a:r>
              <a:rPr lang="en-GB" sz="900" dirty="0" smtClean="0">
                <a:solidFill>
                  <a:srgbClr val="009900"/>
                </a:solidFill>
                <a:latin typeface="Lucida Console" pitchFamily="49" charset="0"/>
              </a:rPr>
              <a:t>}</a:t>
            </a:r>
            <a:endParaRPr lang="en-GB" sz="9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24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Comparison of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For this simple “protocol”, Wireshark displays are almost identical</a:t>
            </a:r>
          </a:p>
          <a:p>
            <a:r>
              <a:rPr lang="en-US" dirty="0"/>
              <a:t>WSGD and </a:t>
            </a:r>
            <a:r>
              <a:rPr lang="en-US" dirty="0" err="1"/>
              <a:t>Lua</a:t>
            </a:r>
            <a:r>
              <a:rPr lang="en-US" dirty="0"/>
              <a:t> dissectors are quick and easy to develop; edit file and restart Wireshark</a:t>
            </a:r>
          </a:p>
          <a:p>
            <a:r>
              <a:rPr lang="en-US" dirty="0"/>
              <a:t>WSGD facilities are most limited option, </a:t>
            </a:r>
            <a:r>
              <a:rPr lang="en-US" dirty="0" err="1"/>
              <a:t>Lua</a:t>
            </a:r>
            <a:r>
              <a:rPr lang="en-US" dirty="0"/>
              <a:t> more advanced</a:t>
            </a:r>
          </a:p>
          <a:p>
            <a:r>
              <a:rPr lang="en-US" dirty="0"/>
              <a:t>C dissectors easy to distribute, build an installer package, easy to contribute back to Wireshark</a:t>
            </a:r>
          </a:p>
          <a:p>
            <a:r>
              <a:rPr lang="en-US" dirty="0"/>
              <a:t>WSGD 124 lines, </a:t>
            </a:r>
            <a:r>
              <a:rPr lang="en-US" dirty="0" err="1"/>
              <a:t>Lua</a:t>
            </a:r>
            <a:r>
              <a:rPr lang="en-US" dirty="0"/>
              <a:t> 89 lines, C 270 </a:t>
            </a:r>
            <a:r>
              <a:rPr lang="en-US" dirty="0" smtClean="0"/>
              <a:t>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8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Comparison of dissector performance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No visible difference for a small capture file, 11 packets</a:t>
            </a:r>
          </a:p>
          <a:p>
            <a:r>
              <a:rPr lang="en-US" dirty="0"/>
              <a:t>Big capture file (~ 1M packets) load time results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lvl="1"/>
            <a:r>
              <a:rPr lang="en-US" sz="2400" dirty="0"/>
              <a:t>WSGD: 1:42.1 – 9.1 x slower than C</a:t>
            </a:r>
          </a:p>
          <a:p>
            <a:pPr lvl="1"/>
            <a:r>
              <a:rPr lang="en-US" sz="2400" dirty="0" err="1"/>
              <a:t>Lua</a:t>
            </a:r>
            <a:r>
              <a:rPr lang="en-US" sz="2400" dirty="0"/>
              <a:t>: 0:27.0 – 2.4 slower than C</a:t>
            </a:r>
          </a:p>
          <a:p>
            <a:pPr lvl="1"/>
            <a:r>
              <a:rPr lang="en-US" sz="2400" dirty="0"/>
              <a:t>C: 0:11.2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7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Questions?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Other dissector options?</a:t>
            </a:r>
          </a:p>
          <a:p>
            <a:r>
              <a:rPr lang="en-US" dirty="0"/>
              <a:t>Future directions?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0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Wireshark Internals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Wireshark provides a framework for loading, dissection and visualization of network traffic</a:t>
            </a:r>
          </a:p>
          <a:p>
            <a:r>
              <a:rPr lang="en-US" dirty="0"/>
              <a:t>Wireshark framework allows individual dissectors access to network data via </a:t>
            </a:r>
            <a:r>
              <a:rPr lang="en-US" dirty="0" err="1"/>
              <a:t>libwiretap</a:t>
            </a:r>
            <a:endParaRPr lang="en-US" dirty="0"/>
          </a:p>
          <a:p>
            <a:r>
              <a:rPr lang="en-US" dirty="0"/>
              <a:t>Wireshark framework provides utility functions for dissectors when dissecting data</a:t>
            </a:r>
          </a:p>
          <a:p>
            <a:r>
              <a:rPr lang="en-US" dirty="0"/>
              <a:t>Wireshark framework allows dissectors to write out products of </a:t>
            </a:r>
            <a:r>
              <a:rPr lang="en-US" dirty="0" smtClean="0"/>
              <a:t>dissection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Dissectors 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/>
              <a:t>Dissectors “register” their interest in data from a lower level protocol dissector, e.g. </a:t>
            </a:r>
            <a:r>
              <a:rPr lang="en-US" sz="2400" dirty="0" err="1"/>
              <a:t>tcp</a:t>
            </a:r>
            <a:r>
              <a:rPr lang="en-US" sz="2400" dirty="0"/>
              <a:t> port 54321</a:t>
            </a:r>
          </a:p>
          <a:p>
            <a:r>
              <a:rPr lang="en-US" sz="2400" dirty="0"/>
              <a:t>The lower level dissector hands the payload body to the registered dissector</a:t>
            </a:r>
          </a:p>
          <a:p>
            <a:r>
              <a:rPr lang="en-US" sz="2400" dirty="0"/>
              <a:t>Dissectors “pick apart” a protocol into the individual elements of the protocol message</a:t>
            </a:r>
          </a:p>
          <a:p>
            <a:r>
              <a:rPr lang="en-US" sz="2400" dirty="0"/>
              <a:t>Each element of a protocol may have a type, e.g. integer, string, bit field, timestamp</a:t>
            </a:r>
          </a:p>
          <a:p>
            <a:r>
              <a:rPr lang="en-US" sz="2400" dirty="0"/>
              <a:t>Dissectors provide elements that may be used in display </a:t>
            </a:r>
            <a:r>
              <a:rPr lang="en-US" sz="2400" dirty="0" smtClean="0"/>
              <a:t>filters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75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Dissector output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Set the protocol column</a:t>
            </a:r>
          </a:p>
          <a:p>
            <a:r>
              <a:rPr lang="en-US" dirty="0"/>
              <a:t>Set the info column</a:t>
            </a:r>
          </a:p>
          <a:p>
            <a:r>
              <a:rPr lang="en-US" dirty="0"/>
              <a:t>Create tree entries as required</a:t>
            </a:r>
          </a:p>
          <a:p>
            <a:pPr lvl="1"/>
            <a:r>
              <a:rPr lang="en-US" dirty="0"/>
              <a:t>Create subtree entries for protocol components</a:t>
            </a:r>
          </a:p>
          <a:p>
            <a:pPr lvl="1"/>
            <a:r>
              <a:rPr lang="en-US" dirty="0"/>
              <a:t>Add values, text to tree entries</a:t>
            </a:r>
          </a:p>
          <a:p>
            <a:r>
              <a:rPr lang="en-US" dirty="0"/>
              <a:t>Call sub-dissectors as </a:t>
            </a:r>
            <a:r>
              <a:rPr lang="en-US" dirty="0" smtClean="0"/>
              <a:t>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Dissector Construction Options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based</a:t>
            </a:r>
          </a:p>
          <a:p>
            <a:pPr lvl="1"/>
            <a:r>
              <a:rPr lang="en-US" dirty="0"/>
              <a:t>Built-in, with compilation – ASN.1, IDL </a:t>
            </a:r>
          </a:p>
          <a:p>
            <a:pPr lvl="1"/>
            <a:r>
              <a:rPr lang="en-US" dirty="0"/>
              <a:t>External, without compilation – Wireshark Generic Dissector (WSGD)*</a:t>
            </a:r>
          </a:p>
          <a:p>
            <a:r>
              <a:rPr lang="en-US" dirty="0"/>
              <a:t>Scripting language based</a:t>
            </a:r>
          </a:p>
          <a:p>
            <a:pPr lvl="1"/>
            <a:r>
              <a:rPr lang="en-US" dirty="0"/>
              <a:t>Built-in: </a:t>
            </a:r>
            <a:r>
              <a:rPr lang="en-US" dirty="0" err="1"/>
              <a:t>Lua</a:t>
            </a:r>
            <a:r>
              <a:rPr lang="en-US" dirty="0"/>
              <a:t>*</a:t>
            </a:r>
          </a:p>
          <a:p>
            <a:pPr lvl="1"/>
            <a:r>
              <a:rPr lang="en-US" dirty="0"/>
              <a:t>External: Python (</a:t>
            </a:r>
            <a:r>
              <a:rPr lang="en-US" dirty="0" err="1">
                <a:hlinkClick r:id="rId2"/>
              </a:rPr>
              <a:t>pyreshark</a:t>
            </a:r>
            <a:r>
              <a:rPr lang="en-US" dirty="0"/>
              <a:t>)</a:t>
            </a:r>
          </a:p>
          <a:p>
            <a:r>
              <a:rPr lang="en-US" dirty="0"/>
              <a:t>C based*</a:t>
            </a:r>
          </a:p>
          <a:p>
            <a:pPr lvl="1"/>
            <a:r>
              <a:rPr lang="en-US" dirty="0"/>
              <a:t>Traditional format, requires a development </a:t>
            </a:r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4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Demonstration protocol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000" dirty="0"/>
              <a:t>Made up for this presentation</a:t>
            </a:r>
          </a:p>
          <a:p>
            <a:r>
              <a:rPr lang="en-US" sz="2000" dirty="0"/>
              <a:t>Has a header with a byte indicating the message type, and a short (2 bytes in big-endian format) for the total message length (including the header)</a:t>
            </a:r>
          </a:p>
          <a:p>
            <a:r>
              <a:rPr lang="en-US" sz="2000" dirty="0"/>
              <a:t>Commands are:</a:t>
            </a:r>
          </a:p>
          <a:p>
            <a:pPr lvl="1"/>
            <a:r>
              <a:rPr lang="en-US" sz="1800" dirty="0"/>
              <a:t> connect (20) and </a:t>
            </a:r>
            <a:r>
              <a:rPr lang="en-US" sz="1800" dirty="0" err="1"/>
              <a:t>connect_ack</a:t>
            </a:r>
            <a:r>
              <a:rPr lang="en-US" sz="1800" dirty="0"/>
              <a:t> (21) that have a long (4 bytes in little-endian format) id</a:t>
            </a:r>
          </a:p>
          <a:p>
            <a:pPr lvl="1"/>
            <a:r>
              <a:rPr lang="en-US" sz="1800" dirty="0"/>
              <a:t>disconnect (60) and </a:t>
            </a:r>
            <a:r>
              <a:rPr lang="en-US" sz="1800" dirty="0" err="1"/>
              <a:t>disconnect_ack</a:t>
            </a:r>
            <a:r>
              <a:rPr lang="en-US" sz="1800" dirty="0"/>
              <a:t> (61) that have a long (4 bytes in little-endian format) id</a:t>
            </a:r>
          </a:p>
          <a:p>
            <a:pPr lvl="1"/>
            <a:r>
              <a:rPr lang="en-US" sz="1800" dirty="0" err="1"/>
              <a:t>request_data</a:t>
            </a:r>
            <a:r>
              <a:rPr lang="en-US" sz="1800" dirty="0"/>
              <a:t> and </a:t>
            </a:r>
            <a:r>
              <a:rPr lang="en-US" sz="1800" dirty="0" err="1"/>
              <a:t>request_reply</a:t>
            </a:r>
            <a:r>
              <a:rPr lang="en-US" sz="1800" dirty="0"/>
              <a:t> that have a byte indicating the data type and for the reply an actual data value;</a:t>
            </a:r>
          </a:p>
          <a:p>
            <a:pPr lvl="2"/>
            <a:r>
              <a:rPr lang="en-US" sz="1400" dirty="0"/>
              <a:t>Data type 0 – a little-endian short</a:t>
            </a:r>
          </a:p>
          <a:p>
            <a:pPr lvl="2"/>
            <a:r>
              <a:rPr lang="en-US" sz="1400" dirty="0"/>
              <a:t>Data type 1 – a little-endian long</a:t>
            </a:r>
          </a:p>
          <a:p>
            <a:pPr lvl="2"/>
            <a:r>
              <a:rPr lang="en-US" sz="1400" dirty="0"/>
              <a:t>Data type 2 – a 15 character string</a:t>
            </a:r>
          </a:p>
        </p:txBody>
      </p:sp>
    </p:spTree>
    <p:extLst>
      <p:ext uri="{BB962C8B-B14F-4D97-AF65-F5344CB8AC3E}">
        <p14:creationId xmlns:p14="http://schemas.microsoft.com/office/powerpoint/2010/main" val="362572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Text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/>
              <a:t>Protocol definition held in text file(s) in human readable form</a:t>
            </a:r>
          </a:p>
          <a:p>
            <a:r>
              <a:rPr lang="en-US" sz="2400" dirty="0"/>
              <a:t>Definitions are interpreted or compiled to produce a dissector</a:t>
            </a:r>
          </a:p>
          <a:p>
            <a:r>
              <a:rPr lang="en-US" sz="2400" dirty="0"/>
              <a:t>Low barrier to entry, although ASN.1 and IDL requires a development environment to compile resulting dissector</a:t>
            </a:r>
          </a:p>
          <a:p>
            <a:r>
              <a:rPr lang="en-US" sz="2400" dirty="0"/>
              <a:t>Interpreted text files are least performant option</a:t>
            </a:r>
          </a:p>
          <a:p>
            <a:r>
              <a:rPr lang="en-US" sz="2400" dirty="0"/>
              <a:t>Least flexible option for access to </a:t>
            </a:r>
            <a:r>
              <a:rPr lang="en-US" sz="2400" dirty="0" err="1"/>
              <a:t>libwireshark</a:t>
            </a:r>
            <a:r>
              <a:rPr lang="en-US" sz="2400" dirty="0"/>
              <a:t>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25850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swald Title">
      <a:majorFont>
        <a:latin typeface="Oswald"/>
        <a:ea typeface=""/>
        <a:cs typeface=""/>
      </a:majorFont>
      <a:minorFont>
        <a:latin typeface="Oswa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rkFest Speaker PPT Template 2016.pptx" id="{CAB07B87-05F7-4E0C-AC26-B04035ED0332}" vid="{11890741-7932-4104-B121-8920F38DE1A6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1538</Words>
  <Application>Microsoft Office PowerPoint</Application>
  <PresentationFormat>On-screen Show (16:9)</PresentationFormat>
  <Paragraphs>560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Lucida Console</vt:lpstr>
      <vt:lpstr>Oswald</vt:lpstr>
      <vt:lpstr>Wingdings</vt:lpstr>
      <vt:lpstr>simple-light-2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Trihedral UK Limited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 Bloice</dc:creator>
  <cp:lastModifiedBy>Graham Bloice</cp:lastModifiedBy>
  <cp:revision>11</cp:revision>
  <dcterms:created xsi:type="dcterms:W3CDTF">2016-06-08T18:26:11Z</dcterms:created>
  <dcterms:modified xsi:type="dcterms:W3CDTF">2016-06-14T03:02:23Z</dcterms:modified>
</cp:coreProperties>
</file>