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6.12.1.0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5143500" type="screen16x9"/>
  <p:notesSz cx="6858000" cy="9144000"/>
  <p:custDataLst>
    <p:tags r:id="rId18"/>
  </p:custDataLst>
  <p:defaultTextStyle>
    <a:lvl1pPr>
      <a:defRPr sz="1400">
        <a:latin typeface="Oswald"/>
        <a:ea typeface="Oswald"/>
        <a:cs typeface="Oswald"/>
        <a:sym typeface="Oswald"/>
      </a:defRPr>
    </a:lvl1pPr>
    <a:lvl2pPr>
      <a:defRPr sz="1400">
        <a:latin typeface="Oswald"/>
        <a:ea typeface="Oswald"/>
        <a:cs typeface="Oswald"/>
        <a:sym typeface="Oswald"/>
      </a:defRPr>
    </a:lvl2pPr>
    <a:lvl3pPr>
      <a:defRPr sz="1400">
        <a:latin typeface="Oswald"/>
        <a:ea typeface="Oswald"/>
        <a:cs typeface="Oswald"/>
        <a:sym typeface="Oswald"/>
      </a:defRPr>
    </a:lvl3pPr>
    <a:lvl4pPr>
      <a:defRPr sz="1400">
        <a:latin typeface="Oswald"/>
        <a:ea typeface="Oswald"/>
        <a:cs typeface="Oswald"/>
        <a:sym typeface="Oswald"/>
      </a:defRPr>
    </a:lvl4pPr>
    <a:lvl5pPr>
      <a:defRPr sz="1400">
        <a:latin typeface="Oswald"/>
        <a:ea typeface="Oswald"/>
        <a:cs typeface="Oswald"/>
        <a:sym typeface="Oswald"/>
      </a:defRPr>
    </a:lvl5pPr>
    <a:lvl6pPr>
      <a:defRPr sz="1400">
        <a:latin typeface="Oswald"/>
        <a:ea typeface="Oswald"/>
        <a:cs typeface="Oswald"/>
        <a:sym typeface="Oswald"/>
      </a:defRPr>
    </a:lvl6pPr>
    <a:lvl7pPr>
      <a:defRPr sz="1400">
        <a:latin typeface="Oswald"/>
        <a:ea typeface="Oswald"/>
        <a:cs typeface="Oswald"/>
        <a:sym typeface="Oswald"/>
      </a:defRPr>
    </a:lvl7pPr>
    <a:lvl8pPr>
      <a:defRPr sz="1400">
        <a:latin typeface="Oswald"/>
        <a:ea typeface="Oswald"/>
        <a:cs typeface="Oswald"/>
        <a:sym typeface="Oswald"/>
      </a:defRPr>
    </a:lvl8pPr>
    <a:lvl9pPr>
      <a:defRPr sz="1400">
        <a:latin typeface="Oswald"/>
        <a:ea typeface="Oswald"/>
        <a:cs typeface="Oswald"/>
        <a:sym typeface="Oswald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562" y="-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0" d="100"/>
          <a:sy n="0" d="100"/>
        </p:scale>
        <p:origin x="0" y="0"/>
      </p:cViewPr>
    </p:cSldViewPr>
  </p:notesViewPr>
  <p:gridSpacing cx="76200" cy="76200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8.xml" /><Relationship Id="rId11" Type="http://schemas.openxmlformats.org/officeDocument/2006/relationships/slide" Target="slides/slide9.xml" /><Relationship Id="rId12" Type="http://schemas.openxmlformats.org/officeDocument/2006/relationships/slide" Target="slides/slide10.xml" /><Relationship Id="rId13" Type="http://schemas.openxmlformats.org/officeDocument/2006/relationships/slide" Target="slides/slide11.xml" /><Relationship Id="rId14" Type="http://schemas.openxmlformats.org/officeDocument/2006/relationships/slide" Target="slides/slide12.xml" /><Relationship Id="rId15" Type="http://schemas.openxmlformats.org/officeDocument/2006/relationships/slide" Target="slides/slide13.xml" /><Relationship Id="rId16" Type="http://schemas.openxmlformats.org/officeDocument/2006/relationships/slide" Target="slides/slide14.xml" /><Relationship Id="rId17" Type="http://schemas.openxmlformats.org/officeDocument/2006/relationships/slide" Target="slides/slide15.xml" /><Relationship Id="rId18" Type="http://schemas.openxmlformats.org/officeDocument/2006/relationships/tags" Target="tags/tag1.xml" /><Relationship Id="rId19" Type="http://schemas.openxmlformats.org/officeDocument/2006/relationships/presProps" Target="presProps.xml" /><Relationship Id="rId2" Type="http://schemas.openxmlformats.org/officeDocument/2006/relationships/notesMaster" Target="notesMasters/notesMaster1.xml" /><Relationship Id="rId20" Type="http://schemas.openxmlformats.org/officeDocument/2006/relationships/viewProps" Target="viewProps.xml" /><Relationship Id="rId21" Type="http://schemas.openxmlformats.org/officeDocument/2006/relationships/theme" Target="theme/theme1.xml" /><Relationship Id="rId22" Type="http://schemas.openxmlformats.org/officeDocument/2006/relationships/tableStyles" Target="tableStyles.xml" /><Relationship Id="rId3" Type="http://schemas.openxmlformats.org/officeDocument/2006/relationships/slide" Target="slides/slide1.xml" /><Relationship Id="rId4" Type="http://schemas.openxmlformats.org/officeDocument/2006/relationships/slide" Target="slides/slide2.xml" /><Relationship Id="rId5" Type="http://schemas.openxmlformats.org/officeDocument/2006/relationships/slide" Target="slides/slide3.xml" /><Relationship Id="rId6" Type="http://schemas.openxmlformats.org/officeDocument/2006/relationships/slide" Target="slides/slide4.xml" /><Relationship Id="rId7" Type="http://schemas.openxmlformats.org/officeDocument/2006/relationships/slide" Target="slides/slide5.xml" /><Relationship Id="rId8" Type="http://schemas.openxmlformats.org/officeDocument/2006/relationships/slide" Target="slides/slide6.xml" /><Relationship Id="rId9" Type="http://schemas.openxmlformats.org/officeDocument/2006/relationships/slide" Target="slides/slide7.xml" 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</p:sp>
      <p:sp>
        <p:nvSpPr>
          <p:cNvPr id="25" name="Shape 2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2073061860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image" Target="../media/image1.jpeg" /><Relationship Id="rId2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6" name="image1.jpg"/>
          <p:cNvPicPr/>
          <p:nvPr/>
        </p:nvPicPr>
        <p:blipFill>
          <a:blip r:embed="rId1">
            <a:alphaModFix amt="19000"/>
            <a:extLst/>
          </a:blip>
          <a:stretch>
            <a:fillRect/>
          </a:stretch>
        </p:blipFill>
        <p:spPr>
          <a:xfrm>
            <a:off x="2984025" y="1387999"/>
            <a:ext cx="3192998" cy="3192999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Shape 7"/>
          <p:cNvSpPr/>
          <p:nvPr/>
        </p:nvSpPr>
        <p:spPr>
          <a:xfrm>
            <a:off x="311699" y="4776725"/>
            <a:ext cx="8520601" cy="11126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4" tIns="91424" rIns="91424" bIns="91424">
            <a:spAutoFit/>
          </a:bodyPr>
          <a:lstStyle/>
          <a:p>
            <a:pPr lvl="0" algn="ctr">
              <a:defRPr sz="1800"/>
            </a:pPr>
            <a:r>
              <a:rPr sz="1500"/>
              <a:t> SharkFest ‘16 • Computer History Museum • June 13-16, 2016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algn="r">
              <a:defRPr sz="1800"/>
            </a:pPr>
            <a:endParaRPr sz="24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10" name="Group 10"/>
          <p:cNvGrpSpPr/>
          <p:nvPr/>
        </p:nvGrpSpPr>
        <p:grpSpPr>
          <a:xfrm>
            <a:off x="8524" y="-37101"/>
            <a:ext cx="9144001" cy="1021051"/>
            <a:chExt cx="9144000" cy="1021049"/>
          </a:xfrm>
        </p:grpSpPr>
        <p:sp>
          <p:nvSpPr>
            <p:cNvPr id="8" name="Shape 8"/>
            <p:cNvSpPr/>
            <p:nvPr/>
          </p:nvSpPr>
          <p:spPr>
            <a:xfrm>
              <a:off x="0" y="28575"/>
              <a:ext cx="9144000" cy="963900"/>
            </a:xfrm>
            <a:prstGeom prst="rect">
              <a:avLst/>
            </a:prstGeom>
            <a:solidFill>
              <a:srgbClr val="073763"/>
            </a:solidFill>
            <a:ln w="19050" cap="flat">
              <a:solidFill>
                <a:srgbClr val="595959"/>
              </a:solidFill>
              <a:prstDash val="solid"/>
              <a:round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 algn="ctr">
                <a:defRPr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" name="Shape 9"/>
            <p:cNvSpPr/>
            <p:nvPr/>
          </p:nvSpPr>
          <p:spPr>
            <a:xfrm>
              <a:off x="0" y="-1"/>
              <a:ext cx="9144000" cy="102105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91424" tIns="91424" rIns="91424" bIns="91424" numCol="1" anchor="ctr">
              <a:spAutoFit/>
            </a:bodyPr>
            <a:lstStyle>
              <a:lvl1pPr algn="ctr">
                <a:defRPr sz="5500">
                  <a:solidFill>
                    <a:srgbClr val="FFFFFF"/>
                  </a:solidFill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5500">
                  <a:solidFill>
                    <a:srgbClr val="FFFFFF"/>
                  </a:solidFill>
                </a:rPr>
                <a:t>SharkFest ‘16 </a:t>
              </a:r>
            </a:p>
          </p:txBody>
        </p:sp>
      </p:grpSp>
      <p:sp>
        <p:nvSpPr>
          <p:cNvPr id="11" name="Shape 11"/>
          <p:cNvSpPr>
            <a:spLocks noGrp="1"/>
          </p:cNvSpPr>
          <p:nvPr>
            <p:ph type="body" idx="1"/>
          </p:nvPr>
        </p:nvSpPr>
        <p:spPr>
          <a:xfrm>
            <a:off x="395288" y="1419225"/>
            <a:ext cx="8353426" cy="1934344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4000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>
              <a:defRPr sz="4000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>
              <a:defRPr sz="4000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>
              <a:defRPr sz="4000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>
              <a:defRPr sz="4000">
                <a:solidFill>
                  <a:srgbClr val="0B5394"/>
                </a:solidFill>
                <a:latin typeface="Oswald"/>
                <a:ea typeface="Oswald"/>
                <a:cs typeface="Oswald"/>
                <a:sym typeface="Oswald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B5394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B5394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B5394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B5394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B5394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Slide Pag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3" name="image1.jpg"/>
          <p:cNvPicPr/>
          <p:nvPr/>
        </p:nvPicPr>
        <p:blipFill>
          <a:blip r:embed="rId1">
            <a:extLst/>
          </a:blip>
          <a:stretch>
            <a:fillRect/>
          </a:stretch>
        </p:blipFill>
        <p:spPr>
          <a:xfrm>
            <a:off x="2984025" y="1387999"/>
            <a:ext cx="3192998" cy="3192999"/>
          </a:xfrm>
          <a:prstGeom prst="rect">
            <a:avLst/>
          </a:prstGeom>
          <a:ln w="12700">
            <a:miter lim="400000"/>
          </a:ln>
        </p:spPr>
      </p:pic>
      <p:sp>
        <p:nvSpPr>
          <p:cNvPr id="14" name="Shape 14"/>
          <p:cNvSpPr/>
          <p:nvPr/>
        </p:nvSpPr>
        <p:spPr>
          <a:xfrm>
            <a:off x="311699" y="4776725"/>
            <a:ext cx="8520601" cy="11126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4" tIns="91424" rIns="91424" bIns="91424">
            <a:spAutoFit/>
          </a:bodyPr>
          <a:lstStyle/>
          <a:p>
            <a:pPr lvl="0" algn="ctr">
              <a:defRPr sz="1800"/>
            </a:pPr>
            <a:r>
              <a:rPr sz="1500"/>
              <a:t> SharkFest ‘16 • Computer History Museum • June 13-16, 2016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algn="r">
              <a:defRPr sz="1800"/>
            </a:pPr>
            <a:endParaRPr sz="24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" name="Shape 15"/>
          <p:cNvSpPr>
            <a:spLocks noGrp="1"/>
          </p:cNvSpPr>
          <p:nvPr>
            <p:ph type="body" idx="1"/>
          </p:nvPr>
        </p:nvSpPr>
        <p:spPr>
          <a:xfrm>
            <a:off x="0" y="-2"/>
            <a:ext cx="9144000" cy="555626"/>
          </a:xfrm>
          <a:prstGeom prst="rect">
            <a:avLst/>
          </a:prstGeom>
          <a:solidFill>
            <a:srgbClr val="073763"/>
          </a:solidFill>
        </p:spPr>
        <p:txBody>
          <a:bodyPr lIns="45719" tIns="45719" rIns="45719" bIns="45719"/>
          <a:lstStyle>
            <a:lvl1pPr algn="ctr">
              <a:defRPr sz="3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algn="ctr">
              <a:defRPr sz="3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algn="ctr">
              <a:defRPr sz="3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algn="ctr">
              <a:defRPr sz="3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algn="ctr">
              <a:defRPr sz="3000">
                <a:solidFill>
                  <a:srgbClr val="FFFFFF"/>
                </a:solidFill>
                <a:latin typeface="Oswald"/>
                <a:ea typeface="Oswald"/>
                <a:cs typeface="Oswald"/>
                <a:sym typeface="Oswald"/>
              </a:defRPr>
            </a:lvl5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One</a:t>
            </a:r>
          </a:p>
          <a:p>
            <a:pPr lvl="1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Two</a:t>
            </a:r>
          </a:p>
          <a:p>
            <a:pPr lvl="2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Three</a:t>
            </a:r>
          </a:p>
          <a:p>
            <a:pPr lvl="3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Four</a:t>
            </a:r>
          </a:p>
          <a:p>
            <a:pPr lvl="4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Body Level Five</a:t>
            </a:r>
          </a:p>
        </p:txBody>
      </p:sp>
    </p:spTree>
  </p:cSld>
  <p:clrMapOvr>
    <a:masterClrMapping/>
  </p:clrMapOvr>
  <p:transition spd="med"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Subtopic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7" name="image1.jpg"/>
          <p:cNvPicPr/>
          <p:nvPr/>
        </p:nvPicPr>
        <p:blipFill>
          <a:blip r:embed="rId1">
            <a:extLst/>
          </a:blip>
          <a:stretch>
            <a:fillRect/>
          </a:stretch>
        </p:blipFill>
        <p:spPr>
          <a:xfrm>
            <a:off x="2984025" y="1387999"/>
            <a:ext cx="3192998" cy="3192999"/>
          </a:xfrm>
          <a:prstGeom prst="rect">
            <a:avLst/>
          </a:prstGeom>
          <a:ln w="12700">
            <a:miter lim="400000"/>
          </a:ln>
        </p:spPr>
      </p:pic>
      <p:sp>
        <p:nvSpPr>
          <p:cNvPr id="18" name="Shape 18"/>
          <p:cNvSpPr/>
          <p:nvPr/>
        </p:nvSpPr>
        <p:spPr>
          <a:xfrm>
            <a:off x="311699" y="4776725"/>
            <a:ext cx="8520601" cy="11126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91424" tIns="91424" rIns="91424" bIns="91424">
            <a:spAutoFit/>
          </a:bodyPr>
          <a:lstStyle/>
          <a:p>
            <a:pPr lvl="0" algn="ctr">
              <a:defRPr sz="1800"/>
            </a:pPr>
            <a:r>
              <a:rPr sz="1500"/>
              <a:t> SharkFest ‘16 • Computer History Museum • June 13-16, 2016</a:t>
            </a:r>
            <a:endParaRPr sz="1400">
              <a:latin typeface="Arial"/>
              <a:ea typeface="Arial"/>
              <a:cs typeface="Arial"/>
              <a:sym typeface="Arial"/>
            </a:endParaRPr>
          </a:p>
          <a:p>
            <a:pPr lvl="0" algn="r">
              <a:defRPr sz="1800"/>
            </a:pPr>
            <a:endParaRPr sz="24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Shape 19"/>
          <p:cNvSpPr>
            <a:spLocks noGrp="1"/>
          </p:cNvSpPr>
          <p:nvPr>
            <p:ph type="title"/>
          </p:nvPr>
        </p:nvSpPr>
        <p:spPr>
          <a:xfrm>
            <a:off x="467543" y="1995685"/>
            <a:ext cx="8229601" cy="857251"/>
          </a:xfrm>
          <a:prstGeom prst="rect">
            <a:avLst/>
          </a:prstGeom>
        </p:spPr>
        <p:txBody>
          <a:bodyPr lIns="45719" tIns="45719" rIns="45719" bIns="45719" anchor="t"/>
          <a:lstStyle>
            <a:lvl1pPr>
              <a:defRPr sz="4000">
                <a:solidFill>
                  <a:srgbClr val="073763"/>
                </a:solidFill>
                <a:latin typeface="Oswald"/>
                <a:ea typeface="Oswald"/>
                <a:cs typeface="Oswald"/>
                <a:sym typeface="Oswald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73763"/>
                </a:solidFill>
              </a:rPr>
              <a:t>Title Text</a:t>
            </a:r>
          </a:p>
        </p:txBody>
      </p:sp>
    </p:spTree>
  </p:cSld>
  <p:clrMapOvr>
    <a:masterClrMapping/>
  </p:clrMapOvr>
  <p:transition spd="med"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 type="tx">
  <p:cSld name="Title and Body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1" name="Shape 2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200"/>
              <a:t>Title Text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1200"/>
              <a:t>Body Level One</a:t>
            </a:r>
          </a:p>
          <a:p>
            <a:pPr lvl="1">
              <a:defRPr sz="1800"/>
            </a:pPr>
            <a:r>
              <a:rPr sz="1200"/>
              <a:t>Body Level Two</a:t>
            </a:r>
          </a:p>
          <a:p>
            <a:pPr lvl="2">
              <a:defRPr sz="1800"/>
            </a:pPr>
            <a:r>
              <a:rPr sz="1200"/>
              <a:t>Body Level Three</a:t>
            </a:r>
          </a:p>
          <a:p>
            <a:pPr lvl="3">
              <a:defRPr sz="1800"/>
            </a:pPr>
            <a:r>
              <a:rPr sz="1200"/>
              <a:t>Body Level Four</a:t>
            </a:r>
          </a:p>
          <a:p>
            <a:pPr lvl="4">
              <a:defRPr sz="1800"/>
            </a:pPr>
            <a:r>
              <a:rPr sz="1200"/>
              <a:t>Body Level Five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868680" y="0"/>
            <a:ext cx="7406641" cy="10632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 anchor="b"/>
          <a:lstStyle/>
          <a:p>
            <a:pPr lvl="0">
              <a:defRPr sz="1800"/>
            </a:pPr>
            <a:r>
              <a:rPr sz="1200"/>
              <a:t>Title Text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868680" y="1200150"/>
            <a:ext cx="7406641" cy="39433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/>
          <a:lstStyle/>
          <a:p>
            <a:pPr lvl="0">
              <a:defRPr sz="1800"/>
            </a:pPr>
            <a:r>
              <a:rPr sz="1200"/>
              <a:t>Body Level One</a:t>
            </a:r>
          </a:p>
          <a:p>
            <a:pPr lvl="1">
              <a:defRPr sz="1800"/>
            </a:pPr>
            <a:r>
              <a:rPr sz="1200"/>
              <a:t>Body Level Two</a:t>
            </a:r>
          </a:p>
          <a:p>
            <a:pPr lvl="2">
              <a:defRPr sz="1800"/>
            </a:pPr>
            <a:r>
              <a:rPr sz="1200"/>
              <a:t>Body Level Three</a:t>
            </a:r>
          </a:p>
          <a:p>
            <a:pPr lvl="3">
              <a:defRPr sz="1800"/>
            </a:pPr>
            <a:r>
              <a:rPr sz="1200"/>
              <a:t>Body Level Four</a:t>
            </a:r>
          </a:p>
          <a:p>
            <a:pPr lvl="4">
              <a:defRPr sz="1800"/>
            </a:pPr>
            <a:r>
              <a:rPr sz="1200"/>
              <a:t>Body Level Five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8158311" y="4790482"/>
            <a:ext cx="493830" cy="312396"/>
          </a:xfrm>
          <a:prstGeom prst="rect">
            <a:avLst/>
          </a:prstGeom>
          <a:ln w="12700">
            <a:miter lim="400000"/>
          </a:ln>
        </p:spPr>
        <p:txBody>
          <a:bodyPr lIns="82282" tIns="82282" rIns="82282" bIns="82282" anchor="ctr">
            <a:spAutoFit/>
          </a:bodyPr>
          <a:lstStyle>
            <a:lvl1pPr algn="r">
              <a:defRPr sz="11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med"/>
  <p:timing/>
  <p:txStyles>
    <p:titleStyle>
      <a:lvl1pPr>
        <a:defRPr sz="1200">
          <a:latin typeface="Arial"/>
          <a:ea typeface="Arial"/>
          <a:cs typeface="Arial"/>
          <a:sym typeface="Arial"/>
        </a:defRPr>
      </a:lvl1pPr>
      <a:lvl2pPr>
        <a:defRPr sz="1200">
          <a:latin typeface="Arial"/>
          <a:ea typeface="Arial"/>
          <a:cs typeface="Arial"/>
          <a:sym typeface="Arial"/>
        </a:defRPr>
      </a:lvl2pPr>
      <a:lvl3pPr>
        <a:defRPr sz="1200">
          <a:latin typeface="Arial"/>
          <a:ea typeface="Arial"/>
          <a:cs typeface="Arial"/>
          <a:sym typeface="Arial"/>
        </a:defRPr>
      </a:lvl3pPr>
      <a:lvl4pPr>
        <a:defRPr sz="1200">
          <a:latin typeface="Arial"/>
          <a:ea typeface="Arial"/>
          <a:cs typeface="Arial"/>
          <a:sym typeface="Arial"/>
        </a:defRPr>
      </a:lvl4pPr>
      <a:lvl5pPr>
        <a:defRPr sz="1200">
          <a:latin typeface="Arial"/>
          <a:ea typeface="Arial"/>
          <a:cs typeface="Arial"/>
          <a:sym typeface="Arial"/>
        </a:defRPr>
      </a:lvl5pPr>
      <a:lvl6pPr>
        <a:defRPr sz="1200">
          <a:latin typeface="Arial"/>
          <a:ea typeface="Arial"/>
          <a:cs typeface="Arial"/>
          <a:sym typeface="Arial"/>
        </a:defRPr>
      </a:lvl6pPr>
      <a:lvl7pPr>
        <a:defRPr sz="1200">
          <a:latin typeface="Arial"/>
          <a:ea typeface="Arial"/>
          <a:cs typeface="Arial"/>
          <a:sym typeface="Arial"/>
        </a:defRPr>
      </a:lvl7pPr>
      <a:lvl8pPr>
        <a:defRPr sz="1200">
          <a:latin typeface="Arial"/>
          <a:ea typeface="Arial"/>
          <a:cs typeface="Arial"/>
          <a:sym typeface="Arial"/>
        </a:defRPr>
      </a:lvl8pPr>
      <a:lvl9pPr>
        <a:defRPr sz="1200">
          <a:latin typeface="Arial"/>
          <a:ea typeface="Arial"/>
          <a:cs typeface="Arial"/>
          <a:sym typeface="Arial"/>
        </a:defRPr>
      </a:lvl9pPr>
    </p:titleStyle>
    <p:bodyStyle>
      <a:lvl1pPr>
        <a:defRPr sz="1200">
          <a:latin typeface="Arial"/>
          <a:ea typeface="Arial"/>
          <a:cs typeface="Arial"/>
          <a:sym typeface="Arial"/>
        </a:defRPr>
      </a:lvl1pPr>
      <a:lvl2pPr>
        <a:defRPr sz="1200">
          <a:latin typeface="Arial"/>
          <a:ea typeface="Arial"/>
          <a:cs typeface="Arial"/>
          <a:sym typeface="Arial"/>
        </a:defRPr>
      </a:lvl2pPr>
      <a:lvl3pPr>
        <a:defRPr sz="1200">
          <a:latin typeface="Arial"/>
          <a:ea typeface="Arial"/>
          <a:cs typeface="Arial"/>
          <a:sym typeface="Arial"/>
        </a:defRPr>
      </a:lvl3pPr>
      <a:lvl4pPr>
        <a:defRPr sz="1200">
          <a:latin typeface="Arial"/>
          <a:ea typeface="Arial"/>
          <a:cs typeface="Arial"/>
          <a:sym typeface="Arial"/>
        </a:defRPr>
      </a:lvl4pPr>
      <a:lvl5pPr>
        <a:defRPr sz="1200">
          <a:latin typeface="Arial"/>
          <a:ea typeface="Arial"/>
          <a:cs typeface="Arial"/>
          <a:sym typeface="Arial"/>
        </a:defRPr>
      </a:lvl5pPr>
      <a:lvl6pPr>
        <a:defRPr sz="1200">
          <a:latin typeface="Arial"/>
          <a:ea typeface="Arial"/>
          <a:cs typeface="Arial"/>
          <a:sym typeface="Arial"/>
        </a:defRPr>
      </a:lvl6pPr>
      <a:lvl7pPr>
        <a:defRPr sz="1200">
          <a:latin typeface="Arial"/>
          <a:ea typeface="Arial"/>
          <a:cs typeface="Arial"/>
          <a:sym typeface="Arial"/>
        </a:defRPr>
      </a:lvl7pPr>
      <a:lvl8pPr>
        <a:defRPr sz="1200">
          <a:latin typeface="Arial"/>
          <a:ea typeface="Arial"/>
          <a:cs typeface="Arial"/>
          <a:sym typeface="Arial"/>
        </a:defRPr>
      </a:lvl8pPr>
      <a:lvl9pPr>
        <a:defRPr sz="1200">
          <a:latin typeface="Arial"/>
          <a:ea typeface="Arial"/>
          <a:cs typeface="Arial"/>
          <a:sym typeface="Arial"/>
        </a:defRPr>
      </a:lvl9pPr>
    </p:bodyStyle>
    <p:otherStyle>
      <a:lvl1pPr algn="r">
        <a:defRPr sz="1100">
          <a:solidFill>
            <a:schemeClr val="tx1"/>
          </a:solidFill>
          <a:latin typeface="+mn-lt"/>
          <a:ea typeface="+mn-ea"/>
          <a:cs typeface="+mn-cs"/>
          <a:sym typeface="Arial"/>
        </a:defRPr>
      </a:lvl1pPr>
      <a:lvl2pPr algn="r">
        <a:defRPr sz="1100">
          <a:solidFill>
            <a:schemeClr val="tx1"/>
          </a:solidFill>
          <a:latin typeface="+mn-lt"/>
          <a:ea typeface="+mn-ea"/>
          <a:cs typeface="+mn-cs"/>
          <a:sym typeface="Arial"/>
        </a:defRPr>
      </a:lvl2pPr>
      <a:lvl3pPr algn="r">
        <a:defRPr sz="1100">
          <a:solidFill>
            <a:schemeClr val="tx1"/>
          </a:solidFill>
          <a:latin typeface="+mn-lt"/>
          <a:ea typeface="+mn-ea"/>
          <a:cs typeface="+mn-cs"/>
          <a:sym typeface="Arial"/>
        </a:defRPr>
      </a:lvl3pPr>
      <a:lvl4pPr algn="r">
        <a:defRPr sz="1100">
          <a:solidFill>
            <a:schemeClr val="tx1"/>
          </a:solidFill>
          <a:latin typeface="+mn-lt"/>
          <a:ea typeface="+mn-ea"/>
          <a:cs typeface="+mn-cs"/>
          <a:sym typeface="Arial"/>
        </a:defRPr>
      </a:lvl4pPr>
      <a:lvl5pPr algn="r">
        <a:defRPr sz="1100">
          <a:solidFill>
            <a:schemeClr val="tx1"/>
          </a:solidFill>
          <a:latin typeface="+mn-lt"/>
          <a:ea typeface="+mn-ea"/>
          <a:cs typeface="+mn-cs"/>
          <a:sym typeface="Arial"/>
        </a:defRPr>
      </a:lvl5pPr>
      <a:lvl6pPr algn="r">
        <a:defRPr sz="1100">
          <a:solidFill>
            <a:schemeClr val="tx1"/>
          </a:solidFill>
          <a:latin typeface="+mn-lt"/>
          <a:ea typeface="+mn-ea"/>
          <a:cs typeface="+mn-cs"/>
          <a:sym typeface="Arial"/>
        </a:defRPr>
      </a:lvl6pPr>
      <a:lvl7pPr algn="r">
        <a:defRPr sz="1100">
          <a:solidFill>
            <a:schemeClr val="tx1"/>
          </a:solidFill>
          <a:latin typeface="+mn-lt"/>
          <a:ea typeface="+mn-ea"/>
          <a:cs typeface="+mn-cs"/>
          <a:sym typeface="Arial"/>
        </a:defRPr>
      </a:lvl7pPr>
      <a:lvl8pPr algn="r">
        <a:defRPr sz="1100">
          <a:solidFill>
            <a:schemeClr val="tx1"/>
          </a:solidFill>
          <a:latin typeface="+mn-lt"/>
          <a:ea typeface="+mn-ea"/>
          <a:cs typeface="+mn-cs"/>
          <a:sym typeface="Arial"/>
        </a:defRPr>
      </a:lvl8pPr>
      <a:lvl9pPr algn="r">
        <a:defRPr sz="1100">
          <a:solidFill>
            <a:schemeClr val="tx1"/>
          </a:solidFill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hyperlink" Target="http://www.lovemytool.com/" TargetMode="External" /><Relationship Id="rId3" Type="http://schemas.openxmlformats.org/officeDocument/2006/relationships/hyperlink" Target="http://www.packetpioneer.com" TargetMode="External" /><Relationship Id="rId4" Type="http://schemas.openxmlformats.org/officeDocument/2006/relationships/image" Target="../media/image2.jpe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3.jpeg" /><Relationship Id="rId3" Type="http://schemas.openxmlformats.org/officeDocument/2006/relationships/image" Target="../media/image4.jpe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5.jpeg" /><Relationship Id="rId3" Type="http://schemas.openxmlformats.org/officeDocument/2006/relationships/image" Target="../media/image4.jpe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6.jpeg" /><Relationship Id="rId3" Type="http://schemas.openxmlformats.org/officeDocument/2006/relationships/image" Target="../media/image4.jpe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xfrm>
            <a:off x="1284287" y="1604578"/>
            <a:ext cx="7309447" cy="1934344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B5394"/>
                </a:solidFill>
              </a:rPr>
              <a:t>TCP Tips, Tricks, and Traces</a:t>
            </a:r>
          </a:p>
        </p:txBody>
      </p:sp>
      <p:sp>
        <p:nvSpPr>
          <p:cNvPr id="28" name="Shape 28"/>
          <p:cNvSpPr/>
          <p:nvPr/>
        </p:nvSpPr>
        <p:spPr>
          <a:xfrm>
            <a:off x="865187" y="2587625"/>
            <a:ext cx="8353426" cy="19343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>
            <a:normAutofit/>
          </a:bodyPr>
          <a:lstStyle>
            <a:lvl1pPr>
              <a:defRPr sz="2700">
                <a:solidFill>
                  <a:srgbClr val="0B5394"/>
                </a:solidFill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sz="2700">
                <a:solidFill>
                  <a:srgbClr val="0B5394"/>
                </a:solidFill>
              </a:rPr>
              <a:t>Let’s chat about what makes Applications Crawl</a:t>
            </a:r>
          </a:p>
        </p:txBody>
      </p:sp>
    </p:spTree>
  </p:cSld>
  <p:clrMapOvr>
    <a:masterClrMapping/>
  </p:clrMapOvr>
  <p:transition spd="med"/>
  <p:timing/>
</p:sld>
</file>

<file path=ppt/slides/slide10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5" name="Shape 125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What causes retransmissions?</a:t>
            </a:r>
          </a:p>
        </p:txBody>
      </p:sp>
      <p:sp>
        <p:nvSpPr>
          <p:cNvPr id="126" name="Shape 126"/>
          <p:cNvSpPr/>
          <p:nvPr/>
        </p:nvSpPr>
        <p:spPr>
          <a:xfrm>
            <a:off x="401210" y="706930"/>
            <a:ext cx="6736871" cy="33693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>
            <a:spAutoFit/>
          </a:bodyPr>
          <a:lstStyle/>
          <a:p>
            <a:pPr marL="228600" lvl="0" indent="-228600">
              <a:buClr>
                <a:srgbClr val="000000"/>
              </a:buClr>
              <a:buSzTx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Packet Discards</a:t>
            </a:r>
          </a:p>
          <a:p>
            <a:pPr marL="228600" lvl="0" indent="-228600">
              <a:buClr>
                <a:srgbClr val="000000"/>
              </a:buClr>
              <a:buSzTx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FCS/CRC Errors</a:t>
            </a:r>
          </a:p>
          <a:p>
            <a:pPr marL="228600" lvl="0" indent="-228600">
              <a:buClr>
                <a:srgbClr val="000000"/>
              </a:buClr>
              <a:buSzTx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Cable/Interface hardware errors.</a:t>
            </a: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Those are the big ones.</a:t>
            </a:r>
          </a:p>
        </p:txBody>
      </p:sp>
    </p:spTree>
  </p:cSld>
  <p:clrMapOvr>
    <a:masterClrMapping/>
  </p:clrMapOvr>
  <p:transition spd="med"/>
  <p:timing/>
</p:sld>
</file>

<file path=ppt/slides/slide11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8" name="Shape 12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Make sure you don’t over-filter</a:t>
            </a:r>
          </a:p>
        </p:txBody>
      </p:sp>
      <p:sp>
        <p:nvSpPr>
          <p:cNvPr id="129" name="Shape 129"/>
          <p:cNvSpPr/>
          <p:nvPr/>
        </p:nvSpPr>
        <p:spPr>
          <a:xfrm>
            <a:off x="401210" y="706930"/>
            <a:ext cx="6736871" cy="39535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>
            <a:spAutoFit/>
          </a:bodyPr>
          <a:lstStyle/>
          <a:p>
            <a:pPr marL="228600" lvl="0" indent="-228600">
              <a:buClr>
                <a:srgbClr val="000000"/>
              </a:buClr>
              <a:buSzTx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When working to understand the root cause of retransmissions, make sure not to over-filter the trace. </a:t>
            </a:r>
          </a:p>
          <a:p>
            <a:pPr marL="228600" lvl="0" indent="-228600">
              <a:buClr>
                <a:srgbClr val="000000"/>
              </a:buClr>
              <a:buSzTx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Dig until you understand it. </a:t>
            </a: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TCPRetransFromARPS.pcap</a:t>
            </a:r>
          </a:p>
        </p:txBody>
      </p:sp>
    </p:spTree>
  </p:cSld>
  <p:clrMapOvr>
    <a:masterClrMapping/>
  </p:clrMapOvr>
  <p:transition spd="med"/>
  <p:timing/>
</p:sld>
</file>

<file path=ppt/slides/slide1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TCP Window Problems</a:t>
            </a:r>
          </a:p>
        </p:txBody>
      </p:sp>
      <p:sp>
        <p:nvSpPr>
          <p:cNvPr id="132" name="Shape 132"/>
          <p:cNvSpPr/>
          <p:nvPr/>
        </p:nvSpPr>
        <p:spPr>
          <a:xfrm>
            <a:off x="436880" y="946150"/>
            <a:ext cx="7406641" cy="372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>
            <a:normAutofit/>
          </a:bodyPr>
          <a:lstStyle>
            <a:lvl1pPr>
              <a:defRPr sz="17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1700"/>
              <a:t>Open Example 3_TCP Window Problem.pcap</a:t>
            </a:r>
          </a:p>
        </p:txBody>
      </p:sp>
    </p:spTree>
  </p:cSld>
  <p:clrMapOvr>
    <a:masterClrMapping/>
  </p:clrMapOvr>
  <p:transition spd="med"/>
  <p:timing/>
</p:sld>
</file>

<file path=ppt/slides/slide1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4" name="Shape 1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TCP Keep Alives</a:t>
            </a:r>
          </a:p>
        </p:txBody>
      </p:sp>
      <p:sp>
        <p:nvSpPr>
          <p:cNvPr id="135" name="Shape 135"/>
          <p:cNvSpPr/>
          <p:nvPr/>
        </p:nvSpPr>
        <p:spPr>
          <a:xfrm>
            <a:off x="436880" y="803310"/>
            <a:ext cx="7406641" cy="372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>
            <a:normAutofit/>
          </a:bodyPr>
          <a:lstStyle/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These may look bad – but are they? </a:t>
            </a:r>
          </a:p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Open Example 4_Slow Web Application.pcap</a:t>
            </a:r>
          </a:p>
        </p:txBody>
      </p:sp>
    </p:spTree>
  </p:cSld>
  <p:clrMapOvr>
    <a:masterClrMapping/>
  </p:clrMapOvr>
  <p:transition spd="med"/>
  <p:timing/>
</p:sld>
</file>

<file path=ppt/slides/slide1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7" name="Shape 13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TCP Delayed ACKs</a:t>
            </a:r>
          </a:p>
        </p:txBody>
      </p:sp>
      <p:sp>
        <p:nvSpPr>
          <p:cNvPr id="138" name="Shape 138"/>
          <p:cNvSpPr/>
          <p:nvPr/>
        </p:nvSpPr>
        <p:spPr>
          <a:xfrm>
            <a:off x="436880" y="803310"/>
            <a:ext cx="7406641" cy="372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>
            <a:normAutofit/>
          </a:bodyPr>
          <a:lstStyle/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This is the default behaviour of many TCP Stacks. </a:t>
            </a:r>
          </a:p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 </a:t>
            </a:r>
          </a:p>
          <a:p>
            <a:pPr lvl="0">
              <a:defRPr sz="1800"/>
            </a:pPr>
            <a:r>
              <a:rPr sz="1500">
                <a:latin typeface="Arial"/>
                <a:ea typeface="Arial"/>
                <a:cs typeface="Arial"/>
                <a:sym typeface="Arial"/>
              </a:rPr>
              <a:t>Open Example 5_Delayed ACKs.pcap</a:t>
            </a:r>
          </a:p>
        </p:txBody>
      </p:sp>
    </p:spTree>
  </p:cSld>
  <p:clrMapOvr>
    <a:masterClrMapping/>
  </p:clrMapOvr>
  <p:transition spd="med"/>
  <p:timing/>
</p:sld>
</file>

<file path=ppt/slides/slide1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0" name="Shape 14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4000">
                <a:solidFill>
                  <a:srgbClr val="0B5394"/>
                </a:solidFill>
              </a:rPr>
              <a:t>Questions? Thanks for coming! Don’t forget to review. </a:t>
            </a:r>
          </a:p>
        </p:txBody>
      </p:sp>
    </p:spTree>
  </p:cSld>
  <p:clrMapOvr>
    <a:masterClrMapping/>
  </p:clrMapOvr>
  <p:transition spd="med"/>
  <p:timing/>
</p:sld>
</file>

<file path=ppt/slides/slide2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" name="Shape 3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Presenter</a:t>
            </a:r>
          </a:p>
        </p:txBody>
      </p:sp>
      <p:sp>
        <p:nvSpPr>
          <p:cNvPr id="31" name="Shape 31"/>
          <p:cNvSpPr/>
          <p:nvPr/>
        </p:nvSpPr>
        <p:spPr>
          <a:xfrm>
            <a:off x="132080" y="708886"/>
            <a:ext cx="7406641" cy="372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>
            <a:normAutofit/>
          </a:bodyPr>
          <a:lstStyle/>
          <a:p>
            <a:pPr lvl="0"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Packet Pioneer LLC</a:t>
            </a:r>
          </a:p>
          <a:p>
            <a:pPr lvl="0"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Network Analyst - WCNA</a:t>
            </a:r>
          </a:p>
          <a:p>
            <a:pPr lvl="0">
              <a:defRPr sz="1800"/>
            </a:pP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Training and Professional Services</a:t>
            </a:r>
          </a:p>
          <a:p>
            <a:pPr lvl="0">
              <a:defRPr sz="1800"/>
            </a:pPr>
            <a:r>
              <a:rPr sz="2100">
                <a:latin typeface="Arial"/>
                <a:ea typeface="Arial"/>
                <a:cs typeface="Arial"/>
                <a:sym typeface="Arial"/>
              </a:rPr>
              <a:t>Network and application performance analysis</a:t>
            </a:r>
          </a:p>
          <a:p>
            <a:pPr lvl="0">
              <a:defRPr sz="1800"/>
            </a:pPr>
            <a:r>
              <a:rPr sz="2100">
                <a:solidFill>
                  <a:srgbClr val="1155CC"/>
                </a:solidFill>
                <a:uFill>
                  <a:solidFill>
                    <a:srgbClr val="1155CC"/>
                  </a:solidFill>
                </a:uFill>
                <a:latin typeface="Arial"/>
                <a:ea typeface="Arial"/>
                <a:cs typeface="Arial"/>
                <a:sym typeface="Arial"/>
                <a:hlinkClick r:id="rId2"/>
              </a:rPr>
              <a:t>www.lovemytool.com</a:t>
            </a:r>
            <a:endParaRPr sz="21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2100" u="sng">
                <a:solidFill>
                  <a:srgbClr val="0097A7"/>
                </a:solidFill>
                <a:uFill>
                  <a:solidFill>
                    <a:srgbClr val="0097A7"/>
                  </a:solidFill>
                </a:uFill>
                <a:latin typeface="Arial"/>
                <a:ea typeface="Arial"/>
                <a:cs typeface="Arial"/>
                <a:sym typeface="Arial"/>
                <a:hlinkClick r:id="rId3"/>
              </a:rPr>
              <a:t>www.packetpioneer.com</a:t>
            </a:r>
          </a:p>
        </p:txBody>
      </p:sp>
      <p:pic>
        <p:nvPicPr>
          <p:cNvPr id="32" name="image3.jp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049712" y="777910"/>
            <a:ext cx="2811307" cy="996288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  <p:timing/>
</p:sld>
</file>

<file path=ppt/slides/slide3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4" name="Shape 34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Why TCP?</a:t>
            </a:r>
          </a:p>
        </p:txBody>
      </p:sp>
      <p:sp>
        <p:nvSpPr>
          <p:cNvPr id="35" name="Shape 35"/>
          <p:cNvSpPr/>
          <p:nvPr/>
        </p:nvSpPr>
        <p:spPr>
          <a:xfrm>
            <a:off x="233680" y="1121634"/>
            <a:ext cx="7406641" cy="372572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>
            <a:normAutofit/>
          </a:bodyPr>
          <a:lstStyle/>
          <a:p>
            <a:pPr lvl="0">
              <a:defRPr sz="1800"/>
            </a:pPr>
            <a:r>
              <a:rPr sz="1700">
                <a:latin typeface="Arial"/>
                <a:ea typeface="Arial"/>
                <a:cs typeface="Arial"/>
                <a:sym typeface="Arial"/>
              </a:rPr>
              <a:t>Important stuff uses it.</a:t>
            </a:r>
          </a:p>
          <a:p>
            <a:pPr lvl="0">
              <a:defRPr sz="1800"/>
            </a:pPr>
            <a:r>
              <a:rPr sz="1700">
                <a:latin typeface="Arial"/>
                <a:ea typeface="Arial"/>
                <a:cs typeface="Arial"/>
                <a:sym typeface="Arial"/>
              </a:rPr>
              <a:t>Some problems “hide” at this layer.</a:t>
            </a:r>
          </a:p>
          <a:p>
            <a:pPr lvl="0">
              <a:defRPr sz="1800"/>
            </a:pPr>
            <a:r>
              <a:rPr sz="1700">
                <a:latin typeface="Arial"/>
                <a:ea typeface="Arial"/>
                <a:cs typeface="Arial"/>
                <a:sym typeface="Arial"/>
              </a:rPr>
              <a:t>Key to isolating problem domain.  </a:t>
            </a: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17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1700">
                <a:latin typeface="Arial"/>
                <a:ea typeface="Arial"/>
                <a:cs typeface="Arial"/>
                <a:sym typeface="Arial"/>
              </a:rPr>
              <a:t>Few take responsibility</a:t>
            </a:r>
          </a:p>
          <a:p>
            <a:pPr lvl="0">
              <a:defRPr sz="1800"/>
            </a:pPr>
            <a:r>
              <a:rPr sz="1700">
                <a:latin typeface="Arial"/>
                <a:ea typeface="Arial"/>
                <a:cs typeface="Arial"/>
                <a:sym typeface="Arial"/>
              </a:rPr>
              <a:t>for it.   </a:t>
            </a:r>
          </a:p>
        </p:txBody>
      </p:sp>
    </p:spTree>
  </p:cSld>
  <p:clrMapOvr>
    <a:masterClrMapping/>
  </p:clrMapOvr>
  <p:transition spd="med"/>
  <p:timing/>
</p:sld>
</file>

<file path=ppt/slides/slide4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7" name="Shape 37"/>
          <p:cNvSpPr>
            <a:spLocks noGrp="1"/>
          </p:cNvSpPr>
          <p:nvPr>
            <p:ph type="title"/>
          </p:nvPr>
        </p:nvSpPr>
        <p:spPr>
          <a:xfrm>
            <a:off x="868680" y="205977"/>
            <a:ext cx="7406641" cy="85752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1200"/>
              <a:t>	</a:t>
            </a:r>
          </a:p>
        </p:txBody>
      </p:sp>
      <p:sp>
        <p:nvSpPr>
          <p:cNvPr id="38" name="Shape 38"/>
          <p:cNvSpPr/>
          <p:nvPr/>
        </p:nvSpPr>
        <p:spPr>
          <a:xfrm>
            <a:off x="937260" y="898683"/>
            <a:ext cx="6926580" cy="44162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>
            <a:normAutofit/>
          </a:bodyPr>
          <a:lstStyle/>
          <a:p>
            <a:pPr marL="205739" lvl="0" indent="-205739">
              <a:buClr>
                <a:srgbClr val="000000"/>
              </a:buClr>
              <a:buSzTx/>
              <a:buFont typeface="Arial"/>
              <a:buChar char="•"/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Network engineers check network interfaces, utilization levels, link errors and the wireless environment</a:t>
            </a:r>
            <a:endParaRPr sz="2600">
              <a:latin typeface="Arial"/>
              <a:ea typeface="Arial"/>
              <a:cs typeface="Arial"/>
              <a:sym typeface="Arial"/>
            </a:endParaRPr>
          </a:p>
          <a:p>
            <a:pPr marL="205739" lvl="0" indent="-205739">
              <a:buClr>
                <a:srgbClr val="000000"/>
              </a:buClr>
              <a:buSzTx/>
              <a:buFont typeface="Arial"/>
              <a:buChar char="•"/>
              <a:defRPr sz="1800"/>
            </a:pPr>
            <a:r>
              <a:rPr>
                <a:latin typeface="Arial"/>
                <a:ea typeface="Arial"/>
                <a:cs typeface="Arial"/>
                <a:sym typeface="Arial"/>
              </a:rPr>
              <a:t>They want to prove it’s not the network. </a:t>
            </a:r>
          </a:p>
        </p:txBody>
      </p:sp>
      <p:grpSp>
        <p:nvGrpSpPr>
          <p:cNvPr id="41" name="Group 41"/>
          <p:cNvGrpSpPr/>
          <p:nvPr/>
        </p:nvGrpSpPr>
        <p:grpSpPr>
          <a:xfrm>
            <a:off x="6554616" y="4244536"/>
            <a:ext cx="1576743" cy="330489"/>
            <a:chExt cx="1576742" cy="330488"/>
          </a:xfrm>
        </p:grpSpPr>
        <p:sp>
          <p:nvSpPr>
            <p:cNvPr id="39" name="Shape 39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1BB32"/>
                </a:gs>
                <a:gs pos="100000">
                  <a:srgbClr val="D6FC9C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0" name="Shape 40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PHYSICAL</a:t>
              </a:r>
            </a:p>
          </p:txBody>
        </p:sp>
      </p:grpSp>
      <p:grpSp>
        <p:nvGrpSpPr>
          <p:cNvPr id="44" name="Group 44"/>
          <p:cNvGrpSpPr/>
          <p:nvPr/>
        </p:nvGrpSpPr>
        <p:grpSpPr>
          <a:xfrm>
            <a:off x="6554616" y="3833056"/>
            <a:ext cx="1576743" cy="330489"/>
            <a:chExt cx="1576742" cy="330488"/>
          </a:xfrm>
        </p:grpSpPr>
        <p:sp>
          <p:nvSpPr>
            <p:cNvPr id="42" name="Shape 42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1BB32"/>
                </a:gs>
                <a:gs pos="100000">
                  <a:srgbClr val="D6FC9C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3" name="Shape 43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DATA LINK</a:t>
              </a:r>
            </a:p>
          </p:txBody>
        </p:sp>
      </p:grpSp>
      <p:grpSp>
        <p:nvGrpSpPr>
          <p:cNvPr id="47" name="Group 47"/>
          <p:cNvGrpSpPr/>
          <p:nvPr/>
        </p:nvGrpSpPr>
        <p:grpSpPr>
          <a:xfrm>
            <a:off x="6554616" y="3421576"/>
            <a:ext cx="1576743" cy="330489"/>
            <a:chExt cx="1576742" cy="330488"/>
          </a:xfrm>
        </p:grpSpPr>
        <p:sp>
          <p:nvSpPr>
            <p:cNvPr id="45" name="Shape 45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1BB32"/>
                </a:gs>
                <a:gs pos="100000">
                  <a:srgbClr val="D6FC9C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6" name="Shape 46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NETWORK</a:t>
              </a:r>
            </a:p>
          </p:txBody>
        </p:sp>
      </p:grpSp>
      <p:grpSp>
        <p:nvGrpSpPr>
          <p:cNvPr id="50" name="Group 50"/>
          <p:cNvGrpSpPr/>
          <p:nvPr/>
        </p:nvGrpSpPr>
        <p:grpSpPr>
          <a:xfrm>
            <a:off x="6554616" y="3010096"/>
            <a:ext cx="1576743" cy="330489"/>
            <a:chExt cx="1576742" cy="330488"/>
          </a:xfrm>
        </p:grpSpPr>
        <p:sp>
          <p:nvSpPr>
            <p:cNvPr id="48" name="Shape 48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49" name="Shape 49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TRANSPORT</a:t>
              </a:r>
            </a:p>
          </p:txBody>
        </p:sp>
      </p:grpSp>
      <p:grpSp>
        <p:nvGrpSpPr>
          <p:cNvPr id="53" name="Group 53"/>
          <p:cNvGrpSpPr/>
          <p:nvPr/>
        </p:nvGrpSpPr>
        <p:grpSpPr>
          <a:xfrm>
            <a:off x="6554616" y="2598616"/>
            <a:ext cx="1576743" cy="330489"/>
            <a:chExt cx="1576742" cy="330488"/>
          </a:xfrm>
        </p:grpSpPr>
        <p:sp>
          <p:nvSpPr>
            <p:cNvPr id="51" name="Shape 51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2" name="Shape 52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SESSION</a:t>
              </a:r>
            </a:p>
          </p:txBody>
        </p:sp>
      </p:grpSp>
      <p:grpSp>
        <p:nvGrpSpPr>
          <p:cNvPr id="56" name="Group 56"/>
          <p:cNvGrpSpPr/>
          <p:nvPr/>
        </p:nvGrpSpPr>
        <p:grpSpPr>
          <a:xfrm>
            <a:off x="6554616" y="2187136"/>
            <a:ext cx="1576743" cy="330489"/>
            <a:chExt cx="1576742" cy="330488"/>
          </a:xfrm>
        </p:grpSpPr>
        <p:sp>
          <p:nvSpPr>
            <p:cNvPr id="54" name="Shape 54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5" name="Shape 55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PRESENTATION</a:t>
              </a:r>
            </a:p>
          </p:txBody>
        </p:sp>
      </p:grpSp>
      <p:grpSp>
        <p:nvGrpSpPr>
          <p:cNvPr id="59" name="Group 59"/>
          <p:cNvGrpSpPr/>
          <p:nvPr/>
        </p:nvGrpSpPr>
        <p:grpSpPr>
          <a:xfrm>
            <a:off x="6554616" y="1775656"/>
            <a:ext cx="1576743" cy="330490"/>
            <a:chExt cx="1576742" cy="330488"/>
          </a:xfrm>
        </p:grpSpPr>
        <p:sp>
          <p:nvSpPr>
            <p:cNvPr id="57" name="Shape 57"/>
            <p:cNvSpPr/>
            <p:nvPr/>
          </p:nvSpPr>
          <p:spPr>
            <a:xfrm>
              <a:off x="0" y="0"/>
              <a:ext cx="1576743" cy="330489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58" name="Shape 58"/>
            <p:cNvSpPr/>
            <p:nvPr/>
          </p:nvSpPr>
          <p:spPr>
            <a:xfrm>
              <a:off x="16133" y="37688"/>
              <a:ext cx="1544476" cy="25511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APPLICATION</a:t>
              </a:r>
            </a:p>
          </p:txBody>
        </p:sp>
      </p:grpSp>
      <p:sp>
        <p:nvSpPr>
          <p:cNvPr id="60" name="Shape 60"/>
          <p:cNvSpPr/>
          <p:nvPr/>
        </p:nvSpPr>
        <p:spPr>
          <a:xfrm>
            <a:off x="6085487" y="3451366"/>
            <a:ext cx="262792" cy="1123660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15635" y="21600"/>
                  <a:pt x="10800" y="21412"/>
                  <a:pt x="10800" y="21179"/>
                </a:cubicBezTo>
                <a:lnTo>
                  <a:pt x="10800" y="11221"/>
                </a:lnTo>
                <a:cubicBezTo>
                  <a:pt x="10800" y="10988"/>
                  <a:pt x="5965" y="10800"/>
                  <a:pt x="0" y="10800"/>
                </a:cubicBezTo>
                <a:cubicBezTo>
                  <a:pt x="5965" y="10800"/>
                  <a:pt x="10800" y="10612"/>
                  <a:pt x="10800" y="10379"/>
                </a:cubicBezTo>
                <a:lnTo>
                  <a:pt x="10800" y="421"/>
                </a:lnTo>
                <a:cubicBezTo>
                  <a:pt x="10800" y="188"/>
                  <a:pt x="15635" y="0"/>
                  <a:pt x="21600" y="0"/>
                </a:cubicBezTo>
              </a:path>
            </a:pathLst>
          </a:custGeom>
          <a:ln w="25400">
            <a:solidFill>
              <a:srgbClr val="D07576"/>
            </a:solidFill>
          </a:ln>
        </p:spPr>
        <p:txBody>
          <a:bodyPr lIns="41148" tIns="41148" rIns="41148" bIns="41148" anchor="ctr"/>
          <a:lstStyle/>
          <a:p>
            <a:pPr lvl="0" algn="ctr">
              <a:defRPr sz="12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sp>
        <p:nvSpPr>
          <p:cNvPr id="62" name="Shape 62"/>
          <p:cNvSpPr/>
          <p:nvPr/>
        </p:nvSpPr>
        <p:spPr>
          <a:xfrm>
            <a:off x="958230" y="280230"/>
            <a:ext cx="7406642" cy="621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 anchor="b">
            <a:spAutoFit/>
          </a:bodyPr>
          <a:lstStyle>
            <a:lvl1pPr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/>
            </a:pPr>
            <a:r>
              <a:rPr sz="3200" b="1"/>
              <a:t>When a problem strikes	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95600" y="2068458"/>
            <a:ext cx="2743200" cy="274320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childTnLst>
                                    <p:set>
                                      <p:cBhvr>
                                        <p:cTn id="9" fill="hold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indefinite"/>
                            </p:stCondLst>
                          </p:cTn>
                        </p:par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uiExpand="1" build="p" bldLvl="5" animBg="1" advAuto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4" name="Shape 64"/>
          <p:cNvSpPr>
            <a:spLocks noGrp="1"/>
          </p:cNvSpPr>
          <p:nvPr>
            <p:ph type="title"/>
          </p:nvPr>
        </p:nvSpPr>
        <p:spPr>
          <a:xfrm>
            <a:off x="868680" y="205977"/>
            <a:ext cx="7406641" cy="857521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>
              <a:defRPr sz="1800"/>
            </a:pPr>
            <a:r>
              <a:rPr sz="1200"/>
              <a:t>	</a:t>
            </a:r>
          </a:p>
        </p:txBody>
      </p:sp>
      <p:sp>
        <p:nvSpPr>
          <p:cNvPr id="65" name="Shape 65"/>
          <p:cNvSpPr/>
          <p:nvPr/>
        </p:nvSpPr>
        <p:spPr>
          <a:xfrm>
            <a:off x="958230" y="280230"/>
            <a:ext cx="7406642" cy="62117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 anchor="b">
            <a:spAutoFit/>
          </a:bodyPr>
          <a:lstStyle>
            <a:lvl1pPr>
              <a:defRPr sz="3200" b="1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 b="0"/>
            </a:pPr>
            <a:r>
              <a:rPr sz="3200" b="1"/>
              <a:t>When a problem strikes	</a:t>
            </a:r>
          </a:p>
        </p:txBody>
      </p:sp>
      <p:sp>
        <p:nvSpPr>
          <p:cNvPr id="66" name="Shape 66"/>
          <p:cNvSpPr/>
          <p:nvPr/>
        </p:nvSpPr>
        <p:spPr>
          <a:xfrm>
            <a:off x="871110" y="948230"/>
            <a:ext cx="6736871" cy="7404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>
            <a:spAutoFit/>
          </a:bodyPr>
          <a:lstStyle>
            <a:lvl1pPr marL="228600" indent="-228600">
              <a:buClr>
                <a:srgbClr val="000000"/>
              </a:buClr>
              <a:buSzTx/>
              <a:buFont typeface="Arial"/>
              <a:buChar char="•"/>
              <a:defRPr sz="20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>
              <a:defRPr sz="1800"/>
            </a:pPr>
            <a:r>
              <a:rPr sz="2000"/>
              <a:t>Server and Application support people may check error logs and server resources to see if the issue is theirs.</a:t>
            </a:r>
          </a:p>
        </p:txBody>
      </p:sp>
      <p:grpSp>
        <p:nvGrpSpPr>
          <p:cNvPr id="69" name="Group 69"/>
          <p:cNvGrpSpPr/>
          <p:nvPr/>
        </p:nvGrpSpPr>
        <p:grpSpPr>
          <a:xfrm>
            <a:off x="6668296" y="4478625"/>
            <a:ext cx="1469863" cy="314042"/>
            <a:chExt cx="1469862" cy="314041"/>
          </a:xfrm>
        </p:grpSpPr>
        <p:sp>
          <p:nvSpPr>
            <p:cNvPr id="67" name="Shape 67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68" name="Shape 68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PHYSICAL</a:t>
              </a:r>
            </a:p>
          </p:txBody>
        </p:sp>
      </p:grpSp>
      <p:grpSp>
        <p:nvGrpSpPr>
          <p:cNvPr id="72" name="Group 72"/>
          <p:cNvGrpSpPr/>
          <p:nvPr/>
        </p:nvGrpSpPr>
        <p:grpSpPr>
          <a:xfrm>
            <a:off x="6668296" y="4067145"/>
            <a:ext cx="1469863" cy="314042"/>
            <a:chExt cx="1469862" cy="314041"/>
          </a:xfrm>
        </p:grpSpPr>
        <p:sp>
          <p:nvSpPr>
            <p:cNvPr id="70" name="Shape 70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1" name="Shape 71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DATA LINK</a:t>
              </a:r>
            </a:p>
          </p:txBody>
        </p:sp>
      </p:grpSp>
      <p:grpSp>
        <p:nvGrpSpPr>
          <p:cNvPr id="75" name="Group 75"/>
          <p:cNvGrpSpPr/>
          <p:nvPr/>
        </p:nvGrpSpPr>
        <p:grpSpPr>
          <a:xfrm>
            <a:off x="6668296" y="3655665"/>
            <a:ext cx="1469863" cy="314042"/>
            <a:chExt cx="1469862" cy="314041"/>
          </a:xfrm>
        </p:grpSpPr>
        <p:sp>
          <p:nvSpPr>
            <p:cNvPr id="73" name="Shape 73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4" name="Shape 74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NETWORK</a:t>
              </a:r>
            </a:p>
          </p:txBody>
        </p:sp>
      </p:grpSp>
      <p:grpSp>
        <p:nvGrpSpPr>
          <p:cNvPr id="78" name="Group 78"/>
          <p:cNvGrpSpPr/>
          <p:nvPr/>
        </p:nvGrpSpPr>
        <p:grpSpPr>
          <a:xfrm>
            <a:off x="6668296" y="3244185"/>
            <a:ext cx="1469863" cy="314042"/>
            <a:chExt cx="1469862" cy="314041"/>
          </a:xfrm>
        </p:grpSpPr>
        <p:sp>
          <p:nvSpPr>
            <p:cNvPr id="76" name="Shape 76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783CD"/>
                </a:gs>
                <a:gs pos="100000">
                  <a:srgbClr val="9EC7FF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77" name="Shape 77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TRANSPORT</a:t>
              </a:r>
            </a:p>
          </p:txBody>
        </p:sp>
      </p:grpSp>
      <p:grpSp>
        <p:nvGrpSpPr>
          <p:cNvPr id="81" name="Group 81"/>
          <p:cNvGrpSpPr/>
          <p:nvPr/>
        </p:nvGrpSpPr>
        <p:grpSpPr>
          <a:xfrm>
            <a:off x="6668296" y="2832705"/>
            <a:ext cx="1469863" cy="314042"/>
            <a:chExt cx="1469862" cy="314041"/>
          </a:xfrm>
        </p:grpSpPr>
        <p:sp>
          <p:nvSpPr>
            <p:cNvPr id="79" name="Shape 79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1BB32"/>
                </a:gs>
                <a:gs pos="100000">
                  <a:srgbClr val="D6FC9C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0" name="Shape 80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SESSION</a:t>
              </a:r>
            </a:p>
          </p:txBody>
        </p:sp>
      </p:grpSp>
      <p:grpSp>
        <p:nvGrpSpPr>
          <p:cNvPr id="84" name="Group 84"/>
          <p:cNvGrpSpPr/>
          <p:nvPr/>
        </p:nvGrpSpPr>
        <p:grpSpPr>
          <a:xfrm>
            <a:off x="6668296" y="2421224"/>
            <a:ext cx="1469863" cy="314043"/>
            <a:chExt cx="1469862" cy="314041"/>
          </a:xfrm>
        </p:grpSpPr>
        <p:sp>
          <p:nvSpPr>
            <p:cNvPr id="82" name="Shape 82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1BB32"/>
                </a:gs>
                <a:gs pos="100000">
                  <a:srgbClr val="D6FC9C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3" name="Shape 83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PRESENTATION</a:t>
              </a:r>
            </a:p>
          </p:txBody>
        </p:sp>
      </p:grpSp>
      <p:grpSp>
        <p:nvGrpSpPr>
          <p:cNvPr id="87" name="Group 87"/>
          <p:cNvGrpSpPr/>
          <p:nvPr/>
        </p:nvGrpSpPr>
        <p:grpSpPr>
          <a:xfrm>
            <a:off x="6668296" y="2009744"/>
            <a:ext cx="1469863" cy="314043"/>
            <a:chExt cx="1469862" cy="314041"/>
          </a:xfrm>
        </p:grpSpPr>
        <p:sp>
          <p:nvSpPr>
            <p:cNvPr id="85" name="Shape 85"/>
            <p:cNvSpPr/>
            <p:nvPr/>
          </p:nvSpPr>
          <p:spPr>
            <a:xfrm>
              <a:off x="0" y="0"/>
              <a:ext cx="1469863" cy="314042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1BB32"/>
                </a:gs>
                <a:gs pos="100000">
                  <a:srgbClr val="D6FC9C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86" name="Shape 86"/>
            <p:cNvSpPr/>
            <p:nvPr/>
          </p:nvSpPr>
          <p:spPr>
            <a:xfrm>
              <a:off x="15330" y="29465"/>
              <a:ext cx="1439202" cy="255111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200">
                  <a:solidFill>
                    <a:srgbClr val="FFFFFF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200">
                  <a:solidFill>
                    <a:srgbClr val="FFFFFF"/>
                  </a:solidFill>
                </a:rPr>
                <a:t>APPLICATION</a:t>
              </a:r>
            </a:p>
          </p:txBody>
        </p:sp>
      </p:grpSp>
      <p:sp>
        <p:nvSpPr>
          <p:cNvPr id="88" name="Shape 88"/>
          <p:cNvSpPr/>
          <p:nvPr/>
        </p:nvSpPr>
        <p:spPr>
          <a:xfrm>
            <a:off x="6121531" y="2079007"/>
            <a:ext cx="244979" cy="1067741"/>
          </a:xfrm>
          <a:custGeom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1600"/>
                </a:moveTo>
                <a:cubicBezTo>
                  <a:pt x="15635" y="21600"/>
                  <a:pt x="10800" y="21415"/>
                  <a:pt x="10800" y="21187"/>
                </a:cubicBezTo>
                <a:lnTo>
                  <a:pt x="10800" y="11213"/>
                </a:lnTo>
                <a:cubicBezTo>
                  <a:pt x="10800" y="10985"/>
                  <a:pt x="5965" y="10800"/>
                  <a:pt x="0" y="10800"/>
                </a:cubicBezTo>
                <a:cubicBezTo>
                  <a:pt x="5965" y="10800"/>
                  <a:pt x="10800" y="10615"/>
                  <a:pt x="10800" y="10387"/>
                </a:cubicBezTo>
                <a:lnTo>
                  <a:pt x="10800" y="413"/>
                </a:lnTo>
                <a:cubicBezTo>
                  <a:pt x="10800" y="185"/>
                  <a:pt x="15635" y="0"/>
                  <a:pt x="21600" y="0"/>
                </a:cubicBezTo>
              </a:path>
            </a:pathLst>
          </a:custGeom>
          <a:ln w="25400">
            <a:solidFill>
              <a:srgbClr val="D07576"/>
            </a:solidFill>
          </a:ln>
        </p:spPr>
        <p:txBody>
          <a:bodyPr lIns="41148" tIns="41148" rIns="41148" bIns="41148" anchor="ctr"/>
          <a:lstStyle/>
          <a:p>
            <a:pPr lvl="0" algn="ctr">
              <a:defRPr sz="1200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1969" y="2220918"/>
            <a:ext cx="2805546" cy="2571750"/>
          </a:xfrm>
          <a:prstGeom prst="rect">
            <a:avLst/>
          </a:prstGeom>
        </p:spPr>
      </p:pic>
    </p:spTree>
  </p:cSld>
  <p:clrMapOvr>
    <a:masterClrMapping/>
  </p:clrMapOvr>
  <p:transition spd="med"/>
  <p:timing/>
</p:sld>
</file>

<file path=ppt/slides/slide6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1" name="Shape 91"/>
          <p:cNvSpPr>
            <a:spLocks noGrp="1"/>
          </p:cNvSpPr>
          <p:nvPr>
            <p:ph type="title"/>
          </p:nvPr>
        </p:nvSpPr>
        <p:spPr>
          <a:xfrm>
            <a:off x="868680" y="205977"/>
            <a:ext cx="7406641" cy="857521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2100"/>
            </a:lvl1pPr>
          </a:lstStyle>
          <a:p>
            <a:pPr lvl="0">
              <a:defRPr sz="1800"/>
            </a:pPr>
            <a:r>
              <a:rPr sz="2100"/>
              <a:t>What if the problem is in the middle? </a:t>
            </a:r>
            <a:r>
              <a:rPr lang="en-US" sz="2100" smtClean="0"/>
              <a:t>Or.. What if you could use the transport layer to find the real root cause? </a:t>
            </a:r>
            <a:r>
              <a:rPr sz="2100"/>
              <a:t>	</a:t>
            </a:r>
          </a:p>
        </p:txBody>
      </p:sp>
      <p:grpSp>
        <p:nvGrpSpPr>
          <p:cNvPr id="94" name="Group 94"/>
          <p:cNvGrpSpPr/>
          <p:nvPr/>
        </p:nvGrpSpPr>
        <p:grpSpPr>
          <a:xfrm>
            <a:off x="6315406" y="4227592"/>
            <a:ext cx="1645921" cy="342901"/>
            <a:chExt cx="1645919" cy="342900"/>
          </a:xfrm>
        </p:grpSpPr>
        <p:sp>
          <p:nvSpPr>
            <p:cNvPr id="92" name="Shape 92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3" name="Shape 93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PHYSICAL</a:t>
              </a:r>
            </a:p>
          </p:txBody>
        </p:sp>
      </p:grpSp>
      <p:grpSp>
        <p:nvGrpSpPr>
          <p:cNvPr id="97" name="Group 97"/>
          <p:cNvGrpSpPr/>
          <p:nvPr/>
        </p:nvGrpSpPr>
        <p:grpSpPr>
          <a:xfrm>
            <a:off x="6315406" y="3816112"/>
            <a:ext cx="1645921" cy="342901"/>
            <a:chExt cx="1645919" cy="342900"/>
          </a:xfrm>
        </p:grpSpPr>
        <p:sp>
          <p:nvSpPr>
            <p:cNvPr id="95" name="Shape 95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6" name="Shape 96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DATA LINK</a:t>
              </a:r>
            </a:p>
          </p:txBody>
        </p:sp>
      </p:grpSp>
      <p:grpSp>
        <p:nvGrpSpPr>
          <p:cNvPr id="100" name="Group 100"/>
          <p:cNvGrpSpPr/>
          <p:nvPr/>
        </p:nvGrpSpPr>
        <p:grpSpPr>
          <a:xfrm>
            <a:off x="6315406" y="3404632"/>
            <a:ext cx="1645921" cy="342901"/>
            <a:chExt cx="1645919" cy="342900"/>
          </a:xfrm>
        </p:grpSpPr>
        <p:sp>
          <p:nvSpPr>
            <p:cNvPr id="98" name="Shape 98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99" name="Shape 99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NETWORK</a:t>
              </a:r>
            </a:p>
          </p:txBody>
        </p:sp>
      </p:grpSp>
      <p:grpSp>
        <p:nvGrpSpPr>
          <p:cNvPr id="103" name="Group 103"/>
          <p:cNvGrpSpPr/>
          <p:nvPr/>
        </p:nvGrpSpPr>
        <p:grpSpPr>
          <a:xfrm>
            <a:off x="6315406" y="2993152"/>
            <a:ext cx="1645921" cy="342901"/>
            <a:chExt cx="1645919" cy="342900"/>
          </a:xfrm>
        </p:grpSpPr>
        <p:sp>
          <p:nvSpPr>
            <p:cNvPr id="101" name="Shape 101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9A2F2C"/>
                </a:gs>
                <a:gs pos="80000">
                  <a:srgbClr val="CA3E3A"/>
                </a:gs>
                <a:gs pos="100000">
                  <a:srgbClr val="CE3B37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2" name="Shape 102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TRANSPORT</a:t>
              </a:r>
            </a:p>
          </p:txBody>
        </p:sp>
      </p:grpSp>
      <p:grpSp>
        <p:nvGrpSpPr>
          <p:cNvPr id="106" name="Group 106"/>
          <p:cNvGrpSpPr/>
          <p:nvPr/>
        </p:nvGrpSpPr>
        <p:grpSpPr>
          <a:xfrm>
            <a:off x="6315406" y="2581672"/>
            <a:ext cx="1645921" cy="342901"/>
            <a:chExt cx="1645919" cy="342900"/>
          </a:xfrm>
        </p:grpSpPr>
        <p:sp>
          <p:nvSpPr>
            <p:cNvPr id="104" name="Shape 104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5" name="Shape 105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SESSION</a:t>
              </a:r>
            </a:p>
          </p:txBody>
        </p:sp>
      </p:grpSp>
      <p:grpSp>
        <p:nvGrpSpPr>
          <p:cNvPr id="109" name="Group 109"/>
          <p:cNvGrpSpPr/>
          <p:nvPr/>
        </p:nvGrpSpPr>
        <p:grpSpPr>
          <a:xfrm>
            <a:off x="6315406" y="2170192"/>
            <a:ext cx="1645921" cy="342901"/>
            <a:chExt cx="1645919" cy="342900"/>
          </a:xfrm>
        </p:grpSpPr>
        <p:sp>
          <p:nvSpPr>
            <p:cNvPr id="107" name="Shape 107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08" name="Shape 108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PRESENTATION</a:t>
              </a:r>
            </a:p>
          </p:txBody>
        </p:sp>
      </p:grpSp>
      <p:grpSp>
        <p:nvGrpSpPr>
          <p:cNvPr id="112" name="Group 112"/>
          <p:cNvGrpSpPr/>
          <p:nvPr/>
        </p:nvGrpSpPr>
        <p:grpSpPr>
          <a:xfrm>
            <a:off x="6315406" y="1758712"/>
            <a:ext cx="1645921" cy="342901"/>
            <a:chExt cx="1645919" cy="342900"/>
          </a:xfrm>
        </p:grpSpPr>
        <p:sp>
          <p:nvSpPr>
            <p:cNvPr id="110" name="Shape 110"/>
            <p:cNvSpPr/>
            <p:nvPr/>
          </p:nvSpPr>
          <p:spPr>
            <a:xfrm>
              <a:off x="0" y="0"/>
              <a:ext cx="1645920" cy="342900"/>
            </a:xfrm>
            <a:prstGeom prst="roundRect">
              <a:avLst>
                <a:gd name="adj" fmla="val 18519"/>
              </a:avLst>
            </a:prstGeom>
            <a:gradFill flip="none" rotWithShape="1">
              <a:gsLst>
                <a:gs pos="0">
                  <a:srgbClr val="2E5E97"/>
                </a:gs>
                <a:gs pos="80000">
                  <a:srgbClr val="3C7BC7"/>
                </a:gs>
                <a:gs pos="100000">
                  <a:srgbClr val="3A7CCA"/>
                </a:gs>
              </a:gsLst>
              <a:lin ang="16200000" scaled="0"/>
            </a:gradFill>
            <a:ln w="12700" cap="flat">
              <a:noFill/>
              <a:miter lim="400000"/>
            </a:ln>
            <a:effectLst>
              <a:outerShdw blurRad="25400" dist="12700" dir="5400000" rotWithShape="0">
                <a:srgbClr val="000000">
                  <a:alpha val="35000"/>
                </a:srgbClr>
              </a:outerShdw>
            </a:effectLst>
          </p:spPr>
          <p:txBody>
            <a:bodyPr wrap="square" lIns="41148" tIns="41148" rIns="41148" bIns="41148" numCol="1" anchor="ctr">
              <a:noAutofit/>
            </a:bodyPr>
            <a:lstStyle/>
            <a:p>
              <a:pPr lvl="0" algn="ctr">
                <a:defRPr sz="1200">
                  <a:latin typeface="Arial"/>
                  <a:ea typeface="Arial"/>
                  <a:cs typeface="Arial"/>
                  <a:sym typeface="Arial"/>
                </a:defRPr>
              </a:pPr>
              <a:endParaRPr/>
            </a:p>
          </p:txBody>
        </p:sp>
        <p:sp>
          <p:nvSpPr>
            <p:cNvPr id="111" name="Shape 111"/>
            <p:cNvSpPr/>
            <p:nvPr/>
          </p:nvSpPr>
          <p:spPr>
            <a:xfrm>
              <a:off x="16739" y="9651"/>
              <a:ext cx="1612442" cy="3235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41148" tIns="41148" rIns="41148" bIns="41148" numCol="1" anchor="ctr">
              <a:spAutoFit/>
            </a:bodyPr>
            <a:lstStyle>
              <a:lvl1pPr algn="ctr">
                <a:defRPr sz="1600">
                  <a:solidFill>
                    <a:srgbClr val="FFFFFF"/>
                  </a:solidFill>
                  <a:latin typeface="Calibri"/>
                  <a:ea typeface="Calibri"/>
                  <a:cs typeface="Calibri"/>
                  <a:sym typeface="Calibri"/>
                </a:defRPr>
              </a:lvl1pPr>
            </a:lstStyle>
            <a:p>
              <a:pPr lvl="0">
                <a:defRPr sz="1800">
                  <a:solidFill>
                    <a:srgbClr val="000000"/>
                  </a:solidFill>
                </a:defRPr>
              </a:pPr>
              <a:r>
                <a:rPr sz="1600">
                  <a:solidFill>
                    <a:srgbClr val="FFFFFF"/>
                  </a:solidFill>
                </a:rPr>
                <a:t>APPLICATION</a:t>
              </a:r>
            </a:p>
          </p:txBody>
        </p:sp>
      </p:grpSp>
      <p:sp>
        <p:nvSpPr>
          <p:cNvPr id="113" name="Shape 113"/>
          <p:cNvSpPr/>
          <p:nvPr/>
        </p:nvSpPr>
        <p:spPr>
          <a:xfrm flipH="1" flipV="1">
            <a:off x="5218125" y="2341642"/>
            <a:ext cx="754381" cy="171451"/>
          </a:xfrm>
          <a:prstGeom prst="line">
            <a:avLst/>
          </a:prstGeom>
          <a:ln w="25400">
            <a:solidFill>
              <a:srgbClr val="4A7EBB"/>
            </a:solidFill>
          </a:ln>
        </p:spPr>
        <p:txBody>
          <a:bodyPr lIns="41148" tIns="41148" rIns="41148" bIns="41148"/>
          <a:lstStyle/>
          <a:p>
            <a:pPr lvl="0" defTabSz="457200">
              <a:defRPr sz="10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sp>
        <p:nvSpPr>
          <p:cNvPr id="114" name="Shape 114"/>
          <p:cNvSpPr/>
          <p:nvPr/>
        </p:nvSpPr>
        <p:spPr>
          <a:xfrm flipH="1">
            <a:off x="5218126" y="3781822"/>
            <a:ext cx="762953" cy="377191"/>
          </a:xfrm>
          <a:prstGeom prst="line">
            <a:avLst/>
          </a:prstGeom>
          <a:ln w="25400">
            <a:solidFill>
              <a:srgbClr val="4A7EBB"/>
            </a:solidFill>
          </a:ln>
        </p:spPr>
        <p:txBody>
          <a:bodyPr lIns="41148" tIns="41148" rIns="41148" bIns="41148"/>
          <a:lstStyle/>
          <a:p>
            <a:pPr lvl="0" defTabSz="457200">
              <a:defRPr sz="1000">
                <a:latin typeface="+mj-lt"/>
                <a:ea typeface="+mj-ea"/>
                <a:cs typeface="+mj-cs"/>
                <a:sym typeface="Helvetica"/>
              </a:defRPr>
            </a:pPr>
            <a:endParaRPr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176" y="1883292"/>
            <a:ext cx="4564004" cy="2677549"/>
          </a:xfrm>
          <a:prstGeom prst="rect">
            <a:avLst/>
          </a:prstGeom>
        </p:spPr>
      </p:pic>
    </p:spTree>
  </p:cSld>
  <p:clrMapOvr>
    <a:masterClrMapping/>
  </p:clrMapOvr>
  <p:transition spd="med"/>
  <p:timing/>
</p:sld>
</file>

<file path=ppt/slides/slide7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7" name="Shape 11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What should I look for in traces?</a:t>
            </a:r>
          </a:p>
        </p:txBody>
      </p:sp>
      <p:sp>
        <p:nvSpPr>
          <p:cNvPr id="118" name="Shape 118"/>
          <p:cNvSpPr/>
          <p:nvPr/>
        </p:nvSpPr>
        <p:spPr>
          <a:xfrm>
            <a:off x="401210" y="706930"/>
            <a:ext cx="6736871" cy="1324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>
            <a:spAutoFit/>
          </a:bodyPr>
          <a:lstStyle/>
          <a:p>
            <a:pPr marL="228600" lvl="0" indent="-228600">
              <a:buClr>
                <a:srgbClr val="000000"/>
              </a:buClr>
              <a:buSzTx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Wireshark has some great error events to flag TCP problems. </a:t>
            </a:r>
          </a:p>
          <a:p>
            <a:pPr marL="228600" lvl="0" indent="-228600">
              <a:buClr>
                <a:srgbClr val="000000"/>
              </a:buClr>
              <a:buSzTx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Use the tcp.analysis.flags filter to spot them quickly, or the intelligent slide bar.</a:t>
            </a:r>
          </a:p>
        </p:txBody>
      </p:sp>
    </p:spTree>
  </p:cSld>
  <p:clrMapOvr>
    <a:masterClrMapping/>
  </p:clrMapOvr>
  <p:transition spd="med"/>
  <p:timing/>
</p:sld>
</file>

<file path=ppt/slides/slide8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0" name="Shape 120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What TCP events are flagged?</a:t>
            </a:r>
          </a:p>
        </p:txBody>
      </p:sp>
      <p:sp>
        <p:nvSpPr>
          <p:cNvPr id="121" name="Shape 121"/>
          <p:cNvSpPr/>
          <p:nvPr/>
        </p:nvSpPr>
        <p:spPr>
          <a:xfrm>
            <a:off x="401210" y="706930"/>
            <a:ext cx="6736871" cy="36614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82282" tIns="82282" rIns="82282" bIns="82282">
            <a:spAutoFit/>
          </a:bodyPr>
          <a:lstStyle/>
          <a:p>
            <a:pPr marL="228600" lvl="0" indent="-228600">
              <a:buClr>
                <a:srgbClr val="000000"/>
              </a:buClr>
              <a:buSzTx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TCP Retransmissions</a:t>
            </a:r>
          </a:p>
          <a:p>
            <a:pPr marL="228600" lvl="0" indent="-228600">
              <a:buClr>
                <a:srgbClr val="000000"/>
              </a:buClr>
              <a:buSzTx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TCP Out-of-Orders</a:t>
            </a:r>
          </a:p>
          <a:p>
            <a:pPr marL="228600" lvl="0" indent="-228600">
              <a:buClr>
                <a:srgbClr val="000000"/>
              </a:buClr>
              <a:buSzTx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Duplicate Acks</a:t>
            </a:r>
          </a:p>
          <a:p>
            <a:pPr marL="228600" lvl="0" indent="-228600">
              <a:buClr>
                <a:srgbClr val="000000"/>
              </a:buClr>
              <a:buSzTx/>
              <a:buFont typeface="Arial"/>
              <a:buChar char="•"/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Zero Windows</a:t>
            </a: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endParaRPr sz="2000">
              <a:latin typeface="Arial"/>
              <a:ea typeface="Arial"/>
              <a:cs typeface="Arial"/>
              <a:sym typeface="Arial"/>
            </a:endParaRPr>
          </a:p>
          <a:p>
            <a:pPr lvl="0">
              <a:defRPr sz="1800"/>
            </a:pPr>
            <a:r>
              <a:rPr sz="2000">
                <a:latin typeface="Arial"/>
                <a:ea typeface="Arial"/>
                <a:cs typeface="Arial"/>
                <a:sym typeface="Arial"/>
              </a:rPr>
              <a:t>Those are the big ones.</a:t>
            </a:r>
          </a:p>
        </p:txBody>
      </p:sp>
    </p:spTree>
  </p:cSld>
  <p:clrMapOvr>
    <a:masterClrMapping/>
  </p:clrMapOvr>
  <p:transition spd="med"/>
  <p:timing/>
</p:sld>
</file>

<file path=ppt/slides/slide9.xml><?xml version="1.0" encoding="utf-8"?>
<p:sld xmlns:a="http://schemas.openxmlformats.org/drawingml/2006/main" xmlns:r="http://schemas.openxmlformats.org/officeDocument/2006/relationships" xmlns:p14="http://schemas.microsoft.com/office/powerpoint/2010/main" xmlns:p15="http://schemas.microsoft.com/office/powerpoint/2012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23" name="Shape 12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>
                <a:solidFill>
                  <a:srgbClr val="000000"/>
                </a:solidFill>
              </a:defRPr>
            </a:pPr>
            <a:r>
              <a:rPr sz="3000">
                <a:solidFill>
                  <a:srgbClr val="FFFFFF"/>
                </a:solidFill>
              </a:rPr>
              <a:t>Example 1:TCP Retransmission.pcap</a:t>
            </a:r>
          </a:p>
        </p:txBody>
      </p:sp>
    </p:spTree>
  </p:cSld>
  <p:clrMapOvr>
    <a:masterClrMapping/>
  </p:clrMapOvr>
  <p:transition spd="med"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17.01.13"/>
  <p:tag name="AS_TITLE" val="Aspose.Slides for .NET 4.0"/>
  <p:tag name="AS_VERSION" val="16.12.1.0"/>
</p:tagLst>
</file>

<file path=ppt/theme/theme1.xml><?xml version="1.0" encoding="utf-8"?>
<a:theme xmlns:r="http://schemas.openxmlformats.org/officeDocument/2006/relationships"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AB40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Oswald"/>
            <a:ea typeface="Oswald"/>
            <a:cs typeface="Oswald"/>
            <a:sym typeface="Oswa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AB4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Oswald"/>
            <a:ea typeface="Oswald"/>
            <a:cs typeface="Oswald"/>
            <a:sym typeface="Oswa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</a:theme>
</file>

<file path=ppt/theme/theme2.xml><?xml version="1.0" encoding="utf-8"?>
<a:theme xmlns:r="http://schemas.openxmlformats.org/officeDocument/2006/relationships"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AB40"/>
      </a:accent1>
      <a:accent2>
        <a:srgbClr val="212121"/>
      </a:accent2>
      <a:accent3>
        <a:srgbClr val="78909C"/>
      </a:accent3>
      <a:accent4>
        <a:srgbClr val="8F6024"/>
      </a:accent4>
      <a:accent5>
        <a:srgbClr val="0097A7"/>
      </a:accent5>
      <a:accent6>
        <a:srgbClr val="EEFF41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AB40"/>
          </a:solidFill>
          <a:prstDash val="solid"/>
          <a:bevel/>
        </a:ln>
        <a:effectLst>
          <a:outerShdw blurRad="38100" dist="23000" dir="5400000" rotWithShape="0">
            <a:srgbClr val="000000">
              <a:alpha val="35000"/>
            </a:srgbClr>
          </a:outerShdw>
        </a:effectLst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Oswald"/>
            <a:ea typeface="Oswald"/>
            <a:cs typeface="Oswald"/>
            <a:sym typeface="Oswa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AB4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Oswald"/>
            <a:ea typeface="Oswald"/>
            <a:cs typeface="Oswald"/>
            <a:sym typeface="Oswald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(16:9)</PresentationFormat>
  <Paragraphs>73</Paragraphs>
  <Slides>15</Slides>
  <Notes>0</Notes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baseType="lpstr" size="16">
      <vt:lpstr>Default</vt:lpstr>
      <vt:lpstr>Slide 1</vt:lpstr>
      <vt:lpstr>Slide 2</vt:lpstr>
      <vt:lpstr>Slide 3</vt:lpstr>
      <vt:lpstr>	</vt:lpstr>
      <vt:lpstr>	</vt:lpstr>
      <vt:lpstr>What if the problem is in the middle? Or.. What if you could use the transport layer to find the real root cause? 	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LinksUpToDate>0</LinksUpToDate>
  <SharedDoc>0</SharedDoc>
  <HyperlinksChanged>0</HyperlinksChanged>
  <Application>Aspose.Slides for .NET</Application>
  <AppVersion>16.1201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PowerPoint Presentation</dc:title>
  <cp:lastModifiedBy>Chris</cp:lastModifiedBy>
  <cp:revision>1</cp:revision>
  <dcterms:modified xsi:type="dcterms:W3CDTF">2023-02-24T17:22:41Z</dcterms:modified>
</cp:coreProperties>
</file>