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bin" ContentType="application/vnd.openxmlformats-officedocument.presentationml.printerSettings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"/>
  </p:notesMasterIdLst>
  <p:sldIdLst>
    <p:sldId id="256" r:id="rId3"/>
    <p:sldId id="260" r:id="rId4"/>
    <p:sldId id="262" r:id="rId5"/>
    <p:sldId id="258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3" r:id="rId14"/>
    <p:sldId id="272" r:id="rId15"/>
  </p:sldIdLst>
  <p:sldSz cx="9144000" cy="5143500" type="screen16x9"/>
  <p:notesSz cx="6858000" cy="9144000"/>
  <p:custDataLst>
    <p:tags r:id="rId17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2399C31C-F040-5547-98EF-127DE5CD882F}">
          <p14:sldIdLst>
            <p14:sldId id="256"/>
            <p14:sldId id="260"/>
            <p14:sldId id="262"/>
            <p14:sldId id="258"/>
            <p14:sldId id="263"/>
            <p14:sldId id="264"/>
            <p14:sldId id="265"/>
            <p14:sldId id="266"/>
            <p14:sldId id="267"/>
            <p14:sldId id="269"/>
            <p14:sldId id="270"/>
            <p14:sldId id="273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595959"/>
    <a:srgbClr val="0B5394"/>
    <a:srgbClr val="051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fill>
          <a:solidFill>
            <a:schemeClr val="accent2">
              <a:tint val="40000"/>
            </a:schemeClr>
          </a:solidFill>
        </a:fill>
      </a:tcStyle>
    </a:band1H>
    <a:band1V>
      <a:tcStyle>
        <a:fill>
          <a:solidFill>
            <a:schemeClr val="accent2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98" autoAdjust="0"/>
  </p:normalViewPr>
  <p:slideViewPr>
    <p:cSldViewPr>
      <p:cViewPr varScale="1">
        <p:scale>
          <a:sx n="155" d="100"/>
          <a:sy n="155" d="100"/>
        </p:scale>
        <p:origin x="-288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printerSettings" Target="printerSettings/printerSettings1.bin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notesMaster" Target="notesMasters/notesMaster1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ct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ct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ct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ct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ct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ct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ct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ct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ct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60335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hape 57"/>
          <p:cNvSpPr/>
          <p:nvPr userDrawn="1"/>
        </p:nvSpPr>
        <p:spPr>
          <a:xfrm>
            <a:off x="8525" y="-8525"/>
            <a:ext cx="9144000" cy="963899"/>
          </a:xfrm>
          <a:prstGeom prst="rect">
            <a:avLst/>
          </a:prstGeom>
          <a:solidFill>
            <a:srgbClr val="073763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en-GB" sz="5500" b="0" i="0" u="none" strike="noStrike" cap="none" noProof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SharkFest ‘16 </a:t>
            </a:r>
            <a:endParaRPr lang="en-GB" sz="5500" b="0" i="0" u="none" strike="noStrike" cap="none" noProof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419225"/>
            <a:ext cx="8353425" cy="648469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>
              <a:defRPr sz="2000" baseline="0">
                <a:solidFill>
                  <a:srgbClr val="595959"/>
                </a:solidFill>
                <a:latin typeface="Oswald" panose="02000503000000000000" pitchFamily="2" charset="0"/>
              </a:defRPr>
            </a:lvl2pPr>
          </a:lstStyle>
          <a:p>
            <a:pPr lvl="0"/>
            <a:r>
              <a:rPr lang="en-GB" noProof="0" smtClean="0"/>
              <a:t>Presentation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011911"/>
            <a:ext cx="8353425" cy="36004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 algn="r">
              <a:defRPr sz="1800" baseline="0"/>
            </a:lvl2pPr>
          </a:lstStyle>
          <a:p>
            <a:pPr lvl="0"/>
            <a:r>
              <a:rPr lang="en-GB" noProof="0" smtClean="0"/>
              <a:t>Presenter Name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043608" y="4821090"/>
            <a:ext cx="6840760" cy="2843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2139702"/>
            <a:ext cx="3744912" cy="576263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595959"/>
                </a:solidFill>
                <a:latin typeface="+mn-lt"/>
              </a:defRPr>
            </a:lvl1pPr>
          </a:lstStyle>
          <a:p>
            <a:pPr lvl="0"/>
            <a:r>
              <a:rPr lang="en-GB" noProof="0" smtClean="0"/>
              <a:t>Presentation Date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371975"/>
            <a:ext cx="8353425" cy="449263"/>
          </a:xfrm>
          <a:prstGeom prst="rect">
            <a:avLst/>
          </a:prstGeom>
        </p:spPr>
        <p:txBody>
          <a:bodyPr/>
          <a:lstStyle>
            <a:lvl1pPr algn="r">
              <a:defRPr sz="1800">
                <a:latin typeface="+mn-lt"/>
              </a:defRPr>
            </a:lvl1pPr>
          </a:lstStyle>
          <a:p>
            <a:pPr lvl="0"/>
            <a:r>
              <a:rPr lang="en-GB" noProof="0" smtClean="0"/>
              <a:t>Presenter Title | Presenter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557396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lide P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"/>
            <a:ext cx="9144000" cy="555625"/>
          </a:xfrm>
          <a:prstGeom prst="rect">
            <a:avLst/>
          </a:prstGeom>
          <a:solidFill>
            <a:srgbClr val="073763"/>
          </a:solidFill>
        </p:spPr>
        <p:txBody>
          <a:bodyPr/>
          <a:lstStyle>
            <a:lvl1pPr algn="ctr">
              <a:defRPr sz="3000" baseline="0">
                <a:solidFill>
                  <a:schemeClr val="bg1"/>
                </a:solidFill>
                <a:latin typeface="Oswald" panose="02000503000000000000" pitchFamily="2" charset="0"/>
              </a:defRPr>
            </a:lvl1pPr>
          </a:lstStyle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>
            <a:lvl1pPr marL="179388" indent="-179388">
              <a:spcAft>
                <a:spcPts val="200"/>
              </a:spcAft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444500" indent="-179388">
              <a:spcAft>
                <a:spcPts val="200"/>
              </a:spcAft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803275" indent="-179388">
              <a:spcAft>
                <a:spcPts val="200"/>
              </a:spcAft>
              <a:buFont typeface="Arial" panose="020b0604020202020204" pitchFamily="34" charset="0"/>
              <a:buChar char="•"/>
              <a:defRPr sz="1600">
                <a:latin typeface="+mn-lt"/>
              </a:defRPr>
            </a:lvl3pPr>
            <a:lvl4pPr marL="1076325" indent="-179388">
              <a:spcAft>
                <a:spcPts val="200"/>
              </a:spcAft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341438" indent="-179388">
              <a:spcAft>
                <a:spcPts val="200"/>
              </a:spcAft>
              <a:buFont typeface="Arial" panose="020b0604020202020204" pitchFamily="34" charset="0"/>
              <a:buChar char="•"/>
              <a:defRPr sz="1200">
                <a:latin typeface="+mn-lt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563811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ubtopic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99568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73763"/>
                </a:solidFill>
                <a:latin typeface="+mn-lt"/>
              </a:defRPr>
            </a:lvl1pPr>
          </a:lstStyle>
          <a:p>
            <a:r>
              <a:rPr lang="en-GB" noProof="0" smtClean="0"/>
              <a:t>Click to edit subtopic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7088114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image" Target="../media/image1.jpe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pic>
        <p:nvPicPr>
          <p:cNvPr id="10" name="Shape 62"/>
          <p:cNvPicPr preferRelativeResize="0"/>
          <p:nvPr userDrawn="1"/>
        </p:nvPicPr>
        <p:blipFill>
          <a:blip r:embed="rId4">
            <a:alphaModFix amt="19000"/>
          </a:blip>
          <a:stretch>
            <a:fillRect/>
          </a:stretch>
        </p:blipFill>
        <p:spPr>
          <a:xfrm>
            <a:off x="2984025" y="1388000"/>
            <a:ext cx="3192998" cy="3192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63"/>
          <p:cNvSpPr txBox="1"/>
          <p:nvPr userDrawn="1"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 smtClean="0">
                <a:latin typeface="Oswald"/>
                <a:ea typeface="Oswald"/>
                <a:cs typeface="Oswald"/>
                <a:sym typeface="Oswald"/>
              </a:rPr>
              <a:t> SharkFest ‘16 • Computer History Museum • June 13-16, 2016</a:t>
            </a: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2400" smtClean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18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Determining Topology from a Capture File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mtClean="0"/>
              <a:t>Chris Bidwell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95536" y="2643758"/>
            <a:ext cx="3744912" cy="576263"/>
          </a:xfrm>
        </p:spPr>
        <p:txBody>
          <a:bodyPr/>
          <a:lstStyle/>
          <a:p>
            <a:r>
              <a:rPr lang="en-GB" smtClean="0"/>
              <a:t>Wednesday 15th June 2016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mtClean="0"/>
              <a:t>Network Engineer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5352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*</a:t>
            </a:r>
            <a:r>
              <a:rPr lang="en-GB" smtClean="0"/>
              <a:t>.pcap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213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The Topology</a:t>
            </a:r>
            <a:r>
              <a:rPr lang="is-IS" smtClean="0"/>
              <a:t>… sort of.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771550"/>
            <a:ext cx="5349213" cy="401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0523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The Topology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27534"/>
            <a:ext cx="7200800" cy="422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76859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FIN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1129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L1-4 Reminder</a:t>
            </a: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463159"/>
              </p:ext>
            </p:extLst>
          </p:nvPr>
        </p:nvGraphicFramePr>
        <p:xfrm>
          <a:off x="1187624" y="1203598"/>
          <a:ext cx="6696744" cy="316835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648072"/>
                <a:gridCol w="2232248"/>
                <a:gridCol w="2016224"/>
                <a:gridCol w="1800200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4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Transport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Proxies</a:t>
                      </a:r>
                    </a:p>
                    <a:p>
                      <a:pPr algn="ctr"/>
                      <a:r>
                        <a:rPr lang="en-GB" sz="1600" smtClean="0"/>
                        <a:t>Load balancers</a:t>
                      </a:r>
                    </a:p>
                    <a:p>
                      <a:pPr algn="ctr"/>
                      <a:r>
                        <a:rPr lang="en-GB" sz="1600" smtClean="0"/>
                        <a:t>Firewalls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TCP</a:t>
                      </a:r>
                    </a:p>
                    <a:p>
                      <a:pPr algn="ctr"/>
                      <a:r>
                        <a:rPr lang="en-GB" sz="1600" smtClean="0"/>
                        <a:t>UDP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  <a:tr h="720529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3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Network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Router</a:t>
                      </a:r>
                    </a:p>
                    <a:p>
                      <a:pPr algn="ctr"/>
                      <a:r>
                        <a:rPr lang="en-GB" sz="1600" smtClean="0"/>
                        <a:t>L3</a:t>
                      </a:r>
                      <a:r>
                        <a:rPr lang="en-GB" sz="1600" baseline="0" smtClean="0"/>
                        <a:t> Switch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IP</a:t>
                      </a:r>
                    </a:p>
                    <a:p>
                      <a:pPr algn="ctr"/>
                      <a:r>
                        <a:rPr lang="en-GB" sz="1600" smtClean="0"/>
                        <a:t>ICMP</a:t>
                      </a:r>
                    </a:p>
                    <a:p>
                      <a:pPr algn="ctr"/>
                      <a:r>
                        <a:rPr lang="en-GB" sz="1600" smtClean="0"/>
                        <a:t>IGMP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  <a:tr h="720529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2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Data-Link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Switch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(Ethernet)</a:t>
                      </a:r>
                    </a:p>
                    <a:p>
                      <a:pPr algn="ctr"/>
                      <a:r>
                        <a:rPr lang="en-GB" sz="1600" smtClean="0"/>
                        <a:t>MAC address</a:t>
                      </a:r>
                    </a:p>
                    <a:p>
                      <a:pPr algn="ctr"/>
                      <a:r>
                        <a:rPr lang="en-GB" sz="1600" smtClean="0"/>
                        <a:t>VLAN tags</a:t>
                      </a:r>
                    </a:p>
                    <a:p>
                      <a:pPr algn="ctr"/>
                      <a:r>
                        <a:rPr lang="en-GB" sz="1600" smtClean="0"/>
                        <a:t>LACP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  <a:tr h="455632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1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Physical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26937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L2 Analysis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mtClean="0"/>
              <a:t>Ethernet, MAC to MAC</a:t>
            </a:r>
          </a:p>
          <a:p>
            <a:r>
              <a:rPr lang="en-GB" smtClean="0"/>
              <a:t>Broadcast domains split on bridges and L3 boundaries</a:t>
            </a:r>
          </a:p>
          <a:p>
            <a:pPr lvl="1"/>
            <a:r>
              <a:rPr lang="en-GB" b="1" i="1" smtClean="0"/>
              <a:t>We can see all broadcasts from our neighbours in the network, e.g. ARP, DHCP</a:t>
            </a:r>
          </a:p>
          <a:p>
            <a:pPr lvl="1"/>
            <a:r>
              <a:rPr lang="is-IS" smtClean="0"/>
              <a:t>… and determine their type/vendor based on MAC OUI</a:t>
            </a:r>
          </a:p>
          <a:p>
            <a:pPr lvl="1"/>
            <a:r>
              <a:rPr lang="is-IS" smtClean="0"/>
              <a:t>Spanning-tree</a:t>
            </a:r>
          </a:p>
          <a:p>
            <a:pPr lvl="1"/>
            <a:r>
              <a:rPr lang="is-IS" smtClean="0"/>
              <a:t>Link-Layer Discovery Protocols</a:t>
            </a:r>
          </a:p>
          <a:p>
            <a:r>
              <a:rPr lang="is-IS" smtClean="0"/>
              <a:t>CoS markings for prioritised treatment in VLANs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9544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mtClean="0"/>
              <a:t>L3 Analysis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mtClean="0"/>
              <a:t>IP to IP</a:t>
            </a:r>
          </a:p>
          <a:p>
            <a:r>
              <a:rPr lang="en-GB" smtClean="0"/>
              <a:t>TTL controls how far packets can go</a:t>
            </a:r>
          </a:p>
          <a:p>
            <a:pPr lvl="1"/>
            <a:r>
              <a:rPr lang="en-GB" smtClean="0"/>
              <a:t>Monotonic decrement across L3 routers</a:t>
            </a:r>
          </a:p>
          <a:p>
            <a:pPr lvl="1"/>
            <a:r>
              <a:rPr lang="en-GB" smtClean="0"/>
              <a:t>OS-specific defaults can be identified with a little guesswork</a:t>
            </a:r>
          </a:p>
          <a:p>
            <a:r>
              <a:rPr lang="en-GB" smtClean="0"/>
              <a:t>ICMP can inform of routing, access-control and link properties </a:t>
            </a:r>
          </a:p>
          <a:p>
            <a:pPr lvl="1"/>
            <a:r>
              <a:rPr lang="en-GB" smtClean="0"/>
              <a:t>Redirects to optimise forwarding from hosts</a:t>
            </a:r>
          </a:p>
          <a:p>
            <a:pPr lvl="1"/>
            <a:r>
              <a:rPr lang="en-GB" err="1" smtClean="0"/>
              <a:t>Unreachables: filtering, lack of route etc.</a:t>
            </a:r>
          </a:p>
          <a:p>
            <a:r>
              <a:rPr lang="en-GB" smtClean="0"/>
              <a:t>DSCP for QoS treatment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74686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L4 Analysis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TCP, UDP etc. 5-tuple: sIP+dIP+proto+sprt+dprt</a:t>
            </a:r>
          </a:p>
          <a:p>
            <a:r>
              <a:rPr lang="en-US" smtClean="0"/>
              <a:t>Port numbers frequently indicate application</a:t>
            </a:r>
          </a:p>
          <a:p>
            <a:pPr lvl="1"/>
            <a:r>
              <a:rPr lang="en-US" smtClean="0"/>
              <a:t>Some identify OS or device function</a:t>
            </a:r>
          </a:p>
          <a:p>
            <a:pPr lvl="1"/>
            <a:r>
              <a:rPr lang="en-US" smtClean="0"/>
              <a:t>Ephemeral range can further ID the OS</a:t>
            </a:r>
          </a:p>
          <a:p>
            <a:r>
              <a:rPr lang="en-US" smtClean="0"/>
              <a:t>Load balancers</a:t>
            </a:r>
          </a:p>
          <a:p>
            <a:r>
              <a:rPr lang="en-US" smtClean="0"/>
              <a:t>Proxies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9579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Capture Scenarios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611671"/>
              </p:ext>
            </p:extLst>
          </p:nvPr>
        </p:nvGraphicFramePr>
        <p:xfrm>
          <a:off x="395536" y="1131590"/>
          <a:ext cx="8496944" cy="3330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720529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>
                          <a:solidFill>
                            <a:schemeClr val="tx1"/>
                          </a:solidFill>
                        </a:rPr>
                        <a:t>Source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>
                          <a:solidFill>
                            <a:schemeClr val="tx1"/>
                          </a:solidFill>
                        </a:rPr>
                        <a:t>Visibility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  <a:tr h="1006766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Single flow or fragment:</a:t>
                      </a:r>
                    </a:p>
                    <a:p>
                      <a:pPr algn="ctr"/>
                      <a:r>
                        <a:rPr lang="en-GB" sz="1600" smtClean="0"/>
                        <a:t>One</a:t>
                      </a:r>
                      <a:r>
                        <a:rPr lang="en-GB" sz="1600" baseline="0" smtClean="0"/>
                        <a:t> to one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Application-generated</a:t>
                      </a:r>
                    </a:p>
                    <a:p>
                      <a:pPr algn="ctr"/>
                      <a:r>
                        <a:rPr lang="en-GB" sz="1600" smtClean="0"/>
                        <a:t>Firewall</a:t>
                      </a:r>
                    </a:p>
                    <a:p>
                      <a:pPr algn="ctr"/>
                      <a:r>
                        <a:rPr lang="en-GB" sz="1600" smtClean="0"/>
                        <a:t>IPS/IDS event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KB-MB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L3, L4+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  <a:tr h="720529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Multiple 5-tuples:</a:t>
                      </a:r>
                    </a:p>
                    <a:p>
                      <a:pPr algn="ctr"/>
                      <a:r>
                        <a:rPr lang="en-GB" sz="1600" smtClean="0"/>
                        <a:t>One to many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Client</a:t>
                      </a:r>
                    </a:p>
                    <a:p>
                      <a:pPr algn="ctr"/>
                      <a:r>
                        <a:rPr lang="en-GB" sz="1600" smtClean="0"/>
                        <a:t>Server</a:t>
                      </a:r>
                    </a:p>
                    <a:p>
                      <a:pPr algn="ctr"/>
                      <a:r>
                        <a:rPr lang="en-GB" sz="1600" smtClean="0"/>
                        <a:t>Tap/SPAN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MB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L2+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  <a:tr h="720529"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Multiple 5-tuples:</a:t>
                      </a:r>
                    </a:p>
                    <a:p>
                      <a:pPr algn="ctr"/>
                      <a:r>
                        <a:rPr lang="en-GB" sz="1600" smtClean="0"/>
                        <a:t>Many to many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Tap/SPAN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MB-GB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smtClean="0"/>
                        <a:t>L2+</a:t>
                      </a:r>
                      <a:endParaRPr lang="en-GB" sz="1600"/>
                    </a:p>
                  </a:txBody>
                  <a:tcPr>
                    <a:solidFill>
                      <a:schemeClr val="accent2">
                        <a:tint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75826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We Can Only See What’s There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Capture technique &amp; location: App, Tap, SPAN</a:t>
            </a:r>
          </a:p>
          <a:p>
            <a:r>
              <a:rPr lang="en-US" smtClean="0"/>
              <a:t>Capture hardware/resource limitation: NIC buffering, disk IO performance</a:t>
            </a:r>
          </a:p>
          <a:p>
            <a:r>
              <a:rPr lang="en-US" smtClean="0"/>
              <a:t>Filtering: ACL, BPF, anonymisation</a:t>
            </a:r>
          </a:p>
          <a:p>
            <a:r>
              <a:rPr lang="en-US" smtClean="0"/>
              <a:t>Segmentation: private VLAN, WLAN isolation</a:t>
            </a:r>
          </a:p>
          <a:p>
            <a:r>
              <a:rPr lang="en-US" smtClean="0"/>
              <a:t>Connectivity: link or device failures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083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s-IS" smtClean="0"/>
              <a:t>… And Sometimes Folks Lie And Hide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Not everything you see can be trusted</a:t>
            </a:r>
            <a:r>
              <a:rPr lang="is-IS" smtClean="0"/>
              <a:t>…</a:t>
            </a:r>
          </a:p>
          <a:p>
            <a:pPr lvl="1"/>
            <a:r>
              <a:rPr lang="is-IS" smtClean="0"/>
              <a:t>Deliberate misinformation from sysadmins</a:t>
            </a:r>
          </a:p>
          <a:p>
            <a:pPr lvl="1"/>
            <a:r>
              <a:rPr lang="is-IS" smtClean="0"/>
              <a:t>Sanitisation efforts usually strip or replace identifying information</a:t>
            </a:r>
          </a:p>
          <a:p>
            <a:r>
              <a:rPr lang="is-IS" smtClean="0"/>
              <a:t>Can reduce the effectiveness of analysis</a:t>
            </a:r>
          </a:p>
          <a:p>
            <a:r>
              <a:rPr lang="is-IS" smtClean="0"/>
              <a:t>... </a:t>
            </a:r>
            <a:r>
              <a:rPr lang="en-US" smtClean="0"/>
              <a:t>O</a:t>
            </a:r>
            <a:r>
              <a:rPr lang="is-IS" smtClean="0"/>
              <a:t>r highlight where some more work is required</a:t>
            </a:r>
          </a:p>
        </p:txBody>
      </p:sp>
    </p:spTree>
    <p:extLst>
      <p:ext uri="{BB962C8B-B14F-4D97-AF65-F5344CB8AC3E}">
        <p14:creationId xmlns:p14="http://schemas.microsoft.com/office/powerpoint/2010/main" val="400115576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So What </a:t>
            </a:r>
            <a:r>
              <a:rPr lang="en-US" b="1" i="1" smtClean="0"/>
              <a:t>Can</a:t>
            </a:r>
            <a:r>
              <a:rPr lang="en-US" smtClean="0"/>
              <a:t> We See?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288" y="843558"/>
            <a:ext cx="8353425" cy="3960217"/>
          </a:xfrm>
        </p:spPr>
        <p:txBody>
          <a:bodyPr/>
          <a:lstStyle/>
          <a:p>
            <a:pPr marL="0" indent="0">
              <a:buNone/>
            </a:pPr>
            <a:r>
              <a:rPr lang="en-US" sz="2400" smtClean="0"/>
              <a:t>“It depends”. With enough capture time and no filtering</a:t>
            </a:r>
            <a:r>
              <a:rPr lang="is-IS" sz="2400" smtClean="0"/>
              <a:t>, you may see:</a:t>
            </a:r>
            <a:endParaRPr lang="en-US" sz="2400" smtClean="0"/>
          </a:p>
          <a:p>
            <a:r>
              <a:rPr lang="en-US" sz="2400" smtClean="0"/>
              <a:t>Some elements of physical interconnects</a:t>
            </a:r>
          </a:p>
          <a:p>
            <a:r>
              <a:rPr lang="en-US" sz="2400" smtClean="0"/>
              <a:t>Manufacturer and OS information for visible nodes</a:t>
            </a:r>
          </a:p>
          <a:p>
            <a:r>
              <a:rPr lang="en-US" sz="2400" smtClean="0"/>
              <a:t>VLAN assignment, QoS implementation clues</a:t>
            </a:r>
          </a:p>
          <a:p>
            <a:r>
              <a:rPr lang="en-US" sz="2400" smtClean="0"/>
              <a:t>Local IP addressing scheme</a:t>
            </a:r>
          </a:p>
          <a:p>
            <a:r>
              <a:rPr lang="en-US" sz="2400" smtClean="0"/>
              <a:t>Gateway quantity and functionality</a:t>
            </a:r>
          </a:p>
          <a:p>
            <a:r>
              <a:rPr lang="en-US" sz="2400" smtClean="0"/>
              <a:t>Possible tunnelling, filtering, proxying or load-balancing</a:t>
            </a:r>
          </a:p>
          <a:p>
            <a:r>
              <a:rPr lang="en-US" sz="2400" smtClean="0"/>
              <a:t>DNS, application or device discovery info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5705097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swald Title">
      <a:majorFont>
        <a:latin typeface="Oswald"/>
        <a:ea typeface="Arial"/>
        <a:cs typeface="Arial"/>
      </a:majorFont>
      <a:minorFont>
        <a:latin typeface="Oswa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55</Paragraphs>
  <Slides>13</Slides>
  <Notes>0</Notes>
  <TotalTime>3613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14">
      <vt:lpstr>simple-light-2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*.pcap</vt:lpstr>
      <vt:lpstr>Slide 11</vt:lpstr>
      <vt:lpstr>Slide 12</vt:lpstr>
      <vt:lpstr>FIN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Title Presentation Date</dc:title>
  <dc:creator>Jasper</dc:creator>
  <cp:lastModifiedBy>Chris Bidwell</cp:lastModifiedBy>
  <cp:revision>27</cp:revision>
  <dcterms:modified xsi:type="dcterms:W3CDTF">2023-02-24T17:22:55Z</dcterms:modified>
</cp:coreProperties>
</file>