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bin" ContentType="application/vnd.openxmlformats-officedocument.oleObject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"/>
  </p:notesMasterIdLst>
  <p:sldIdLst>
    <p:sldId id="256" r:id="rId3"/>
    <p:sldId id="260" r:id="rId4"/>
    <p:sldId id="292" r:id="rId5"/>
    <p:sldId id="277" r:id="rId6"/>
    <p:sldId id="289" r:id="rId7"/>
    <p:sldId id="276" r:id="rId8"/>
    <p:sldId id="270" r:id="rId9"/>
    <p:sldId id="263" r:id="rId10"/>
    <p:sldId id="278" r:id="rId11"/>
    <p:sldId id="258" r:id="rId12"/>
    <p:sldId id="259" r:id="rId13"/>
    <p:sldId id="290" r:id="rId14"/>
    <p:sldId id="279" r:id="rId15"/>
    <p:sldId id="268" r:id="rId16"/>
    <p:sldId id="280" r:id="rId17"/>
    <p:sldId id="281" r:id="rId18"/>
    <p:sldId id="282" r:id="rId19"/>
    <p:sldId id="283" r:id="rId20"/>
    <p:sldId id="284" r:id="rId21"/>
    <p:sldId id="285" r:id="rId22"/>
    <p:sldId id="291" r:id="rId23"/>
    <p:sldId id="286" r:id="rId24"/>
    <p:sldId id="267" r:id="rId25"/>
    <p:sldId id="287" r:id="rId26"/>
    <p:sldId id="273" r:id="rId27"/>
    <p:sldId id="262" r:id="rId28"/>
    <p:sldId id="269" r:id="rId29"/>
    <p:sldId id="288" r:id="rId30"/>
    <p:sldId id="261" r:id="rId31"/>
    <p:sldId id="272" r:id="rId32"/>
  </p:sldIdLst>
  <p:sldSz cx="9144000" cy="5143500" type="screen16x9"/>
  <p:notesSz cx="6858000" cy="9144000"/>
  <p:custDataLst>
    <p:tags r:id="rId33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94"/>
    <a:srgbClr val="073763"/>
    <a:srgbClr val="595959"/>
    <a:srgbClr val="051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280" autoAdjust="0"/>
  </p:normalViewPr>
  <p:slideViewPr>
    <p:cSldViewPr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jpeg" /><Relationship Id="rId2" Type="http://schemas.openxmlformats.org/officeDocument/2006/relationships/image" Target="../media/image4.jpeg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jpeg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jpeg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ct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ct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ct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ct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ct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ct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ct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ct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ct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60335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example</a:t>
            </a:r>
          </a:p>
          <a:p>
            <a:endParaRPr lang="en-GB"/>
          </a:p>
          <a:p>
            <a:r>
              <a:rPr lang="en-GB"/>
              <a:t>Bad responses</a:t>
            </a:r>
          </a:p>
          <a:p>
            <a:r>
              <a:rPr lang="en-GB"/>
              <a:t>Slow responses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84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example</a:t>
            </a:r>
          </a:p>
          <a:p>
            <a:endParaRPr lang="en-GB"/>
          </a:p>
          <a:p>
            <a:r>
              <a:rPr lang="en-GB"/>
              <a:t>Bad responses</a:t>
            </a:r>
          </a:p>
          <a:p>
            <a:r>
              <a:rPr lang="en-GB"/>
              <a:t>Slow responses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82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example</a:t>
            </a:r>
          </a:p>
          <a:p>
            <a:endParaRPr lang="en-GB"/>
          </a:p>
          <a:p>
            <a:r>
              <a:rPr lang="en-GB"/>
              <a:t>Bad responses</a:t>
            </a:r>
          </a:p>
          <a:p>
            <a:r>
              <a:rPr lang="en-GB"/>
              <a:t>Slow responses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32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example</a:t>
            </a:r>
          </a:p>
          <a:p>
            <a:endParaRPr lang="en-GB"/>
          </a:p>
          <a:p>
            <a:r>
              <a:rPr lang="en-GB"/>
              <a:t>Bad responses</a:t>
            </a:r>
          </a:p>
          <a:p>
            <a:r>
              <a:rPr lang="en-GB"/>
              <a:t>Slow responses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For example</a:t>
            </a:r>
          </a:p>
          <a:p>
            <a:endParaRPr lang="en-GB"/>
          </a:p>
          <a:p>
            <a:r>
              <a:rPr lang="en-GB"/>
              <a:t>Bad responses</a:t>
            </a:r>
          </a:p>
          <a:p>
            <a:r>
              <a:rPr lang="en-GB"/>
              <a:t>Slow responses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38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de-DE"/>
              <a:t>Something easily identifiable in the capture</a:t>
            </a:r>
            <a:r>
              <a:rPr lang="de-DE" baseline="0"/>
              <a:t> data to highlight the traffic we are interested in.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591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Pretty simple</a:t>
            </a:r>
          </a:p>
        </p:txBody>
      </p:sp>
    </p:spTree>
    <p:extLst>
      <p:ext uri="{BB962C8B-B14F-4D97-AF65-F5344CB8AC3E}">
        <p14:creationId xmlns:p14="http://schemas.microsoft.com/office/powerpoint/2010/main" val="106317198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Shape 57"/>
          <p:cNvSpPr/>
          <p:nvPr userDrawn="1"/>
        </p:nvSpPr>
        <p:spPr>
          <a:xfrm>
            <a:off x="8525" y="-8525"/>
            <a:ext cx="9144000" cy="963899"/>
          </a:xfrm>
          <a:prstGeom prst="rect">
            <a:avLst/>
          </a:prstGeom>
          <a:solidFill>
            <a:srgbClr val="073763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en" sz="5500" b="0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SharkFest ‘16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1419225"/>
            <a:ext cx="8353425" cy="648469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>
              <a:defRPr sz="2000" baseline="0">
                <a:solidFill>
                  <a:srgbClr val="595959"/>
                </a:solidFill>
                <a:latin typeface="Oswald" panose="02000503000000000000" pitchFamily="2" charset="0"/>
              </a:defRPr>
            </a:lvl2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011911"/>
            <a:ext cx="8353425" cy="36004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0B5394"/>
                </a:solidFill>
                <a:latin typeface="Oswald" panose="02000503000000000000" pitchFamily="2" charset="0"/>
              </a:defRPr>
            </a:lvl1pPr>
            <a:lvl2pPr algn="r">
              <a:defRPr sz="1800" baseline="0"/>
            </a:lvl2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2139702"/>
            <a:ext cx="3744912" cy="576263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595959"/>
                </a:solidFill>
                <a:latin typeface="+mn-lt"/>
              </a:defRPr>
            </a:lvl1pPr>
          </a:lstStyle>
          <a:p>
            <a:pPr lvl="0"/>
            <a:r>
              <a:rPr lang="en-US"/>
              <a:t>Presentation Date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371975"/>
            <a:ext cx="8353425" cy="449263"/>
          </a:xfrm>
          <a:prstGeom prst="rect">
            <a:avLst/>
          </a:prstGeom>
        </p:spPr>
        <p:txBody>
          <a:bodyPr/>
          <a:lstStyle>
            <a:lvl1pPr algn="r">
              <a:defRPr sz="1800">
                <a:latin typeface="+mn-lt"/>
              </a:defRPr>
            </a:lvl1pPr>
          </a:lstStyle>
          <a:p>
            <a:pPr lvl="0"/>
            <a:r>
              <a:rPr lang="en-US"/>
              <a:t>Presenter Title | Presenter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3557396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lide P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"/>
            <a:ext cx="9144000" cy="555625"/>
          </a:xfrm>
          <a:prstGeom prst="rect">
            <a:avLst/>
          </a:prstGeom>
          <a:solidFill>
            <a:srgbClr val="073763"/>
          </a:solidFill>
        </p:spPr>
        <p:txBody>
          <a:bodyPr/>
          <a:lstStyle>
            <a:lvl1pPr algn="ctr">
              <a:defRPr sz="3000" baseline="0">
                <a:solidFill>
                  <a:schemeClr val="bg1"/>
                </a:solidFill>
                <a:latin typeface="Oswald" panose="02000503000000000000" pitchFamily="2" charset="0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>
            <a:lvl1pPr marL="179388" indent="-179388"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444500" indent="-179388"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803275" indent="-179388">
              <a:buFont typeface="Arial" panose="020b0604020202020204" pitchFamily="34" charset="0"/>
              <a:buChar char="•"/>
              <a:defRPr sz="1600">
                <a:latin typeface="+mn-lt"/>
              </a:defRPr>
            </a:lvl3pPr>
            <a:lvl4pPr marL="1076325" indent="-179388"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1341438" indent="-179388">
              <a:buFont typeface="Arial" panose="020b0604020202020204" pitchFamily="34" charset="0"/>
              <a:buChar char="•"/>
              <a:defRPr sz="12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3811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Subtopic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199568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73763"/>
                </a:solidFill>
                <a:latin typeface="+mn-lt"/>
              </a:defRPr>
            </a:lvl1pPr>
          </a:lstStyle>
          <a:p>
            <a:r>
              <a:rPr lang="en-US"/>
              <a:t>Click to edit subtopic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88114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image" Target="../media/image1.jpe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pic>
        <p:nvPicPr>
          <p:cNvPr id="10" name="Shape 62"/>
          <p:cNvPicPr preferRelativeResize="0"/>
          <p:nvPr userDrawn="1"/>
        </p:nvPicPr>
        <p:blipFill>
          <a:blip r:embed="rId4">
            <a:alphaModFix amt="19000"/>
          </a:blip>
          <a:stretch>
            <a:fillRect/>
          </a:stretch>
        </p:blipFill>
        <p:spPr>
          <a:xfrm>
            <a:off x="2984025" y="1388000"/>
            <a:ext cx="3192998" cy="3192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63"/>
          <p:cNvSpPr txBox="1"/>
          <p:nvPr userDrawn="1"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defPPr>
            <a:lvl1pPr marR="0" lvl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chemeClr val="dk1"/>
              </a:buClr>
              <a:buSzPct val="25000"/>
              <a:buFont typeface="Arial"/>
              <a:buNone/>
            </a:pPr>
            <a:r>
              <a:rPr lang="en-US" sz="1500">
                <a:latin typeface="Oswald"/>
                <a:ea typeface="Oswald"/>
                <a:cs typeface="Oswald"/>
                <a:sym typeface="Oswald"/>
              </a:rPr>
              <a:t> SharkFest ‘16 • Computer History Museum • June 13-16, 2016</a:t>
            </a: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240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  <a:p>
            <a:pPr algn="r">
              <a:buClr>
                <a:schemeClr val="dk2"/>
              </a:buClr>
              <a:buSzPct val="25000"/>
              <a:buFont typeface="Arial"/>
              <a:buNone/>
            </a:pPr>
            <a:endParaRPr lang="en-US" sz="18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4.bin" TargetMode="Internal" /><Relationship Id="rId3" Type="http://schemas.openxmlformats.org/officeDocument/2006/relationships/image" Target="../media/image5.jpeg" /><Relationship Id="rId4" Type="http://schemas.openxmlformats.org/officeDocument/2006/relationships/vmlDrawing" Target="../drawings/vmlDrawing2.v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oleObject" Target="../embeddings/oleObject5.bin" TargetMode="Internal" /><Relationship Id="rId3" Type="http://schemas.openxmlformats.org/officeDocument/2006/relationships/image" Target="../media/image6.jpeg" /><Relationship Id="rId4" Type="http://schemas.openxmlformats.org/officeDocument/2006/relationships/vmlDrawing" Target="../drawings/vmlDrawing3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matthew.york@advance7.com" TargetMode="External" /><Relationship Id="rId3" Type="http://schemas.openxmlformats.org/officeDocument/2006/relationships/hyperlink" Target="https://en.wikipedia.org/wiki/RPR_problem_diagnosis" TargetMode="External" /><Relationship Id="rId4" Type="http://schemas.openxmlformats.org/officeDocument/2006/relationships/hyperlink" Target="http://www.tribelab.com/sonar.html" TargetMode="External" /><Relationship Id="rId5" Type="http://schemas.openxmlformats.org/officeDocument/2006/relationships/hyperlink" Target="https://community.tribelab.com/" TargetMode="Ex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oleObject" Target="../embeddings/oleObject1.bin" TargetMode="Internal" /><Relationship Id="rId4" Type="http://schemas.openxmlformats.org/officeDocument/2006/relationships/image" Target="../media/image3.jpeg" /><Relationship Id="rId5" Type="http://schemas.openxmlformats.org/officeDocument/2006/relationships/oleObject" Target="../embeddings/oleObject2.bin" TargetMode="Internal" /><Relationship Id="rId6" Type="http://schemas.openxmlformats.org/officeDocument/2006/relationships/image" Target="../media/image4.jpeg" /><Relationship Id="rId7" Type="http://schemas.openxmlformats.org/officeDocument/2006/relationships/oleObject" Target="../embeddings/oleObject3.bin" TargetMode="Internal" /><Relationship Id="rId8" Type="http://schemas.openxmlformats.org/officeDocument/2006/relationships/vmlDrawing" Target="../drawings/vmlDrawing1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/>
              <a:t>Markers – Beacons in an Ocean of Packets</a:t>
            </a:r>
          </a:p>
          <a:p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Matthew York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95288" y="2643758"/>
            <a:ext cx="3744912" cy="576263"/>
          </a:xfrm>
        </p:spPr>
        <p:txBody>
          <a:bodyPr/>
          <a:lstStyle/>
          <a:p>
            <a:r>
              <a:rPr lang="de-DE"/>
              <a:t>15th June 2016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Performance &amp; Stability Consultant | Advance7</a:t>
            </a:r>
          </a:p>
        </p:txBody>
      </p:sp>
    </p:spTree>
    <p:extLst>
      <p:ext uri="{BB962C8B-B14F-4D97-AF65-F5344CB8AC3E}">
        <p14:creationId xmlns:p14="http://schemas.microsoft.com/office/powerpoint/2010/main" val="336495352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Limitations of Ping Markers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Firewalls may drop ICMP packets</a:t>
            </a:r>
          </a:p>
          <a:p>
            <a:r>
              <a:rPr lang="de-DE"/>
              <a:t>They won‘t cross proxies or load balancers</a:t>
            </a:r>
          </a:p>
          <a:p>
            <a:r>
              <a:rPr lang="de-DE"/>
              <a:t>Policy restrictions may block tool</a:t>
            </a:r>
          </a:p>
          <a:p>
            <a:r>
              <a:rPr lang="de-DE"/>
              <a:t>Contain limited user information</a:t>
            </a:r>
          </a:p>
        </p:txBody>
      </p:sp>
      <p:sp>
        <p:nvSpPr>
          <p:cNvPr id="5" name="Line 63"/>
          <p:cNvSpPr>
            <a:spLocks noChangeShapeType="1"/>
          </p:cNvSpPr>
          <p:nvPr/>
        </p:nvSpPr>
        <p:spPr bwMode="auto">
          <a:xfrm flipH="1">
            <a:off x="6220439" y="2802855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55"/>
          <p:cNvSpPr/>
          <p:nvPr/>
        </p:nvSpPr>
        <p:spPr bwMode="auto">
          <a:xfrm>
            <a:off x="2267744" y="2787774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56"/>
          <p:cNvSpPr/>
          <p:nvPr/>
        </p:nvSpPr>
        <p:spPr bwMode="auto">
          <a:xfrm>
            <a:off x="2267744" y="2787774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57"/>
          <p:cNvSpPr/>
          <p:nvPr/>
        </p:nvSpPr>
        <p:spPr bwMode="auto">
          <a:xfrm>
            <a:off x="2491581" y="3011611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solidFill>
            <a:srgbClr val="9853A1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Freeform 58"/>
          <p:cNvSpPr/>
          <p:nvPr/>
        </p:nvSpPr>
        <p:spPr bwMode="auto">
          <a:xfrm>
            <a:off x="2491581" y="3011611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59"/>
          <p:cNvSpPr/>
          <p:nvPr/>
        </p:nvSpPr>
        <p:spPr bwMode="auto">
          <a:xfrm>
            <a:off x="6760369" y="2787774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60"/>
          <p:cNvSpPr/>
          <p:nvPr/>
        </p:nvSpPr>
        <p:spPr bwMode="auto">
          <a:xfrm>
            <a:off x="6760369" y="2787774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61"/>
          <p:cNvSpPr/>
          <p:nvPr/>
        </p:nvSpPr>
        <p:spPr bwMode="auto">
          <a:xfrm>
            <a:off x="6985794" y="3011611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solidFill>
            <a:srgbClr val="F6851E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62"/>
          <p:cNvSpPr/>
          <p:nvPr/>
        </p:nvSpPr>
        <p:spPr bwMode="auto">
          <a:xfrm>
            <a:off x="6985794" y="3011611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 flipH="1">
            <a:off x="4064794" y="2814761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64"/>
          <p:cNvSpPr/>
          <p:nvPr/>
        </p:nvSpPr>
        <p:spPr bwMode="auto">
          <a:xfrm>
            <a:off x="4368006" y="2759199"/>
            <a:ext cx="1639888" cy="1404938"/>
          </a:xfrm>
          <a:custGeom>
            <a:gdLst>
              <a:gd name="T0" fmla="*/ 463 w 3146"/>
              <a:gd name="T1" fmla="*/ 1919 h 2696"/>
              <a:gd name="T2" fmla="*/ 1469 w 3146"/>
              <a:gd name="T3" fmla="*/ 2380 h 2696"/>
              <a:gd name="T4" fmla="*/ 1573 w 3146"/>
              <a:gd name="T5" fmla="*/ 2269 h 2696"/>
              <a:gd name="T6" fmla="*/ 2613 w 3146"/>
              <a:gd name="T7" fmla="*/ 2085 h 2696"/>
              <a:gd name="T8" fmla="*/ 2683 w 3146"/>
              <a:gd name="T9" fmla="*/ 1919 h 2696"/>
              <a:gd name="T10" fmla="*/ 3134 w 3146"/>
              <a:gd name="T11" fmla="*/ 1495 h 2696"/>
              <a:gd name="T12" fmla="*/ 3146 w 3146"/>
              <a:gd name="T13" fmla="*/ 1348 h 2696"/>
              <a:gd name="T14" fmla="*/ 2776 w 3146"/>
              <a:gd name="T15" fmla="*/ 758 h 2696"/>
              <a:gd name="T16" fmla="*/ 2683 w 3146"/>
              <a:gd name="T17" fmla="*/ 777 h 2696"/>
              <a:gd name="T18" fmla="*/ 1677 w 3146"/>
              <a:gd name="T19" fmla="*/ 316 h 2696"/>
              <a:gd name="T20" fmla="*/ 1573 w 3146"/>
              <a:gd name="T21" fmla="*/ 427 h 2696"/>
              <a:gd name="T22" fmla="*/ 532 w 3146"/>
              <a:gd name="T23" fmla="*/ 611 h 2696"/>
              <a:gd name="T24" fmla="*/ 463 w 3146"/>
              <a:gd name="T25" fmla="*/ 777 h 2696"/>
              <a:gd name="T26" fmla="*/ 12 w 3146"/>
              <a:gd name="T27" fmla="*/ 1201 h 2696"/>
              <a:gd name="T28" fmla="*/ 0 w 3146"/>
              <a:gd name="T29" fmla="*/ 1348 h 2696"/>
              <a:gd name="T30" fmla="*/ 370 w 3146"/>
              <a:gd name="T31" fmla="*/ 1938 h 2696"/>
              <a:gd name="T32" fmla="*/ 463 w 3146"/>
              <a:gd name="T33" fmla="*/ 1919 h 269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46" h="2696">
                <a:moveTo>
                  <a:pt x="463" y="1919"/>
                </a:moveTo>
                <a:cubicBezTo>
                  <a:pt x="660" y="2489"/>
                  <a:pt x="1111" y="2696"/>
                  <a:pt x="1469" y="2380"/>
                </a:cubicBezTo>
                <a:cubicBezTo>
                  <a:pt x="1505" y="2348"/>
                  <a:pt x="1540" y="2311"/>
                  <a:pt x="1573" y="2269"/>
                </a:cubicBezTo>
                <a:cubicBezTo>
                  <a:pt x="1892" y="2676"/>
                  <a:pt x="2358" y="2594"/>
                  <a:pt x="2613" y="2085"/>
                </a:cubicBezTo>
                <a:cubicBezTo>
                  <a:pt x="2640" y="2033"/>
                  <a:pt x="2663" y="1978"/>
                  <a:pt x="2683" y="1919"/>
                </a:cubicBezTo>
                <a:cubicBezTo>
                  <a:pt x="2881" y="2001"/>
                  <a:pt x="3083" y="1811"/>
                  <a:pt x="3134" y="1495"/>
                </a:cubicBezTo>
                <a:cubicBezTo>
                  <a:pt x="3142" y="1447"/>
                  <a:pt x="3146" y="1398"/>
                  <a:pt x="3146" y="1348"/>
                </a:cubicBezTo>
                <a:cubicBezTo>
                  <a:pt x="3146" y="1022"/>
                  <a:pt x="2980" y="758"/>
                  <a:pt x="2776" y="758"/>
                </a:cubicBezTo>
                <a:cubicBezTo>
                  <a:pt x="2744" y="758"/>
                  <a:pt x="2713" y="764"/>
                  <a:pt x="2683" y="777"/>
                </a:cubicBezTo>
                <a:cubicBezTo>
                  <a:pt x="2485" y="207"/>
                  <a:pt x="2035" y="0"/>
                  <a:pt x="1677" y="316"/>
                </a:cubicBezTo>
                <a:cubicBezTo>
                  <a:pt x="1640" y="348"/>
                  <a:pt x="1606" y="385"/>
                  <a:pt x="1573" y="427"/>
                </a:cubicBezTo>
                <a:cubicBezTo>
                  <a:pt x="1254" y="20"/>
                  <a:pt x="788" y="102"/>
                  <a:pt x="532" y="611"/>
                </a:cubicBezTo>
                <a:cubicBezTo>
                  <a:pt x="506" y="663"/>
                  <a:pt x="483" y="718"/>
                  <a:pt x="463" y="777"/>
                </a:cubicBezTo>
                <a:cubicBezTo>
                  <a:pt x="265" y="695"/>
                  <a:pt x="63" y="885"/>
                  <a:pt x="12" y="1201"/>
                </a:cubicBezTo>
                <a:cubicBezTo>
                  <a:pt x="4" y="1249"/>
                  <a:pt x="0" y="1298"/>
                  <a:pt x="0" y="1348"/>
                </a:cubicBezTo>
                <a:cubicBezTo>
                  <a:pt x="0" y="1674"/>
                  <a:pt x="166" y="1938"/>
                  <a:pt x="370" y="1938"/>
                </a:cubicBezTo>
                <a:cubicBezTo>
                  <a:pt x="401" y="1938"/>
                  <a:pt x="432" y="1932"/>
                  <a:pt x="463" y="1919"/>
                </a:cubicBezTo>
              </a:path>
            </a:pathLst>
          </a:custGeom>
          <a:solidFill>
            <a:srgbClr val="7E8B85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Freeform 65"/>
          <p:cNvSpPr/>
          <p:nvPr/>
        </p:nvSpPr>
        <p:spPr bwMode="auto">
          <a:xfrm>
            <a:off x="4368006" y="2759199"/>
            <a:ext cx="1639888" cy="1404938"/>
          </a:xfrm>
          <a:custGeom>
            <a:gdLst>
              <a:gd name="T0" fmla="*/ 152 w 1033"/>
              <a:gd name="T1" fmla="*/ 630 h 885"/>
              <a:gd name="T2" fmla="*/ 483 w 1033"/>
              <a:gd name="T3" fmla="*/ 782 h 885"/>
              <a:gd name="T4" fmla="*/ 517 w 1033"/>
              <a:gd name="T5" fmla="*/ 745 h 885"/>
              <a:gd name="T6" fmla="*/ 858 w 1033"/>
              <a:gd name="T7" fmla="*/ 685 h 885"/>
              <a:gd name="T8" fmla="*/ 881 w 1033"/>
              <a:gd name="T9" fmla="*/ 630 h 885"/>
              <a:gd name="T10" fmla="*/ 1029 w 1033"/>
              <a:gd name="T11" fmla="*/ 491 h 885"/>
              <a:gd name="T12" fmla="*/ 1033 w 1033"/>
              <a:gd name="T13" fmla="*/ 442 h 885"/>
              <a:gd name="T14" fmla="*/ 912 w 1033"/>
              <a:gd name="T15" fmla="*/ 249 h 885"/>
              <a:gd name="T16" fmla="*/ 881 w 1033"/>
              <a:gd name="T17" fmla="*/ 255 h 885"/>
              <a:gd name="T18" fmla="*/ 551 w 1033"/>
              <a:gd name="T19" fmla="*/ 103 h 885"/>
              <a:gd name="T20" fmla="*/ 517 w 1033"/>
              <a:gd name="T21" fmla="*/ 140 h 885"/>
              <a:gd name="T22" fmla="*/ 175 w 1033"/>
              <a:gd name="T23" fmla="*/ 200 h 885"/>
              <a:gd name="T24" fmla="*/ 152 w 1033"/>
              <a:gd name="T25" fmla="*/ 255 h 885"/>
              <a:gd name="T26" fmla="*/ 4 w 1033"/>
              <a:gd name="T27" fmla="*/ 394 h 885"/>
              <a:gd name="T28" fmla="*/ 0 w 1033"/>
              <a:gd name="T29" fmla="*/ 442 h 885"/>
              <a:gd name="T30" fmla="*/ 122 w 1033"/>
              <a:gd name="T31" fmla="*/ 636 h 885"/>
              <a:gd name="T32" fmla="*/ 152 w 1033"/>
              <a:gd name="T33" fmla="*/ 630 h 8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3" h="885">
                <a:moveTo>
                  <a:pt x="152" y="630"/>
                </a:moveTo>
                <a:cubicBezTo>
                  <a:pt x="217" y="817"/>
                  <a:pt x="365" y="885"/>
                  <a:pt x="483" y="782"/>
                </a:cubicBezTo>
                <a:cubicBezTo>
                  <a:pt x="495" y="771"/>
                  <a:pt x="506" y="759"/>
                  <a:pt x="517" y="745"/>
                </a:cubicBezTo>
                <a:cubicBezTo>
                  <a:pt x="622" y="879"/>
                  <a:pt x="775" y="852"/>
                  <a:pt x="858" y="685"/>
                </a:cubicBezTo>
                <a:cubicBezTo>
                  <a:pt x="867" y="668"/>
                  <a:pt x="875" y="649"/>
                  <a:pt x="881" y="630"/>
                </a:cubicBezTo>
                <a:cubicBezTo>
                  <a:pt x="946" y="657"/>
                  <a:pt x="1013" y="595"/>
                  <a:pt x="1029" y="491"/>
                </a:cubicBezTo>
                <a:cubicBezTo>
                  <a:pt x="1032" y="475"/>
                  <a:pt x="1033" y="459"/>
                  <a:pt x="1033" y="442"/>
                </a:cubicBezTo>
                <a:cubicBezTo>
                  <a:pt x="1033" y="335"/>
                  <a:pt x="979" y="249"/>
                  <a:pt x="912" y="249"/>
                </a:cubicBezTo>
                <a:cubicBezTo>
                  <a:pt x="901" y="249"/>
                  <a:pt x="891" y="251"/>
                  <a:pt x="881" y="255"/>
                </a:cubicBezTo>
                <a:cubicBezTo>
                  <a:pt x="816" y="68"/>
                  <a:pt x="669" y="0"/>
                  <a:pt x="551" y="103"/>
                </a:cubicBezTo>
                <a:cubicBezTo>
                  <a:pt x="539" y="114"/>
                  <a:pt x="528" y="126"/>
                  <a:pt x="517" y="140"/>
                </a:cubicBezTo>
                <a:cubicBezTo>
                  <a:pt x="412" y="6"/>
                  <a:pt x="259" y="33"/>
                  <a:pt x="175" y="200"/>
                </a:cubicBezTo>
                <a:cubicBezTo>
                  <a:pt x="166" y="217"/>
                  <a:pt x="159" y="236"/>
                  <a:pt x="152" y="255"/>
                </a:cubicBezTo>
                <a:cubicBezTo>
                  <a:pt x="87" y="228"/>
                  <a:pt x="21" y="290"/>
                  <a:pt x="4" y="394"/>
                </a:cubicBezTo>
                <a:cubicBezTo>
                  <a:pt x="2" y="410"/>
                  <a:pt x="0" y="426"/>
                  <a:pt x="0" y="442"/>
                </a:cubicBezTo>
                <a:cubicBezTo>
                  <a:pt x="0" y="550"/>
                  <a:pt x="55" y="636"/>
                  <a:pt x="122" y="636"/>
                </a:cubicBezTo>
                <a:cubicBezTo>
                  <a:pt x="132" y="636"/>
                  <a:pt x="142" y="634"/>
                  <a:pt x="152" y="630"/>
                </a:cubicBez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ectangle 66"/>
          <p:cNvSpPr>
            <a:spLocks noChangeArrowheads="1"/>
          </p:cNvSpPr>
          <p:nvPr/>
        </p:nvSpPr>
        <p:spPr bwMode="auto">
          <a:xfrm>
            <a:off x="4998244" y="3367211"/>
            <a:ext cx="4826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WAN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Line 67"/>
          <p:cNvSpPr>
            <a:spLocks noChangeShapeType="1"/>
          </p:cNvSpPr>
          <p:nvPr/>
        </p:nvSpPr>
        <p:spPr bwMode="auto">
          <a:xfrm flipH="1">
            <a:off x="3615531" y="3460874"/>
            <a:ext cx="7524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68"/>
          <p:cNvSpPr>
            <a:spLocks noChangeShapeType="1"/>
          </p:cNvSpPr>
          <p:nvPr/>
        </p:nvSpPr>
        <p:spPr bwMode="auto">
          <a:xfrm flipH="1">
            <a:off x="6007894" y="3460874"/>
            <a:ext cx="7524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Freeform 70"/>
          <p:cNvSpPr/>
          <p:nvPr/>
        </p:nvSpPr>
        <p:spPr bwMode="auto">
          <a:xfrm>
            <a:off x="2155031" y="4164136"/>
            <a:ext cx="1573213" cy="338138"/>
          </a:xfrm>
          <a:custGeom>
            <a:gdLst>
              <a:gd name="T0" fmla="*/ 0 w 991"/>
              <a:gd name="T1" fmla="*/ 213 h 213"/>
              <a:gd name="T2" fmla="*/ 991 w 991"/>
              <a:gd name="T3" fmla="*/ 213 h 213"/>
              <a:gd name="T4" fmla="*/ 892 w 991"/>
              <a:gd name="T5" fmla="*/ 0 h 213"/>
              <a:gd name="T6" fmla="*/ 99 w 991"/>
              <a:gd name="T7" fmla="*/ 0 h 213"/>
              <a:gd name="T8" fmla="*/ 0 w 991"/>
              <a:gd name="T9" fmla="*/ 213 h 2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213">
                <a:moveTo>
                  <a:pt x="0" y="213"/>
                </a:moveTo>
                <a:lnTo>
                  <a:pt x="991" y="213"/>
                </a:lnTo>
                <a:lnTo>
                  <a:pt x="892" y="0"/>
                </a:lnTo>
                <a:lnTo>
                  <a:pt x="99" y="0"/>
                </a:lnTo>
                <a:lnTo>
                  <a:pt x="0" y="213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Freeform 71"/>
          <p:cNvSpPr/>
          <p:nvPr/>
        </p:nvSpPr>
        <p:spPr bwMode="auto">
          <a:xfrm>
            <a:off x="2155031" y="4164136"/>
            <a:ext cx="1573213" cy="338138"/>
          </a:xfrm>
          <a:custGeom>
            <a:gdLst>
              <a:gd name="T0" fmla="*/ 0 w 991"/>
              <a:gd name="T1" fmla="*/ 213 h 213"/>
              <a:gd name="T2" fmla="*/ 991 w 991"/>
              <a:gd name="T3" fmla="*/ 213 h 213"/>
              <a:gd name="T4" fmla="*/ 892 w 991"/>
              <a:gd name="T5" fmla="*/ 0 h 213"/>
              <a:gd name="T6" fmla="*/ 99 w 991"/>
              <a:gd name="T7" fmla="*/ 0 h 213"/>
              <a:gd name="T8" fmla="*/ 0 w 991"/>
              <a:gd name="T9" fmla="*/ 213 h 2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213">
                <a:moveTo>
                  <a:pt x="0" y="213"/>
                </a:moveTo>
                <a:lnTo>
                  <a:pt x="991" y="213"/>
                </a:lnTo>
                <a:lnTo>
                  <a:pt x="892" y="0"/>
                </a:lnTo>
                <a:lnTo>
                  <a:pt x="99" y="0"/>
                </a:lnTo>
                <a:lnTo>
                  <a:pt x="0" y="213"/>
                </a:ln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Rectangle 72"/>
          <p:cNvSpPr>
            <a:spLocks noChangeArrowheads="1"/>
          </p:cNvSpPr>
          <p:nvPr/>
        </p:nvSpPr>
        <p:spPr bwMode="auto">
          <a:xfrm>
            <a:off x="2734979" y="2502218"/>
            <a:ext cx="4247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Client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73"/>
          <p:cNvSpPr>
            <a:spLocks noChangeArrowheads="1"/>
          </p:cNvSpPr>
          <p:nvPr/>
        </p:nvSpPr>
        <p:spPr bwMode="auto">
          <a:xfrm>
            <a:off x="7214466" y="2502218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Server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3720306" y="2653132"/>
            <a:ext cx="2874963" cy="572792"/>
            <a:chOff x="4619625" y="2702221"/>
            <a:chExt cx="2874963" cy="572792"/>
          </a:xfrm>
        </p:grpSpPr>
        <p:sp>
          <p:nvSpPr>
            <p:cNvPr id="39" name="Line 92"/>
            <p:cNvSpPr>
              <a:spLocks noChangeShapeType="1"/>
            </p:cNvSpPr>
            <p:nvPr/>
          </p:nvSpPr>
          <p:spPr bwMode="auto">
            <a:xfrm>
              <a:off x="4886325" y="3178175"/>
              <a:ext cx="2339975" cy="0"/>
            </a:xfrm>
            <a:prstGeom prst="line">
              <a:avLst/>
            </a:prstGeom>
            <a:noFill/>
            <a:ln w="61913" cap="rnd">
              <a:solidFill>
                <a:srgbClr val="F6851E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4619625" y="3079750"/>
              <a:ext cx="292100" cy="195263"/>
            </a:xfrm>
            <a:custGeom>
              <a:gdLst>
                <a:gd name="T0" fmla="*/ 184 w 184"/>
                <a:gd name="T1" fmla="*/ 123 h 123"/>
                <a:gd name="T2" fmla="*/ 0 w 184"/>
                <a:gd name="T3" fmla="*/ 62 h 123"/>
                <a:gd name="T4" fmla="*/ 184 w 184"/>
                <a:gd name="T5" fmla="*/ 0 h 123"/>
                <a:gd name="T6" fmla="*/ 184 w 184"/>
                <a:gd name="T7" fmla="*/ 123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184" y="123"/>
                  </a:moveTo>
                  <a:lnTo>
                    <a:pt x="0" y="62"/>
                  </a:lnTo>
                  <a:lnTo>
                    <a:pt x="184" y="0"/>
                  </a:lnTo>
                  <a:lnTo>
                    <a:pt x="184" y="123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7202488" y="3079750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96"/>
            <p:cNvSpPr>
              <a:spLocks noChangeArrowheads="1"/>
            </p:cNvSpPr>
            <p:nvPr/>
          </p:nvSpPr>
          <p:spPr bwMode="auto">
            <a:xfrm>
              <a:off x="5072062" y="2702221"/>
              <a:ext cx="19508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6851E"/>
                  </a:solidFill>
                  <a:effectLst/>
                  <a:latin typeface="Arial Black" panose="020b0a04020102020204" pitchFamily="34" charset="0"/>
                </a:rPr>
                <a:t>APPLICATION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917157" y="3844085"/>
            <a:ext cx="563562" cy="558176"/>
            <a:chOff x="4895850" y="2094933"/>
            <a:chExt cx="2608263" cy="558176"/>
          </a:xfrm>
        </p:grpSpPr>
        <p:sp>
          <p:nvSpPr>
            <p:cNvPr id="44" name="Line 92"/>
            <p:cNvSpPr>
              <a:spLocks noChangeShapeType="1"/>
            </p:cNvSpPr>
            <p:nvPr/>
          </p:nvSpPr>
          <p:spPr bwMode="auto">
            <a:xfrm>
              <a:off x="4895850" y="2193358"/>
              <a:ext cx="2339975" cy="0"/>
            </a:xfrm>
            <a:prstGeom prst="line">
              <a:avLst/>
            </a:prstGeom>
            <a:solidFill>
              <a:srgbClr val="FF0000"/>
            </a:solidFill>
            <a:ln w="61913" cap="rnd">
              <a:solidFill>
                <a:srgbClr val="FF0000"/>
              </a:solidFill>
              <a:prstDash val="solid"/>
              <a:rou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7212013" y="2094933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6" name="Rectangle 96"/>
            <p:cNvSpPr>
              <a:spLocks noChangeArrowheads="1"/>
            </p:cNvSpPr>
            <p:nvPr/>
          </p:nvSpPr>
          <p:spPr bwMode="auto">
            <a:xfrm>
              <a:off x="5547885" y="2345332"/>
              <a:ext cx="12375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 Black" panose="020b0a04020102020204" pitchFamily="34" charset="0"/>
                </a:rPr>
                <a:t>MARKER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0746861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Line 68"/>
          <p:cNvSpPr>
            <a:spLocks noChangeShapeType="1"/>
          </p:cNvSpPr>
          <p:nvPr/>
        </p:nvSpPr>
        <p:spPr bwMode="auto">
          <a:xfrm flipH="1">
            <a:off x="4305746" y="3091418"/>
            <a:ext cx="2849140" cy="4887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63"/>
          <p:cNvSpPr>
            <a:spLocks noChangeShapeType="1"/>
          </p:cNvSpPr>
          <p:nvPr/>
        </p:nvSpPr>
        <p:spPr bwMode="auto">
          <a:xfrm flipH="1">
            <a:off x="6614957" y="2435002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HTTP Markers</a:t>
            </a:r>
          </a:p>
        </p:txBody>
      </p:sp>
      <p:sp>
        <p:nvSpPr>
          <p:cNvPr id="4" name="Line 63"/>
          <p:cNvSpPr>
            <a:spLocks noChangeShapeType="1"/>
          </p:cNvSpPr>
          <p:nvPr/>
        </p:nvSpPr>
        <p:spPr bwMode="auto">
          <a:xfrm flipH="1">
            <a:off x="4518292" y="2438286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55"/>
          <p:cNvSpPr/>
          <p:nvPr/>
        </p:nvSpPr>
        <p:spPr bwMode="auto">
          <a:xfrm>
            <a:off x="565597" y="2423205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56"/>
          <p:cNvSpPr/>
          <p:nvPr/>
        </p:nvSpPr>
        <p:spPr bwMode="auto">
          <a:xfrm>
            <a:off x="565597" y="2423205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57"/>
          <p:cNvSpPr/>
          <p:nvPr/>
        </p:nvSpPr>
        <p:spPr bwMode="auto">
          <a:xfrm>
            <a:off x="789434" y="2647042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solidFill>
            <a:srgbClr val="9853A1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58"/>
          <p:cNvSpPr/>
          <p:nvPr/>
        </p:nvSpPr>
        <p:spPr bwMode="auto">
          <a:xfrm>
            <a:off x="789434" y="2647042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Freeform 59"/>
          <p:cNvSpPr/>
          <p:nvPr/>
        </p:nvSpPr>
        <p:spPr bwMode="auto">
          <a:xfrm>
            <a:off x="5058222" y="2423205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60"/>
          <p:cNvSpPr/>
          <p:nvPr/>
        </p:nvSpPr>
        <p:spPr bwMode="auto">
          <a:xfrm>
            <a:off x="5058222" y="2423205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61"/>
          <p:cNvSpPr/>
          <p:nvPr/>
        </p:nvSpPr>
        <p:spPr bwMode="auto">
          <a:xfrm>
            <a:off x="5283647" y="2647042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62"/>
          <p:cNvSpPr/>
          <p:nvPr/>
        </p:nvSpPr>
        <p:spPr bwMode="auto">
          <a:xfrm>
            <a:off x="5283647" y="2647042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63"/>
          <p:cNvSpPr>
            <a:spLocks noChangeShapeType="1"/>
          </p:cNvSpPr>
          <p:nvPr/>
        </p:nvSpPr>
        <p:spPr bwMode="auto">
          <a:xfrm flipH="1">
            <a:off x="2362647" y="2450192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64"/>
          <p:cNvSpPr/>
          <p:nvPr/>
        </p:nvSpPr>
        <p:spPr bwMode="auto">
          <a:xfrm>
            <a:off x="2665859" y="2394630"/>
            <a:ext cx="1639888" cy="1404938"/>
          </a:xfrm>
          <a:custGeom>
            <a:gdLst>
              <a:gd name="T0" fmla="*/ 463 w 3146"/>
              <a:gd name="T1" fmla="*/ 1919 h 2696"/>
              <a:gd name="T2" fmla="*/ 1469 w 3146"/>
              <a:gd name="T3" fmla="*/ 2380 h 2696"/>
              <a:gd name="T4" fmla="*/ 1573 w 3146"/>
              <a:gd name="T5" fmla="*/ 2269 h 2696"/>
              <a:gd name="T6" fmla="*/ 2613 w 3146"/>
              <a:gd name="T7" fmla="*/ 2085 h 2696"/>
              <a:gd name="T8" fmla="*/ 2683 w 3146"/>
              <a:gd name="T9" fmla="*/ 1919 h 2696"/>
              <a:gd name="T10" fmla="*/ 3134 w 3146"/>
              <a:gd name="T11" fmla="*/ 1495 h 2696"/>
              <a:gd name="T12" fmla="*/ 3146 w 3146"/>
              <a:gd name="T13" fmla="*/ 1348 h 2696"/>
              <a:gd name="T14" fmla="*/ 2776 w 3146"/>
              <a:gd name="T15" fmla="*/ 758 h 2696"/>
              <a:gd name="T16" fmla="*/ 2683 w 3146"/>
              <a:gd name="T17" fmla="*/ 777 h 2696"/>
              <a:gd name="T18" fmla="*/ 1677 w 3146"/>
              <a:gd name="T19" fmla="*/ 316 h 2696"/>
              <a:gd name="T20" fmla="*/ 1573 w 3146"/>
              <a:gd name="T21" fmla="*/ 427 h 2696"/>
              <a:gd name="T22" fmla="*/ 532 w 3146"/>
              <a:gd name="T23" fmla="*/ 611 h 2696"/>
              <a:gd name="T24" fmla="*/ 463 w 3146"/>
              <a:gd name="T25" fmla="*/ 777 h 2696"/>
              <a:gd name="T26" fmla="*/ 12 w 3146"/>
              <a:gd name="T27" fmla="*/ 1201 h 2696"/>
              <a:gd name="T28" fmla="*/ 0 w 3146"/>
              <a:gd name="T29" fmla="*/ 1348 h 2696"/>
              <a:gd name="T30" fmla="*/ 370 w 3146"/>
              <a:gd name="T31" fmla="*/ 1938 h 2696"/>
              <a:gd name="T32" fmla="*/ 463 w 3146"/>
              <a:gd name="T33" fmla="*/ 1919 h 269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46" h="2696">
                <a:moveTo>
                  <a:pt x="463" y="1919"/>
                </a:moveTo>
                <a:cubicBezTo>
                  <a:pt x="660" y="2489"/>
                  <a:pt x="1111" y="2696"/>
                  <a:pt x="1469" y="2380"/>
                </a:cubicBezTo>
                <a:cubicBezTo>
                  <a:pt x="1505" y="2348"/>
                  <a:pt x="1540" y="2311"/>
                  <a:pt x="1573" y="2269"/>
                </a:cubicBezTo>
                <a:cubicBezTo>
                  <a:pt x="1892" y="2676"/>
                  <a:pt x="2358" y="2594"/>
                  <a:pt x="2613" y="2085"/>
                </a:cubicBezTo>
                <a:cubicBezTo>
                  <a:pt x="2640" y="2033"/>
                  <a:pt x="2663" y="1978"/>
                  <a:pt x="2683" y="1919"/>
                </a:cubicBezTo>
                <a:cubicBezTo>
                  <a:pt x="2881" y="2001"/>
                  <a:pt x="3083" y="1811"/>
                  <a:pt x="3134" y="1495"/>
                </a:cubicBezTo>
                <a:cubicBezTo>
                  <a:pt x="3142" y="1447"/>
                  <a:pt x="3146" y="1398"/>
                  <a:pt x="3146" y="1348"/>
                </a:cubicBezTo>
                <a:cubicBezTo>
                  <a:pt x="3146" y="1022"/>
                  <a:pt x="2980" y="758"/>
                  <a:pt x="2776" y="758"/>
                </a:cubicBezTo>
                <a:cubicBezTo>
                  <a:pt x="2744" y="758"/>
                  <a:pt x="2713" y="764"/>
                  <a:pt x="2683" y="777"/>
                </a:cubicBezTo>
                <a:cubicBezTo>
                  <a:pt x="2485" y="207"/>
                  <a:pt x="2035" y="0"/>
                  <a:pt x="1677" y="316"/>
                </a:cubicBezTo>
                <a:cubicBezTo>
                  <a:pt x="1640" y="348"/>
                  <a:pt x="1606" y="385"/>
                  <a:pt x="1573" y="427"/>
                </a:cubicBezTo>
                <a:cubicBezTo>
                  <a:pt x="1254" y="20"/>
                  <a:pt x="788" y="102"/>
                  <a:pt x="532" y="611"/>
                </a:cubicBezTo>
                <a:cubicBezTo>
                  <a:pt x="506" y="663"/>
                  <a:pt x="483" y="718"/>
                  <a:pt x="463" y="777"/>
                </a:cubicBezTo>
                <a:cubicBezTo>
                  <a:pt x="265" y="695"/>
                  <a:pt x="63" y="885"/>
                  <a:pt x="12" y="1201"/>
                </a:cubicBezTo>
                <a:cubicBezTo>
                  <a:pt x="4" y="1249"/>
                  <a:pt x="0" y="1298"/>
                  <a:pt x="0" y="1348"/>
                </a:cubicBezTo>
                <a:cubicBezTo>
                  <a:pt x="0" y="1674"/>
                  <a:pt x="166" y="1938"/>
                  <a:pt x="370" y="1938"/>
                </a:cubicBezTo>
                <a:cubicBezTo>
                  <a:pt x="401" y="1938"/>
                  <a:pt x="432" y="1932"/>
                  <a:pt x="463" y="1919"/>
                </a:cubicBezTo>
              </a:path>
            </a:pathLst>
          </a:custGeom>
          <a:solidFill>
            <a:srgbClr val="7E8B85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65"/>
          <p:cNvSpPr/>
          <p:nvPr/>
        </p:nvSpPr>
        <p:spPr bwMode="auto">
          <a:xfrm>
            <a:off x="2665859" y="2394630"/>
            <a:ext cx="1639888" cy="1404938"/>
          </a:xfrm>
          <a:custGeom>
            <a:gdLst>
              <a:gd name="T0" fmla="*/ 152 w 1033"/>
              <a:gd name="T1" fmla="*/ 630 h 885"/>
              <a:gd name="T2" fmla="*/ 483 w 1033"/>
              <a:gd name="T3" fmla="*/ 782 h 885"/>
              <a:gd name="T4" fmla="*/ 517 w 1033"/>
              <a:gd name="T5" fmla="*/ 745 h 885"/>
              <a:gd name="T6" fmla="*/ 858 w 1033"/>
              <a:gd name="T7" fmla="*/ 685 h 885"/>
              <a:gd name="T8" fmla="*/ 881 w 1033"/>
              <a:gd name="T9" fmla="*/ 630 h 885"/>
              <a:gd name="T10" fmla="*/ 1029 w 1033"/>
              <a:gd name="T11" fmla="*/ 491 h 885"/>
              <a:gd name="T12" fmla="*/ 1033 w 1033"/>
              <a:gd name="T13" fmla="*/ 442 h 885"/>
              <a:gd name="T14" fmla="*/ 912 w 1033"/>
              <a:gd name="T15" fmla="*/ 249 h 885"/>
              <a:gd name="T16" fmla="*/ 881 w 1033"/>
              <a:gd name="T17" fmla="*/ 255 h 885"/>
              <a:gd name="T18" fmla="*/ 551 w 1033"/>
              <a:gd name="T19" fmla="*/ 103 h 885"/>
              <a:gd name="T20" fmla="*/ 517 w 1033"/>
              <a:gd name="T21" fmla="*/ 140 h 885"/>
              <a:gd name="T22" fmla="*/ 175 w 1033"/>
              <a:gd name="T23" fmla="*/ 200 h 885"/>
              <a:gd name="T24" fmla="*/ 152 w 1033"/>
              <a:gd name="T25" fmla="*/ 255 h 885"/>
              <a:gd name="T26" fmla="*/ 4 w 1033"/>
              <a:gd name="T27" fmla="*/ 394 h 885"/>
              <a:gd name="T28" fmla="*/ 0 w 1033"/>
              <a:gd name="T29" fmla="*/ 442 h 885"/>
              <a:gd name="T30" fmla="*/ 122 w 1033"/>
              <a:gd name="T31" fmla="*/ 636 h 885"/>
              <a:gd name="T32" fmla="*/ 152 w 1033"/>
              <a:gd name="T33" fmla="*/ 630 h 8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3" h="885">
                <a:moveTo>
                  <a:pt x="152" y="630"/>
                </a:moveTo>
                <a:cubicBezTo>
                  <a:pt x="217" y="817"/>
                  <a:pt x="365" y="885"/>
                  <a:pt x="483" y="782"/>
                </a:cubicBezTo>
                <a:cubicBezTo>
                  <a:pt x="495" y="771"/>
                  <a:pt x="506" y="759"/>
                  <a:pt x="517" y="745"/>
                </a:cubicBezTo>
                <a:cubicBezTo>
                  <a:pt x="622" y="879"/>
                  <a:pt x="775" y="852"/>
                  <a:pt x="858" y="685"/>
                </a:cubicBezTo>
                <a:cubicBezTo>
                  <a:pt x="867" y="668"/>
                  <a:pt x="875" y="649"/>
                  <a:pt x="881" y="630"/>
                </a:cubicBezTo>
                <a:cubicBezTo>
                  <a:pt x="946" y="657"/>
                  <a:pt x="1013" y="595"/>
                  <a:pt x="1029" y="491"/>
                </a:cubicBezTo>
                <a:cubicBezTo>
                  <a:pt x="1032" y="475"/>
                  <a:pt x="1033" y="459"/>
                  <a:pt x="1033" y="442"/>
                </a:cubicBezTo>
                <a:cubicBezTo>
                  <a:pt x="1033" y="335"/>
                  <a:pt x="979" y="249"/>
                  <a:pt x="912" y="249"/>
                </a:cubicBezTo>
                <a:cubicBezTo>
                  <a:pt x="901" y="249"/>
                  <a:pt x="891" y="251"/>
                  <a:pt x="881" y="255"/>
                </a:cubicBezTo>
                <a:cubicBezTo>
                  <a:pt x="816" y="68"/>
                  <a:pt x="669" y="0"/>
                  <a:pt x="551" y="103"/>
                </a:cubicBezTo>
                <a:cubicBezTo>
                  <a:pt x="539" y="114"/>
                  <a:pt x="528" y="126"/>
                  <a:pt x="517" y="140"/>
                </a:cubicBezTo>
                <a:cubicBezTo>
                  <a:pt x="412" y="6"/>
                  <a:pt x="259" y="33"/>
                  <a:pt x="175" y="200"/>
                </a:cubicBezTo>
                <a:cubicBezTo>
                  <a:pt x="166" y="217"/>
                  <a:pt x="159" y="236"/>
                  <a:pt x="152" y="255"/>
                </a:cubicBezTo>
                <a:cubicBezTo>
                  <a:pt x="87" y="228"/>
                  <a:pt x="21" y="290"/>
                  <a:pt x="4" y="394"/>
                </a:cubicBezTo>
                <a:cubicBezTo>
                  <a:pt x="2" y="410"/>
                  <a:pt x="0" y="426"/>
                  <a:pt x="0" y="442"/>
                </a:cubicBezTo>
                <a:cubicBezTo>
                  <a:pt x="0" y="550"/>
                  <a:pt x="55" y="636"/>
                  <a:pt x="122" y="636"/>
                </a:cubicBezTo>
                <a:cubicBezTo>
                  <a:pt x="132" y="636"/>
                  <a:pt x="142" y="634"/>
                  <a:pt x="152" y="630"/>
                </a:cubicBez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66"/>
          <p:cNvSpPr>
            <a:spLocks noChangeArrowheads="1"/>
          </p:cNvSpPr>
          <p:nvPr/>
        </p:nvSpPr>
        <p:spPr bwMode="auto">
          <a:xfrm>
            <a:off x="3296097" y="3002642"/>
            <a:ext cx="4826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WAN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Line 67"/>
          <p:cNvSpPr>
            <a:spLocks noChangeShapeType="1"/>
          </p:cNvSpPr>
          <p:nvPr/>
        </p:nvSpPr>
        <p:spPr bwMode="auto">
          <a:xfrm flipH="1">
            <a:off x="1913384" y="3096305"/>
            <a:ext cx="7524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Freeform 70"/>
          <p:cNvSpPr/>
          <p:nvPr/>
        </p:nvSpPr>
        <p:spPr bwMode="auto">
          <a:xfrm>
            <a:off x="452884" y="3799567"/>
            <a:ext cx="1573213" cy="338138"/>
          </a:xfrm>
          <a:custGeom>
            <a:gdLst>
              <a:gd name="T0" fmla="*/ 0 w 991"/>
              <a:gd name="T1" fmla="*/ 213 h 213"/>
              <a:gd name="T2" fmla="*/ 991 w 991"/>
              <a:gd name="T3" fmla="*/ 213 h 213"/>
              <a:gd name="T4" fmla="*/ 892 w 991"/>
              <a:gd name="T5" fmla="*/ 0 h 213"/>
              <a:gd name="T6" fmla="*/ 99 w 991"/>
              <a:gd name="T7" fmla="*/ 0 h 213"/>
              <a:gd name="T8" fmla="*/ 0 w 991"/>
              <a:gd name="T9" fmla="*/ 213 h 2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213">
                <a:moveTo>
                  <a:pt x="0" y="213"/>
                </a:moveTo>
                <a:lnTo>
                  <a:pt x="991" y="213"/>
                </a:lnTo>
                <a:lnTo>
                  <a:pt x="892" y="0"/>
                </a:lnTo>
                <a:lnTo>
                  <a:pt x="99" y="0"/>
                </a:lnTo>
                <a:lnTo>
                  <a:pt x="0" y="213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Freeform 71"/>
          <p:cNvSpPr/>
          <p:nvPr/>
        </p:nvSpPr>
        <p:spPr bwMode="auto">
          <a:xfrm>
            <a:off x="452884" y="3799567"/>
            <a:ext cx="1573213" cy="338138"/>
          </a:xfrm>
          <a:custGeom>
            <a:gdLst>
              <a:gd name="T0" fmla="*/ 0 w 991"/>
              <a:gd name="T1" fmla="*/ 213 h 213"/>
              <a:gd name="T2" fmla="*/ 991 w 991"/>
              <a:gd name="T3" fmla="*/ 213 h 213"/>
              <a:gd name="T4" fmla="*/ 892 w 991"/>
              <a:gd name="T5" fmla="*/ 0 h 213"/>
              <a:gd name="T6" fmla="*/ 99 w 991"/>
              <a:gd name="T7" fmla="*/ 0 h 213"/>
              <a:gd name="T8" fmla="*/ 0 w 991"/>
              <a:gd name="T9" fmla="*/ 213 h 2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213">
                <a:moveTo>
                  <a:pt x="0" y="213"/>
                </a:moveTo>
                <a:lnTo>
                  <a:pt x="991" y="213"/>
                </a:lnTo>
                <a:lnTo>
                  <a:pt x="892" y="0"/>
                </a:lnTo>
                <a:lnTo>
                  <a:pt x="99" y="0"/>
                </a:lnTo>
                <a:lnTo>
                  <a:pt x="0" y="213"/>
                </a:ln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Rectangle 72"/>
          <p:cNvSpPr>
            <a:spLocks noChangeArrowheads="1"/>
          </p:cNvSpPr>
          <p:nvPr/>
        </p:nvSpPr>
        <p:spPr bwMode="auto">
          <a:xfrm>
            <a:off x="942263" y="2137649"/>
            <a:ext cx="60593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Browser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73"/>
          <p:cNvSpPr>
            <a:spLocks noChangeArrowheads="1"/>
          </p:cNvSpPr>
          <p:nvPr/>
        </p:nvSpPr>
        <p:spPr bwMode="auto">
          <a:xfrm>
            <a:off x="5233398" y="2137649"/>
            <a:ext cx="10259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Load Balancer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215009" y="1462767"/>
            <a:ext cx="552451" cy="1635126"/>
            <a:chOff x="4816475" y="1876425"/>
            <a:chExt cx="552451" cy="1635126"/>
          </a:xfrm>
        </p:grpSpPr>
        <p:sp>
          <p:nvSpPr>
            <p:cNvPr id="24" name="Oval 80"/>
            <p:cNvSpPr>
              <a:spLocks noChangeArrowheads="1"/>
            </p:cNvSpPr>
            <p:nvPr/>
          </p:nvSpPr>
          <p:spPr bwMode="auto">
            <a:xfrm>
              <a:off x="4816475" y="1876425"/>
              <a:ext cx="511175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Oval 81"/>
            <p:cNvSpPr>
              <a:spLocks noChangeArrowheads="1"/>
            </p:cNvSpPr>
            <p:nvPr/>
          </p:nvSpPr>
          <p:spPr bwMode="auto">
            <a:xfrm>
              <a:off x="4816475" y="1876425"/>
              <a:ext cx="511175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82"/>
            <p:cNvSpPr>
              <a:spLocks noChangeArrowheads="1"/>
            </p:cNvSpPr>
            <p:nvPr/>
          </p:nvSpPr>
          <p:spPr bwMode="auto">
            <a:xfrm>
              <a:off x="4902200" y="1985963"/>
              <a:ext cx="350838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83"/>
            <p:cNvSpPr>
              <a:spLocks noChangeArrowheads="1"/>
            </p:cNvSpPr>
            <p:nvPr/>
          </p:nvSpPr>
          <p:spPr bwMode="auto">
            <a:xfrm>
              <a:off x="5135563" y="1985963"/>
              <a:ext cx="233363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84"/>
            <p:cNvSpPr>
              <a:spLocks noChangeShapeType="1"/>
            </p:cNvSpPr>
            <p:nvPr/>
          </p:nvSpPr>
          <p:spPr bwMode="auto">
            <a:xfrm flipH="1">
              <a:off x="5084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85"/>
            <p:cNvSpPr/>
            <p:nvPr/>
          </p:nvSpPr>
          <p:spPr bwMode="auto">
            <a:xfrm>
              <a:off x="5040313" y="3376613"/>
              <a:ext cx="90488" cy="134938"/>
            </a:xfrm>
            <a:custGeom>
              <a:gdLst>
                <a:gd name="T0" fmla="*/ 57 w 57"/>
                <a:gd name="T1" fmla="*/ 0 h 85"/>
                <a:gd name="T2" fmla="*/ 28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8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499422" y="1462767"/>
            <a:ext cx="554038" cy="1635126"/>
            <a:chOff x="7100888" y="1876425"/>
            <a:chExt cx="554038" cy="1635126"/>
          </a:xfrm>
        </p:grpSpPr>
        <p:sp>
          <p:nvSpPr>
            <p:cNvPr id="31" name="Oval 86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Oval 87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88"/>
            <p:cNvSpPr>
              <a:spLocks noChangeArrowheads="1"/>
            </p:cNvSpPr>
            <p:nvPr/>
          </p:nvSpPr>
          <p:spPr bwMode="auto">
            <a:xfrm>
              <a:off x="7188200" y="1985963"/>
              <a:ext cx="34925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89"/>
            <p:cNvSpPr>
              <a:spLocks noChangeArrowheads="1"/>
            </p:cNvSpPr>
            <p:nvPr/>
          </p:nvSpPr>
          <p:spPr bwMode="auto">
            <a:xfrm>
              <a:off x="7421563" y="1985963"/>
              <a:ext cx="233363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Line 90"/>
            <p:cNvSpPr>
              <a:spLocks noChangeShapeType="1"/>
            </p:cNvSpPr>
            <p:nvPr/>
          </p:nvSpPr>
          <p:spPr bwMode="auto">
            <a:xfrm flipH="1">
              <a:off x="7370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91"/>
            <p:cNvSpPr/>
            <p:nvPr/>
          </p:nvSpPr>
          <p:spPr bwMode="auto">
            <a:xfrm>
              <a:off x="7324725" y="3376613"/>
              <a:ext cx="90488" cy="134938"/>
            </a:xfrm>
            <a:custGeom>
              <a:gdLst>
                <a:gd name="T0" fmla="*/ 57 w 57"/>
                <a:gd name="T1" fmla="*/ 0 h 85"/>
                <a:gd name="T2" fmla="*/ 29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9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18159" y="2288177"/>
            <a:ext cx="5024313" cy="573178"/>
            <a:chOff x="4619625" y="2701835"/>
            <a:chExt cx="2874963" cy="573178"/>
          </a:xfrm>
        </p:grpSpPr>
        <p:sp>
          <p:nvSpPr>
            <p:cNvPr id="38" name="Line 92"/>
            <p:cNvSpPr>
              <a:spLocks noChangeShapeType="1"/>
            </p:cNvSpPr>
            <p:nvPr/>
          </p:nvSpPr>
          <p:spPr bwMode="auto">
            <a:xfrm>
              <a:off x="4886325" y="3178175"/>
              <a:ext cx="2339975" cy="0"/>
            </a:xfrm>
            <a:prstGeom prst="line">
              <a:avLst/>
            </a:prstGeom>
            <a:noFill/>
            <a:ln w="61913" cap="rnd">
              <a:solidFill>
                <a:srgbClr val="F6851E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4619625" y="3079750"/>
              <a:ext cx="292100" cy="195263"/>
            </a:xfrm>
            <a:custGeom>
              <a:gdLst>
                <a:gd name="T0" fmla="*/ 184 w 184"/>
                <a:gd name="T1" fmla="*/ 123 h 123"/>
                <a:gd name="T2" fmla="*/ 0 w 184"/>
                <a:gd name="T3" fmla="*/ 62 h 123"/>
                <a:gd name="T4" fmla="*/ 184 w 184"/>
                <a:gd name="T5" fmla="*/ 0 h 123"/>
                <a:gd name="T6" fmla="*/ 184 w 184"/>
                <a:gd name="T7" fmla="*/ 123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184" y="123"/>
                  </a:moveTo>
                  <a:lnTo>
                    <a:pt x="0" y="62"/>
                  </a:lnTo>
                  <a:lnTo>
                    <a:pt x="184" y="0"/>
                  </a:lnTo>
                  <a:lnTo>
                    <a:pt x="184" y="123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7202488" y="3079750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96"/>
            <p:cNvSpPr>
              <a:spLocks noChangeArrowheads="1"/>
            </p:cNvSpPr>
            <p:nvPr/>
          </p:nvSpPr>
          <p:spPr bwMode="auto">
            <a:xfrm>
              <a:off x="5827661" y="2701835"/>
              <a:ext cx="12635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6851E"/>
                  </a:solidFill>
                  <a:effectLst/>
                  <a:latin typeface="Arial Black" panose="020b0a04020102020204" pitchFamily="34" charset="0"/>
                </a:rPr>
                <a:t>HTTP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229354" y="3632869"/>
            <a:ext cx="4813118" cy="531823"/>
            <a:chOff x="4903786" y="2248286"/>
            <a:chExt cx="2599875" cy="531823"/>
          </a:xfrm>
        </p:grpSpPr>
        <p:sp>
          <p:nvSpPr>
            <p:cNvPr id="44" name="Freeform 43"/>
            <p:cNvSpPr/>
            <p:nvPr/>
          </p:nvSpPr>
          <p:spPr bwMode="auto">
            <a:xfrm>
              <a:off x="7211561" y="2248286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5" name="Rectangle 96"/>
            <p:cNvSpPr>
              <a:spLocks noChangeArrowheads="1"/>
            </p:cNvSpPr>
            <p:nvPr/>
          </p:nvSpPr>
          <p:spPr bwMode="auto">
            <a:xfrm>
              <a:off x="5859194" y="2472332"/>
              <a:ext cx="12375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 Black" panose="020b0a04020102020204" pitchFamily="34" charset="0"/>
                </a:rPr>
                <a:t>MARKER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43" name="Line 92"/>
            <p:cNvSpPr>
              <a:spLocks noChangeShapeType="1"/>
            </p:cNvSpPr>
            <p:nvPr/>
          </p:nvSpPr>
          <p:spPr bwMode="auto">
            <a:xfrm>
              <a:off x="4903786" y="2345918"/>
              <a:ext cx="2339975" cy="0"/>
            </a:xfrm>
            <a:prstGeom prst="line">
              <a:avLst/>
            </a:prstGeom>
            <a:solidFill>
              <a:srgbClr val="FF0000"/>
            </a:solidFill>
            <a:ln w="61913" cap="rnd">
              <a:solidFill>
                <a:srgbClr val="FF0000"/>
              </a:solidFill>
              <a:prstDash val="solid"/>
              <a:rou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47" name="Freeform 59"/>
          <p:cNvSpPr/>
          <p:nvPr/>
        </p:nvSpPr>
        <p:spPr bwMode="auto">
          <a:xfrm>
            <a:off x="7154887" y="2419921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Freeform 60"/>
          <p:cNvSpPr/>
          <p:nvPr/>
        </p:nvSpPr>
        <p:spPr bwMode="auto">
          <a:xfrm>
            <a:off x="7154887" y="2419921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Freeform 61"/>
          <p:cNvSpPr/>
          <p:nvPr/>
        </p:nvSpPr>
        <p:spPr bwMode="auto">
          <a:xfrm>
            <a:off x="7380312" y="2643758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solidFill>
            <a:srgbClr val="F6851E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Freeform 62"/>
          <p:cNvSpPr/>
          <p:nvPr/>
        </p:nvSpPr>
        <p:spPr bwMode="auto">
          <a:xfrm>
            <a:off x="7380312" y="2643758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Rectangle 73"/>
          <p:cNvSpPr>
            <a:spLocks noChangeArrowheads="1"/>
          </p:cNvSpPr>
          <p:nvPr/>
        </p:nvSpPr>
        <p:spPr bwMode="auto">
          <a:xfrm>
            <a:off x="7381359" y="2134365"/>
            <a:ext cx="9233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Servers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596087" y="1459483"/>
            <a:ext cx="512763" cy="1635126"/>
            <a:chOff x="7100888" y="1876425"/>
            <a:chExt cx="512763" cy="1635126"/>
          </a:xfrm>
        </p:grpSpPr>
        <p:sp>
          <p:nvSpPr>
            <p:cNvPr id="54" name="Oval 86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Oval 87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88"/>
            <p:cNvSpPr>
              <a:spLocks noChangeArrowheads="1"/>
            </p:cNvSpPr>
            <p:nvPr/>
          </p:nvSpPr>
          <p:spPr bwMode="auto">
            <a:xfrm>
              <a:off x="7188200" y="1985963"/>
              <a:ext cx="35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90"/>
            <p:cNvSpPr>
              <a:spLocks noChangeShapeType="1"/>
            </p:cNvSpPr>
            <p:nvPr/>
          </p:nvSpPr>
          <p:spPr bwMode="auto">
            <a:xfrm flipH="1">
              <a:off x="7370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91"/>
            <p:cNvSpPr/>
            <p:nvPr/>
          </p:nvSpPr>
          <p:spPr bwMode="auto">
            <a:xfrm>
              <a:off x="7324725" y="3376613"/>
              <a:ext cx="90488" cy="134938"/>
            </a:xfrm>
            <a:custGeom>
              <a:gdLst>
                <a:gd name="T0" fmla="*/ 57 w 57"/>
                <a:gd name="T1" fmla="*/ 0 h 85"/>
                <a:gd name="T2" fmla="*/ 29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9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288" y="771525"/>
            <a:ext cx="8353425" cy="4032250"/>
          </a:xfrm>
        </p:spPr>
        <p:txBody>
          <a:bodyPr/>
          <a:lstStyle/>
          <a:p>
            <a:r>
              <a:rPr lang="en-GB"/>
              <a:t>Send an HTTP GET Request to a specific URL.</a:t>
            </a:r>
          </a:p>
        </p:txBody>
      </p:sp>
    </p:spTree>
    <p:extLst>
      <p:ext uri="{BB962C8B-B14F-4D97-AF65-F5344CB8AC3E}">
        <p14:creationId xmlns:p14="http://schemas.microsoft.com/office/powerpoint/2010/main" val="1940031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5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3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4" nodeType="with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6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9" grpId="1"/>
      <p:bldP spid="10" grpId="2"/>
      <p:bldP spid="11" grpId="3"/>
      <p:bldP spid="12" grpId="4"/>
      <p:bldP spid="22" grpId="5"/>
      <p:bldP spid="60" grpId="6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HTTP Transaction Components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793683" y="1275607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793683" y="1275607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793683" y="1995687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784719" y="2560754"/>
            <a:ext cx="4482" cy="731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793683" y="256075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784719" y="336383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784719" y="2067695"/>
            <a:ext cx="8964" cy="421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784719" y="206769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784719" y="248874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780371" y="3363838"/>
            <a:ext cx="24158" cy="958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789201" y="329183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784719" y="432230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4465" y="1404218"/>
            <a:ext cx="152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TCP Establishment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03429" y="2106860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HTTP Request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83485" y="2733838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HTTP Response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83486" y="3607741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TCP Tear-down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303429" y="1182602"/>
            <a:ext cx="0" cy="316138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 rot="5400000">
            <a:off x="-511133" y="2609408"/>
            <a:ext cx="1330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Time Increasing</a:t>
            </a:r>
          </a:p>
        </p:txBody>
      </p:sp>
      <p:sp>
        <p:nvSpPr>
          <p:cNvPr id="7174" name="Rectangle 7173"/>
          <p:cNvSpPr/>
          <p:nvPr/>
        </p:nvSpPr>
        <p:spPr>
          <a:xfrm>
            <a:off x="6183638" y="3011568"/>
            <a:ext cx="27991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/>
              <a:t>[20:58:52] "GET /delay.php" 200</a:t>
            </a:r>
          </a:p>
        </p:txBody>
      </p:sp>
      <p:graphicFrame>
        <p:nvGraphicFramePr>
          <p:cNvPr id="7175" name="Object 71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207190"/>
              </p:ext>
            </p:extLst>
          </p:nvPr>
        </p:nvGraphicFramePr>
        <p:xfrm>
          <a:off x="1981531" y="915566"/>
          <a:ext cx="4149311" cy="345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Image" r:id="rId2" progId="Photoshop.Image.11">
                  <p:embed/>
                </p:oleObj>
              </mc:Choice>
              <mc:Fallback>
                <p:oleObj name="Image" r:id="rId2" progId="Photoshop.Image.11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81531" y="915566"/>
                        <a:ext cx="4149311" cy="3456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7148898" y="915566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Web Log</a:t>
            </a:r>
          </a:p>
        </p:txBody>
      </p:sp>
    </p:spTree>
    <p:extLst>
      <p:ext uri="{BB962C8B-B14F-4D97-AF65-F5344CB8AC3E}">
        <p14:creationId xmlns:p14="http://schemas.microsoft.com/office/powerpoint/2010/main" val="3158651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3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4" nodeType="clickEffect"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5" nodeType="withEffect"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2" grpId="1"/>
      <p:bldP spid="63" grpId="2"/>
      <p:bldP spid="64" grpId="3"/>
      <p:bldP spid="7174" grpId="4"/>
      <p:bldP spid="72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HTTP example</a:t>
            </a:r>
            <a:br>
              <a:rPr lang="de-DE"/>
            </a:br>
            <a:r>
              <a:rPr lang="de-DE"/>
              <a:t>[ browse website, manual send get,</a:t>
            </a:r>
            <a:br>
              <a:rPr lang="de-DE"/>
            </a:br>
            <a:r>
              <a:rPr lang="de-DE"/>
              <a:t>find in trace ]</a:t>
            </a:r>
          </a:p>
        </p:txBody>
      </p:sp>
    </p:spTree>
    <p:extLst>
      <p:ext uri="{BB962C8B-B14F-4D97-AF65-F5344CB8AC3E}">
        <p14:creationId xmlns:p14="http://schemas.microsoft.com/office/powerpoint/2010/main" val="190165536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TribeLab Sonar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Free tool for creating and sending markers</a:t>
            </a:r>
          </a:p>
          <a:p>
            <a:endParaRPr lang="de-DE"/>
          </a:p>
          <a:p>
            <a:r>
              <a:rPr lang="de-DE"/>
              <a:t>Based on browser standards - HTML/JavaScript</a:t>
            </a:r>
          </a:p>
          <a:p>
            <a:endParaRPr lang="de-DE"/>
          </a:p>
          <a:p>
            <a:r>
              <a:rPr lang="de-DE"/>
              <a:t>Create </a:t>
            </a:r>
            <a:r>
              <a:rPr lang="de-DE" i="1"/>
              <a:t>user friendly</a:t>
            </a:r>
            <a:r>
              <a:rPr lang="de-DE"/>
              <a:t> links for distribution to users</a:t>
            </a:r>
          </a:p>
          <a:p>
            <a:endParaRPr lang="de-DE"/>
          </a:p>
          <a:p>
            <a:r>
              <a:rPr lang="de-DE"/>
              <a:t>Single page available for download</a:t>
            </a:r>
          </a:p>
          <a:p>
            <a:pPr marL="0" indent="0">
              <a:buNone/>
            </a:pPr>
            <a:br>
              <a:rPr lang="de-DE"/>
            </a:br>
            <a:r>
              <a:rPr lang="de-DE"/>
              <a:t>tribelab.com/sonar</a:t>
            </a:r>
          </a:p>
        </p:txBody>
      </p:sp>
    </p:spTree>
    <p:extLst>
      <p:ext uri="{BB962C8B-B14F-4D97-AF65-F5344CB8AC3E}">
        <p14:creationId xmlns:p14="http://schemas.microsoft.com/office/powerpoint/2010/main" val="3695935612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Sonar example</a:t>
            </a:r>
            <a:br>
              <a:rPr lang="de-DE"/>
            </a:br>
            <a:r>
              <a:rPr lang="de-DE"/>
              <a:t>[ explain options, demonstrate, find in trace, show user version ]</a:t>
            </a:r>
          </a:p>
        </p:txBody>
      </p:sp>
    </p:spTree>
    <p:extLst>
      <p:ext uri="{BB962C8B-B14F-4D97-AF65-F5344CB8AC3E}">
        <p14:creationId xmlns:p14="http://schemas.microsoft.com/office/powerpoint/2010/main" val="4272676063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Line 68"/>
          <p:cNvSpPr>
            <a:spLocks noChangeShapeType="1"/>
          </p:cNvSpPr>
          <p:nvPr/>
        </p:nvSpPr>
        <p:spPr bwMode="auto">
          <a:xfrm flipH="1">
            <a:off x="4305746" y="3091418"/>
            <a:ext cx="2849140" cy="4887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63"/>
          <p:cNvSpPr>
            <a:spLocks noChangeShapeType="1"/>
          </p:cNvSpPr>
          <p:nvPr/>
        </p:nvSpPr>
        <p:spPr bwMode="auto">
          <a:xfrm flipH="1">
            <a:off x="6614957" y="2435002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Mulitple Users &amp; NAT</a:t>
            </a:r>
          </a:p>
        </p:txBody>
      </p:sp>
      <p:sp>
        <p:nvSpPr>
          <p:cNvPr id="4" name="Line 63"/>
          <p:cNvSpPr>
            <a:spLocks noChangeShapeType="1"/>
          </p:cNvSpPr>
          <p:nvPr/>
        </p:nvSpPr>
        <p:spPr bwMode="auto">
          <a:xfrm flipH="1">
            <a:off x="4518292" y="2438286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55"/>
          <p:cNvSpPr/>
          <p:nvPr/>
        </p:nvSpPr>
        <p:spPr bwMode="auto">
          <a:xfrm>
            <a:off x="565597" y="2423205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reeform 56"/>
          <p:cNvSpPr/>
          <p:nvPr/>
        </p:nvSpPr>
        <p:spPr bwMode="auto">
          <a:xfrm>
            <a:off x="565597" y="2423205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57"/>
          <p:cNvSpPr/>
          <p:nvPr/>
        </p:nvSpPr>
        <p:spPr bwMode="auto">
          <a:xfrm>
            <a:off x="789434" y="2647042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solidFill>
            <a:srgbClr val="0B5394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58"/>
          <p:cNvSpPr/>
          <p:nvPr/>
        </p:nvSpPr>
        <p:spPr bwMode="auto">
          <a:xfrm>
            <a:off x="789434" y="2647042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Freeform 59"/>
          <p:cNvSpPr/>
          <p:nvPr/>
        </p:nvSpPr>
        <p:spPr bwMode="auto">
          <a:xfrm>
            <a:off x="5058222" y="2423205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60"/>
          <p:cNvSpPr/>
          <p:nvPr/>
        </p:nvSpPr>
        <p:spPr bwMode="auto">
          <a:xfrm>
            <a:off x="5058222" y="2423205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Freeform 61"/>
          <p:cNvSpPr/>
          <p:nvPr/>
        </p:nvSpPr>
        <p:spPr bwMode="auto">
          <a:xfrm>
            <a:off x="5283647" y="2647042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solidFill>
            <a:srgbClr val="92D05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62"/>
          <p:cNvSpPr/>
          <p:nvPr/>
        </p:nvSpPr>
        <p:spPr bwMode="auto">
          <a:xfrm>
            <a:off x="5283647" y="2647042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63"/>
          <p:cNvSpPr>
            <a:spLocks noChangeShapeType="1"/>
          </p:cNvSpPr>
          <p:nvPr/>
        </p:nvSpPr>
        <p:spPr bwMode="auto">
          <a:xfrm flipH="1">
            <a:off x="2362647" y="2450192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64"/>
          <p:cNvSpPr/>
          <p:nvPr/>
        </p:nvSpPr>
        <p:spPr bwMode="auto">
          <a:xfrm>
            <a:off x="2665859" y="2394630"/>
            <a:ext cx="1639888" cy="1404938"/>
          </a:xfrm>
          <a:custGeom>
            <a:gdLst>
              <a:gd name="T0" fmla="*/ 463 w 3146"/>
              <a:gd name="T1" fmla="*/ 1919 h 2696"/>
              <a:gd name="T2" fmla="*/ 1469 w 3146"/>
              <a:gd name="T3" fmla="*/ 2380 h 2696"/>
              <a:gd name="T4" fmla="*/ 1573 w 3146"/>
              <a:gd name="T5" fmla="*/ 2269 h 2696"/>
              <a:gd name="T6" fmla="*/ 2613 w 3146"/>
              <a:gd name="T7" fmla="*/ 2085 h 2696"/>
              <a:gd name="T8" fmla="*/ 2683 w 3146"/>
              <a:gd name="T9" fmla="*/ 1919 h 2696"/>
              <a:gd name="T10" fmla="*/ 3134 w 3146"/>
              <a:gd name="T11" fmla="*/ 1495 h 2696"/>
              <a:gd name="T12" fmla="*/ 3146 w 3146"/>
              <a:gd name="T13" fmla="*/ 1348 h 2696"/>
              <a:gd name="T14" fmla="*/ 2776 w 3146"/>
              <a:gd name="T15" fmla="*/ 758 h 2696"/>
              <a:gd name="T16" fmla="*/ 2683 w 3146"/>
              <a:gd name="T17" fmla="*/ 777 h 2696"/>
              <a:gd name="T18" fmla="*/ 1677 w 3146"/>
              <a:gd name="T19" fmla="*/ 316 h 2696"/>
              <a:gd name="T20" fmla="*/ 1573 w 3146"/>
              <a:gd name="T21" fmla="*/ 427 h 2696"/>
              <a:gd name="T22" fmla="*/ 532 w 3146"/>
              <a:gd name="T23" fmla="*/ 611 h 2696"/>
              <a:gd name="T24" fmla="*/ 463 w 3146"/>
              <a:gd name="T25" fmla="*/ 777 h 2696"/>
              <a:gd name="T26" fmla="*/ 12 w 3146"/>
              <a:gd name="T27" fmla="*/ 1201 h 2696"/>
              <a:gd name="T28" fmla="*/ 0 w 3146"/>
              <a:gd name="T29" fmla="*/ 1348 h 2696"/>
              <a:gd name="T30" fmla="*/ 370 w 3146"/>
              <a:gd name="T31" fmla="*/ 1938 h 2696"/>
              <a:gd name="T32" fmla="*/ 463 w 3146"/>
              <a:gd name="T33" fmla="*/ 1919 h 269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46" h="2696">
                <a:moveTo>
                  <a:pt x="463" y="1919"/>
                </a:moveTo>
                <a:cubicBezTo>
                  <a:pt x="660" y="2489"/>
                  <a:pt x="1111" y="2696"/>
                  <a:pt x="1469" y="2380"/>
                </a:cubicBezTo>
                <a:cubicBezTo>
                  <a:pt x="1505" y="2348"/>
                  <a:pt x="1540" y="2311"/>
                  <a:pt x="1573" y="2269"/>
                </a:cubicBezTo>
                <a:cubicBezTo>
                  <a:pt x="1892" y="2676"/>
                  <a:pt x="2358" y="2594"/>
                  <a:pt x="2613" y="2085"/>
                </a:cubicBezTo>
                <a:cubicBezTo>
                  <a:pt x="2640" y="2033"/>
                  <a:pt x="2663" y="1978"/>
                  <a:pt x="2683" y="1919"/>
                </a:cubicBezTo>
                <a:cubicBezTo>
                  <a:pt x="2881" y="2001"/>
                  <a:pt x="3083" y="1811"/>
                  <a:pt x="3134" y="1495"/>
                </a:cubicBezTo>
                <a:cubicBezTo>
                  <a:pt x="3142" y="1447"/>
                  <a:pt x="3146" y="1398"/>
                  <a:pt x="3146" y="1348"/>
                </a:cubicBezTo>
                <a:cubicBezTo>
                  <a:pt x="3146" y="1022"/>
                  <a:pt x="2980" y="758"/>
                  <a:pt x="2776" y="758"/>
                </a:cubicBezTo>
                <a:cubicBezTo>
                  <a:pt x="2744" y="758"/>
                  <a:pt x="2713" y="764"/>
                  <a:pt x="2683" y="777"/>
                </a:cubicBezTo>
                <a:cubicBezTo>
                  <a:pt x="2485" y="207"/>
                  <a:pt x="2035" y="0"/>
                  <a:pt x="1677" y="316"/>
                </a:cubicBezTo>
                <a:cubicBezTo>
                  <a:pt x="1640" y="348"/>
                  <a:pt x="1606" y="385"/>
                  <a:pt x="1573" y="427"/>
                </a:cubicBezTo>
                <a:cubicBezTo>
                  <a:pt x="1254" y="20"/>
                  <a:pt x="788" y="102"/>
                  <a:pt x="532" y="611"/>
                </a:cubicBezTo>
                <a:cubicBezTo>
                  <a:pt x="506" y="663"/>
                  <a:pt x="483" y="718"/>
                  <a:pt x="463" y="777"/>
                </a:cubicBezTo>
                <a:cubicBezTo>
                  <a:pt x="265" y="695"/>
                  <a:pt x="63" y="885"/>
                  <a:pt x="12" y="1201"/>
                </a:cubicBezTo>
                <a:cubicBezTo>
                  <a:pt x="4" y="1249"/>
                  <a:pt x="0" y="1298"/>
                  <a:pt x="0" y="1348"/>
                </a:cubicBezTo>
                <a:cubicBezTo>
                  <a:pt x="0" y="1674"/>
                  <a:pt x="166" y="1938"/>
                  <a:pt x="370" y="1938"/>
                </a:cubicBezTo>
                <a:cubicBezTo>
                  <a:pt x="401" y="1938"/>
                  <a:pt x="432" y="1932"/>
                  <a:pt x="463" y="1919"/>
                </a:cubicBezTo>
              </a:path>
            </a:pathLst>
          </a:custGeom>
          <a:solidFill>
            <a:srgbClr val="7E8B85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65"/>
          <p:cNvSpPr/>
          <p:nvPr/>
        </p:nvSpPr>
        <p:spPr bwMode="auto">
          <a:xfrm>
            <a:off x="2665859" y="2394630"/>
            <a:ext cx="1639888" cy="1404938"/>
          </a:xfrm>
          <a:custGeom>
            <a:gdLst>
              <a:gd name="T0" fmla="*/ 152 w 1033"/>
              <a:gd name="T1" fmla="*/ 630 h 885"/>
              <a:gd name="T2" fmla="*/ 483 w 1033"/>
              <a:gd name="T3" fmla="*/ 782 h 885"/>
              <a:gd name="T4" fmla="*/ 517 w 1033"/>
              <a:gd name="T5" fmla="*/ 745 h 885"/>
              <a:gd name="T6" fmla="*/ 858 w 1033"/>
              <a:gd name="T7" fmla="*/ 685 h 885"/>
              <a:gd name="T8" fmla="*/ 881 w 1033"/>
              <a:gd name="T9" fmla="*/ 630 h 885"/>
              <a:gd name="T10" fmla="*/ 1029 w 1033"/>
              <a:gd name="T11" fmla="*/ 491 h 885"/>
              <a:gd name="T12" fmla="*/ 1033 w 1033"/>
              <a:gd name="T13" fmla="*/ 442 h 885"/>
              <a:gd name="T14" fmla="*/ 912 w 1033"/>
              <a:gd name="T15" fmla="*/ 249 h 885"/>
              <a:gd name="T16" fmla="*/ 881 w 1033"/>
              <a:gd name="T17" fmla="*/ 255 h 885"/>
              <a:gd name="T18" fmla="*/ 551 w 1033"/>
              <a:gd name="T19" fmla="*/ 103 h 885"/>
              <a:gd name="T20" fmla="*/ 517 w 1033"/>
              <a:gd name="T21" fmla="*/ 140 h 885"/>
              <a:gd name="T22" fmla="*/ 175 w 1033"/>
              <a:gd name="T23" fmla="*/ 200 h 885"/>
              <a:gd name="T24" fmla="*/ 152 w 1033"/>
              <a:gd name="T25" fmla="*/ 255 h 885"/>
              <a:gd name="T26" fmla="*/ 4 w 1033"/>
              <a:gd name="T27" fmla="*/ 394 h 885"/>
              <a:gd name="T28" fmla="*/ 0 w 1033"/>
              <a:gd name="T29" fmla="*/ 442 h 885"/>
              <a:gd name="T30" fmla="*/ 122 w 1033"/>
              <a:gd name="T31" fmla="*/ 636 h 885"/>
              <a:gd name="T32" fmla="*/ 152 w 1033"/>
              <a:gd name="T33" fmla="*/ 630 h 8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3" h="885">
                <a:moveTo>
                  <a:pt x="152" y="630"/>
                </a:moveTo>
                <a:cubicBezTo>
                  <a:pt x="217" y="817"/>
                  <a:pt x="365" y="885"/>
                  <a:pt x="483" y="782"/>
                </a:cubicBezTo>
                <a:cubicBezTo>
                  <a:pt x="495" y="771"/>
                  <a:pt x="506" y="759"/>
                  <a:pt x="517" y="745"/>
                </a:cubicBezTo>
                <a:cubicBezTo>
                  <a:pt x="622" y="879"/>
                  <a:pt x="775" y="852"/>
                  <a:pt x="858" y="685"/>
                </a:cubicBezTo>
                <a:cubicBezTo>
                  <a:pt x="867" y="668"/>
                  <a:pt x="875" y="649"/>
                  <a:pt x="881" y="630"/>
                </a:cubicBezTo>
                <a:cubicBezTo>
                  <a:pt x="946" y="657"/>
                  <a:pt x="1013" y="595"/>
                  <a:pt x="1029" y="491"/>
                </a:cubicBezTo>
                <a:cubicBezTo>
                  <a:pt x="1032" y="475"/>
                  <a:pt x="1033" y="459"/>
                  <a:pt x="1033" y="442"/>
                </a:cubicBezTo>
                <a:cubicBezTo>
                  <a:pt x="1033" y="335"/>
                  <a:pt x="979" y="249"/>
                  <a:pt x="912" y="249"/>
                </a:cubicBezTo>
                <a:cubicBezTo>
                  <a:pt x="901" y="249"/>
                  <a:pt x="891" y="251"/>
                  <a:pt x="881" y="255"/>
                </a:cubicBezTo>
                <a:cubicBezTo>
                  <a:pt x="816" y="68"/>
                  <a:pt x="669" y="0"/>
                  <a:pt x="551" y="103"/>
                </a:cubicBezTo>
                <a:cubicBezTo>
                  <a:pt x="539" y="114"/>
                  <a:pt x="528" y="126"/>
                  <a:pt x="517" y="140"/>
                </a:cubicBezTo>
                <a:cubicBezTo>
                  <a:pt x="412" y="6"/>
                  <a:pt x="259" y="33"/>
                  <a:pt x="175" y="200"/>
                </a:cubicBezTo>
                <a:cubicBezTo>
                  <a:pt x="166" y="217"/>
                  <a:pt x="159" y="236"/>
                  <a:pt x="152" y="255"/>
                </a:cubicBezTo>
                <a:cubicBezTo>
                  <a:pt x="87" y="228"/>
                  <a:pt x="21" y="290"/>
                  <a:pt x="4" y="394"/>
                </a:cubicBezTo>
                <a:cubicBezTo>
                  <a:pt x="2" y="410"/>
                  <a:pt x="0" y="426"/>
                  <a:pt x="0" y="442"/>
                </a:cubicBezTo>
                <a:cubicBezTo>
                  <a:pt x="0" y="550"/>
                  <a:pt x="55" y="636"/>
                  <a:pt x="122" y="636"/>
                </a:cubicBezTo>
                <a:cubicBezTo>
                  <a:pt x="132" y="636"/>
                  <a:pt x="142" y="634"/>
                  <a:pt x="152" y="630"/>
                </a:cubicBez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66"/>
          <p:cNvSpPr>
            <a:spLocks noChangeArrowheads="1"/>
          </p:cNvSpPr>
          <p:nvPr/>
        </p:nvSpPr>
        <p:spPr bwMode="auto">
          <a:xfrm>
            <a:off x="3296097" y="3002642"/>
            <a:ext cx="4826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WAN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Line 67"/>
          <p:cNvSpPr>
            <a:spLocks noChangeShapeType="1"/>
          </p:cNvSpPr>
          <p:nvPr/>
        </p:nvSpPr>
        <p:spPr bwMode="auto">
          <a:xfrm flipH="1">
            <a:off x="1913384" y="3096305"/>
            <a:ext cx="7524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Rectangle 72"/>
          <p:cNvSpPr>
            <a:spLocks noChangeArrowheads="1"/>
          </p:cNvSpPr>
          <p:nvPr/>
        </p:nvSpPr>
        <p:spPr bwMode="auto">
          <a:xfrm>
            <a:off x="667351" y="2137649"/>
            <a:ext cx="11557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</a:rPr>
              <a:t>Terminal</a:t>
            </a:r>
            <a:r>
              <a:rPr lang="en-US" altLang="en-US">
                <a:latin typeface="Calibri" panose="020f0502020204030204" pitchFamily="34" charset="0"/>
              </a:rPr>
              <a:t> Server</a:t>
            </a: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Calibri" panose="020f0502020204030204" pitchFamily="34" charset="0"/>
            </a:endParaRPr>
          </a:p>
        </p:txBody>
      </p:sp>
      <p:sp>
        <p:nvSpPr>
          <p:cNvPr id="22" name="Rectangle 73"/>
          <p:cNvSpPr>
            <a:spLocks noChangeArrowheads="1"/>
          </p:cNvSpPr>
          <p:nvPr/>
        </p:nvSpPr>
        <p:spPr bwMode="auto">
          <a:xfrm>
            <a:off x="5233398" y="2137649"/>
            <a:ext cx="10259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Load Balancer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215009" y="1462767"/>
            <a:ext cx="552451" cy="1635126"/>
            <a:chOff x="4816475" y="1876425"/>
            <a:chExt cx="552451" cy="1635126"/>
          </a:xfrm>
        </p:grpSpPr>
        <p:sp>
          <p:nvSpPr>
            <p:cNvPr id="24" name="Oval 80"/>
            <p:cNvSpPr>
              <a:spLocks noChangeArrowheads="1"/>
            </p:cNvSpPr>
            <p:nvPr/>
          </p:nvSpPr>
          <p:spPr bwMode="auto">
            <a:xfrm>
              <a:off x="4816475" y="1876425"/>
              <a:ext cx="511175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Oval 81"/>
            <p:cNvSpPr>
              <a:spLocks noChangeArrowheads="1"/>
            </p:cNvSpPr>
            <p:nvPr/>
          </p:nvSpPr>
          <p:spPr bwMode="auto">
            <a:xfrm>
              <a:off x="4816475" y="1876425"/>
              <a:ext cx="511175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Rectangle 82"/>
            <p:cNvSpPr>
              <a:spLocks noChangeArrowheads="1"/>
            </p:cNvSpPr>
            <p:nvPr/>
          </p:nvSpPr>
          <p:spPr bwMode="auto">
            <a:xfrm>
              <a:off x="4902200" y="1985963"/>
              <a:ext cx="350838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83"/>
            <p:cNvSpPr>
              <a:spLocks noChangeArrowheads="1"/>
            </p:cNvSpPr>
            <p:nvPr/>
          </p:nvSpPr>
          <p:spPr bwMode="auto">
            <a:xfrm>
              <a:off x="5135563" y="1985963"/>
              <a:ext cx="233363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84"/>
            <p:cNvSpPr>
              <a:spLocks noChangeShapeType="1"/>
            </p:cNvSpPr>
            <p:nvPr/>
          </p:nvSpPr>
          <p:spPr bwMode="auto">
            <a:xfrm flipH="1">
              <a:off x="5084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85"/>
            <p:cNvSpPr/>
            <p:nvPr/>
          </p:nvSpPr>
          <p:spPr bwMode="auto">
            <a:xfrm>
              <a:off x="5040313" y="3376613"/>
              <a:ext cx="90488" cy="134938"/>
            </a:xfrm>
            <a:custGeom>
              <a:gdLst>
                <a:gd name="T0" fmla="*/ 57 w 57"/>
                <a:gd name="T1" fmla="*/ 0 h 85"/>
                <a:gd name="T2" fmla="*/ 28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8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499422" y="1462767"/>
            <a:ext cx="554038" cy="1635126"/>
            <a:chOff x="7100888" y="1876425"/>
            <a:chExt cx="554038" cy="1635126"/>
          </a:xfrm>
        </p:grpSpPr>
        <p:sp>
          <p:nvSpPr>
            <p:cNvPr id="31" name="Oval 86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Oval 87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88"/>
            <p:cNvSpPr>
              <a:spLocks noChangeArrowheads="1"/>
            </p:cNvSpPr>
            <p:nvPr/>
          </p:nvSpPr>
          <p:spPr bwMode="auto">
            <a:xfrm>
              <a:off x="7188200" y="1985963"/>
              <a:ext cx="34925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89"/>
            <p:cNvSpPr>
              <a:spLocks noChangeArrowheads="1"/>
            </p:cNvSpPr>
            <p:nvPr/>
          </p:nvSpPr>
          <p:spPr bwMode="auto">
            <a:xfrm>
              <a:off x="7421563" y="1985963"/>
              <a:ext cx="233363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Line 90"/>
            <p:cNvSpPr>
              <a:spLocks noChangeShapeType="1"/>
            </p:cNvSpPr>
            <p:nvPr/>
          </p:nvSpPr>
          <p:spPr bwMode="auto">
            <a:xfrm flipH="1">
              <a:off x="7370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91"/>
            <p:cNvSpPr/>
            <p:nvPr/>
          </p:nvSpPr>
          <p:spPr bwMode="auto">
            <a:xfrm>
              <a:off x="7324725" y="3376613"/>
              <a:ext cx="90488" cy="134938"/>
            </a:xfrm>
            <a:custGeom>
              <a:gdLst>
                <a:gd name="T0" fmla="*/ 57 w 57"/>
                <a:gd name="T1" fmla="*/ 0 h 85"/>
                <a:gd name="T2" fmla="*/ 29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9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018159" y="2054143"/>
            <a:ext cx="5024313" cy="807212"/>
            <a:chOff x="4619625" y="2467801"/>
            <a:chExt cx="2874963" cy="807212"/>
          </a:xfrm>
        </p:grpSpPr>
        <p:sp>
          <p:nvSpPr>
            <p:cNvPr id="38" name="Line 92"/>
            <p:cNvSpPr>
              <a:spLocks noChangeShapeType="1"/>
            </p:cNvSpPr>
            <p:nvPr/>
          </p:nvSpPr>
          <p:spPr bwMode="auto">
            <a:xfrm>
              <a:off x="4886325" y="3178175"/>
              <a:ext cx="2339975" cy="0"/>
            </a:xfrm>
            <a:prstGeom prst="line">
              <a:avLst/>
            </a:prstGeom>
            <a:noFill/>
            <a:ln w="61913" cap="rnd">
              <a:solidFill>
                <a:srgbClr val="F6851E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4619625" y="3079750"/>
              <a:ext cx="292100" cy="195263"/>
            </a:xfrm>
            <a:custGeom>
              <a:gdLst>
                <a:gd name="T0" fmla="*/ 184 w 184"/>
                <a:gd name="T1" fmla="*/ 123 h 123"/>
                <a:gd name="T2" fmla="*/ 0 w 184"/>
                <a:gd name="T3" fmla="*/ 62 h 123"/>
                <a:gd name="T4" fmla="*/ 184 w 184"/>
                <a:gd name="T5" fmla="*/ 0 h 123"/>
                <a:gd name="T6" fmla="*/ 184 w 184"/>
                <a:gd name="T7" fmla="*/ 123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184" y="123"/>
                  </a:moveTo>
                  <a:lnTo>
                    <a:pt x="0" y="62"/>
                  </a:lnTo>
                  <a:lnTo>
                    <a:pt x="184" y="0"/>
                  </a:lnTo>
                  <a:lnTo>
                    <a:pt x="184" y="123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7202488" y="3079750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96"/>
            <p:cNvSpPr>
              <a:spLocks noChangeArrowheads="1"/>
            </p:cNvSpPr>
            <p:nvPr/>
          </p:nvSpPr>
          <p:spPr bwMode="auto">
            <a:xfrm>
              <a:off x="5835160" y="2467801"/>
              <a:ext cx="12635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6851E"/>
                  </a:solidFill>
                  <a:effectLst/>
                  <a:latin typeface="Arial Black" panose="020b0a04020102020204" pitchFamily="34" charset="0"/>
                </a:rPr>
                <a:t>HTTP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229354" y="3632869"/>
            <a:ext cx="4813118" cy="531823"/>
            <a:chOff x="4903786" y="2248286"/>
            <a:chExt cx="2599875" cy="531823"/>
          </a:xfrm>
        </p:grpSpPr>
        <p:sp>
          <p:nvSpPr>
            <p:cNvPr id="44" name="Freeform 43"/>
            <p:cNvSpPr/>
            <p:nvPr/>
          </p:nvSpPr>
          <p:spPr bwMode="auto">
            <a:xfrm>
              <a:off x="7211561" y="2248286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45" name="Rectangle 96"/>
            <p:cNvSpPr>
              <a:spLocks noChangeArrowheads="1"/>
            </p:cNvSpPr>
            <p:nvPr/>
          </p:nvSpPr>
          <p:spPr bwMode="auto">
            <a:xfrm>
              <a:off x="5859194" y="2472332"/>
              <a:ext cx="12375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 Black" panose="020b0a04020102020204" pitchFamily="34" charset="0"/>
                </a:rPr>
                <a:t>MARKER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43" name="Line 92"/>
            <p:cNvSpPr>
              <a:spLocks noChangeShapeType="1"/>
            </p:cNvSpPr>
            <p:nvPr/>
          </p:nvSpPr>
          <p:spPr bwMode="auto">
            <a:xfrm>
              <a:off x="4903786" y="2345918"/>
              <a:ext cx="2339975" cy="0"/>
            </a:xfrm>
            <a:prstGeom prst="line">
              <a:avLst/>
            </a:prstGeom>
            <a:solidFill>
              <a:srgbClr val="FF0000"/>
            </a:solidFill>
            <a:ln w="61913" cap="rnd">
              <a:solidFill>
                <a:srgbClr val="FF0000"/>
              </a:solidFill>
              <a:prstDash val="solid"/>
              <a:rou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47" name="Freeform 59"/>
          <p:cNvSpPr/>
          <p:nvPr/>
        </p:nvSpPr>
        <p:spPr bwMode="auto">
          <a:xfrm>
            <a:off x="7154887" y="2419921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Freeform 60"/>
          <p:cNvSpPr/>
          <p:nvPr/>
        </p:nvSpPr>
        <p:spPr bwMode="auto">
          <a:xfrm>
            <a:off x="7154887" y="2419921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Freeform 61"/>
          <p:cNvSpPr/>
          <p:nvPr/>
        </p:nvSpPr>
        <p:spPr bwMode="auto">
          <a:xfrm>
            <a:off x="7380312" y="2643758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solidFill>
            <a:srgbClr val="F6851E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Freeform 62"/>
          <p:cNvSpPr/>
          <p:nvPr/>
        </p:nvSpPr>
        <p:spPr bwMode="auto">
          <a:xfrm>
            <a:off x="7380312" y="2643758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Rectangle 73"/>
          <p:cNvSpPr>
            <a:spLocks noChangeArrowheads="1"/>
          </p:cNvSpPr>
          <p:nvPr/>
        </p:nvSpPr>
        <p:spPr bwMode="auto">
          <a:xfrm>
            <a:off x="7381359" y="2134365"/>
            <a:ext cx="9233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Servers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596087" y="1459483"/>
            <a:ext cx="512763" cy="1635126"/>
            <a:chOff x="7100888" y="1876425"/>
            <a:chExt cx="512763" cy="1635126"/>
          </a:xfrm>
        </p:grpSpPr>
        <p:sp>
          <p:nvSpPr>
            <p:cNvPr id="54" name="Oval 86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Oval 87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Rectangle 88"/>
            <p:cNvSpPr>
              <a:spLocks noChangeArrowheads="1"/>
            </p:cNvSpPr>
            <p:nvPr/>
          </p:nvSpPr>
          <p:spPr bwMode="auto">
            <a:xfrm>
              <a:off x="7188200" y="1985963"/>
              <a:ext cx="35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90"/>
            <p:cNvSpPr>
              <a:spLocks noChangeShapeType="1"/>
            </p:cNvSpPr>
            <p:nvPr/>
          </p:nvSpPr>
          <p:spPr bwMode="auto">
            <a:xfrm flipH="1">
              <a:off x="7370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91"/>
            <p:cNvSpPr/>
            <p:nvPr/>
          </p:nvSpPr>
          <p:spPr bwMode="auto">
            <a:xfrm>
              <a:off x="7324725" y="3376613"/>
              <a:ext cx="90488" cy="134938"/>
            </a:xfrm>
            <a:custGeom>
              <a:gdLst>
                <a:gd name="T0" fmla="*/ 57 w 57"/>
                <a:gd name="T1" fmla="*/ 0 h 85"/>
                <a:gd name="T2" fmla="*/ 29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9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1" name="Rectangle 96"/>
          <p:cNvSpPr>
            <a:spLocks noChangeArrowheads="1"/>
          </p:cNvSpPr>
          <p:nvPr/>
        </p:nvSpPr>
        <p:spPr bwMode="auto">
          <a:xfrm>
            <a:off x="2849908" y="2387334"/>
            <a:ext cx="3476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rgbClr val="002060"/>
                </a:solidFill>
                <a:latin typeface="Arial Black" panose="020b0a04020102020204" pitchFamily="34" charset="0"/>
              </a:rPr>
              <a:t>APP SESSION ID = 1234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62" name="Rectangle 96"/>
          <p:cNvSpPr>
            <a:spLocks noChangeArrowheads="1"/>
          </p:cNvSpPr>
          <p:nvPr/>
        </p:nvSpPr>
        <p:spPr bwMode="auto">
          <a:xfrm>
            <a:off x="2845207" y="4176580"/>
            <a:ext cx="34769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2000">
                <a:solidFill>
                  <a:srgbClr val="002060"/>
                </a:solidFill>
                <a:latin typeface="Arial Black" panose="020b0a04020102020204" pitchFamily="34" charset="0"/>
              </a:rPr>
              <a:t>APP SESSION ID = 1234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9352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3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4" nodeType="with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5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6" nodeType="click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  <p:bldP spid="7" grpId="2"/>
      <p:bldP spid="8" grpId="3"/>
      <p:bldP spid="21" grpId="4"/>
      <p:bldP spid="61" grpId="5"/>
      <p:bldP spid="62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Multiple User &amp; NAT example</a:t>
            </a:r>
            <a:br>
              <a:rPr lang="de-DE"/>
            </a:br>
            <a:r>
              <a:rPr lang="de-DE"/>
              <a:t>[ find example ]</a:t>
            </a:r>
          </a:p>
        </p:txBody>
      </p:sp>
    </p:spTree>
    <p:extLst>
      <p:ext uri="{BB962C8B-B14F-4D97-AF65-F5344CB8AC3E}">
        <p14:creationId xmlns:p14="http://schemas.microsoft.com/office/powerpoint/2010/main" val="1262338624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Not Just Web Servers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/>
              <a:t>What happens if you aren’t analysing web traffic?</a:t>
            </a:r>
          </a:p>
        </p:txBody>
      </p:sp>
    </p:spTree>
    <p:extLst>
      <p:ext uri="{BB962C8B-B14F-4D97-AF65-F5344CB8AC3E}">
        <p14:creationId xmlns:p14="http://schemas.microsoft.com/office/powerpoint/2010/main" val="3805801968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SMB example</a:t>
            </a:r>
            <a:br>
              <a:rPr lang="de-DE"/>
            </a:br>
            <a:r>
              <a:rPr lang="de-DE"/>
              <a:t>[ display filters, find in bytes ]</a:t>
            </a:r>
          </a:p>
        </p:txBody>
      </p:sp>
    </p:spTree>
    <p:extLst>
      <p:ext uri="{BB962C8B-B14F-4D97-AF65-F5344CB8AC3E}">
        <p14:creationId xmlns:p14="http://schemas.microsoft.com/office/powerpoint/2010/main" val="154471274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Background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Evidence based troubleshooting using RPR</a:t>
            </a:r>
          </a:p>
          <a:p>
            <a:endParaRPr lang="de-DE"/>
          </a:p>
          <a:p>
            <a:r>
              <a:rPr lang="de-DE"/>
              <a:t>Analysing individual problem instances</a:t>
            </a:r>
          </a:p>
          <a:p>
            <a:endParaRPr lang="de-DE"/>
          </a:p>
          <a:p>
            <a:r>
              <a:rPr lang="de-DE"/>
              <a:t>Types of problems:</a:t>
            </a:r>
          </a:p>
          <a:p>
            <a:pPr lvl="1"/>
            <a:r>
              <a:rPr lang="de-DE"/>
              <a:t>Incorrect or no response</a:t>
            </a:r>
          </a:p>
          <a:p>
            <a:pPr lvl="1"/>
            <a:r>
              <a:rPr lang="de-DE"/>
              <a:t>Slow response</a:t>
            </a:r>
          </a:p>
          <a:p>
            <a:pPr lvl="1"/>
            <a:endParaRPr lang="de-DE"/>
          </a:p>
          <a:p>
            <a:r>
              <a:rPr lang="de-DE"/>
              <a:t>Frequency:</a:t>
            </a:r>
          </a:p>
          <a:p>
            <a:pPr lvl="1"/>
            <a:r>
              <a:rPr lang="de-DE"/>
              <a:t>Repeatable</a:t>
            </a:r>
          </a:p>
          <a:p>
            <a:pPr lvl="1"/>
            <a:r>
              <a:rPr lang="de-DE"/>
              <a:t>Intermittent</a:t>
            </a:r>
          </a:p>
        </p:txBody>
      </p:sp>
    </p:spTree>
    <p:extLst>
      <p:ext uri="{BB962C8B-B14F-4D97-AF65-F5344CB8AC3E}">
        <p14:creationId xmlns:p14="http://schemas.microsoft.com/office/powerpoint/2010/main" val="2315269371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Encryption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Two challenges:</a:t>
            </a:r>
          </a:p>
          <a:p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How can we identify markers when we can’t see the payload?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How can we identify the our users encrypted streams in a multi-user / NAT environment? </a:t>
            </a:r>
          </a:p>
        </p:txBody>
      </p:sp>
    </p:spTree>
    <p:extLst>
      <p:ext uri="{BB962C8B-B14F-4D97-AF65-F5344CB8AC3E}">
        <p14:creationId xmlns:p14="http://schemas.microsoft.com/office/powerpoint/2010/main" val="3165340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HTTPS Transaction Components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822591" y="901856"/>
            <a:ext cx="0" cy="651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22591" y="9018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813626" y="156363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1821685" y="3125910"/>
            <a:ext cx="0" cy="597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813626" y="312591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804663" y="379588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806904" y="2613253"/>
            <a:ext cx="0" cy="386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1804663" y="2613045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813626" y="300379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1800315" y="3795886"/>
            <a:ext cx="13311" cy="957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1804663" y="372387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804663" y="475305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3373" y="1030467"/>
            <a:ext cx="152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TCP Establishment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23373" y="2681651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HTTP Request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03429" y="3300521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HTTP Response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96160" y="4099729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TCP Tear-down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H="1">
            <a:off x="303429" y="771550"/>
            <a:ext cx="0" cy="398150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 rot="5400000">
            <a:off x="-511133" y="2609408"/>
            <a:ext cx="13300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/>
              <a:t>Time Increasing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813627" y="1710989"/>
            <a:ext cx="8058" cy="860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813626" y="170765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806904" y="257175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3373" y="1918909"/>
            <a:ext cx="1525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SSL Handshake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406742"/>
              </p:ext>
            </p:extLst>
          </p:nvPr>
        </p:nvGraphicFramePr>
        <p:xfrm>
          <a:off x="1997252" y="644841"/>
          <a:ext cx="4685357" cy="4108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Image" r:id="rId2" progId="Photoshop.Image.11">
                  <p:embed/>
                </p:oleObj>
              </mc:Choice>
              <mc:Fallback>
                <p:oleObj name="Image" r:id="rId2" progId="Photoshop.Image.11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97252" y="644841"/>
                        <a:ext cx="4685357" cy="4108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0178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4" nodeType="with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2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2" grpId="1"/>
      <p:bldP spid="63" grpId="2"/>
      <p:bldP spid="64" grpId="3"/>
      <p:bldP spid="28" grpId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Identifying encrypted markers example</a:t>
            </a:r>
            <a:br>
              <a:rPr lang="de-DE"/>
            </a:br>
            <a:r>
              <a:rPr lang="de-DE"/>
              <a:t>[ start captures, 30x redirects, response bytes ]</a:t>
            </a:r>
          </a:p>
        </p:txBody>
      </p:sp>
    </p:spTree>
    <p:extLst>
      <p:ext uri="{BB962C8B-B14F-4D97-AF65-F5344CB8AC3E}">
        <p14:creationId xmlns:p14="http://schemas.microsoft.com/office/powerpoint/2010/main" val="319541918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SSL Handshake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000136" y="1480597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973946" y="2532868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77020" y="1203598"/>
            <a:ext cx="966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Client Hello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84948" y="1517205"/>
            <a:ext cx="16690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Server Hello</a:t>
            </a:r>
          </a:p>
          <a:p>
            <a:pPr algn="ctr"/>
            <a:r>
              <a:rPr lang="en-GB" sz="1200"/>
              <a:t>Certificate</a:t>
            </a:r>
          </a:p>
          <a:p>
            <a:pPr algn="ctr"/>
            <a:r>
              <a:rPr lang="en-GB" sz="1200"/>
              <a:t>Server Key Exchange</a:t>
            </a:r>
          </a:p>
          <a:p>
            <a:pPr algn="ctr"/>
            <a:r>
              <a:rPr lang="en-GB" sz="1200"/>
              <a:t>Certificate Request</a:t>
            </a:r>
          </a:p>
          <a:p>
            <a:pPr algn="ctr"/>
            <a:r>
              <a:rPr lang="en-GB" sz="1200"/>
              <a:t>Server Hello Done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974746" y="3619511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57222" y="2603848"/>
            <a:ext cx="16081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Certificate</a:t>
            </a:r>
          </a:p>
          <a:p>
            <a:pPr algn="ctr"/>
            <a:r>
              <a:rPr lang="en-GB" sz="1200"/>
              <a:t>Client Key Exchange</a:t>
            </a:r>
          </a:p>
          <a:p>
            <a:pPr algn="ctr"/>
            <a:r>
              <a:rPr lang="en-GB" sz="1200"/>
              <a:t>Certificate Verify</a:t>
            </a:r>
          </a:p>
          <a:p>
            <a:pPr algn="ctr"/>
            <a:r>
              <a:rPr lang="en-GB" sz="1200"/>
              <a:t>Change Cipher Spec</a:t>
            </a:r>
          </a:p>
          <a:p>
            <a:pPr algn="ctr"/>
            <a:r>
              <a:rPr lang="en-GB" sz="1200"/>
              <a:t>Finished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000136" y="4152155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84948" y="3690490"/>
            <a:ext cx="1606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Change Cipher Spec</a:t>
            </a:r>
          </a:p>
          <a:p>
            <a:pPr algn="ctr"/>
            <a:r>
              <a:rPr lang="en-GB" sz="1200"/>
              <a:t>Finished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000136" y="4604903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69292" y="4314884"/>
            <a:ext cx="1300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Application Data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676449" y="1538027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650258" y="3613637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53333" y="1261028"/>
            <a:ext cx="966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Client Hello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2517" y="2979211"/>
            <a:ext cx="1606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Server Hello</a:t>
            </a:r>
          </a:p>
          <a:p>
            <a:pPr algn="ctr"/>
            <a:r>
              <a:rPr lang="en-GB" sz="1200"/>
              <a:t>Change Cipher Spec</a:t>
            </a:r>
          </a:p>
          <a:p>
            <a:pPr algn="ctr"/>
            <a:r>
              <a:rPr lang="en-GB" sz="1200"/>
              <a:t>Finished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650258" y="4152155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92518" y="3712363"/>
            <a:ext cx="1606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Change Cipher Spec</a:t>
            </a:r>
          </a:p>
          <a:p>
            <a:pPr algn="ctr"/>
            <a:r>
              <a:rPr lang="en-GB" sz="1200"/>
              <a:t>Finished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659028" y="4618304"/>
            <a:ext cx="2536644" cy="0"/>
          </a:xfrm>
          <a:prstGeom prst="straightConnector1">
            <a:avLst/>
          </a:prstGeom>
          <a:ln>
            <a:solidFill>
              <a:srgbClr val="2958A8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228184" y="4328285"/>
            <a:ext cx="1300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/>
              <a:t>Application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6993" y="630087"/>
            <a:ext cx="764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Full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92239" y="674158"/>
            <a:ext cx="2105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/>
              <a:t>Abbreviated</a:t>
            </a:r>
          </a:p>
        </p:txBody>
      </p:sp>
      <p:sp>
        <p:nvSpPr>
          <p:cNvPr id="7168" name="TextBox 7167"/>
          <p:cNvSpPr txBox="1"/>
          <p:nvPr/>
        </p:nvSpPr>
        <p:spPr>
          <a:xfrm>
            <a:off x="3965103" y="737808"/>
            <a:ext cx="1213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SESSION ID</a:t>
            </a:r>
          </a:p>
        </p:txBody>
      </p:sp>
      <p:sp>
        <p:nvSpPr>
          <p:cNvPr id="7169" name="TextBox 7168"/>
          <p:cNvSpPr txBox="1"/>
          <p:nvPr/>
        </p:nvSpPr>
        <p:spPr>
          <a:xfrm>
            <a:off x="3623738" y="118433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23738" y="2282521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ab27…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14702" y="1202387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ab27…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14700" y="3293956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>
                <a:solidFill>
                  <a:srgbClr val="FF0000"/>
                </a:solidFill>
              </a:rPr>
              <a:t>ab27…</a:t>
            </a:r>
          </a:p>
        </p:txBody>
      </p:sp>
    </p:spTree>
    <p:extLst>
      <p:ext uri="{BB962C8B-B14F-4D97-AF65-F5344CB8AC3E}">
        <p14:creationId xmlns:p14="http://schemas.microsoft.com/office/powerpoint/2010/main" val="1482806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9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3" nodeType="clickEffect"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8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4" nodeType="withEffect"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10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5" nodeType="clickEffect"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1" nodeType="with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6" nodeType="clickEffect"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7" nodeType="clickEffect"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9" grpId="1"/>
      <p:bldP spid="31" grpId="2"/>
      <p:bldP spid="33" grpId="3"/>
      <p:bldP spid="36" grpId="4"/>
      <p:bldP spid="37" grpId="5"/>
      <p:bldP spid="39" grpId="6"/>
      <p:bldP spid="43" grpId="7"/>
      <p:bldP spid="45" grpId="8"/>
      <p:bldP spid="51" grpId="9"/>
      <p:bldP spid="53" grpId="10"/>
      <p:bldP spid="54" grpId="1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Multi user encrypted example</a:t>
            </a:r>
            <a:br>
              <a:rPr lang="de-DE"/>
            </a:br>
            <a:r>
              <a:rPr lang="de-DE"/>
              <a:t>[ find by session id, web log correlation ]</a:t>
            </a:r>
          </a:p>
        </p:txBody>
      </p:sp>
    </p:spTree>
    <p:extLst>
      <p:ext uri="{BB962C8B-B14F-4D97-AF65-F5344CB8AC3E}">
        <p14:creationId xmlns:p14="http://schemas.microsoft.com/office/powerpoint/2010/main" val="576044760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Benefits of HTTP Markers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/>
              <a:t>Marker will follow the path of application traffic</a:t>
            </a:r>
            <a:br>
              <a:rPr lang="en-GB"/>
            </a:br>
          </a:p>
          <a:p>
            <a:r>
              <a:rPr lang="en-GB"/>
              <a:t>Crafted to give additional diagnosis information</a:t>
            </a:r>
            <a:br>
              <a:rPr lang="en-GB"/>
            </a:br>
          </a:p>
          <a:p>
            <a:r>
              <a:rPr lang="en-GB"/>
              <a:t>No installation or special permissions needed</a:t>
            </a:r>
            <a:br>
              <a:rPr lang="en-GB"/>
            </a:br>
          </a:p>
          <a:p>
            <a:r>
              <a:rPr lang="en-GB"/>
              <a:t>Deploy link to users by email</a:t>
            </a:r>
            <a:br>
              <a:rPr lang="en-GB"/>
            </a:br>
          </a:p>
          <a:p>
            <a:r>
              <a:rPr lang="en-GB"/>
              <a:t>Log correlation</a:t>
            </a:r>
          </a:p>
        </p:txBody>
      </p:sp>
    </p:spTree>
    <p:extLst>
      <p:ext uri="{BB962C8B-B14F-4D97-AF65-F5344CB8AC3E}">
        <p14:creationId xmlns:p14="http://schemas.microsoft.com/office/powerpoint/2010/main" val="1927467688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Summary Benefits &amp; Uses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Identify data for a problem instance</a:t>
            </a:r>
          </a:p>
          <a:p>
            <a:endParaRPr lang="de-DE"/>
          </a:p>
          <a:p>
            <a:r>
              <a:rPr lang="de-DE"/>
              <a:t>Synchronise time between data sources</a:t>
            </a:r>
            <a:br>
              <a:rPr lang="de-DE"/>
            </a:br>
          </a:p>
          <a:p>
            <a:r>
              <a:rPr lang="de-DE"/>
              <a:t>Identify problem timeframe</a:t>
            </a:r>
          </a:p>
          <a:p>
            <a:endParaRPr lang="de-DE"/>
          </a:p>
          <a:p>
            <a:r>
              <a:rPr lang="de-DE"/>
              <a:t>Not limited to the data sources mentioned here</a:t>
            </a:r>
          </a:p>
          <a:p>
            <a:pPr lvl="1"/>
            <a:r>
              <a:rPr lang="de-DE"/>
              <a:t>OS tracing such as ProcMon, SysDig, ETL</a:t>
            </a:r>
          </a:p>
          <a:p>
            <a:pPr lvl="1"/>
            <a:r>
              <a:rPr lang="de-DE"/>
              <a:t>SQL Logs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991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TribeLab Workbench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/>
              <a:t>Workbench is an analysis productivity tool.</a:t>
            </a:r>
          </a:p>
          <a:p>
            <a:endParaRPr lang="de-DE"/>
          </a:p>
          <a:p>
            <a:r>
              <a:rPr lang="de-DE"/>
              <a:t>Find markers over a group of files.</a:t>
            </a:r>
          </a:p>
          <a:p>
            <a:endParaRPr lang="de-DE"/>
          </a:p>
          <a:p>
            <a:r>
              <a:rPr lang="de-DE"/>
              <a:t>Community Edition.</a:t>
            </a:r>
          </a:p>
          <a:p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42749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Workbench example</a:t>
            </a:r>
            <a:br>
              <a:rPr lang="de-DE"/>
            </a:br>
            <a:r>
              <a:rPr lang="de-DE"/>
              <a:t>[ load files, find markers, open in Wireshark ]</a:t>
            </a:r>
          </a:p>
        </p:txBody>
      </p:sp>
    </p:spTree>
    <p:extLst>
      <p:ext uri="{BB962C8B-B14F-4D97-AF65-F5344CB8AC3E}">
        <p14:creationId xmlns:p14="http://schemas.microsoft.com/office/powerpoint/2010/main" val="1503475244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8226098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Our (unoffical) motto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555624"/>
            <a:ext cx="4320479" cy="432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585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400"/>
              <a:t>Matthew York</a:t>
            </a:r>
            <a:br>
              <a:rPr lang="de-DE" sz="2400"/>
            </a:br>
            <a:r>
              <a:rPr lang="de-DE" sz="2400">
                <a:hlinkClick r:id="rId2"/>
              </a:rPr>
              <a:t>matthew.york@advance7.com</a:t>
            </a:r>
            <a:endParaRPr lang="de-DE" sz="2400"/>
          </a:p>
          <a:p>
            <a:endParaRPr lang="de-DE" sz="2400"/>
          </a:p>
          <a:p>
            <a:r>
              <a:rPr lang="de-DE" sz="2400"/>
              <a:t>RPR </a:t>
            </a:r>
            <a:r>
              <a:rPr lang="de-DE" sz="2400">
                <a:hlinkClick r:id="rId3"/>
              </a:rPr>
              <a:t>https://en.wikipedia.org/wiki/RPR_problem_diagnosis</a:t>
            </a:r>
            <a:endParaRPr lang="de-DE" sz="2400"/>
          </a:p>
          <a:p>
            <a:r>
              <a:rPr lang="de-DE" sz="2400"/>
              <a:t>TribeLab Sonar</a:t>
            </a:r>
            <a:br>
              <a:rPr lang="de-DE" sz="2400"/>
            </a:br>
            <a:r>
              <a:rPr lang="de-DE" sz="2400">
                <a:hlinkClick r:id="rId4"/>
              </a:rPr>
              <a:t>http://www.tribelab.com/sonar.html</a:t>
            </a:r>
            <a:endParaRPr lang="de-DE" sz="2400"/>
          </a:p>
          <a:p>
            <a:r>
              <a:rPr lang="de-DE" sz="2400"/>
              <a:t>TribeLab Community</a:t>
            </a:r>
            <a:br>
              <a:rPr lang="de-DE" sz="2400"/>
            </a:br>
            <a:r>
              <a:rPr lang="de-DE" sz="2400">
                <a:hlinkClick r:id="rId5"/>
              </a:rPr>
              <a:t>https://community.tribelab.com/</a:t>
            </a:r>
            <a:endParaRPr lang="de-DE" sz="2400"/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3684021403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What are we trying to acheive?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052485"/>
              </p:ext>
            </p:extLst>
          </p:nvPr>
        </p:nvGraphicFramePr>
        <p:xfrm>
          <a:off x="85734" y="1059582"/>
          <a:ext cx="8972532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Image" r:id="rId3" progId="Photoshop.Image.11">
                  <p:embed/>
                </p:oleObj>
              </mc:Choice>
              <mc:Fallback>
                <p:oleObj name="Image" r:id="rId3" progId="Photoshop.Image.11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734" y="1059582"/>
                        <a:ext cx="8972532" cy="3024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389639"/>
              </p:ext>
            </p:extLst>
          </p:nvPr>
        </p:nvGraphicFramePr>
        <p:xfrm>
          <a:off x="85734" y="3651870"/>
          <a:ext cx="8972532" cy="21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Image" r:id="rId5" progId="Photoshop.Image.11">
                  <p:embed/>
                </p:oleObj>
              </mc:Choice>
              <mc:Fallback>
                <p:oleObj name="Image" r:id="rId5" progId="Photoshop.Image.11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734" y="3651870"/>
                        <a:ext cx="8972532" cy="216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130119"/>
              </p:ext>
            </p:extLst>
          </p:nvPr>
        </p:nvGraphicFramePr>
        <p:xfrm>
          <a:off x="85734" y="1563638"/>
          <a:ext cx="8972532" cy="216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Image" r:id="rId7" progId="Photoshop.Image.11">
                  <p:embed/>
                </p:oleObj>
              </mc:Choice>
              <mc:Fallback>
                <p:oleObj name="Image" r:id="rId7" progId="Photoshop.Image.11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734" y="1563638"/>
                        <a:ext cx="8972532" cy="216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2283620"/>
            <a:ext cx="9058266" cy="360138"/>
          </a:xfrm>
          <a:prstGeom prst="rect">
            <a:avLst/>
          </a:prstGeom>
          <a:noFill/>
          <a:ln w="3810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0" y="2769824"/>
            <a:ext cx="9058266" cy="360138"/>
          </a:xfrm>
          <a:prstGeom prst="rect">
            <a:avLst/>
          </a:prstGeom>
          <a:noFill/>
          <a:ln w="38100">
            <a:solidFill>
              <a:srgbClr val="0B539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23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Markers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Markers help us troubleshoot by:</a:t>
            </a:r>
          </a:p>
          <a:p>
            <a:endParaRPr lang="de-DE"/>
          </a:p>
          <a:p>
            <a:pPr marL="514350" indent="-514350">
              <a:buFont typeface="+mj-lt"/>
              <a:buAutoNum type="arabicPeriod"/>
            </a:pPr>
            <a:r>
              <a:rPr lang="de-DE"/>
              <a:t>Identifying the problem timeframe</a:t>
            </a:r>
          </a:p>
          <a:p>
            <a:pPr marL="514350" indent="-514350">
              <a:buFont typeface="+mj-lt"/>
              <a:buAutoNum type="arabicPeriod"/>
            </a:pPr>
            <a:r>
              <a:rPr lang="de-DE"/>
              <a:t>Inserting diagnostic information inline with captured data</a:t>
            </a:r>
          </a:p>
          <a:p>
            <a:pPr marL="514350" indent="-514350">
              <a:buFont typeface="+mj-lt"/>
              <a:buAutoNum type="arabicPeriod"/>
            </a:pPr>
            <a:r>
              <a:rPr lang="de-DE"/>
              <a:t>Synchronising timestamps across multiple capture points and data sources</a:t>
            </a:r>
          </a:p>
          <a:p>
            <a:pPr marL="514350" indent="-514350">
              <a:buFont typeface="+mj-lt"/>
              <a:buAutoNum type="arabicPeriod"/>
            </a:pPr>
            <a:r>
              <a:rPr lang="de-DE"/>
              <a:t>Giving users the ability to mark data without us being there</a:t>
            </a:r>
          </a:p>
        </p:txBody>
      </p:sp>
    </p:spTree>
    <p:extLst>
      <p:ext uri="{BB962C8B-B14F-4D97-AF65-F5344CB8AC3E}">
        <p14:creationId xmlns:p14="http://schemas.microsoft.com/office/powerpoint/2010/main" val="2831102289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The Approach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Markers fit into each troubleshooting phase:</a:t>
            </a:r>
          </a:p>
          <a:p>
            <a:pPr marL="514350" indent="-514350">
              <a:buFont typeface="+mj-lt"/>
              <a:buAutoNum type="arabicPeriod"/>
            </a:pPr>
            <a:endParaRPr lang="de-DE"/>
          </a:p>
          <a:p>
            <a:pPr marL="514350" indent="-514350">
              <a:buFont typeface="+mj-lt"/>
              <a:buAutoNum type="arabicPeriod"/>
            </a:pPr>
            <a:r>
              <a:rPr lang="de-DE"/>
              <a:t>Plan and configure tools</a:t>
            </a:r>
            <a:br>
              <a:rPr lang="de-DE"/>
            </a:br>
            <a:r>
              <a:rPr lang="de-DE"/>
              <a:t>							</a:t>
            </a:r>
            <a:endParaRPr lang="de-DE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/>
              <a:t>Capture specific instances of problems</a:t>
            </a:r>
            <a:br>
              <a:rPr lang="de-DE"/>
            </a:br>
            <a:r>
              <a:rPr lang="de-DE"/>
              <a:t>							</a:t>
            </a:r>
            <a:endParaRPr lang="de-DE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/>
              <a:t>Analyse captured data</a:t>
            </a:r>
            <a:br>
              <a:rPr lang="de-DE"/>
            </a:br>
            <a:r>
              <a:rPr lang="de-DE"/>
              <a:t>							</a:t>
            </a:r>
            <a:br>
              <a:rPr lang="de-DE"/>
            </a:br>
          </a:p>
          <a:p>
            <a:pPr marL="265112" lvl="1" indent="0">
              <a:buNone/>
            </a:pPr>
            <a:br>
              <a:rPr lang="de-DE"/>
            </a:br>
          </a:p>
          <a:p>
            <a:br>
              <a:rPr lang="de-DE"/>
            </a:br>
          </a:p>
          <a:p>
            <a:endParaRPr lang="de-DE"/>
          </a:p>
        </p:txBody>
      </p:sp>
      <p:sp>
        <p:nvSpPr>
          <p:cNvPr id="4" name="TextBox 3"/>
          <p:cNvSpPr txBox="1"/>
          <p:nvPr/>
        </p:nvSpPr>
        <p:spPr>
          <a:xfrm>
            <a:off x="7432764" y="1986043"/>
            <a:ext cx="1305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800">
                <a:solidFill>
                  <a:srgbClr val="FF0000"/>
                </a:solidFill>
                <a:latin typeface="+mn-lt"/>
              </a:rPr>
              <a:t>Design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43547" y="2878823"/>
            <a:ext cx="1294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>
                <a:solidFill>
                  <a:srgbClr val="FF0000"/>
                </a:solidFill>
                <a:latin typeface="+mn-lt"/>
              </a:rPr>
              <a:t>Send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32764" y="3841299"/>
            <a:ext cx="1294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>
                <a:solidFill>
                  <a:srgbClr val="FF0000"/>
                </a:solidFill>
                <a:latin typeface="+mn-lt"/>
              </a:rPr>
              <a:t>Benefit</a:t>
            </a:r>
          </a:p>
        </p:txBody>
      </p:sp>
    </p:spTree>
    <p:extLst>
      <p:ext uri="{BB962C8B-B14F-4D97-AF65-F5344CB8AC3E}">
        <p14:creationId xmlns:p14="http://schemas.microsoft.com/office/powerpoint/2010/main" val="1426066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1"/>
      <p:bldP spid="6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7" name="Line 63"/>
          <p:cNvSpPr>
            <a:spLocks noChangeShapeType="1"/>
          </p:cNvSpPr>
          <p:nvPr/>
        </p:nvSpPr>
        <p:spPr bwMode="auto">
          <a:xfrm flipH="1">
            <a:off x="5572367" y="1866751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The Marker Solution</a:t>
            </a:r>
          </a:p>
        </p:txBody>
      </p:sp>
      <p:sp>
        <p:nvSpPr>
          <p:cNvPr id="59" name="Freeform 55"/>
          <p:cNvSpPr/>
          <p:nvPr/>
        </p:nvSpPr>
        <p:spPr bwMode="auto">
          <a:xfrm>
            <a:off x="1619672" y="1851670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Freeform 56"/>
          <p:cNvSpPr/>
          <p:nvPr/>
        </p:nvSpPr>
        <p:spPr bwMode="auto">
          <a:xfrm>
            <a:off x="1619672" y="1851670"/>
            <a:ext cx="1347788" cy="1347788"/>
          </a:xfrm>
          <a:custGeom>
            <a:gdLst>
              <a:gd name="T0" fmla="*/ 259 w 2586"/>
              <a:gd name="T1" fmla="*/ 2586 h 2586"/>
              <a:gd name="T2" fmla="*/ 2328 w 2586"/>
              <a:gd name="T3" fmla="*/ 2586 h 2586"/>
              <a:gd name="T4" fmla="*/ 2586 w 2586"/>
              <a:gd name="T5" fmla="*/ 2328 h 2586"/>
              <a:gd name="T6" fmla="*/ 2586 w 2586"/>
              <a:gd name="T7" fmla="*/ 258 h 2586"/>
              <a:gd name="T8" fmla="*/ 2328 w 2586"/>
              <a:gd name="T9" fmla="*/ 0 h 2586"/>
              <a:gd name="T10" fmla="*/ 259 w 2586"/>
              <a:gd name="T11" fmla="*/ 0 h 2586"/>
              <a:gd name="T12" fmla="*/ 0 w 2586"/>
              <a:gd name="T13" fmla="*/ 258 h 2586"/>
              <a:gd name="T14" fmla="*/ 0 w 2586"/>
              <a:gd name="T15" fmla="*/ 2328 h 2586"/>
              <a:gd name="T16" fmla="*/ 259 w 2586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6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6" y="2470"/>
                  <a:pt x="2586" y="2328"/>
                </a:cubicBezTo>
                <a:lnTo>
                  <a:pt x="2586" y="258"/>
                </a:lnTo>
                <a:cubicBezTo>
                  <a:pt x="2586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Freeform 57"/>
          <p:cNvSpPr/>
          <p:nvPr/>
        </p:nvSpPr>
        <p:spPr bwMode="auto">
          <a:xfrm>
            <a:off x="1843509" y="2075507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solidFill>
            <a:srgbClr val="9853A1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Freeform 58"/>
          <p:cNvSpPr/>
          <p:nvPr/>
        </p:nvSpPr>
        <p:spPr bwMode="auto">
          <a:xfrm>
            <a:off x="1843509" y="2075507"/>
            <a:ext cx="898525" cy="900113"/>
          </a:xfrm>
          <a:custGeom>
            <a:gdLst>
              <a:gd name="T0" fmla="*/ 172 w 1724"/>
              <a:gd name="T1" fmla="*/ 1724 h 1724"/>
              <a:gd name="T2" fmla="*/ 1552 w 1724"/>
              <a:gd name="T3" fmla="*/ 1724 h 1724"/>
              <a:gd name="T4" fmla="*/ 1724 w 1724"/>
              <a:gd name="T5" fmla="*/ 1552 h 1724"/>
              <a:gd name="T6" fmla="*/ 1724 w 1724"/>
              <a:gd name="T7" fmla="*/ 172 h 1724"/>
              <a:gd name="T8" fmla="*/ 1552 w 1724"/>
              <a:gd name="T9" fmla="*/ 0 h 1724"/>
              <a:gd name="T10" fmla="*/ 172 w 1724"/>
              <a:gd name="T11" fmla="*/ 0 h 1724"/>
              <a:gd name="T12" fmla="*/ 0 w 1724"/>
              <a:gd name="T13" fmla="*/ 172 h 1724"/>
              <a:gd name="T14" fmla="*/ 0 w 1724"/>
              <a:gd name="T15" fmla="*/ 1552 h 1724"/>
              <a:gd name="T16" fmla="*/ 172 w 1724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4" h="1724">
                <a:moveTo>
                  <a:pt x="172" y="1724"/>
                </a:moveTo>
                <a:lnTo>
                  <a:pt x="1552" y="1724"/>
                </a:lnTo>
                <a:cubicBezTo>
                  <a:pt x="1647" y="1724"/>
                  <a:pt x="1724" y="1647"/>
                  <a:pt x="1724" y="1552"/>
                </a:cubicBezTo>
                <a:lnTo>
                  <a:pt x="1724" y="172"/>
                </a:lnTo>
                <a:cubicBezTo>
                  <a:pt x="1724" y="77"/>
                  <a:pt x="1647" y="0"/>
                  <a:pt x="1552" y="0"/>
                </a:cubicBezTo>
                <a:lnTo>
                  <a:pt x="172" y="0"/>
                </a:lnTo>
                <a:cubicBezTo>
                  <a:pt x="77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7" y="1724"/>
                  <a:pt x="172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Freeform 59"/>
          <p:cNvSpPr/>
          <p:nvPr/>
        </p:nvSpPr>
        <p:spPr bwMode="auto">
          <a:xfrm>
            <a:off x="6112297" y="1851670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solidFill>
            <a:srgbClr val="BCBEC0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Freeform 60"/>
          <p:cNvSpPr/>
          <p:nvPr/>
        </p:nvSpPr>
        <p:spPr bwMode="auto">
          <a:xfrm>
            <a:off x="6112297" y="1851670"/>
            <a:ext cx="1349375" cy="1347788"/>
          </a:xfrm>
          <a:custGeom>
            <a:gdLst>
              <a:gd name="T0" fmla="*/ 259 w 2587"/>
              <a:gd name="T1" fmla="*/ 2586 h 2586"/>
              <a:gd name="T2" fmla="*/ 2328 w 2587"/>
              <a:gd name="T3" fmla="*/ 2586 h 2586"/>
              <a:gd name="T4" fmla="*/ 2587 w 2587"/>
              <a:gd name="T5" fmla="*/ 2328 h 2586"/>
              <a:gd name="T6" fmla="*/ 2587 w 2587"/>
              <a:gd name="T7" fmla="*/ 258 h 2586"/>
              <a:gd name="T8" fmla="*/ 2328 w 2587"/>
              <a:gd name="T9" fmla="*/ 0 h 2586"/>
              <a:gd name="T10" fmla="*/ 259 w 2587"/>
              <a:gd name="T11" fmla="*/ 0 h 2586"/>
              <a:gd name="T12" fmla="*/ 0 w 2587"/>
              <a:gd name="T13" fmla="*/ 258 h 2586"/>
              <a:gd name="T14" fmla="*/ 0 w 2587"/>
              <a:gd name="T15" fmla="*/ 2328 h 2586"/>
              <a:gd name="T16" fmla="*/ 259 w 2587"/>
              <a:gd name="T17" fmla="*/ 2586 h 258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87" h="2586">
                <a:moveTo>
                  <a:pt x="259" y="2586"/>
                </a:moveTo>
                <a:lnTo>
                  <a:pt x="2328" y="2586"/>
                </a:lnTo>
                <a:cubicBezTo>
                  <a:pt x="2471" y="2586"/>
                  <a:pt x="2587" y="2470"/>
                  <a:pt x="2587" y="2328"/>
                </a:cubicBezTo>
                <a:lnTo>
                  <a:pt x="2587" y="258"/>
                </a:lnTo>
                <a:cubicBezTo>
                  <a:pt x="2587" y="116"/>
                  <a:pt x="2471" y="0"/>
                  <a:pt x="2328" y="0"/>
                </a:cubicBezTo>
                <a:lnTo>
                  <a:pt x="259" y="0"/>
                </a:lnTo>
                <a:cubicBezTo>
                  <a:pt x="116" y="0"/>
                  <a:pt x="0" y="116"/>
                  <a:pt x="0" y="258"/>
                </a:cubicBezTo>
                <a:lnTo>
                  <a:pt x="0" y="2328"/>
                </a:lnTo>
                <a:cubicBezTo>
                  <a:pt x="0" y="2470"/>
                  <a:pt x="116" y="2586"/>
                  <a:pt x="259" y="2586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Freeform 61"/>
          <p:cNvSpPr/>
          <p:nvPr/>
        </p:nvSpPr>
        <p:spPr bwMode="auto">
          <a:xfrm>
            <a:off x="6337722" y="2075507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solidFill>
            <a:srgbClr val="F6851E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Freeform 62"/>
          <p:cNvSpPr/>
          <p:nvPr/>
        </p:nvSpPr>
        <p:spPr bwMode="auto">
          <a:xfrm>
            <a:off x="6337722" y="2075507"/>
            <a:ext cx="898525" cy="900113"/>
          </a:xfrm>
          <a:custGeom>
            <a:gdLst>
              <a:gd name="T0" fmla="*/ 173 w 1725"/>
              <a:gd name="T1" fmla="*/ 1724 h 1724"/>
              <a:gd name="T2" fmla="*/ 1552 w 1725"/>
              <a:gd name="T3" fmla="*/ 1724 h 1724"/>
              <a:gd name="T4" fmla="*/ 1725 w 1725"/>
              <a:gd name="T5" fmla="*/ 1552 h 1724"/>
              <a:gd name="T6" fmla="*/ 1725 w 1725"/>
              <a:gd name="T7" fmla="*/ 172 h 1724"/>
              <a:gd name="T8" fmla="*/ 1552 w 1725"/>
              <a:gd name="T9" fmla="*/ 0 h 1724"/>
              <a:gd name="T10" fmla="*/ 173 w 1725"/>
              <a:gd name="T11" fmla="*/ 0 h 1724"/>
              <a:gd name="T12" fmla="*/ 0 w 1725"/>
              <a:gd name="T13" fmla="*/ 172 h 1724"/>
              <a:gd name="T14" fmla="*/ 0 w 1725"/>
              <a:gd name="T15" fmla="*/ 1552 h 1724"/>
              <a:gd name="T16" fmla="*/ 173 w 1725"/>
              <a:gd name="T17" fmla="*/ 1724 h 172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25" h="1724">
                <a:moveTo>
                  <a:pt x="173" y="1724"/>
                </a:moveTo>
                <a:lnTo>
                  <a:pt x="1552" y="1724"/>
                </a:lnTo>
                <a:cubicBezTo>
                  <a:pt x="1647" y="1724"/>
                  <a:pt x="1725" y="1647"/>
                  <a:pt x="1725" y="1552"/>
                </a:cubicBezTo>
                <a:lnTo>
                  <a:pt x="1725" y="172"/>
                </a:lnTo>
                <a:cubicBezTo>
                  <a:pt x="1725" y="77"/>
                  <a:pt x="1647" y="0"/>
                  <a:pt x="1552" y="0"/>
                </a:cubicBezTo>
                <a:lnTo>
                  <a:pt x="173" y="0"/>
                </a:lnTo>
                <a:cubicBezTo>
                  <a:pt x="78" y="0"/>
                  <a:pt x="0" y="77"/>
                  <a:pt x="0" y="172"/>
                </a:cubicBezTo>
                <a:lnTo>
                  <a:pt x="0" y="1552"/>
                </a:lnTo>
                <a:cubicBezTo>
                  <a:pt x="0" y="1647"/>
                  <a:pt x="78" y="1724"/>
                  <a:pt x="173" y="1724"/>
                </a:cubicBez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3"/>
          <p:cNvSpPr>
            <a:spLocks noChangeShapeType="1"/>
          </p:cNvSpPr>
          <p:nvPr/>
        </p:nvSpPr>
        <p:spPr bwMode="auto">
          <a:xfrm flipH="1">
            <a:off x="3416722" y="1878657"/>
            <a:ext cx="0" cy="1316038"/>
          </a:xfrm>
          <a:prstGeom prst="line">
            <a:avLst/>
          </a:prstGeom>
          <a:noFill/>
          <a:ln w="31750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Freeform 64"/>
          <p:cNvSpPr/>
          <p:nvPr/>
        </p:nvSpPr>
        <p:spPr bwMode="auto">
          <a:xfrm>
            <a:off x="3719934" y="1823095"/>
            <a:ext cx="1639888" cy="1404938"/>
          </a:xfrm>
          <a:custGeom>
            <a:gdLst>
              <a:gd name="T0" fmla="*/ 463 w 3146"/>
              <a:gd name="T1" fmla="*/ 1919 h 2696"/>
              <a:gd name="T2" fmla="*/ 1469 w 3146"/>
              <a:gd name="T3" fmla="*/ 2380 h 2696"/>
              <a:gd name="T4" fmla="*/ 1573 w 3146"/>
              <a:gd name="T5" fmla="*/ 2269 h 2696"/>
              <a:gd name="T6" fmla="*/ 2613 w 3146"/>
              <a:gd name="T7" fmla="*/ 2085 h 2696"/>
              <a:gd name="T8" fmla="*/ 2683 w 3146"/>
              <a:gd name="T9" fmla="*/ 1919 h 2696"/>
              <a:gd name="T10" fmla="*/ 3134 w 3146"/>
              <a:gd name="T11" fmla="*/ 1495 h 2696"/>
              <a:gd name="T12" fmla="*/ 3146 w 3146"/>
              <a:gd name="T13" fmla="*/ 1348 h 2696"/>
              <a:gd name="T14" fmla="*/ 2776 w 3146"/>
              <a:gd name="T15" fmla="*/ 758 h 2696"/>
              <a:gd name="T16" fmla="*/ 2683 w 3146"/>
              <a:gd name="T17" fmla="*/ 777 h 2696"/>
              <a:gd name="T18" fmla="*/ 1677 w 3146"/>
              <a:gd name="T19" fmla="*/ 316 h 2696"/>
              <a:gd name="T20" fmla="*/ 1573 w 3146"/>
              <a:gd name="T21" fmla="*/ 427 h 2696"/>
              <a:gd name="T22" fmla="*/ 532 w 3146"/>
              <a:gd name="T23" fmla="*/ 611 h 2696"/>
              <a:gd name="T24" fmla="*/ 463 w 3146"/>
              <a:gd name="T25" fmla="*/ 777 h 2696"/>
              <a:gd name="T26" fmla="*/ 12 w 3146"/>
              <a:gd name="T27" fmla="*/ 1201 h 2696"/>
              <a:gd name="T28" fmla="*/ 0 w 3146"/>
              <a:gd name="T29" fmla="*/ 1348 h 2696"/>
              <a:gd name="T30" fmla="*/ 370 w 3146"/>
              <a:gd name="T31" fmla="*/ 1938 h 2696"/>
              <a:gd name="T32" fmla="*/ 463 w 3146"/>
              <a:gd name="T33" fmla="*/ 1919 h 269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46" h="2696">
                <a:moveTo>
                  <a:pt x="463" y="1919"/>
                </a:moveTo>
                <a:cubicBezTo>
                  <a:pt x="660" y="2489"/>
                  <a:pt x="1111" y="2696"/>
                  <a:pt x="1469" y="2380"/>
                </a:cubicBezTo>
                <a:cubicBezTo>
                  <a:pt x="1505" y="2348"/>
                  <a:pt x="1540" y="2311"/>
                  <a:pt x="1573" y="2269"/>
                </a:cubicBezTo>
                <a:cubicBezTo>
                  <a:pt x="1892" y="2676"/>
                  <a:pt x="2358" y="2594"/>
                  <a:pt x="2613" y="2085"/>
                </a:cubicBezTo>
                <a:cubicBezTo>
                  <a:pt x="2640" y="2033"/>
                  <a:pt x="2663" y="1978"/>
                  <a:pt x="2683" y="1919"/>
                </a:cubicBezTo>
                <a:cubicBezTo>
                  <a:pt x="2881" y="2001"/>
                  <a:pt x="3083" y="1811"/>
                  <a:pt x="3134" y="1495"/>
                </a:cubicBezTo>
                <a:cubicBezTo>
                  <a:pt x="3142" y="1447"/>
                  <a:pt x="3146" y="1398"/>
                  <a:pt x="3146" y="1348"/>
                </a:cubicBezTo>
                <a:cubicBezTo>
                  <a:pt x="3146" y="1022"/>
                  <a:pt x="2980" y="758"/>
                  <a:pt x="2776" y="758"/>
                </a:cubicBezTo>
                <a:cubicBezTo>
                  <a:pt x="2744" y="758"/>
                  <a:pt x="2713" y="764"/>
                  <a:pt x="2683" y="777"/>
                </a:cubicBezTo>
                <a:cubicBezTo>
                  <a:pt x="2485" y="207"/>
                  <a:pt x="2035" y="0"/>
                  <a:pt x="1677" y="316"/>
                </a:cubicBezTo>
                <a:cubicBezTo>
                  <a:pt x="1640" y="348"/>
                  <a:pt x="1606" y="385"/>
                  <a:pt x="1573" y="427"/>
                </a:cubicBezTo>
                <a:cubicBezTo>
                  <a:pt x="1254" y="20"/>
                  <a:pt x="788" y="102"/>
                  <a:pt x="532" y="611"/>
                </a:cubicBezTo>
                <a:cubicBezTo>
                  <a:pt x="506" y="663"/>
                  <a:pt x="483" y="718"/>
                  <a:pt x="463" y="777"/>
                </a:cubicBezTo>
                <a:cubicBezTo>
                  <a:pt x="265" y="695"/>
                  <a:pt x="63" y="885"/>
                  <a:pt x="12" y="1201"/>
                </a:cubicBezTo>
                <a:cubicBezTo>
                  <a:pt x="4" y="1249"/>
                  <a:pt x="0" y="1298"/>
                  <a:pt x="0" y="1348"/>
                </a:cubicBezTo>
                <a:cubicBezTo>
                  <a:pt x="0" y="1674"/>
                  <a:pt x="166" y="1938"/>
                  <a:pt x="370" y="1938"/>
                </a:cubicBezTo>
                <a:cubicBezTo>
                  <a:pt x="401" y="1938"/>
                  <a:pt x="432" y="1932"/>
                  <a:pt x="463" y="1919"/>
                </a:cubicBezTo>
              </a:path>
            </a:pathLst>
          </a:custGeom>
          <a:solidFill>
            <a:srgbClr val="7E8B85"/>
          </a:solidFill>
          <a:ln w="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Freeform 65"/>
          <p:cNvSpPr/>
          <p:nvPr/>
        </p:nvSpPr>
        <p:spPr bwMode="auto">
          <a:xfrm>
            <a:off x="3719934" y="1823095"/>
            <a:ext cx="1639888" cy="1404938"/>
          </a:xfrm>
          <a:custGeom>
            <a:gdLst>
              <a:gd name="T0" fmla="*/ 152 w 1033"/>
              <a:gd name="T1" fmla="*/ 630 h 885"/>
              <a:gd name="T2" fmla="*/ 483 w 1033"/>
              <a:gd name="T3" fmla="*/ 782 h 885"/>
              <a:gd name="T4" fmla="*/ 517 w 1033"/>
              <a:gd name="T5" fmla="*/ 745 h 885"/>
              <a:gd name="T6" fmla="*/ 858 w 1033"/>
              <a:gd name="T7" fmla="*/ 685 h 885"/>
              <a:gd name="T8" fmla="*/ 881 w 1033"/>
              <a:gd name="T9" fmla="*/ 630 h 885"/>
              <a:gd name="T10" fmla="*/ 1029 w 1033"/>
              <a:gd name="T11" fmla="*/ 491 h 885"/>
              <a:gd name="T12" fmla="*/ 1033 w 1033"/>
              <a:gd name="T13" fmla="*/ 442 h 885"/>
              <a:gd name="T14" fmla="*/ 912 w 1033"/>
              <a:gd name="T15" fmla="*/ 249 h 885"/>
              <a:gd name="T16" fmla="*/ 881 w 1033"/>
              <a:gd name="T17" fmla="*/ 255 h 885"/>
              <a:gd name="T18" fmla="*/ 551 w 1033"/>
              <a:gd name="T19" fmla="*/ 103 h 885"/>
              <a:gd name="T20" fmla="*/ 517 w 1033"/>
              <a:gd name="T21" fmla="*/ 140 h 885"/>
              <a:gd name="T22" fmla="*/ 175 w 1033"/>
              <a:gd name="T23" fmla="*/ 200 h 885"/>
              <a:gd name="T24" fmla="*/ 152 w 1033"/>
              <a:gd name="T25" fmla="*/ 255 h 885"/>
              <a:gd name="T26" fmla="*/ 4 w 1033"/>
              <a:gd name="T27" fmla="*/ 394 h 885"/>
              <a:gd name="T28" fmla="*/ 0 w 1033"/>
              <a:gd name="T29" fmla="*/ 442 h 885"/>
              <a:gd name="T30" fmla="*/ 122 w 1033"/>
              <a:gd name="T31" fmla="*/ 636 h 885"/>
              <a:gd name="T32" fmla="*/ 152 w 1033"/>
              <a:gd name="T33" fmla="*/ 630 h 8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3" h="885">
                <a:moveTo>
                  <a:pt x="152" y="630"/>
                </a:moveTo>
                <a:cubicBezTo>
                  <a:pt x="217" y="817"/>
                  <a:pt x="365" y="885"/>
                  <a:pt x="483" y="782"/>
                </a:cubicBezTo>
                <a:cubicBezTo>
                  <a:pt x="495" y="771"/>
                  <a:pt x="506" y="759"/>
                  <a:pt x="517" y="745"/>
                </a:cubicBezTo>
                <a:cubicBezTo>
                  <a:pt x="622" y="879"/>
                  <a:pt x="775" y="852"/>
                  <a:pt x="858" y="685"/>
                </a:cubicBezTo>
                <a:cubicBezTo>
                  <a:pt x="867" y="668"/>
                  <a:pt x="875" y="649"/>
                  <a:pt x="881" y="630"/>
                </a:cubicBezTo>
                <a:cubicBezTo>
                  <a:pt x="946" y="657"/>
                  <a:pt x="1013" y="595"/>
                  <a:pt x="1029" y="491"/>
                </a:cubicBezTo>
                <a:cubicBezTo>
                  <a:pt x="1032" y="475"/>
                  <a:pt x="1033" y="459"/>
                  <a:pt x="1033" y="442"/>
                </a:cubicBezTo>
                <a:cubicBezTo>
                  <a:pt x="1033" y="335"/>
                  <a:pt x="979" y="249"/>
                  <a:pt x="912" y="249"/>
                </a:cubicBezTo>
                <a:cubicBezTo>
                  <a:pt x="901" y="249"/>
                  <a:pt x="891" y="251"/>
                  <a:pt x="881" y="255"/>
                </a:cubicBezTo>
                <a:cubicBezTo>
                  <a:pt x="816" y="68"/>
                  <a:pt x="669" y="0"/>
                  <a:pt x="551" y="103"/>
                </a:cubicBezTo>
                <a:cubicBezTo>
                  <a:pt x="539" y="114"/>
                  <a:pt x="528" y="126"/>
                  <a:pt x="517" y="140"/>
                </a:cubicBezTo>
                <a:cubicBezTo>
                  <a:pt x="412" y="6"/>
                  <a:pt x="259" y="33"/>
                  <a:pt x="175" y="200"/>
                </a:cubicBezTo>
                <a:cubicBezTo>
                  <a:pt x="166" y="217"/>
                  <a:pt x="159" y="236"/>
                  <a:pt x="152" y="255"/>
                </a:cubicBezTo>
                <a:cubicBezTo>
                  <a:pt x="87" y="228"/>
                  <a:pt x="21" y="290"/>
                  <a:pt x="4" y="394"/>
                </a:cubicBezTo>
                <a:cubicBezTo>
                  <a:pt x="2" y="410"/>
                  <a:pt x="0" y="426"/>
                  <a:pt x="0" y="442"/>
                </a:cubicBezTo>
                <a:cubicBezTo>
                  <a:pt x="0" y="550"/>
                  <a:pt x="55" y="636"/>
                  <a:pt x="122" y="636"/>
                </a:cubicBezTo>
                <a:cubicBezTo>
                  <a:pt x="132" y="636"/>
                  <a:pt x="142" y="634"/>
                  <a:pt x="152" y="630"/>
                </a:cubicBezTo>
              </a:path>
            </a:pathLst>
          </a:custGeom>
          <a:noFill/>
          <a:ln w="9525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Rectangle 66"/>
          <p:cNvSpPr>
            <a:spLocks noChangeArrowheads="1"/>
          </p:cNvSpPr>
          <p:nvPr/>
        </p:nvSpPr>
        <p:spPr bwMode="auto">
          <a:xfrm>
            <a:off x="4350172" y="2431107"/>
            <a:ext cx="4826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3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WAN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Line 67"/>
          <p:cNvSpPr>
            <a:spLocks noChangeShapeType="1"/>
          </p:cNvSpPr>
          <p:nvPr/>
        </p:nvSpPr>
        <p:spPr bwMode="auto">
          <a:xfrm flipH="1">
            <a:off x="2967459" y="2524770"/>
            <a:ext cx="7524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 flipH="1">
            <a:off x="5359822" y="2524770"/>
            <a:ext cx="7524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Freeform 70"/>
          <p:cNvSpPr/>
          <p:nvPr/>
        </p:nvSpPr>
        <p:spPr bwMode="auto">
          <a:xfrm>
            <a:off x="1506959" y="3228032"/>
            <a:ext cx="1573213" cy="338138"/>
          </a:xfrm>
          <a:custGeom>
            <a:gdLst>
              <a:gd name="T0" fmla="*/ 0 w 991"/>
              <a:gd name="T1" fmla="*/ 213 h 213"/>
              <a:gd name="T2" fmla="*/ 991 w 991"/>
              <a:gd name="T3" fmla="*/ 213 h 213"/>
              <a:gd name="T4" fmla="*/ 892 w 991"/>
              <a:gd name="T5" fmla="*/ 0 h 213"/>
              <a:gd name="T6" fmla="*/ 99 w 991"/>
              <a:gd name="T7" fmla="*/ 0 h 213"/>
              <a:gd name="T8" fmla="*/ 0 w 991"/>
              <a:gd name="T9" fmla="*/ 213 h 2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213">
                <a:moveTo>
                  <a:pt x="0" y="213"/>
                </a:moveTo>
                <a:lnTo>
                  <a:pt x="991" y="213"/>
                </a:lnTo>
                <a:lnTo>
                  <a:pt x="892" y="0"/>
                </a:lnTo>
                <a:lnTo>
                  <a:pt x="99" y="0"/>
                </a:lnTo>
                <a:lnTo>
                  <a:pt x="0" y="213"/>
                </a:ln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Freeform 71"/>
          <p:cNvSpPr/>
          <p:nvPr/>
        </p:nvSpPr>
        <p:spPr bwMode="auto">
          <a:xfrm>
            <a:off x="1506959" y="3228032"/>
            <a:ext cx="1573213" cy="338138"/>
          </a:xfrm>
          <a:custGeom>
            <a:gdLst>
              <a:gd name="T0" fmla="*/ 0 w 991"/>
              <a:gd name="T1" fmla="*/ 213 h 213"/>
              <a:gd name="T2" fmla="*/ 991 w 991"/>
              <a:gd name="T3" fmla="*/ 213 h 213"/>
              <a:gd name="T4" fmla="*/ 892 w 991"/>
              <a:gd name="T5" fmla="*/ 0 h 213"/>
              <a:gd name="T6" fmla="*/ 99 w 991"/>
              <a:gd name="T7" fmla="*/ 0 h 213"/>
              <a:gd name="T8" fmla="*/ 0 w 991"/>
              <a:gd name="T9" fmla="*/ 213 h 2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91" h="213">
                <a:moveTo>
                  <a:pt x="0" y="213"/>
                </a:moveTo>
                <a:lnTo>
                  <a:pt x="991" y="213"/>
                </a:lnTo>
                <a:lnTo>
                  <a:pt x="892" y="0"/>
                </a:lnTo>
                <a:lnTo>
                  <a:pt x="99" y="0"/>
                </a:lnTo>
                <a:lnTo>
                  <a:pt x="0" y="213"/>
                </a:lnTo>
                <a:close/>
              </a:path>
            </a:pathLst>
          </a:custGeom>
          <a:noFill/>
          <a:ln w="7938" cap="rnd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Rectangle 72"/>
          <p:cNvSpPr>
            <a:spLocks noChangeArrowheads="1"/>
          </p:cNvSpPr>
          <p:nvPr/>
        </p:nvSpPr>
        <p:spPr bwMode="auto">
          <a:xfrm>
            <a:off x="2086907" y="1566114"/>
            <a:ext cx="4247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Client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6" name="Rectangle 73"/>
          <p:cNvSpPr>
            <a:spLocks noChangeArrowheads="1"/>
          </p:cNvSpPr>
          <p:nvPr/>
        </p:nvSpPr>
        <p:spPr bwMode="auto">
          <a:xfrm>
            <a:off x="6566394" y="1566114"/>
            <a:ext cx="4680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Server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3269084" y="891232"/>
            <a:ext cx="552451" cy="1635126"/>
            <a:chOff x="4816475" y="1876425"/>
            <a:chExt cx="552451" cy="1635126"/>
          </a:xfrm>
        </p:grpSpPr>
        <p:sp>
          <p:nvSpPr>
            <p:cNvPr id="79" name="Oval 80"/>
            <p:cNvSpPr>
              <a:spLocks noChangeArrowheads="1"/>
            </p:cNvSpPr>
            <p:nvPr/>
          </p:nvSpPr>
          <p:spPr bwMode="auto">
            <a:xfrm>
              <a:off x="4816475" y="1876425"/>
              <a:ext cx="511175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Oval 81"/>
            <p:cNvSpPr>
              <a:spLocks noChangeArrowheads="1"/>
            </p:cNvSpPr>
            <p:nvPr/>
          </p:nvSpPr>
          <p:spPr bwMode="auto">
            <a:xfrm>
              <a:off x="4816475" y="1876425"/>
              <a:ext cx="511175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82"/>
            <p:cNvSpPr>
              <a:spLocks noChangeArrowheads="1"/>
            </p:cNvSpPr>
            <p:nvPr/>
          </p:nvSpPr>
          <p:spPr bwMode="auto">
            <a:xfrm>
              <a:off x="4902200" y="1985963"/>
              <a:ext cx="350838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83"/>
            <p:cNvSpPr>
              <a:spLocks noChangeArrowheads="1"/>
            </p:cNvSpPr>
            <p:nvPr/>
          </p:nvSpPr>
          <p:spPr bwMode="auto">
            <a:xfrm>
              <a:off x="5135563" y="1985963"/>
              <a:ext cx="233363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Line 84"/>
            <p:cNvSpPr>
              <a:spLocks noChangeShapeType="1"/>
            </p:cNvSpPr>
            <p:nvPr/>
          </p:nvSpPr>
          <p:spPr bwMode="auto">
            <a:xfrm flipH="1">
              <a:off x="5084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Freeform 85"/>
            <p:cNvSpPr/>
            <p:nvPr/>
          </p:nvSpPr>
          <p:spPr bwMode="auto">
            <a:xfrm>
              <a:off x="5040313" y="3376613"/>
              <a:ext cx="90488" cy="134938"/>
            </a:xfrm>
            <a:custGeom>
              <a:gdLst>
                <a:gd name="T0" fmla="*/ 57 w 57"/>
                <a:gd name="T1" fmla="*/ 0 h 85"/>
                <a:gd name="T2" fmla="*/ 28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8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5553497" y="891232"/>
            <a:ext cx="554038" cy="1635126"/>
            <a:chOff x="7100888" y="1876425"/>
            <a:chExt cx="554038" cy="1635126"/>
          </a:xfrm>
        </p:grpSpPr>
        <p:sp>
          <p:nvSpPr>
            <p:cNvPr id="86" name="Oval 86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Oval 87"/>
            <p:cNvSpPr>
              <a:spLocks noChangeArrowheads="1"/>
            </p:cNvSpPr>
            <p:nvPr/>
          </p:nvSpPr>
          <p:spPr bwMode="auto">
            <a:xfrm>
              <a:off x="7100888" y="1876425"/>
              <a:ext cx="512763" cy="512763"/>
            </a:xfrm>
            <a:prstGeom prst="ellipse">
              <a:avLst/>
            </a:prstGeom>
            <a:noFill/>
            <a:ln w="20638" cap="rnd">
              <a:solidFill>
                <a:srgbClr val="E31E26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Rectangle 88"/>
            <p:cNvSpPr>
              <a:spLocks noChangeArrowheads="1"/>
            </p:cNvSpPr>
            <p:nvPr/>
          </p:nvSpPr>
          <p:spPr bwMode="auto">
            <a:xfrm>
              <a:off x="7188200" y="1985963"/>
              <a:ext cx="349250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CP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9"/>
            <p:cNvSpPr>
              <a:spLocks noChangeArrowheads="1"/>
            </p:cNvSpPr>
            <p:nvPr/>
          </p:nvSpPr>
          <p:spPr bwMode="auto">
            <a:xfrm>
              <a:off x="7421563" y="1985963"/>
              <a:ext cx="233363" cy="333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E31E26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 flipH="1">
              <a:off x="7370763" y="2387600"/>
              <a:ext cx="0" cy="1000125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91"/>
            <p:cNvSpPr/>
            <p:nvPr/>
          </p:nvSpPr>
          <p:spPr bwMode="auto">
            <a:xfrm>
              <a:off x="7324725" y="3376613"/>
              <a:ext cx="90488" cy="134938"/>
            </a:xfrm>
            <a:custGeom>
              <a:gdLst>
                <a:gd name="T0" fmla="*/ 57 w 57"/>
                <a:gd name="T1" fmla="*/ 0 h 85"/>
                <a:gd name="T2" fmla="*/ 29 w 57"/>
                <a:gd name="T3" fmla="*/ 85 h 85"/>
                <a:gd name="T4" fmla="*/ 0 w 57"/>
                <a:gd name="T5" fmla="*/ 0 h 85"/>
                <a:gd name="T6" fmla="*/ 57 w 57"/>
                <a:gd name="T7" fmla="*/ 0 h 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85">
                  <a:moveTo>
                    <a:pt x="57" y="0"/>
                  </a:moveTo>
                  <a:lnTo>
                    <a:pt x="29" y="85"/>
                  </a:lnTo>
                  <a:lnTo>
                    <a:pt x="0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072234" y="1717028"/>
            <a:ext cx="2874963" cy="572792"/>
            <a:chOff x="4619625" y="2702221"/>
            <a:chExt cx="2874963" cy="572792"/>
          </a:xfrm>
        </p:grpSpPr>
        <p:sp>
          <p:nvSpPr>
            <p:cNvPr id="93" name="Line 92"/>
            <p:cNvSpPr>
              <a:spLocks noChangeShapeType="1"/>
            </p:cNvSpPr>
            <p:nvPr/>
          </p:nvSpPr>
          <p:spPr bwMode="auto">
            <a:xfrm>
              <a:off x="4886325" y="3178175"/>
              <a:ext cx="2339975" cy="0"/>
            </a:xfrm>
            <a:prstGeom prst="line">
              <a:avLst/>
            </a:prstGeom>
            <a:noFill/>
            <a:ln w="61913" cap="rnd">
              <a:solidFill>
                <a:srgbClr val="F6851E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93"/>
            <p:cNvSpPr/>
            <p:nvPr/>
          </p:nvSpPr>
          <p:spPr bwMode="auto">
            <a:xfrm>
              <a:off x="4619625" y="3079750"/>
              <a:ext cx="292100" cy="195263"/>
            </a:xfrm>
            <a:custGeom>
              <a:gdLst>
                <a:gd name="T0" fmla="*/ 184 w 184"/>
                <a:gd name="T1" fmla="*/ 123 h 123"/>
                <a:gd name="T2" fmla="*/ 0 w 184"/>
                <a:gd name="T3" fmla="*/ 62 h 123"/>
                <a:gd name="T4" fmla="*/ 184 w 184"/>
                <a:gd name="T5" fmla="*/ 0 h 123"/>
                <a:gd name="T6" fmla="*/ 184 w 184"/>
                <a:gd name="T7" fmla="*/ 123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184" y="123"/>
                  </a:moveTo>
                  <a:lnTo>
                    <a:pt x="0" y="62"/>
                  </a:lnTo>
                  <a:lnTo>
                    <a:pt x="184" y="0"/>
                  </a:lnTo>
                  <a:lnTo>
                    <a:pt x="184" y="123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94"/>
            <p:cNvSpPr/>
            <p:nvPr/>
          </p:nvSpPr>
          <p:spPr bwMode="auto">
            <a:xfrm>
              <a:off x="7202488" y="3079750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5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96"/>
            <p:cNvSpPr>
              <a:spLocks noChangeArrowheads="1"/>
            </p:cNvSpPr>
            <p:nvPr/>
          </p:nvSpPr>
          <p:spPr bwMode="auto">
            <a:xfrm>
              <a:off x="5072062" y="2702221"/>
              <a:ext cx="195085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6851E"/>
                  </a:solidFill>
                  <a:effectLst/>
                  <a:latin typeface="Arial Black" panose="020b0a04020102020204" pitchFamily="34" charset="0"/>
                </a:rPr>
                <a:t>APPLICATION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269084" y="2907981"/>
            <a:ext cx="2608263" cy="558176"/>
            <a:chOff x="4895850" y="2094933"/>
            <a:chExt cx="2608263" cy="558176"/>
          </a:xfrm>
        </p:grpSpPr>
        <p:sp>
          <p:nvSpPr>
            <p:cNvPr id="99" name="Line 92"/>
            <p:cNvSpPr>
              <a:spLocks noChangeShapeType="1"/>
            </p:cNvSpPr>
            <p:nvPr/>
          </p:nvSpPr>
          <p:spPr bwMode="auto">
            <a:xfrm>
              <a:off x="4895850" y="2193358"/>
              <a:ext cx="2339975" cy="0"/>
            </a:xfrm>
            <a:prstGeom prst="line">
              <a:avLst/>
            </a:prstGeom>
            <a:solidFill>
              <a:srgbClr val="FF0000"/>
            </a:solidFill>
            <a:ln w="61913" cap="rnd">
              <a:solidFill>
                <a:srgbClr val="FF0000"/>
              </a:solidFill>
              <a:prstDash val="solid"/>
              <a:rou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101" name="Freeform 100"/>
            <p:cNvSpPr/>
            <p:nvPr/>
          </p:nvSpPr>
          <p:spPr bwMode="auto">
            <a:xfrm>
              <a:off x="7212013" y="2094933"/>
              <a:ext cx="292100" cy="195263"/>
            </a:xfrm>
            <a:custGeom>
              <a:gdLst>
                <a:gd name="T0" fmla="*/ 0 w 184"/>
                <a:gd name="T1" fmla="*/ 0 h 123"/>
                <a:gd name="T2" fmla="*/ 184 w 184"/>
                <a:gd name="T3" fmla="*/ 62 h 123"/>
                <a:gd name="T4" fmla="*/ 0 w 184"/>
                <a:gd name="T5" fmla="*/ 123 h 123"/>
                <a:gd name="T6" fmla="*/ 0 w 184"/>
                <a:gd name="T7" fmla="*/ 0 h 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23">
                  <a:moveTo>
                    <a:pt x="0" y="0"/>
                  </a:moveTo>
                  <a:lnTo>
                    <a:pt x="184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102" name="Rectangle 96"/>
            <p:cNvSpPr>
              <a:spLocks noChangeArrowheads="1"/>
            </p:cNvSpPr>
            <p:nvPr/>
          </p:nvSpPr>
          <p:spPr bwMode="auto">
            <a:xfrm>
              <a:off x="5547885" y="2345332"/>
              <a:ext cx="123751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en-US" sz="2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 Black" panose="020b0a04020102020204" pitchFamily="34" charset="0"/>
                </a:rPr>
                <a:t>MARKER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6158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/>
              <a:t>The Simplest Marker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/>
              <a:t>Ping Utility</a:t>
            </a:r>
            <a:br>
              <a:rPr lang="de-DE"/>
            </a:br>
            <a:r>
              <a:rPr lang="de-DE"/>
              <a:t>  Send a single ICMP echo request of a set size</a:t>
            </a:r>
          </a:p>
          <a:p>
            <a:endParaRPr lang="de-DE">
              <a:latin typeface="Courier New" panose="02070409020205090404" pitchFamily="49" charset="0"/>
              <a:cs typeface="Courier New" panose="02070409020205090404" pitchFamily="49" charset="0"/>
            </a:endParaRPr>
          </a:p>
          <a:p>
            <a:pPr lvl="1"/>
            <a:r>
              <a:rPr lang="de-DE" sz="2800">
                <a:cs typeface="Courier New" panose="02070409020205090404" pitchFamily="49" charset="0"/>
              </a:rPr>
              <a:t>Windows</a:t>
            </a:r>
            <a:br>
              <a:rPr lang="de-DE">
                <a:cs typeface="Courier New" panose="02070409020205090404" pitchFamily="49" charset="0"/>
              </a:rPr>
            </a:br>
            <a:r>
              <a:rPr lang="de-DE">
                <a:cs typeface="Courier New" panose="02070409020205090404" pitchFamily="49" charset="0"/>
              </a:rPr>
              <a:t>	</a:t>
            </a:r>
            <a:r>
              <a:rPr lang="de-DE" sz="2800">
                <a:latin typeface="Courier New" panose="02070409020205090404" pitchFamily="49" charset="0"/>
                <a:cs typeface="Courier New" panose="02070409020205090404" pitchFamily="49" charset="0"/>
              </a:rPr>
              <a:t>ping web01 –n 1 -l 100</a:t>
            </a:r>
          </a:p>
          <a:p>
            <a:pPr lvl="1"/>
            <a:endParaRPr lang="de-DE" sz="2800">
              <a:latin typeface="Courier New" panose="02070409020205090404" pitchFamily="49" charset="0"/>
              <a:cs typeface="Courier New" panose="02070409020205090404" pitchFamily="49" charset="0"/>
            </a:endParaRPr>
          </a:p>
          <a:p>
            <a:pPr lvl="1"/>
            <a:r>
              <a:rPr lang="de-DE" sz="2800">
                <a:cs typeface="Courier New" panose="02070409020205090404" pitchFamily="49" charset="0"/>
              </a:rPr>
              <a:t>Unix-like</a:t>
            </a:r>
            <a:br>
              <a:rPr lang="de-DE" sz="2800">
                <a:cs typeface="Courier New" panose="02070409020205090404" pitchFamily="49" charset="0"/>
              </a:rPr>
            </a:br>
            <a:r>
              <a:rPr lang="de-DE" sz="2800">
                <a:latin typeface="Courier New" panose="02070409020205090404" pitchFamily="49" charset="0"/>
                <a:cs typeface="Courier New" panose="02070409020205090404" pitchFamily="49" charset="0"/>
              </a:rPr>
              <a:t>	ping web01 –c 1 -s 100</a:t>
            </a:r>
          </a:p>
          <a:p>
            <a:pPr lvl="1"/>
            <a:endParaRPr lang="de-DE" sz="2800">
              <a:latin typeface="Courier New" panose="02070409020205090404" pitchFamily="49" charset="0"/>
              <a:cs typeface="Courier New" panose="02070409020205090404" pitchFamily="49" charset="0"/>
            </a:endParaRPr>
          </a:p>
          <a:p>
            <a:pPr lvl="2"/>
            <a:endParaRPr lang="de-DE" sz="2400">
              <a:latin typeface="Courier New" panose="02070409020205090404" pitchFamily="49" charset="0"/>
              <a:cs typeface="Courier New" panose="02070409020205090404" pitchFamily="49" charset="0"/>
            </a:endParaRPr>
          </a:p>
          <a:p>
            <a:endParaRPr lang="de-DE"/>
          </a:p>
          <a:p>
            <a:pPr lvl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08854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/>
              <a:t>Ping example</a:t>
            </a:r>
            <a:br>
              <a:rPr lang="de-DE"/>
            </a:br>
            <a:r>
              <a:rPr lang="de-DE"/>
              <a:t>[start capture, browse website, send ping, find in trace, talk about batch ping]</a:t>
            </a:r>
          </a:p>
        </p:txBody>
      </p:sp>
    </p:spTree>
    <p:extLst>
      <p:ext uri="{BB962C8B-B14F-4D97-AF65-F5344CB8AC3E}">
        <p14:creationId xmlns:p14="http://schemas.microsoft.com/office/powerpoint/2010/main" val="225472923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swald Title">
      <a:majorFont>
        <a:latin typeface="Oswald"/>
        <a:ea typeface="Arial"/>
        <a:cs typeface="Arial"/>
      </a:majorFont>
      <a:minorFont>
        <a:latin typeface="Oswal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169</Paragraphs>
  <Slides>30</Slides>
  <Notes>7</Notes>
  <TotalTime>14937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baseType="lpstr" size="31">
      <vt:lpstr>simple-light-2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Ping example[start capture, browse website, send ping, find in trace, talk about batch ping]</vt:lpstr>
      <vt:lpstr>Slide 10</vt:lpstr>
      <vt:lpstr>Slide 11</vt:lpstr>
      <vt:lpstr>Slide 12</vt:lpstr>
      <vt:lpstr>HTTP example[ browse website, manual send get,find in trace ]</vt:lpstr>
      <vt:lpstr>Slide 14</vt:lpstr>
      <vt:lpstr>Sonar example[ explain options, demonstrate, find in trace, show user version ]</vt:lpstr>
      <vt:lpstr>Slide 16</vt:lpstr>
      <vt:lpstr>Multiple User &amp; NAT example[ find example ]</vt:lpstr>
      <vt:lpstr>Slide 18</vt:lpstr>
      <vt:lpstr>SMB example[ display filters, find in bytes ]</vt:lpstr>
      <vt:lpstr>Slide 20</vt:lpstr>
      <vt:lpstr>Slide 21</vt:lpstr>
      <vt:lpstr>Identifying encrypted markers example[ start captures, 30x redirects, response bytes ]</vt:lpstr>
      <vt:lpstr>Slide 23</vt:lpstr>
      <vt:lpstr>Multi user encrypted example[ find by session id, web log correlation ]</vt:lpstr>
      <vt:lpstr>Slide 25</vt:lpstr>
      <vt:lpstr>Slide 26</vt:lpstr>
      <vt:lpstr>Slide 27</vt:lpstr>
      <vt:lpstr>Workbench example[ load files, find markers, open in Wireshark ]</vt:lpstr>
      <vt:lpstr>?</vt:lpstr>
      <vt:lpstr>Slide 30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Title Presentation Date</dc:title>
  <dc:creator>Jasper</dc:creator>
  <cp:lastModifiedBy>Matthew York</cp:lastModifiedBy>
  <cp:revision>124</cp:revision>
  <dcterms:modified xsi:type="dcterms:W3CDTF">2023-02-24T17:23:01Z</dcterms:modified>
</cp:coreProperties>
</file>