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6.12.1.0-->
<p:presentation xmlns:r="http://schemas.openxmlformats.org/officeDocument/2006/relationships" xmlns:a="http://schemas.openxmlformats.org/drawingml/2006/main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"/>
  </p:notesMasterIdLst>
  <p:sldIdLst>
    <p:sldId id="256" r:id="rId3"/>
    <p:sldId id="260" r:id="rId4"/>
    <p:sldId id="258" r:id="rId5"/>
    <p:sldId id="262" r:id="rId6"/>
    <p:sldId id="259" r:id="rId7"/>
    <p:sldId id="263" r:id="rId8"/>
    <p:sldId id="264" r:id="rId9"/>
    <p:sldId id="270" r:id="rId10"/>
    <p:sldId id="265" r:id="rId11"/>
    <p:sldId id="266" r:id="rId12"/>
  </p:sldIdLst>
  <p:sldSz cx="9144000" cy="5143500" type="screen16x9"/>
  <p:notesSz cx="6858000" cy="9144000"/>
  <p:custDataLst>
    <p:tags r:id="rId13"/>
  </p:custDataLst>
  <p:defaultTextStyle>
    <a:defPPr marR="0" lvl="0" algn="l" rtl="0">
      <a:lnSpc>
        <a:spcPct val="100000"/>
      </a:lnSpc>
      <a:spcBef>
        <a:spcPct val="0"/>
      </a:spcBef>
      <a:spcAft>
        <a:spcPct val="0"/>
      </a:spcAft>
    </a:defPPr>
    <a:lvl1pPr marR="0" lvl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3763"/>
    <a:srgbClr val="595959"/>
    <a:srgbClr val="0B5394"/>
    <a:srgbClr val="0516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751" autoAdjust="0"/>
  </p:normalViewPr>
  <p:slideViewPr>
    <p:cSldViewPr>
      <p:cViewPr varScale="1">
        <p:scale>
          <a:sx n="159" d="100"/>
          <a:sy n="159" d="100"/>
        </p:scale>
        <p:origin x="280" y="1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0" d="100"/>
          <a:sy n="0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slide" Target="slides/slide10.xml" /><Relationship Id="rId13" Type="http://schemas.openxmlformats.org/officeDocument/2006/relationships/tags" Target="tags/tag1.xml" /><Relationship Id="rId14" Type="http://schemas.openxmlformats.org/officeDocument/2006/relationships/presProps" Target="presProps.xml" /><Relationship Id="rId15" Type="http://schemas.openxmlformats.org/officeDocument/2006/relationships/viewProps" Target="viewProps.xml" /><Relationship Id="rId16" Type="http://schemas.openxmlformats.org/officeDocument/2006/relationships/theme" Target="theme/theme1.xml" /><Relationship Id="rId17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slide" Target="slides/slide1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ct val="0"/>
              </a:spcBef>
              <a:buNone/>
              <a:defRPr sz="1100" b="0" i="0" u="none" strike="noStrike" cap="none"/>
            </a:lvl1pPr>
            <a:lvl2pPr marL="457200" marR="0" lvl="1" indent="0" algn="l" rtl="0">
              <a:spcBef>
                <a:spcPct val="0"/>
              </a:spcBef>
              <a:buNone/>
              <a:defRPr sz="1100" b="0" i="0" u="none" strike="noStrike" cap="none"/>
            </a:lvl2pPr>
            <a:lvl3pPr marL="914400" marR="0" lvl="2" indent="0" algn="l" rtl="0">
              <a:spcBef>
                <a:spcPct val="0"/>
              </a:spcBef>
              <a:buNone/>
              <a:defRPr sz="1100" b="0" i="0" u="none" strike="noStrike" cap="none"/>
            </a:lvl3pPr>
            <a:lvl4pPr marL="1371600" marR="0" lvl="3" indent="0" algn="l" rtl="0">
              <a:spcBef>
                <a:spcPct val="0"/>
              </a:spcBef>
              <a:buNone/>
              <a:defRPr sz="1100" b="0" i="0" u="none" strike="noStrike" cap="none"/>
            </a:lvl4pPr>
            <a:lvl5pPr marL="1828800" marR="0" lvl="4" indent="0" algn="l" rtl="0">
              <a:spcBef>
                <a:spcPct val="0"/>
              </a:spcBef>
              <a:buNone/>
              <a:defRPr sz="1100" b="0" i="0" u="none" strike="noStrike" cap="none"/>
            </a:lvl5pPr>
            <a:lvl6pPr marL="2286000" marR="0" lvl="5" indent="0" algn="l" rtl="0">
              <a:spcBef>
                <a:spcPct val="0"/>
              </a:spcBef>
              <a:buNone/>
              <a:defRPr sz="1100" b="0" i="0" u="none" strike="noStrike" cap="none"/>
            </a:lvl6pPr>
            <a:lvl7pPr marL="2743200" marR="0" lvl="6" indent="0" algn="l" rtl="0">
              <a:spcBef>
                <a:spcPct val="0"/>
              </a:spcBef>
              <a:buNone/>
              <a:defRPr sz="1100" b="0" i="0" u="none" strike="noStrike" cap="none"/>
            </a:lvl7pPr>
            <a:lvl8pPr marL="3200400" marR="0" lvl="7" indent="0" algn="l" rtl="0">
              <a:spcBef>
                <a:spcPct val="0"/>
              </a:spcBef>
              <a:buNone/>
              <a:defRPr sz="1100" b="0" i="0" u="none" strike="noStrike" cap="none"/>
            </a:lvl8pPr>
            <a:lvl9pPr marL="3657600" marR="0" lvl="8" indent="0" algn="l" rtl="0">
              <a:spcBef>
                <a:spcPct val="0"/>
              </a:spcBef>
              <a:buNone/>
              <a:defRPr sz="1100" b="0" i="0" u="none" strike="noStrike" cap="none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6603354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Shape 57"/>
          <p:cNvSpPr/>
          <p:nvPr userDrawn="1"/>
        </p:nvSpPr>
        <p:spPr>
          <a:xfrm>
            <a:off x="8525" y="-8525"/>
            <a:ext cx="9144000" cy="963899"/>
          </a:xfrm>
          <a:prstGeom prst="rect">
            <a:avLst/>
          </a:prstGeom>
          <a:solidFill>
            <a:srgbClr val="073763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25000"/>
              <a:buFont typeface="Oswald"/>
              <a:buNone/>
            </a:pPr>
            <a:r>
              <a:rPr lang="en" sz="5500" b="0" i="0" u="none" strike="noStrike" cap="none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SharkFest ‘16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395288" y="1419225"/>
            <a:ext cx="8353425" cy="648469"/>
          </a:xfrm>
          <a:prstGeom prst="rect">
            <a:avLst/>
          </a:prstGeom>
        </p:spPr>
        <p:txBody>
          <a:bodyPr/>
          <a:lstStyle>
            <a:lvl1pPr>
              <a:defRPr sz="4000" baseline="0">
                <a:solidFill>
                  <a:srgbClr val="0B5394"/>
                </a:solidFill>
                <a:latin typeface="Oswald" panose="02000503000000000000" pitchFamily="2" charset="0"/>
              </a:defRPr>
            </a:lvl1pPr>
            <a:lvl2pPr>
              <a:defRPr sz="2000" baseline="0">
                <a:solidFill>
                  <a:srgbClr val="595959"/>
                </a:solidFill>
                <a:latin typeface="Oswald" panose="02000503000000000000" pitchFamily="2" charset="0"/>
              </a:defRPr>
            </a:lvl2pPr>
          </a:lstStyle>
          <a:p>
            <a:pPr lvl="0"/>
            <a:r>
              <a:rPr lang="en-US" smtClean="0"/>
              <a:t>Presentation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4011911"/>
            <a:ext cx="8353425" cy="360040"/>
          </a:xfrm>
          <a:prstGeom prst="rect">
            <a:avLst/>
          </a:prstGeom>
        </p:spPr>
        <p:txBody>
          <a:bodyPr/>
          <a:lstStyle>
            <a:lvl1pPr algn="r">
              <a:defRPr sz="2400">
                <a:solidFill>
                  <a:srgbClr val="0B5394"/>
                </a:solidFill>
                <a:latin typeface="Oswald" panose="02000503000000000000" pitchFamily="2" charset="0"/>
              </a:defRPr>
            </a:lvl1pPr>
            <a:lvl2pPr algn="r">
              <a:defRPr sz="1800" baseline="0"/>
            </a:lvl2pPr>
          </a:lstStyle>
          <a:p>
            <a:pPr lvl="0"/>
            <a:r>
              <a:rPr lang="en-US" smtClean="0"/>
              <a:t>Presenter Name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2267744" y="4821090"/>
            <a:ext cx="4608512" cy="2843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395288" y="2139702"/>
            <a:ext cx="3744912" cy="576263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rgbClr val="595959"/>
                </a:solidFill>
                <a:latin typeface="+mn-lt"/>
              </a:defRPr>
            </a:lvl1pPr>
          </a:lstStyle>
          <a:p>
            <a:pPr lvl="0"/>
            <a:r>
              <a:rPr lang="en-US" smtClean="0"/>
              <a:t>Presentation Date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395288" y="4371975"/>
            <a:ext cx="8353425" cy="449263"/>
          </a:xfrm>
          <a:prstGeom prst="rect">
            <a:avLst/>
          </a:prstGeom>
        </p:spPr>
        <p:txBody>
          <a:bodyPr/>
          <a:lstStyle>
            <a:lvl1pPr algn="r">
              <a:defRPr sz="1800">
                <a:latin typeface="+mn-lt"/>
              </a:defRPr>
            </a:lvl1pPr>
          </a:lstStyle>
          <a:p>
            <a:pPr lvl="0"/>
            <a:r>
              <a:rPr lang="en-US" smtClean="0"/>
              <a:t>Presenter Title | Presenter Organization</a:t>
            </a:r>
          </a:p>
        </p:txBody>
      </p:sp>
    </p:spTree>
    <p:extLst>
      <p:ext uri="{BB962C8B-B14F-4D97-AF65-F5344CB8AC3E}">
        <p14:creationId xmlns:p14="http://schemas.microsoft.com/office/powerpoint/2010/main" val="3355739654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Slide Pag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-1"/>
            <a:ext cx="9144000" cy="555625"/>
          </a:xfrm>
          <a:prstGeom prst="rect">
            <a:avLst/>
          </a:prstGeom>
          <a:solidFill>
            <a:srgbClr val="073763"/>
          </a:solidFill>
        </p:spPr>
        <p:txBody>
          <a:bodyPr/>
          <a:lstStyle>
            <a:lvl1pPr algn="ctr">
              <a:defRPr sz="3000" baseline="0">
                <a:solidFill>
                  <a:schemeClr val="bg1"/>
                </a:solidFill>
                <a:latin typeface="Oswald" panose="02000503000000000000" pitchFamily="2" charset="0"/>
              </a:defRPr>
            </a:lvl1pPr>
          </a:lstStyle>
          <a:p>
            <a:pPr lvl="0"/>
            <a:r>
              <a:rPr lang="en-US" smtClean="0"/>
              <a:t>CLICK TO ADD 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395288" y="771525"/>
            <a:ext cx="8353425" cy="4032250"/>
          </a:xfrm>
          <a:prstGeom prst="rect">
            <a:avLst/>
          </a:prstGeom>
        </p:spPr>
        <p:txBody>
          <a:bodyPr/>
          <a:lstStyle>
            <a:lvl1pPr marL="179388" indent="-179388">
              <a:buFont typeface="Arial" panose="020b0604020202020204" pitchFamily="34" charset="0"/>
              <a:buChar char="•"/>
              <a:defRPr sz="2800">
                <a:latin typeface="+mn-lt"/>
              </a:defRPr>
            </a:lvl1pPr>
            <a:lvl2pPr marL="444500" indent="-179388">
              <a:buFont typeface="Arial" panose="020b0604020202020204" pitchFamily="34" charset="0"/>
              <a:buChar char="•"/>
              <a:defRPr sz="2000">
                <a:latin typeface="+mn-lt"/>
              </a:defRPr>
            </a:lvl2pPr>
            <a:lvl3pPr marL="803275" indent="-179388">
              <a:buFont typeface="Arial" panose="020b0604020202020204" pitchFamily="34" charset="0"/>
              <a:buChar char="•"/>
              <a:defRPr sz="1600">
                <a:latin typeface="+mn-lt"/>
              </a:defRPr>
            </a:lvl3pPr>
            <a:lvl4pPr marL="1076325" indent="-179388">
              <a:buFont typeface="Arial" panose="020b0604020202020204" pitchFamily="34" charset="0"/>
              <a:buChar char="•"/>
              <a:defRPr>
                <a:latin typeface="+mn-lt"/>
              </a:defRPr>
            </a:lvl4pPr>
            <a:lvl5pPr marL="1341438" indent="-179388">
              <a:buFont typeface="Arial" panose="020b0604020202020204" pitchFamily="34" charset="0"/>
              <a:buChar char="•"/>
              <a:defRPr sz="1200"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6381179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Subtopic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7544" y="1995686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 sz="4000" baseline="0">
                <a:solidFill>
                  <a:srgbClr val="073763"/>
                </a:solidFill>
                <a:latin typeface="+mn-lt"/>
              </a:defRPr>
            </a:lvl1pPr>
          </a:lstStyle>
          <a:p>
            <a:r>
              <a:rPr lang="en-US" smtClean="0"/>
              <a:t>Click to edit subtopic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0881142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0" name="Shape 110"/>
          <p:cNvSpPr>
            <a:spLocks noGrp="1"/>
          </p:cNvSpPr>
          <p:nvPr>
            <p:ph type="sldNum" sz="quarter" idx="2"/>
          </p:nvPr>
        </p:nvSpPr>
        <p:spPr>
          <a:xfrm>
            <a:off x="4437983" y="4878958"/>
            <a:ext cx="259104" cy="200918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27107254"/>
      </p:ext>
    </p:extLst>
  </p:cSld>
  <p:clrMapOvr>
    <a:masterClrMapping/>
  </p:clrMapOvr>
  <p:transition spd="med"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image" Target="../media/image1.jpeg" /><Relationship Id="rId6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</a:xfrm>
      </p:grpSpPr>
      <p:pic>
        <p:nvPicPr>
          <p:cNvPr id="10" name="Shape 62"/>
          <p:cNvPicPr preferRelativeResize="0"/>
          <p:nvPr userDrawn="1"/>
        </p:nvPicPr>
        <p:blipFill>
          <a:blip r:embed="rId5">
            <a:alphaModFix amt="19000"/>
          </a:blip>
          <a:stretch>
            <a:fillRect/>
          </a:stretch>
        </p:blipFill>
        <p:spPr>
          <a:xfrm>
            <a:off x="2984025" y="1388000"/>
            <a:ext cx="3192998" cy="319299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hape 63"/>
          <p:cNvSpPr txBox="1"/>
          <p:nvPr userDrawn="1"/>
        </p:nvSpPr>
        <p:spPr>
          <a:xfrm>
            <a:off x="311700" y="4776725"/>
            <a:ext cx="8520599" cy="281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defPPr>
            <a:lvl1pPr marR="0" lvl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Clr>
                <a:schemeClr val="dk1"/>
              </a:buClr>
              <a:buSzPct val="25000"/>
              <a:buFont typeface="Arial"/>
              <a:buNone/>
            </a:pPr>
            <a:r>
              <a:rPr lang="en-US" sz="1500" smtClean="0">
                <a:latin typeface="Oswald"/>
                <a:ea typeface="Oswald"/>
                <a:cs typeface="Oswald"/>
                <a:sym typeface="Oswald"/>
              </a:rPr>
              <a:t> SharkFest ‘16 • Computer History Museum • June 13-16, 2016</a:t>
            </a:r>
          </a:p>
          <a:p>
            <a:pPr algn="r">
              <a:buClr>
                <a:schemeClr val="dk2"/>
              </a:buClr>
              <a:buSzPct val="25000"/>
              <a:buFont typeface="Arial"/>
              <a:buNone/>
            </a:pPr>
            <a:endParaRPr lang="en-US" sz="2400" smtClean="0">
              <a:solidFill>
                <a:srgbClr val="0B5394"/>
              </a:solidFill>
              <a:latin typeface="Oswald"/>
              <a:ea typeface="Oswald"/>
              <a:cs typeface="Oswald"/>
              <a:sym typeface="Oswald"/>
            </a:endParaRPr>
          </a:p>
          <a:p>
            <a:pPr algn="r">
              <a:buClr>
                <a:schemeClr val="dk2"/>
              </a:buClr>
              <a:buSzPct val="25000"/>
              <a:buFont typeface="Arial"/>
              <a:buNone/>
            </a:pPr>
            <a:endParaRPr lang="en-US" sz="1800"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62" r:id="rId3"/>
    <p:sldLayoutId id="2147483663" r:id="rId4"/>
  </p:sldLayoutIdLst>
  <p:transition/>
  <p:timing/>
  <p:txStyles>
    <p:title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kary@packetbomb.com" TargetMode="External" /><Relationship Id="rId3" Type="http://schemas.openxmlformats.org/officeDocument/2006/relationships/hyperlink" Target="http://packetbomb.com/" TargetMode="External" /><Relationship Id="rId4" Type="http://schemas.openxmlformats.org/officeDocument/2006/relationships/hyperlink" Target="https://youtu.be/iF1e5A-S8lY" TargetMode="Externa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3.jpe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4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smtClean="0"/>
              <a:t>The Packet A(nalysis)-Team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smtClean="0"/>
              <a:t>Kary Rogers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smtClean="0"/>
              <a:t>June 15th 2016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smtClean="0"/>
              <a:t>CPO (Chief Packet Officer) | PacketBomb.com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4953525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err="1" smtClean="0"/>
              <a:t>Contact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smtClean="0">
                <a:hlinkClick r:id="rId2"/>
              </a:rPr>
              <a:t>kary@packetbomb.com</a:t>
            </a:r>
            <a:endParaRPr lang="de-DE" smtClean="0"/>
          </a:p>
          <a:p>
            <a:endParaRPr lang="de-DE" smtClean="0"/>
          </a:p>
          <a:p>
            <a:r>
              <a:rPr lang="de-DE" smtClean="0">
                <a:hlinkClick r:id="rId3"/>
              </a:rPr>
              <a:t>http://packetbomb.com</a:t>
            </a:r>
            <a:endParaRPr lang="de-DE" smtClean="0"/>
          </a:p>
          <a:p>
            <a:endParaRPr lang="de-DE" smtClean="0"/>
          </a:p>
          <a:p>
            <a:r>
              <a:rPr lang="de-DE" smtClean="0"/>
              <a:t>@packetbomb</a:t>
            </a:r>
          </a:p>
          <a:p>
            <a:endParaRPr lang="de-DE"/>
          </a:p>
          <a:p>
            <a:r>
              <a:rPr lang="de-DE" smtClean="0"/>
              <a:t>Session recording</a:t>
            </a:r>
            <a:r>
              <a:rPr lang="de-DE"/>
              <a:t>: </a:t>
            </a:r>
            <a:r>
              <a:rPr lang="de-DE">
                <a:hlinkClick r:id="rId4"/>
              </a:rPr>
              <a:t>https://youtu.be/iF1e5A-S8lY</a:t>
            </a:r>
            <a:endParaRPr lang="de-DE" smtClean="0"/>
          </a:p>
          <a:p>
            <a:endParaRPr lang="de-DE" smtClean="0"/>
          </a:p>
          <a:p>
            <a:endParaRPr lang="de-DE" smtClean="0"/>
          </a:p>
          <a:p>
            <a:endParaRPr lang="de-DE" smtClean="0"/>
          </a:p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1638171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smtClean="0"/>
              <a:t>Packet A-Team?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smtClean="0"/>
              <a:t>Real world problems from real Internet strangers</a:t>
            </a:r>
          </a:p>
          <a:p>
            <a:endParaRPr lang="de-DE"/>
          </a:p>
          <a:p>
            <a:r>
              <a:rPr lang="de-DE" err="1" smtClean="0"/>
              <a:t>Wireshark Robin Hood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3740" y="2151385"/>
            <a:ext cx="3536520" cy="2652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2693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err="1" smtClean="0"/>
              <a:t>One Way Performance Issue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err="1" smtClean="0"/>
              <a:t>Transatlantic MPLS</a:t>
            </a:r>
          </a:p>
          <a:p>
            <a:r>
              <a:rPr lang="de-DE" smtClean="0"/>
              <a:t>~100ms</a:t>
            </a:r>
          </a:p>
          <a:p>
            <a:r>
              <a:rPr lang="de-DE" smtClean="0"/>
              <a:t>100Mbps bandwidth</a:t>
            </a:r>
          </a:p>
          <a:p>
            <a:r>
              <a:rPr lang="de-DE" err="1" smtClean="0"/>
              <a:t>Wget test</a:t>
            </a:r>
          </a:p>
          <a:p>
            <a:r>
              <a:rPr lang="de-DE" smtClean="0"/>
              <a:t>100Mbps in one direction</a:t>
            </a:r>
          </a:p>
          <a:p>
            <a:r>
              <a:rPr lang="de-DE" smtClean="0"/>
              <a:t>20 to 40Mbps in the other</a:t>
            </a:r>
          </a:p>
          <a:p>
            <a:r>
              <a:rPr lang="de-DE" err="1" smtClean="0"/>
              <a:t>Why god why?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0746861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err="1" smtClean="0"/>
              <a:t>One Way Performance Take away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err="1" smtClean="0"/>
              <a:t>Wireshark setup</a:t>
            </a:r>
          </a:p>
          <a:p>
            <a:r>
              <a:rPr lang="de-DE" err="1" smtClean="0"/>
              <a:t>iRTT to determine client or server side</a:t>
            </a:r>
          </a:p>
          <a:p>
            <a:r>
              <a:rPr lang="de-DE" err="1" smtClean="0"/>
              <a:t>Tcptrace stream graph is your friend</a:t>
            </a:r>
          </a:p>
          <a:p>
            <a:r>
              <a:rPr lang="de-DE" err="1" smtClean="0"/>
              <a:t>Analyze from the perspective of client or server</a:t>
            </a:r>
          </a:p>
          <a:p>
            <a:r>
              <a:rPr lang="de-DE" err="1" smtClean="0"/>
              <a:t>Know what you should see (fast retransmission)</a:t>
            </a:r>
          </a:p>
          <a:p>
            <a:r>
              <a:rPr lang="de-DE" smtClean="0"/>
              <a:t>Play with config settings e.g. relative sequence numbers</a:t>
            </a:r>
          </a:p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3030168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smtClean="0"/>
              <a:t>Slow web page load issue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smtClean="0"/>
              <a:t>Users experiencing very slow load times</a:t>
            </a:r>
          </a:p>
          <a:p>
            <a:r>
              <a:rPr lang="de-DE" smtClean="0"/>
              <a:t>All external sites</a:t>
            </a:r>
          </a:p>
          <a:p>
            <a:r>
              <a:rPr lang="de-DE" err="1" smtClean="0"/>
              <a:t>Checked DNS</a:t>
            </a:r>
          </a:p>
          <a:p>
            <a:r>
              <a:rPr lang="de-DE" err="1" smtClean="0"/>
              <a:t>Asked for simple test case</a:t>
            </a:r>
          </a:p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0031828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smtClean="0"/>
              <a:t>Slow web page load take away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smtClean="0"/>
              <a:t>Start with Stats &gt; </a:t>
            </a:r>
            <a:r>
              <a:rPr lang="de-DE" err="1"/>
              <a:t>C</a:t>
            </a:r>
            <a:r>
              <a:rPr lang="de-DE" err="1" smtClean="0"/>
              <a:t>onversations</a:t>
            </a:r>
          </a:p>
          <a:p>
            <a:r>
              <a:rPr lang="de-DE" err="1" smtClean="0"/>
              <a:t>Ask user for simple, specific test and only capture that</a:t>
            </a:r>
          </a:p>
          <a:p>
            <a:r>
              <a:rPr lang="de-DE" err="1" smtClean="0"/>
              <a:t>Always check the iRTT</a:t>
            </a:r>
          </a:p>
          <a:p>
            <a:r>
              <a:rPr lang="de-DE" smtClean="0"/>
              <a:t>TCP pref – Allow subdissectors to reassemble streams</a:t>
            </a:r>
          </a:p>
          <a:p>
            <a:r>
              <a:rPr lang="de-DE" smtClean="0"/>
              <a:t>Add TCP conversation deltas for HTTP analysis</a:t>
            </a:r>
          </a:p>
          <a:p>
            <a:r>
              <a:rPr lang="de-DE" err="1" smtClean="0"/>
              <a:t>Troubleshoot up the stack </a:t>
            </a:r>
            <a:r>
              <a:rPr lang="de-DE"/>
              <a:t>(</a:t>
            </a:r>
            <a:r>
              <a:rPr lang="de-DE" err="1" smtClean="0"/>
              <a:t>don‘t forget about layer 2)</a:t>
            </a:r>
          </a:p>
          <a:p>
            <a:r>
              <a:rPr lang="de-DE" err="1" smtClean="0"/>
              <a:t>When in doubt, Google</a:t>
            </a:r>
          </a:p>
          <a:p>
            <a:endParaRPr lang="de-DE" smtClean="0"/>
          </a:p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5837254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err="1" smtClean="0"/>
              <a:t>Tomcat Performance Issue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smtClean="0"/>
              <a:t>Downloads from Tomcat server are slow</a:t>
            </a:r>
          </a:p>
          <a:p>
            <a:r>
              <a:rPr lang="de-DE" smtClean="0"/>
              <a:t>Windows 2008R2</a:t>
            </a:r>
          </a:p>
          <a:p>
            <a:r>
              <a:rPr lang="de-DE" err="1" smtClean="0"/>
              <a:t>No issue with IIS or Apache</a:t>
            </a:r>
          </a:p>
          <a:p>
            <a:r>
              <a:rPr lang="de-DE" err="1" smtClean="0"/>
              <a:t>Should we help or nah?</a:t>
            </a:r>
          </a:p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8566349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22" name="Picture 121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 rot="16200000">
            <a:off x="533549" y="2551659"/>
            <a:ext cx="3871020" cy="40184"/>
          </a:xfrm>
          <a:prstGeom prst="rect">
            <a:avLst/>
          </a:prstGeom>
        </p:spPr>
      </p:pic>
      <p:pic>
        <p:nvPicPr>
          <p:cNvPr id="124" name="Picture 123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 rot="16200000">
            <a:off x="4438054" y="2551658"/>
            <a:ext cx="3871020" cy="40184"/>
          </a:xfrm>
          <a:prstGeom prst="rect">
            <a:avLst/>
          </a:prstGeom>
        </p:spPr>
      </p:pic>
      <p:sp>
        <p:nvSpPr>
          <p:cNvPr id="126" name="Shape 126"/>
          <p:cNvSpPr/>
          <p:nvPr/>
        </p:nvSpPr>
        <p:spPr>
          <a:xfrm>
            <a:off x="2549426" y="776883"/>
            <a:ext cx="3744724" cy="529084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26789" tIns="26789" rIns="26789" bIns="26789" anchor="ctr"/>
          <a:lstStyle/>
          <a:p>
            <a:pPr>
              <a:defRPr sz="2400"/>
            </a:pPr>
            <a:endParaRPr sz="1266"/>
          </a:p>
        </p:txBody>
      </p:sp>
      <p:sp>
        <p:nvSpPr>
          <p:cNvPr id="127" name="Shape 127"/>
          <p:cNvSpPr/>
          <p:nvPr/>
        </p:nvSpPr>
        <p:spPr>
          <a:xfrm>
            <a:off x="2549426" y="951012"/>
            <a:ext cx="3744724" cy="529084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26789" tIns="26789" rIns="26789" bIns="26789" anchor="ctr"/>
          <a:lstStyle/>
          <a:p>
            <a:pPr>
              <a:defRPr sz="2400"/>
            </a:pPr>
            <a:endParaRPr sz="1266"/>
          </a:p>
        </p:txBody>
      </p:sp>
      <p:sp>
        <p:nvSpPr>
          <p:cNvPr id="128" name="Shape 128"/>
          <p:cNvSpPr/>
          <p:nvPr/>
        </p:nvSpPr>
        <p:spPr>
          <a:xfrm flipH="1">
            <a:off x="2549381" y="1627435"/>
            <a:ext cx="3743113" cy="415232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26789" tIns="26789" rIns="26789" bIns="26789" anchor="ctr"/>
          <a:lstStyle/>
          <a:p>
            <a:pPr>
              <a:defRPr sz="2400"/>
            </a:pPr>
            <a:endParaRPr sz="1266"/>
          </a:p>
        </p:txBody>
      </p:sp>
      <p:sp>
        <p:nvSpPr>
          <p:cNvPr id="129" name="Shape 129"/>
          <p:cNvSpPr/>
          <p:nvPr/>
        </p:nvSpPr>
        <p:spPr>
          <a:xfrm>
            <a:off x="2550318" y="2299105"/>
            <a:ext cx="3744724" cy="529085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26789" tIns="26789" rIns="26789" bIns="26789" anchor="ctr"/>
          <a:lstStyle/>
          <a:p>
            <a:pPr>
              <a:defRPr sz="2400"/>
            </a:pPr>
            <a:endParaRPr sz="1266"/>
          </a:p>
        </p:txBody>
      </p:sp>
      <p:sp>
        <p:nvSpPr>
          <p:cNvPr id="130" name="Shape 130"/>
          <p:cNvSpPr/>
          <p:nvPr/>
        </p:nvSpPr>
        <p:spPr>
          <a:xfrm flipH="1">
            <a:off x="2549381" y="3821354"/>
            <a:ext cx="3743113" cy="41523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26789" tIns="26789" rIns="26789" bIns="26789" anchor="ctr"/>
          <a:lstStyle/>
          <a:p>
            <a:pPr>
              <a:defRPr sz="2400"/>
            </a:pPr>
            <a:endParaRPr sz="1266"/>
          </a:p>
        </p:txBody>
      </p:sp>
      <p:sp>
        <p:nvSpPr>
          <p:cNvPr id="131" name="Shape 131"/>
          <p:cNvSpPr/>
          <p:nvPr/>
        </p:nvSpPr>
        <p:spPr>
          <a:xfrm>
            <a:off x="6583264" y="3168655"/>
            <a:ext cx="539812" cy="248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89" tIns="26789" rIns="26789" bIns="26789" anchor="ctr">
            <a:spAutoFit/>
          </a:bodyPr>
          <a:lstStyle>
            <a:lvl1pPr>
              <a:defRPr sz="2400"/>
            </a:lvl1pPr>
          </a:lstStyle>
          <a:p>
            <a:r>
              <a:rPr sz="1266"/>
              <a:t>200ms</a:t>
            </a:r>
          </a:p>
        </p:txBody>
      </p:sp>
      <p:sp>
        <p:nvSpPr>
          <p:cNvPr id="132" name="Shape 132"/>
          <p:cNvSpPr/>
          <p:nvPr/>
        </p:nvSpPr>
        <p:spPr>
          <a:xfrm>
            <a:off x="2077148" y="297916"/>
            <a:ext cx="337833" cy="167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89" tIns="26789" rIns="26789" bIns="26789" anchor="ctr">
            <a:spAutoFit/>
          </a:bodyPr>
          <a:lstStyle/>
          <a:p>
            <a:r>
              <a:rPr sz="738"/>
              <a:t>Host A</a:t>
            </a:r>
          </a:p>
        </p:txBody>
      </p:sp>
      <p:sp>
        <p:nvSpPr>
          <p:cNvPr id="133" name="Shape 133"/>
          <p:cNvSpPr/>
          <p:nvPr/>
        </p:nvSpPr>
        <p:spPr>
          <a:xfrm>
            <a:off x="5981653" y="297916"/>
            <a:ext cx="337833" cy="167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89" tIns="26789" rIns="26789" bIns="26789" anchor="ctr">
            <a:spAutoFit/>
          </a:bodyPr>
          <a:lstStyle/>
          <a:p>
            <a:r>
              <a:rPr sz="738"/>
              <a:t>Host B</a:t>
            </a:r>
          </a:p>
        </p:txBody>
      </p:sp>
      <p:sp>
        <p:nvSpPr>
          <p:cNvPr id="134" name="Shape 134"/>
          <p:cNvSpPr/>
          <p:nvPr/>
        </p:nvSpPr>
        <p:spPr>
          <a:xfrm>
            <a:off x="3794804" y="297916"/>
            <a:ext cx="518972" cy="167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89" tIns="26789" rIns="26789" bIns="26789" anchor="ctr">
            <a:spAutoFit/>
          </a:bodyPr>
          <a:lstStyle/>
          <a:p>
            <a:r>
              <a:rPr sz="738"/>
              <a:t>3420 bytes</a:t>
            </a:r>
          </a:p>
        </p:txBody>
      </p:sp>
      <p:sp>
        <p:nvSpPr>
          <p:cNvPr id="135" name="Shape 135"/>
          <p:cNvSpPr/>
          <p:nvPr/>
        </p:nvSpPr>
        <p:spPr>
          <a:xfrm flipV="1">
            <a:off x="2991865" y="381744"/>
            <a:ext cx="672042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26789" tIns="26789" rIns="26789" bIns="26789" anchor="ctr"/>
          <a:lstStyle/>
          <a:p>
            <a:pPr>
              <a:defRPr sz="2400"/>
            </a:pPr>
            <a:endParaRPr sz="1266"/>
          </a:p>
        </p:txBody>
      </p:sp>
      <p:sp>
        <p:nvSpPr>
          <p:cNvPr id="136" name="Shape 136"/>
          <p:cNvSpPr/>
          <p:nvPr/>
        </p:nvSpPr>
        <p:spPr>
          <a:xfrm flipV="1">
            <a:off x="5178710" y="381744"/>
            <a:ext cx="672042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26789" tIns="26789" rIns="26789" bIns="26789" anchor="ctr"/>
          <a:lstStyle/>
          <a:p>
            <a:pPr>
              <a:defRPr sz="2400"/>
            </a:pPr>
            <a:endParaRPr sz="1266"/>
          </a:p>
        </p:txBody>
      </p:sp>
      <p:sp>
        <p:nvSpPr>
          <p:cNvPr id="137" name="Shape 137"/>
          <p:cNvSpPr/>
          <p:nvPr/>
        </p:nvSpPr>
        <p:spPr>
          <a:xfrm>
            <a:off x="3841824" y="664624"/>
            <a:ext cx="494928" cy="167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89" tIns="26789" rIns="26789" bIns="26789" anchor="ctr">
            <a:spAutoFit/>
          </a:bodyPr>
          <a:lstStyle/>
          <a:p>
            <a:r>
              <a:rPr sz="738"/>
              <a:t>1460 MSS</a:t>
            </a:r>
          </a:p>
        </p:txBody>
      </p:sp>
      <p:sp>
        <p:nvSpPr>
          <p:cNvPr id="138" name="Shape 138"/>
          <p:cNvSpPr/>
          <p:nvPr/>
        </p:nvSpPr>
        <p:spPr>
          <a:xfrm>
            <a:off x="1488336" y="652473"/>
            <a:ext cx="881251" cy="1919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89" tIns="26789" rIns="26789" bIns="26789" anchor="ctr">
            <a:spAutoFit/>
          </a:bodyPr>
          <a:lstStyle>
            <a:lvl1pPr>
              <a:defRPr sz="1700"/>
            </a:lvl1pPr>
          </a:lstStyle>
          <a:p>
            <a:r>
              <a:rPr sz="896"/>
              <a:t>seq=0 len=1460</a:t>
            </a:r>
          </a:p>
        </p:txBody>
      </p:sp>
      <p:sp>
        <p:nvSpPr>
          <p:cNvPr id="139" name="Shape 139"/>
          <p:cNvSpPr/>
          <p:nvPr/>
        </p:nvSpPr>
        <p:spPr>
          <a:xfrm>
            <a:off x="1298428" y="819905"/>
            <a:ext cx="1073611" cy="1919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89" tIns="26789" rIns="26789" bIns="26789" anchor="ctr">
            <a:spAutoFit/>
          </a:bodyPr>
          <a:lstStyle>
            <a:lvl1pPr>
              <a:defRPr sz="1700"/>
            </a:lvl1pPr>
          </a:lstStyle>
          <a:p>
            <a:r>
              <a:rPr sz="896"/>
              <a:t>seq=1460 len=1460</a:t>
            </a:r>
          </a:p>
        </p:txBody>
      </p:sp>
      <p:sp>
        <p:nvSpPr>
          <p:cNvPr id="140" name="Shape 140"/>
          <p:cNvSpPr/>
          <p:nvPr/>
        </p:nvSpPr>
        <p:spPr>
          <a:xfrm>
            <a:off x="6453887" y="1516420"/>
            <a:ext cx="557444" cy="1919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89" tIns="26789" rIns="26789" bIns="26789" anchor="ctr">
            <a:spAutoFit/>
          </a:bodyPr>
          <a:lstStyle>
            <a:lvl1pPr>
              <a:defRPr sz="1700"/>
            </a:lvl1pPr>
          </a:lstStyle>
          <a:p>
            <a:r>
              <a:rPr sz="896"/>
              <a:t>ack=2920</a:t>
            </a:r>
          </a:p>
        </p:txBody>
      </p:sp>
      <p:sp>
        <p:nvSpPr>
          <p:cNvPr id="141" name="Shape 141"/>
          <p:cNvSpPr/>
          <p:nvPr/>
        </p:nvSpPr>
        <p:spPr>
          <a:xfrm>
            <a:off x="1330080" y="2186147"/>
            <a:ext cx="1009491" cy="1919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89" tIns="26789" rIns="26789" bIns="26789" anchor="ctr">
            <a:spAutoFit/>
          </a:bodyPr>
          <a:lstStyle>
            <a:lvl1pPr>
              <a:defRPr sz="1700"/>
            </a:lvl1pPr>
          </a:lstStyle>
          <a:p>
            <a:r>
              <a:rPr sz="896"/>
              <a:t>seq=2920 len=500</a:t>
            </a:r>
          </a:p>
        </p:txBody>
      </p:sp>
      <p:sp>
        <p:nvSpPr>
          <p:cNvPr id="142" name="Shape 142"/>
          <p:cNvSpPr/>
          <p:nvPr/>
        </p:nvSpPr>
        <p:spPr>
          <a:xfrm>
            <a:off x="6402160" y="3726518"/>
            <a:ext cx="557444" cy="1919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89" tIns="26789" rIns="26789" bIns="26789" anchor="ctr">
            <a:spAutoFit/>
          </a:bodyPr>
          <a:lstStyle>
            <a:lvl1pPr>
              <a:defRPr sz="1700"/>
            </a:lvl1pPr>
          </a:lstStyle>
          <a:p>
            <a:r>
              <a:rPr sz="896"/>
              <a:t>ack=3420</a:t>
            </a:r>
          </a:p>
        </p:txBody>
      </p:sp>
      <p:sp>
        <p:nvSpPr>
          <p:cNvPr id="143" name="Shape 143"/>
          <p:cNvSpPr/>
          <p:nvPr/>
        </p:nvSpPr>
        <p:spPr>
          <a:xfrm>
            <a:off x="6453886" y="1208346"/>
            <a:ext cx="1015903" cy="1919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89" tIns="26789" rIns="26789" bIns="26789" anchor="ctr">
            <a:spAutoFit/>
          </a:bodyPr>
          <a:lstStyle>
            <a:lvl1pPr>
              <a:defRPr sz="1700"/>
            </a:lvl1pPr>
          </a:lstStyle>
          <a:p>
            <a:r>
              <a:rPr sz="896"/>
              <a:t>delayed ACK timer</a:t>
            </a:r>
          </a:p>
        </p:txBody>
      </p:sp>
      <p:sp>
        <p:nvSpPr>
          <p:cNvPr id="144" name="Shape 144"/>
          <p:cNvSpPr/>
          <p:nvPr/>
        </p:nvSpPr>
        <p:spPr>
          <a:xfrm>
            <a:off x="6491705" y="2748717"/>
            <a:ext cx="1015903" cy="1919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89" tIns="26789" rIns="26789" bIns="26789" anchor="ctr">
            <a:spAutoFit/>
          </a:bodyPr>
          <a:lstStyle>
            <a:lvl1pPr>
              <a:defRPr sz="1700"/>
            </a:lvl1pPr>
          </a:lstStyle>
          <a:p>
            <a:r>
              <a:rPr sz="896"/>
              <a:t>delayed ACK timer</a:t>
            </a:r>
          </a:p>
        </p:txBody>
      </p:sp>
      <p:sp>
        <p:nvSpPr>
          <p:cNvPr id="145" name="Shape 145"/>
          <p:cNvSpPr/>
          <p:nvPr/>
        </p:nvSpPr>
        <p:spPr>
          <a:xfrm flipV="1">
            <a:off x="6439152" y="2826880"/>
            <a:ext cx="1" cy="932447"/>
          </a:xfrm>
          <a:prstGeom prst="line">
            <a:avLst/>
          </a:prstGeom>
          <a:ln w="25400">
            <a:solidFill>
              <a:srgbClr val="000000"/>
            </a:solidFill>
            <a:miter lim="400000"/>
            <a:headEnd type="triangle"/>
            <a:tailEnd type="triangle"/>
          </a:ln>
        </p:spPr>
        <p:txBody>
          <a:bodyPr lIns="26789" tIns="26789" rIns="26789" bIns="26789" anchor="ctr"/>
          <a:lstStyle/>
          <a:p>
            <a:pPr>
              <a:defRPr sz="2400"/>
            </a:pPr>
            <a:endParaRPr sz="1266"/>
          </a:p>
        </p:txBody>
      </p:sp>
    </p:spTree>
    <p:extLst>
      <p:ext uri="{BB962C8B-B14F-4D97-AF65-F5344CB8AC3E}">
        <p14:creationId xmlns:p14="http://schemas.microsoft.com/office/powerpoint/2010/main" val="170615583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6" nodeType="clickEffect"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7" nodeType="clickEffect"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8" nodeType="afterEffect"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9" nodeType="clickEffect"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0" nodeType="clickEffect">
                                  <p:childTnLst>
                                    <p:set>
                                      <p:cBhvr>
                                        <p:cTn id="2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1" nodeType="afterEffect"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16" nodeType="clickEffect"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" nodeType="clickEffect"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12" nodeType="afterEffect"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7" nodeType="clickEffect">
                                  <p:childTnLst>
                                    <p:set>
                                      <p:cBhvr>
                                        <p:cTn id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5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2" nodeType="clickEffect">
                                  <p:childTnLst>
                                    <p:set>
                                      <p:cBhvr>
                                        <p:cTn id="55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13" nodeType="afterEffect"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6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3" nodeType="clickEffect">
                                  <p:childTnLst>
                                    <p:set>
                                      <p:cBhvr>
                                        <p:cTn id="63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14" nodeType="afterEffect"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6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18" nodeType="clickEffect">
                                  <p:childTnLst>
                                    <p:set>
                                      <p:cBhvr>
                                        <p:cTn id="71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7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20" nodeType="clickEffect">
                                  <p:childTnLst>
                                    <p:set>
                                      <p:cBhvr>
                                        <p:cTn id="76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5" nodeType="afterEffect">
                                  <p:childTnLst>
                                    <p:set>
                                      <p:cBhvr>
                                        <p:cTn id="79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8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19" nodeType="clickEffect">
                                  <p:childTnLst>
                                    <p:set>
                                      <p:cBhvr>
                                        <p:cTn id="8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8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4" nodeType="clickEffect">
                                  <p:childTnLst>
                                    <p:set>
                                      <p:cBhvr>
                                        <p:cTn id="89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15" nodeType="afterEffect">
                                  <p:childTnLst>
                                    <p:set>
                                      <p:cBhvr>
                                        <p:cTn id="92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0" advAuto="0"/>
      <p:bldP spid="127" grpId="1" advAuto="0"/>
      <p:bldP spid="128" grpId="2" advAuto="0"/>
      <p:bldP spid="129" grpId="3" advAuto="0"/>
      <p:bldP spid="130" grpId="4" advAuto="0"/>
      <p:bldP spid="131" grpId="5" advAuto="0"/>
      <p:bldP spid="134" grpId="6" advAuto="0"/>
      <p:bldP spid="135" grpId="7" advAuto="0"/>
      <p:bldP spid="136" grpId="8" advAuto="0"/>
      <p:bldP spid="137" grpId="9" advAuto="0"/>
      <p:bldP spid="137" grpId="10" advAuto="0"/>
      <p:bldP spid="138" grpId="11" advAuto="0"/>
      <p:bldP spid="139" grpId="12" advAuto="0"/>
      <p:bldP spid="140" grpId="13" advAuto="0"/>
      <p:bldP spid="141" grpId="14" advAuto="0"/>
      <p:bldP spid="142" grpId="15" advAuto="0"/>
      <p:bldP spid="143" grpId="16" advAuto="0"/>
      <p:bldP spid="143" grpId="17" advAuto="0"/>
      <p:bldP spid="144" grpId="18" advAuto="0"/>
      <p:bldP spid="144" grpId="19" advAuto="0"/>
      <p:bldP spid="145" grpId="20" advAuto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err="1" smtClean="0"/>
              <a:t>Tomcat Performance Take Away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err="1" smtClean="0"/>
              <a:t>Know TCP basics e.g. delayed ACK</a:t>
            </a:r>
          </a:p>
          <a:p>
            <a:r>
              <a:rPr lang="de-DE" err="1" smtClean="0"/>
              <a:t>Know TCP basics e.g. bytes in flight</a:t>
            </a:r>
          </a:p>
          <a:p>
            <a:r>
              <a:rPr lang="de-DE" err="1" smtClean="0"/>
              <a:t>Wireshark setup</a:t>
            </a:r>
          </a:p>
          <a:p>
            <a:r>
              <a:rPr lang="de-DE" smtClean="0"/>
              <a:t>Not all questions can be answered</a:t>
            </a:r>
          </a:p>
          <a:p>
            <a:r>
              <a:rPr lang="de-DE" smtClean="0"/>
              <a:t>But issues can still be solved</a:t>
            </a:r>
          </a:p>
          <a:p>
            <a:r>
              <a:rPr lang="de-DE" smtClean="0"/>
              <a:t>The journey holds the value</a:t>
            </a:r>
          </a:p>
          <a:p>
            <a:endParaRPr lang="de-DE" smtClean="0"/>
          </a:p>
          <a:p>
            <a:endParaRPr lang="de-DE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0" y="3507854"/>
            <a:ext cx="8942940" cy="958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097307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</p:tagLst>
</file>

<file path=ppt/theme/theme1.xml><?xml version="1.0" encoding="utf-8"?>
<a:theme xmlns:r="http://schemas.openxmlformats.org/officeDocument/2006/relationships"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swald Title">
      <a:majorFont>
        <a:latin typeface="Oswald"/>
        <a:ea typeface="Arial"/>
        <a:cs typeface="Arial"/>
      </a:majorFont>
      <a:minorFont>
        <a:latin typeface="Oswald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(16:9)</PresentationFormat>
  <Paragraphs>64</Paragraphs>
  <Slides>10</Slides>
  <Notes>0</Notes>
  <TotalTime>6470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baseType="lpstr" size="11">
      <vt:lpstr>simple-light-2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0</LinksUpToDate>
  <SharedDoc>0</SharedDoc>
  <HyperlinksChanged>0</HyperlinksChanged>
  <Application>Aspose.Slides for .NET</Application>
  <AppVersion>16.1201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Presentation Title Presentation Date</dc:title>
  <dc:creator>Jasper</dc:creator>
  <cp:lastModifiedBy>Kary Rogers</cp:lastModifiedBy>
  <cp:revision>28</cp:revision>
  <dcterms:modified xsi:type="dcterms:W3CDTF">2023-02-24T17:23:07Z</dcterms:modified>
</cp:coreProperties>
</file>