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0" r:id="rId3"/>
    <p:sldId id="290" r:id="rId4"/>
    <p:sldId id="280" r:id="rId5"/>
    <p:sldId id="291" r:id="rId6"/>
    <p:sldId id="292" r:id="rId7"/>
    <p:sldId id="293" r:id="rId8"/>
    <p:sldId id="294" r:id="rId9"/>
    <p:sldId id="285" r:id="rId10"/>
    <p:sldId id="286" r:id="rId11"/>
    <p:sldId id="287" r:id="rId12"/>
    <p:sldId id="288" r:id="rId13"/>
    <p:sldId id="289" r:id="rId14"/>
    <p:sldId id="261" r:id="rId15"/>
    <p:sldId id="259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595959"/>
    <a:srgbClr val="0B5394"/>
    <a:srgbClr val="051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43" autoAdjust="0"/>
  </p:normalViewPr>
  <p:slideViewPr>
    <p:cSldViewPr>
      <p:cViewPr varScale="1">
        <p:scale>
          <a:sx n="120" d="100"/>
          <a:sy n="120" d="100"/>
        </p:scale>
        <p:origin x="86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2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090D5-3811-423B-86BE-6E72D7A6C78B}" type="datetimeFigureOut">
              <a:rPr lang="en-US" smtClean="0"/>
              <a:t>6/18/17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E84D9-6F09-4ED3-8BA5-91094AAA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08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033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1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7"/>
          <p:cNvSpPr/>
          <p:nvPr userDrawn="1"/>
        </p:nvSpPr>
        <p:spPr>
          <a:xfrm>
            <a:off x="8525" y="0"/>
            <a:ext cx="9144000" cy="1059558"/>
          </a:xfrm>
          <a:prstGeom prst="rect">
            <a:avLst/>
          </a:prstGeom>
          <a:solidFill>
            <a:srgbClr val="073763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en-US" sz="5500" b="0" i="0" u="none" strike="noStrike" cap="none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SharkFest'17 US</a:t>
            </a:r>
            <a:r>
              <a:rPr lang="en" sz="5500" b="0" i="0" u="none" strike="noStrike" cap="none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lang="en" sz="5500" b="0" i="0" u="none" strike="noStrike" cap="none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2571750"/>
            <a:ext cx="8353425" cy="1368152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>
              <a:defRPr sz="2000" baseline="0">
                <a:solidFill>
                  <a:srgbClr val="595959"/>
                </a:solidFill>
                <a:latin typeface="Oswald" panose="02000503000000000000" pitchFamily="2" charset="0"/>
              </a:defRPr>
            </a:lvl2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011911"/>
            <a:ext cx="8353425" cy="36004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 algn="r">
              <a:defRPr sz="1800" baseline="0"/>
            </a:lvl2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371975"/>
            <a:ext cx="8353425" cy="449263"/>
          </a:xfrm>
          <a:prstGeom prst="rect">
            <a:avLst/>
          </a:prstGeom>
        </p:spPr>
        <p:txBody>
          <a:bodyPr/>
          <a:lstStyle>
            <a:lvl1pPr algn="r">
              <a:defRPr sz="1800">
                <a:latin typeface="+mn-lt"/>
              </a:defRPr>
            </a:lvl1pPr>
          </a:lstStyle>
          <a:p>
            <a:pPr lvl="0"/>
            <a:r>
              <a:rPr lang="en-US" dirty="0" smtClean="0"/>
              <a:t>Presenter Title | Presenter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55739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524593"/>
            <a:ext cx="9144000" cy="524593"/>
          </a:xfrm>
          <a:prstGeom prst="rect">
            <a:avLst/>
          </a:prstGeom>
          <a:solidFill>
            <a:srgbClr val="073763"/>
          </a:solidFill>
        </p:spPr>
        <p:txBody>
          <a:bodyPr/>
          <a:lstStyle>
            <a:lvl1pPr algn="ctr">
              <a:defRPr sz="3000" baseline="0">
                <a:solidFill>
                  <a:schemeClr val="bg1"/>
                </a:solidFill>
                <a:latin typeface="Oswald" panose="02000503000000000000" pitchFamily="2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5287" y="0"/>
            <a:ext cx="8353425" cy="5134493"/>
          </a:xfrm>
          <a:prstGeom prst="rect">
            <a:avLst/>
          </a:prstGeom>
        </p:spPr>
        <p:txBody>
          <a:bodyPr/>
          <a:lstStyle>
            <a:lvl1pPr marL="179388" indent="-179388"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444500" indent="-179388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803275" indent="-179388">
              <a:buFont typeface="Arial" panose="020B0604020202020204" pitchFamily="34" charset="0"/>
              <a:buChar char="•"/>
              <a:defRPr sz="1600">
                <a:latin typeface="+mn-lt"/>
              </a:defRPr>
            </a:lvl3pPr>
            <a:lvl4pPr marL="1076325" indent="-179388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341438" indent="-179388">
              <a:buFont typeface="Arial" panose="020B0604020202020204" pitchFamily="34" charset="0"/>
              <a:buChar char="•"/>
              <a:defRPr sz="12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6381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881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l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84025" y="1387999"/>
            <a:ext cx="3192998" cy="319299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/>
          <p:nvPr/>
        </p:nvSpPr>
        <p:spPr>
          <a:xfrm>
            <a:off x="311699" y="4776725"/>
            <a:ext cx="8520601" cy="111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lvl="0" algn="ctr">
              <a:defRPr sz="1800"/>
            </a:pPr>
            <a:r>
              <a:rPr sz="1500"/>
              <a:t> SharkFest ‘16 • Computer History Museum • June 13-16, 2016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algn="r">
              <a:defRPr sz="1800"/>
            </a:pPr>
            <a:endParaRPr sz="24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0" y="-2"/>
            <a:ext cx="9144000" cy="555626"/>
          </a:xfrm>
          <a:prstGeom prst="rect">
            <a:avLst/>
          </a:prstGeom>
          <a:solidFill>
            <a:srgbClr val="073763"/>
          </a:solidFill>
        </p:spPr>
        <p:txBody>
          <a:bodyPr lIns="45719" tIns="45719" rIns="45719" bIns="45719"/>
          <a:lstStyle>
            <a:lvl1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30618180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868680" y="0"/>
            <a:ext cx="7406641" cy="106322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2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868680" y="1200150"/>
            <a:ext cx="7406641" cy="39433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8158311" y="4790482"/>
            <a:ext cx="493830" cy="312396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6855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62"/>
          <p:cNvPicPr preferRelativeResize="0"/>
          <p:nvPr userDrawn="1"/>
        </p:nvPicPr>
        <p:blipFill rotWithShape="1">
          <a:blip r:embed="rId7">
            <a:alphaModFix amt="19000"/>
          </a:blip>
          <a:srcRect/>
          <a:stretch/>
        </p:blipFill>
        <p:spPr>
          <a:xfrm>
            <a:off x="2984025" y="1388000"/>
            <a:ext cx="3192998" cy="3192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63"/>
          <p:cNvSpPr txBox="1">
            <a:spLocks/>
          </p:cNvSpPr>
          <p:nvPr userDrawn="1"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dirty="0" smtClean="0">
                <a:latin typeface="Oswald"/>
                <a:ea typeface="Oswald"/>
                <a:cs typeface="Oswald"/>
                <a:sym typeface="Oswald"/>
              </a:rPr>
              <a:t> SharkFest'17 US • Carnegie Mellon University • June 19-22, 2017</a:t>
            </a: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2400" dirty="0" smtClean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1800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6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cketpioneer.com" TargetMode="Externa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lovemytool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hris@packetpioneer.com" TargetMode="Externa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619672" y="1375642"/>
            <a:ext cx="6048920" cy="1296143"/>
          </a:xfrm>
        </p:spPr>
        <p:txBody>
          <a:bodyPr/>
          <a:lstStyle/>
          <a:p>
            <a:r>
              <a:rPr lang="en-US" dirty="0" smtClean="0"/>
              <a:t>Network, Server, or App? 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Chris Greer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95288" y="4371975"/>
            <a:ext cx="8353425" cy="360015"/>
          </a:xfrm>
        </p:spPr>
        <p:txBody>
          <a:bodyPr/>
          <a:lstStyle/>
          <a:p>
            <a:r>
              <a:rPr lang="en-US" dirty="0" smtClean="0"/>
              <a:t>Network Analyst | Packet Pioneer LLC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75656" y="2290711"/>
            <a:ext cx="6320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Undoing the Network Blame Game and Getting to the </a:t>
            </a:r>
          </a:p>
          <a:p>
            <a:r>
              <a:rPr lang="en-US" sz="2000" dirty="0" smtClean="0"/>
              <a:t>Real Root Cause of Slow Application Performance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49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Window Problems</a:t>
            </a:r>
          </a:p>
        </p:txBody>
      </p:sp>
      <p:sp>
        <p:nvSpPr>
          <p:cNvPr id="132" name="Shape 132"/>
          <p:cNvSpPr/>
          <p:nvPr/>
        </p:nvSpPr>
        <p:spPr>
          <a:xfrm>
            <a:off x="436880" y="94615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>
            <a:lvl1pPr>
              <a:defRPr sz="1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700"/>
              <a:t>Open Example 3_TCP Window Problem.pcap</a:t>
            </a:r>
          </a:p>
        </p:txBody>
      </p:sp>
    </p:spTree>
    <p:extLst>
      <p:ext uri="{BB962C8B-B14F-4D97-AF65-F5344CB8AC3E}">
        <p14:creationId xmlns:p14="http://schemas.microsoft.com/office/powerpoint/2010/main" val="31570175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Keep Alives</a:t>
            </a:r>
          </a:p>
        </p:txBody>
      </p:sp>
      <p:sp>
        <p:nvSpPr>
          <p:cNvPr id="135" name="Shape 135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These may look bad – but are they?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4_Slow Web Application.pcap</a:t>
            </a:r>
          </a:p>
        </p:txBody>
      </p:sp>
    </p:spTree>
    <p:extLst>
      <p:ext uri="{BB962C8B-B14F-4D97-AF65-F5344CB8AC3E}">
        <p14:creationId xmlns:p14="http://schemas.microsoft.com/office/powerpoint/2010/main" val="322235300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Delayed ACKs</a:t>
            </a:r>
          </a:p>
        </p:txBody>
      </p:sp>
      <p:sp>
        <p:nvSpPr>
          <p:cNvPr id="138" name="Shape 138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This is the default behaviour of many TCP Stacks.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5_Delayed ACKs.pcap</a:t>
            </a:r>
          </a:p>
        </p:txBody>
      </p:sp>
    </p:spTree>
    <p:extLst>
      <p:ext uri="{BB962C8B-B14F-4D97-AF65-F5344CB8AC3E}">
        <p14:creationId xmlns:p14="http://schemas.microsoft.com/office/powerpoint/2010/main" val="13918163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Questions? Thanks for coming! Don’t forget to review. </a:t>
            </a:r>
          </a:p>
        </p:txBody>
      </p:sp>
    </p:spTree>
    <p:extLst>
      <p:ext uri="{BB962C8B-B14F-4D97-AF65-F5344CB8AC3E}">
        <p14:creationId xmlns:p14="http://schemas.microsoft.com/office/powerpoint/2010/main" val="409579237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62753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287" y="627534"/>
            <a:ext cx="8353425" cy="4506959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36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91556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287" y="915566"/>
            <a:ext cx="8353425" cy="4218927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0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Presenter</a:t>
            </a:r>
          </a:p>
        </p:txBody>
      </p:sp>
      <p:sp>
        <p:nvSpPr>
          <p:cNvPr id="31" name="Shape 31"/>
          <p:cNvSpPr/>
          <p:nvPr/>
        </p:nvSpPr>
        <p:spPr>
          <a:xfrm>
            <a:off x="132080" y="708886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Packet Pioneer LLC</a:t>
            </a: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Network Analyst - WCNA</a:t>
            </a:r>
          </a:p>
          <a:p>
            <a:pPr lvl="0">
              <a:defRPr sz="1800"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Training and Professional Services</a:t>
            </a: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Network and application performance analysis</a:t>
            </a:r>
          </a:p>
          <a:p>
            <a:pPr lvl="0">
              <a:defRPr sz="1800"/>
            </a:pPr>
            <a:r>
              <a:rPr sz="210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www.lovemytool.com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100" u="sng">
                <a:solidFill>
                  <a:srgbClr val="0097A7"/>
                </a:solidFill>
                <a:uFill>
                  <a:solidFill>
                    <a:srgbClr val="0097A7"/>
                  </a:solidFill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www.packetpioneer.com</a:t>
            </a:r>
          </a:p>
        </p:txBody>
      </p:sp>
      <p:pic>
        <p:nvPicPr>
          <p:cNvPr id="32" name="image3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49712" y="777910"/>
            <a:ext cx="2811307" cy="99628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506723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Why TCP?</a:t>
            </a:r>
          </a:p>
        </p:txBody>
      </p:sp>
      <p:sp>
        <p:nvSpPr>
          <p:cNvPr id="35" name="Shape 35"/>
          <p:cNvSpPr/>
          <p:nvPr/>
        </p:nvSpPr>
        <p:spPr>
          <a:xfrm>
            <a:off x="233680" y="1121634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Important stuff uses it.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Some problems “hide” at this layer.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Key to isolating problem domain.  </a:t>
            </a: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Few take responsibility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for it.   </a:t>
            </a:r>
          </a:p>
        </p:txBody>
      </p:sp>
    </p:spTree>
    <p:extLst>
      <p:ext uri="{BB962C8B-B14F-4D97-AF65-F5344CB8AC3E}">
        <p14:creationId xmlns:p14="http://schemas.microsoft.com/office/powerpoint/2010/main" val="305144673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1200"/>
              <a:t>	</a:t>
            </a:r>
          </a:p>
        </p:txBody>
      </p:sp>
      <p:sp>
        <p:nvSpPr>
          <p:cNvPr id="38" name="Shape 38"/>
          <p:cNvSpPr/>
          <p:nvPr/>
        </p:nvSpPr>
        <p:spPr>
          <a:xfrm>
            <a:off x="937260" y="898683"/>
            <a:ext cx="6926580" cy="4416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marL="205739" lvl="0" indent="-205739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Network engineers check network interfaces, utilization levels, link errors and the wireless environment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205739" lvl="0" indent="-205739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They want to prove it’s not the network. </a:t>
            </a:r>
          </a:p>
        </p:txBody>
      </p:sp>
      <p:grpSp>
        <p:nvGrpSpPr>
          <p:cNvPr id="41" name="Group 41"/>
          <p:cNvGrpSpPr/>
          <p:nvPr/>
        </p:nvGrpSpPr>
        <p:grpSpPr>
          <a:xfrm>
            <a:off x="6554616" y="4244536"/>
            <a:ext cx="1576743" cy="330489"/>
            <a:chOff x="0" y="0"/>
            <a:chExt cx="1576742" cy="330488"/>
          </a:xfrm>
        </p:grpSpPr>
        <p:sp>
          <p:nvSpPr>
            <p:cNvPr id="39" name="Shape 39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6554616" y="3833056"/>
            <a:ext cx="1576743" cy="330489"/>
            <a:chOff x="0" y="0"/>
            <a:chExt cx="1576742" cy="330488"/>
          </a:xfrm>
        </p:grpSpPr>
        <p:sp>
          <p:nvSpPr>
            <p:cNvPr id="42" name="Shape 42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6554616" y="3421576"/>
            <a:ext cx="1576743" cy="330489"/>
            <a:chOff x="0" y="0"/>
            <a:chExt cx="1576742" cy="330488"/>
          </a:xfrm>
        </p:grpSpPr>
        <p:sp>
          <p:nvSpPr>
            <p:cNvPr id="45" name="Shape 45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554616" y="3010096"/>
            <a:ext cx="1576743" cy="330489"/>
            <a:chOff x="0" y="0"/>
            <a:chExt cx="1576742" cy="330488"/>
          </a:xfrm>
        </p:grpSpPr>
        <p:sp>
          <p:nvSpPr>
            <p:cNvPr id="48" name="Shape 48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6554616" y="2598616"/>
            <a:ext cx="1576743" cy="330489"/>
            <a:chOff x="0" y="0"/>
            <a:chExt cx="1576742" cy="330488"/>
          </a:xfrm>
        </p:grpSpPr>
        <p:sp>
          <p:nvSpPr>
            <p:cNvPr id="51" name="Shape 51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6554616" y="2187136"/>
            <a:ext cx="1576743" cy="330489"/>
            <a:chOff x="0" y="0"/>
            <a:chExt cx="1576742" cy="330488"/>
          </a:xfrm>
        </p:grpSpPr>
        <p:sp>
          <p:nvSpPr>
            <p:cNvPr id="54" name="Shape 54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6554616" y="1775656"/>
            <a:ext cx="1576743" cy="330490"/>
            <a:chOff x="0" y="0"/>
            <a:chExt cx="1576742" cy="330488"/>
          </a:xfrm>
        </p:grpSpPr>
        <p:sp>
          <p:nvSpPr>
            <p:cNvPr id="57" name="Shape 57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60" name="Shape 60"/>
          <p:cNvSpPr/>
          <p:nvPr/>
        </p:nvSpPr>
        <p:spPr>
          <a:xfrm>
            <a:off x="6085487" y="3451366"/>
            <a:ext cx="262792" cy="1123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412"/>
                  <a:pt x="10800" y="21179"/>
                </a:cubicBezTo>
                <a:lnTo>
                  <a:pt x="10800" y="11221"/>
                </a:lnTo>
                <a:cubicBezTo>
                  <a:pt x="10800" y="10988"/>
                  <a:pt x="5965" y="10800"/>
                  <a:pt x="0" y="10800"/>
                </a:cubicBezTo>
                <a:cubicBezTo>
                  <a:pt x="5965" y="10800"/>
                  <a:pt x="10800" y="10612"/>
                  <a:pt x="10800" y="10379"/>
                </a:cubicBezTo>
                <a:lnTo>
                  <a:pt x="10800" y="421"/>
                </a:lnTo>
                <a:cubicBezTo>
                  <a:pt x="10800" y="188"/>
                  <a:pt x="15635" y="0"/>
                  <a:pt x="21600" y="0"/>
                </a:cubicBezTo>
              </a:path>
            </a:pathLst>
          </a:custGeom>
          <a:ln w="25400">
            <a:solidFill>
              <a:srgbClr val="D07576"/>
            </a:solidFill>
          </a:ln>
        </p:spPr>
        <p:txBody>
          <a:bodyPr lIns="41148" tIns="41148" rIns="41148" bIns="41148" anchor="ctr"/>
          <a:lstStyle/>
          <a:p>
            <a:pPr lvl="0" algn="ctr"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958230" y="280230"/>
            <a:ext cx="7406642" cy="62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 anchor="b">
            <a:spAutoFit/>
          </a:bodyPr>
          <a:lstStyle>
            <a:lvl1pPr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/>
            </a:pPr>
            <a:r>
              <a:rPr sz="3200" b="1"/>
              <a:t>When a problem strikes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068458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78633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1200"/>
              <a:t>	</a:t>
            </a:r>
          </a:p>
        </p:txBody>
      </p:sp>
      <p:sp>
        <p:nvSpPr>
          <p:cNvPr id="65" name="Shape 65"/>
          <p:cNvSpPr/>
          <p:nvPr/>
        </p:nvSpPr>
        <p:spPr>
          <a:xfrm>
            <a:off x="958230" y="280230"/>
            <a:ext cx="7406642" cy="62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 anchor="b">
            <a:spAutoFit/>
          </a:bodyPr>
          <a:lstStyle>
            <a:lvl1pPr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/>
            </a:pPr>
            <a:r>
              <a:rPr sz="3200" b="1"/>
              <a:t>When a problem strikes	</a:t>
            </a:r>
          </a:p>
        </p:txBody>
      </p:sp>
      <p:sp>
        <p:nvSpPr>
          <p:cNvPr id="66" name="Shape 66"/>
          <p:cNvSpPr/>
          <p:nvPr/>
        </p:nvSpPr>
        <p:spPr>
          <a:xfrm>
            <a:off x="871110" y="948230"/>
            <a:ext cx="6736871" cy="740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>
            <a:lvl1pPr marL="228600" indent="-228600">
              <a:buClr>
                <a:srgbClr val="000000"/>
              </a:buClr>
              <a:buSzPct val="100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Server and Application support people may check error logs and server resources to see if the issue is theirs.</a:t>
            </a:r>
          </a:p>
        </p:txBody>
      </p:sp>
      <p:grpSp>
        <p:nvGrpSpPr>
          <p:cNvPr id="69" name="Group 69"/>
          <p:cNvGrpSpPr/>
          <p:nvPr/>
        </p:nvGrpSpPr>
        <p:grpSpPr>
          <a:xfrm>
            <a:off x="6668296" y="4478625"/>
            <a:ext cx="1469863" cy="314042"/>
            <a:chOff x="0" y="0"/>
            <a:chExt cx="1469862" cy="314041"/>
          </a:xfrm>
        </p:grpSpPr>
        <p:sp>
          <p:nvSpPr>
            <p:cNvPr id="67" name="Shape 67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6668296" y="4067145"/>
            <a:ext cx="1469863" cy="314042"/>
            <a:chOff x="0" y="0"/>
            <a:chExt cx="1469862" cy="314041"/>
          </a:xfrm>
        </p:grpSpPr>
        <p:sp>
          <p:nvSpPr>
            <p:cNvPr id="70" name="Shape 70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6668296" y="3655665"/>
            <a:ext cx="1469863" cy="314042"/>
            <a:chOff x="0" y="0"/>
            <a:chExt cx="1469862" cy="314041"/>
          </a:xfrm>
        </p:grpSpPr>
        <p:sp>
          <p:nvSpPr>
            <p:cNvPr id="73" name="Shape 73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6668296" y="3244185"/>
            <a:ext cx="1469863" cy="314042"/>
            <a:chOff x="0" y="0"/>
            <a:chExt cx="1469862" cy="314041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6668296" y="2832705"/>
            <a:ext cx="1469863" cy="314042"/>
            <a:chOff x="0" y="0"/>
            <a:chExt cx="1469862" cy="314041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6668296" y="2421224"/>
            <a:ext cx="1469863" cy="314043"/>
            <a:chOff x="0" y="0"/>
            <a:chExt cx="1469862" cy="314041"/>
          </a:xfrm>
        </p:grpSpPr>
        <p:sp>
          <p:nvSpPr>
            <p:cNvPr id="82" name="Shape 82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6668296" y="2009744"/>
            <a:ext cx="1469863" cy="314043"/>
            <a:chOff x="0" y="0"/>
            <a:chExt cx="1469862" cy="314041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88" name="Shape 88"/>
          <p:cNvSpPr/>
          <p:nvPr/>
        </p:nvSpPr>
        <p:spPr>
          <a:xfrm>
            <a:off x="6121531" y="2079007"/>
            <a:ext cx="244979" cy="10677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415"/>
                  <a:pt x="10800" y="21187"/>
                </a:cubicBezTo>
                <a:lnTo>
                  <a:pt x="10800" y="11213"/>
                </a:lnTo>
                <a:cubicBezTo>
                  <a:pt x="10800" y="10985"/>
                  <a:pt x="5965" y="10800"/>
                  <a:pt x="0" y="10800"/>
                </a:cubicBezTo>
                <a:cubicBezTo>
                  <a:pt x="5965" y="10800"/>
                  <a:pt x="10800" y="10615"/>
                  <a:pt x="10800" y="10387"/>
                </a:cubicBezTo>
                <a:lnTo>
                  <a:pt x="10800" y="413"/>
                </a:lnTo>
                <a:cubicBezTo>
                  <a:pt x="10800" y="185"/>
                  <a:pt x="15635" y="0"/>
                  <a:pt x="21600" y="0"/>
                </a:cubicBezTo>
              </a:path>
            </a:pathLst>
          </a:custGeom>
          <a:ln w="25400">
            <a:solidFill>
              <a:srgbClr val="D07576"/>
            </a:solidFill>
          </a:ln>
        </p:spPr>
        <p:txBody>
          <a:bodyPr lIns="41148" tIns="41148" rIns="41148" bIns="41148" anchor="ctr"/>
          <a:lstStyle/>
          <a:p>
            <a:pPr lvl="0" algn="ctr"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969" y="2220918"/>
            <a:ext cx="2805546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88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627534"/>
          </a:xfrm>
        </p:spPr>
        <p:txBody>
          <a:bodyPr/>
          <a:lstStyle/>
          <a:p>
            <a:r>
              <a:rPr lang="de-DE" dirty="0" smtClean="0"/>
              <a:t>Presenter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287" y="627534"/>
            <a:ext cx="8353425" cy="450695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Chris Greer</a:t>
            </a:r>
          </a:p>
          <a:p>
            <a:pPr marL="0" indent="0">
              <a:buNone/>
            </a:pPr>
            <a:r>
              <a:rPr lang="de-DE" dirty="0" smtClean="0">
                <a:hlinkClick r:id="rId2"/>
              </a:rPr>
              <a:t>chris@packetpioneer.com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Twitter: @packetpioneer</a:t>
            </a:r>
          </a:p>
          <a:p>
            <a:pPr marL="0" indent="0">
              <a:buNone/>
            </a:pPr>
            <a:r>
              <a:rPr lang="de-DE" dirty="0" smtClean="0"/>
              <a:t>YouTube: packetpioneer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Network Analysis and Troubleshooting</a:t>
            </a:r>
          </a:p>
        </p:txBody>
      </p:sp>
      <p:pic>
        <p:nvPicPr>
          <p:cNvPr id="4" name="image3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49712" y="777910"/>
            <a:ext cx="2811307" cy="99628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1526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>
              <a:defRPr sz="1800"/>
            </a:pPr>
            <a:r>
              <a:rPr sz="2100" dirty="0"/>
              <a:t>What if the problem is in the middle? </a:t>
            </a:r>
            <a:r>
              <a:rPr lang="en-US" sz="2100" dirty="0" smtClean="0"/>
              <a:t>Or.. What if you could use the transport layer to find the real root cause? </a:t>
            </a:r>
            <a:r>
              <a:rPr sz="2100" dirty="0"/>
              <a:t>	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6315406" y="4227592"/>
            <a:ext cx="1645921" cy="342901"/>
            <a:chOff x="0" y="0"/>
            <a:chExt cx="1645919" cy="342900"/>
          </a:xfrm>
        </p:grpSpPr>
        <p:sp>
          <p:nvSpPr>
            <p:cNvPr id="92" name="Shape 92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97" name="Group 97"/>
          <p:cNvGrpSpPr/>
          <p:nvPr/>
        </p:nvGrpSpPr>
        <p:grpSpPr>
          <a:xfrm>
            <a:off x="6315406" y="3816112"/>
            <a:ext cx="1645921" cy="342901"/>
            <a:chOff x="0" y="0"/>
            <a:chExt cx="1645919" cy="342900"/>
          </a:xfrm>
        </p:grpSpPr>
        <p:sp>
          <p:nvSpPr>
            <p:cNvPr id="95" name="Shape 95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100" name="Group 100"/>
          <p:cNvGrpSpPr/>
          <p:nvPr/>
        </p:nvGrpSpPr>
        <p:grpSpPr>
          <a:xfrm>
            <a:off x="6315406" y="3404632"/>
            <a:ext cx="1645921" cy="342901"/>
            <a:chOff x="0" y="0"/>
            <a:chExt cx="1645919" cy="342900"/>
          </a:xfrm>
        </p:grpSpPr>
        <p:sp>
          <p:nvSpPr>
            <p:cNvPr id="98" name="Shape 98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103" name="Group 103"/>
          <p:cNvGrpSpPr/>
          <p:nvPr/>
        </p:nvGrpSpPr>
        <p:grpSpPr>
          <a:xfrm>
            <a:off x="6315406" y="2993152"/>
            <a:ext cx="1645921" cy="342901"/>
            <a:chOff x="0" y="0"/>
            <a:chExt cx="1645919" cy="342900"/>
          </a:xfrm>
        </p:grpSpPr>
        <p:sp>
          <p:nvSpPr>
            <p:cNvPr id="101" name="Shape 101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A2F2C"/>
                </a:gs>
                <a:gs pos="80000">
                  <a:srgbClr val="CA3E3A"/>
                </a:gs>
                <a:gs pos="100000">
                  <a:srgbClr val="CE3B37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6315406" y="2581672"/>
            <a:ext cx="1645921" cy="342901"/>
            <a:chOff x="0" y="0"/>
            <a:chExt cx="1645919" cy="342900"/>
          </a:xfrm>
        </p:grpSpPr>
        <p:sp>
          <p:nvSpPr>
            <p:cNvPr id="104" name="Shape 104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6315406" y="2170192"/>
            <a:ext cx="1645921" cy="342901"/>
            <a:chOff x="0" y="0"/>
            <a:chExt cx="1645919" cy="342900"/>
          </a:xfrm>
        </p:grpSpPr>
        <p:sp>
          <p:nvSpPr>
            <p:cNvPr id="107" name="Shape 107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112" name="Group 112"/>
          <p:cNvGrpSpPr/>
          <p:nvPr/>
        </p:nvGrpSpPr>
        <p:grpSpPr>
          <a:xfrm>
            <a:off x="6315406" y="1758712"/>
            <a:ext cx="1645921" cy="342901"/>
            <a:chOff x="0" y="0"/>
            <a:chExt cx="1645919" cy="342900"/>
          </a:xfrm>
        </p:grpSpPr>
        <p:sp>
          <p:nvSpPr>
            <p:cNvPr id="110" name="Shape 110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113" name="Shape 113"/>
          <p:cNvSpPr/>
          <p:nvPr/>
        </p:nvSpPr>
        <p:spPr>
          <a:xfrm flipH="1" flipV="1">
            <a:off x="5218125" y="2341642"/>
            <a:ext cx="754381" cy="17145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 flipH="1">
            <a:off x="5218126" y="3781822"/>
            <a:ext cx="762953" cy="37719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6" y="1883292"/>
            <a:ext cx="4564004" cy="267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33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should I look for in traces?</a:t>
            </a:r>
          </a:p>
        </p:txBody>
      </p:sp>
      <p:sp>
        <p:nvSpPr>
          <p:cNvPr id="118" name="Shape 118"/>
          <p:cNvSpPr/>
          <p:nvPr/>
        </p:nvSpPr>
        <p:spPr>
          <a:xfrm>
            <a:off x="401210" y="706930"/>
            <a:ext cx="6736871" cy="1324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Wireshark has some great error events to flag TCP problems. 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Use the tcp.analysis.flags filter to spot them quickly, or the intelligent slide bar.</a:t>
            </a:r>
          </a:p>
        </p:txBody>
      </p:sp>
    </p:spTree>
    <p:extLst>
      <p:ext uri="{BB962C8B-B14F-4D97-AF65-F5344CB8AC3E}">
        <p14:creationId xmlns:p14="http://schemas.microsoft.com/office/powerpoint/2010/main" val="1611340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TCP events are flagged?</a:t>
            </a:r>
          </a:p>
        </p:txBody>
      </p:sp>
      <p:sp>
        <p:nvSpPr>
          <p:cNvPr id="121" name="Shape 121"/>
          <p:cNvSpPr/>
          <p:nvPr/>
        </p:nvSpPr>
        <p:spPr>
          <a:xfrm>
            <a:off x="401210" y="706930"/>
            <a:ext cx="6736871" cy="3661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 Retransmissions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 Out-of-Orders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Duplicate Acks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Zero Windows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Those are the big ones.</a:t>
            </a:r>
          </a:p>
        </p:txBody>
      </p:sp>
    </p:spTree>
    <p:extLst>
      <p:ext uri="{BB962C8B-B14F-4D97-AF65-F5344CB8AC3E}">
        <p14:creationId xmlns:p14="http://schemas.microsoft.com/office/powerpoint/2010/main" val="2176998588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Example 1:TCP Retransmission.pcap</a:t>
            </a:r>
          </a:p>
        </p:txBody>
      </p:sp>
    </p:spTree>
    <p:extLst>
      <p:ext uri="{BB962C8B-B14F-4D97-AF65-F5344CB8AC3E}">
        <p14:creationId xmlns:p14="http://schemas.microsoft.com/office/powerpoint/2010/main" val="61822399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causes retransmissions?</a:t>
            </a:r>
          </a:p>
        </p:txBody>
      </p:sp>
      <p:sp>
        <p:nvSpPr>
          <p:cNvPr id="126" name="Shape 126"/>
          <p:cNvSpPr/>
          <p:nvPr/>
        </p:nvSpPr>
        <p:spPr>
          <a:xfrm>
            <a:off x="401210" y="706930"/>
            <a:ext cx="6736871" cy="3369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Packet Discards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FCS/CRC Errors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Cable/Interface hardware errors.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Those are the big ones.</a:t>
            </a:r>
          </a:p>
        </p:txBody>
      </p:sp>
    </p:spTree>
    <p:extLst>
      <p:ext uri="{BB962C8B-B14F-4D97-AF65-F5344CB8AC3E}">
        <p14:creationId xmlns:p14="http://schemas.microsoft.com/office/powerpoint/2010/main" val="3047635032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Make sure you don’t over-filter</a:t>
            </a:r>
          </a:p>
        </p:txBody>
      </p:sp>
      <p:sp>
        <p:nvSpPr>
          <p:cNvPr id="129" name="Shape 129"/>
          <p:cNvSpPr/>
          <p:nvPr/>
        </p:nvSpPr>
        <p:spPr>
          <a:xfrm>
            <a:off x="401210" y="706930"/>
            <a:ext cx="6736871" cy="3953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When working to understand the root cause of retransmissions, make sure not to over-filter the trace. 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Dig until you understand it. 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TCPRetransFromARPS.pcap</a:t>
            </a:r>
          </a:p>
        </p:txBody>
      </p:sp>
    </p:spTree>
    <p:extLst>
      <p:ext uri="{BB962C8B-B14F-4D97-AF65-F5344CB8AC3E}">
        <p14:creationId xmlns:p14="http://schemas.microsoft.com/office/powerpoint/2010/main" val="212912609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Window Problems</a:t>
            </a:r>
          </a:p>
        </p:txBody>
      </p:sp>
      <p:sp>
        <p:nvSpPr>
          <p:cNvPr id="132" name="Shape 132"/>
          <p:cNvSpPr/>
          <p:nvPr/>
        </p:nvSpPr>
        <p:spPr>
          <a:xfrm>
            <a:off x="436880" y="94615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>
            <a:lvl1pPr>
              <a:defRPr sz="1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700"/>
              <a:t>Open Example 3_TCP Window Problem.pcap</a:t>
            </a:r>
          </a:p>
        </p:txBody>
      </p:sp>
    </p:spTree>
    <p:extLst>
      <p:ext uri="{BB962C8B-B14F-4D97-AF65-F5344CB8AC3E}">
        <p14:creationId xmlns:p14="http://schemas.microsoft.com/office/powerpoint/2010/main" val="315701759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Keep Alives</a:t>
            </a:r>
          </a:p>
        </p:txBody>
      </p:sp>
      <p:sp>
        <p:nvSpPr>
          <p:cNvPr id="135" name="Shape 135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These may look bad – but are they?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4_Slow Web Application.pcap</a:t>
            </a:r>
          </a:p>
        </p:txBody>
      </p:sp>
    </p:spTree>
    <p:extLst>
      <p:ext uri="{BB962C8B-B14F-4D97-AF65-F5344CB8AC3E}">
        <p14:creationId xmlns:p14="http://schemas.microsoft.com/office/powerpoint/2010/main" val="322235300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Delayed ACKs</a:t>
            </a:r>
          </a:p>
        </p:txBody>
      </p:sp>
      <p:sp>
        <p:nvSpPr>
          <p:cNvPr id="138" name="Shape 138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This is the default behaviour of many TCP Stacks.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5_Delayed ACKs.pcap</a:t>
            </a:r>
          </a:p>
        </p:txBody>
      </p:sp>
    </p:spTree>
    <p:extLst>
      <p:ext uri="{BB962C8B-B14F-4D97-AF65-F5344CB8AC3E}">
        <p14:creationId xmlns:p14="http://schemas.microsoft.com/office/powerpoint/2010/main" val="139181636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Questions? Thanks for coming! Don’t forget to review. </a:t>
            </a:r>
          </a:p>
        </p:txBody>
      </p:sp>
    </p:spTree>
    <p:extLst>
      <p:ext uri="{BB962C8B-B14F-4D97-AF65-F5344CB8AC3E}">
        <p14:creationId xmlns:p14="http://schemas.microsoft.com/office/powerpoint/2010/main" val="409579237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Sick of blame?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750" y="339502"/>
            <a:ext cx="4104456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1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>
              <a:defRPr sz="1800"/>
            </a:pPr>
            <a:r>
              <a:rPr lang="en-US" dirty="0" smtClean="0"/>
              <a:t>Start with the transport layer to divide the OSI in half. </a:t>
            </a:r>
            <a:r>
              <a:rPr sz="2100" dirty="0"/>
              <a:t>	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6315406" y="4227592"/>
            <a:ext cx="1645921" cy="342901"/>
            <a:chOff x="0" y="0"/>
            <a:chExt cx="1645919" cy="342900"/>
          </a:xfrm>
        </p:grpSpPr>
        <p:sp>
          <p:nvSpPr>
            <p:cNvPr id="92" name="Shape 92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97" name="Group 97"/>
          <p:cNvGrpSpPr/>
          <p:nvPr/>
        </p:nvGrpSpPr>
        <p:grpSpPr>
          <a:xfrm>
            <a:off x="6315406" y="3816112"/>
            <a:ext cx="1645921" cy="342901"/>
            <a:chOff x="0" y="0"/>
            <a:chExt cx="1645919" cy="342900"/>
          </a:xfrm>
        </p:grpSpPr>
        <p:sp>
          <p:nvSpPr>
            <p:cNvPr id="95" name="Shape 95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100" name="Group 100"/>
          <p:cNvGrpSpPr/>
          <p:nvPr/>
        </p:nvGrpSpPr>
        <p:grpSpPr>
          <a:xfrm>
            <a:off x="6315406" y="3404632"/>
            <a:ext cx="1645921" cy="342901"/>
            <a:chOff x="0" y="0"/>
            <a:chExt cx="1645919" cy="342900"/>
          </a:xfrm>
        </p:grpSpPr>
        <p:sp>
          <p:nvSpPr>
            <p:cNvPr id="98" name="Shape 98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103" name="Group 103"/>
          <p:cNvGrpSpPr/>
          <p:nvPr/>
        </p:nvGrpSpPr>
        <p:grpSpPr>
          <a:xfrm>
            <a:off x="6315406" y="2993152"/>
            <a:ext cx="1645921" cy="342901"/>
            <a:chOff x="0" y="0"/>
            <a:chExt cx="1645919" cy="342900"/>
          </a:xfrm>
          <a:solidFill>
            <a:schemeClr val="accent1">
              <a:lumMod val="75000"/>
            </a:schemeClr>
          </a:solidFill>
        </p:grpSpPr>
        <p:sp>
          <p:nvSpPr>
            <p:cNvPr id="101" name="Shape 101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pFill/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6315406" y="2581672"/>
            <a:ext cx="1645921" cy="342901"/>
            <a:chOff x="0" y="0"/>
            <a:chExt cx="1645919" cy="342900"/>
          </a:xfrm>
        </p:grpSpPr>
        <p:sp>
          <p:nvSpPr>
            <p:cNvPr id="104" name="Shape 104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6315406" y="2170192"/>
            <a:ext cx="1645921" cy="342901"/>
            <a:chOff x="0" y="0"/>
            <a:chExt cx="1645919" cy="342900"/>
          </a:xfrm>
        </p:grpSpPr>
        <p:sp>
          <p:nvSpPr>
            <p:cNvPr id="107" name="Shape 107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112" name="Group 112"/>
          <p:cNvGrpSpPr/>
          <p:nvPr/>
        </p:nvGrpSpPr>
        <p:grpSpPr>
          <a:xfrm>
            <a:off x="6315406" y="1758712"/>
            <a:ext cx="1645921" cy="342901"/>
            <a:chOff x="0" y="0"/>
            <a:chExt cx="1645919" cy="342900"/>
          </a:xfrm>
        </p:grpSpPr>
        <p:sp>
          <p:nvSpPr>
            <p:cNvPr id="110" name="Shape 110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113" name="Shape 113"/>
          <p:cNvSpPr/>
          <p:nvPr/>
        </p:nvSpPr>
        <p:spPr>
          <a:xfrm flipH="1" flipV="1">
            <a:off x="5218125" y="2341642"/>
            <a:ext cx="754381" cy="17145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 flipH="1">
            <a:off x="5218126" y="3781822"/>
            <a:ext cx="762953" cy="37719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6" y="1883292"/>
            <a:ext cx="4564004" cy="267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332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What Should I look for when troubleshooting “slow’? </a:t>
            </a:r>
            <a:endParaRPr lang="en-US" sz="2000" b="1" dirty="0"/>
          </a:p>
        </p:txBody>
      </p:sp>
      <p:sp>
        <p:nvSpPr>
          <p:cNvPr id="4" name="Shape 118"/>
          <p:cNvSpPr/>
          <p:nvPr/>
        </p:nvSpPr>
        <p:spPr>
          <a:xfrm>
            <a:off x="868680" y="1347614"/>
            <a:ext cx="6736871" cy="1324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Wireshark has some great error events to flag TCP problems. 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Use the tcp.analysis.flags filter to spot them quickly, or the intelligent slide bar.</a:t>
            </a:r>
          </a:p>
        </p:txBody>
      </p:sp>
    </p:spTree>
    <p:extLst>
      <p:ext uri="{BB962C8B-B14F-4D97-AF65-F5344CB8AC3E}">
        <p14:creationId xmlns:p14="http://schemas.microsoft.com/office/powerpoint/2010/main" val="19732428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What TCP Events are Flagged?</a:t>
            </a:r>
            <a:endParaRPr lang="en-US" sz="2000" b="1" dirty="0"/>
          </a:p>
        </p:txBody>
      </p:sp>
      <p:sp>
        <p:nvSpPr>
          <p:cNvPr id="5" name="Shape 121"/>
          <p:cNvSpPr/>
          <p:nvPr/>
        </p:nvSpPr>
        <p:spPr>
          <a:xfrm>
            <a:off x="401210" y="706930"/>
            <a:ext cx="6736871" cy="3661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TCP Retransmissions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 Out-of-Orders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Duplicate Acks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Zero Windows</a:t>
            </a: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Those are the big ones.</a:t>
            </a:r>
          </a:p>
        </p:txBody>
      </p:sp>
    </p:spTree>
    <p:extLst>
      <p:ext uri="{BB962C8B-B14F-4D97-AF65-F5344CB8AC3E}">
        <p14:creationId xmlns:p14="http://schemas.microsoft.com/office/powerpoint/2010/main" val="12318695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Example 1: Slow Web </a:t>
            </a:r>
            <a:r>
              <a:rPr lang="en-US" sz="2400" b="1" dirty="0" err="1" smtClean="0"/>
              <a:t>Download.pcap</a:t>
            </a:r>
            <a:endParaRPr lang="en-US" sz="2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to add a delta time column as well as a TCP Conversation Timer.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1510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Investigate Those Retransmissions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assume that retransmissions equal network packet loss in all cases. </a:t>
            </a:r>
          </a:p>
          <a:p>
            <a:r>
              <a:rPr lang="en-US" dirty="0" smtClean="0"/>
              <a:t>Scenario: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868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Make sure you don’t over-filter</a:t>
            </a:r>
          </a:p>
        </p:txBody>
      </p:sp>
      <p:sp>
        <p:nvSpPr>
          <p:cNvPr id="129" name="Shape 129"/>
          <p:cNvSpPr/>
          <p:nvPr/>
        </p:nvSpPr>
        <p:spPr>
          <a:xfrm>
            <a:off x="401210" y="706930"/>
            <a:ext cx="6736871" cy="3953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When working to understand the root cause of retransmissions, make sure not to over-filter the trace. </a:t>
            </a:r>
          </a:p>
          <a:p>
            <a:pPr marL="228600" lvl="0" indent="-228600">
              <a:buClr>
                <a:srgbClr val="000000"/>
              </a:buClr>
              <a:buSzPct val="100000"/>
              <a:buFont typeface="Arial"/>
              <a:buChar char="•"/>
              <a:defRPr sz="1800"/>
            </a:pPr>
            <a:r>
              <a:rPr sz="2000" dirty="0">
                <a:latin typeface="Arial"/>
                <a:ea typeface="Arial"/>
                <a:cs typeface="Arial"/>
                <a:sym typeface="Arial"/>
              </a:rPr>
              <a:t>Dig until you understand it. </a:t>
            </a: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91260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swald Title">
      <a:majorFont>
        <a:latin typeface="Oswald"/>
        <a:ea typeface=""/>
        <a:cs typeface=""/>
      </a:majorFont>
      <a:minorFont>
        <a:latin typeface="Oswa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557</Words>
  <Application>Microsoft Macintosh PowerPoint</Application>
  <PresentationFormat>On-screen Show (16:9)</PresentationFormat>
  <Paragraphs>179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Helvetica</vt:lpstr>
      <vt:lpstr>Oswald</vt:lpstr>
      <vt:lpstr>Arial</vt:lpstr>
      <vt:lpstr>simple-light-2</vt:lpstr>
      <vt:lpstr>PowerPoint Presentation</vt:lpstr>
      <vt:lpstr>PowerPoint Presentation</vt:lpstr>
      <vt:lpstr>PowerPoint Presentation</vt:lpstr>
      <vt:lpstr>Start with the transport layer to divide the OSI in half.  </vt:lpstr>
      <vt:lpstr>What Should I look for when troubleshooting “slow’? </vt:lpstr>
      <vt:lpstr>What TCP Events are Flagged?</vt:lpstr>
      <vt:lpstr>Example 1: Slow Web Download.pcap</vt:lpstr>
      <vt:lpstr>Investigate Those Retransmissions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What if the problem is in the middle? Or.. What if you could use the transport layer to find the real root cause?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Presentation Date</dc:title>
  <dc:creator>Jasper</dc:creator>
  <cp:lastModifiedBy>Chris Greer</cp:lastModifiedBy>
  <cp:revision>31</cp:revision>
  <cp:lastPrinted>2017-04-10T18:55:22Z</cp:lastPrinted>
  <dcterms:modified xsi:type="dcterms:W3CDTF">2017-06-20T13:53:49Z</dcterms:modified>
</cp:coreProperties>
</file>