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47"/>
  </p:notesMasterIdLst>
  <p:handoutMasterIdLst>
    <p:handoutMasterId r:id="rId48"/>
  </p:handoutMasterIdLst>
  <p:sldIdLst>
    <p:sldId id="256" r:id="rId2"/>
    <p:sldId id="257" r:id="rId3"/>
    <p:sldId id="258" r:id="rId4"/>
    <p:sldId id="279" r:id="rId5"/>
    <p:sldId id="281" r:id="rId6"/>
    <p:sldId id="280" r:id="rId7"/>
    <p:sldId id="275" r:id="rId8"/>
    <p:sldId id="259" r:id="rId9"/>
    <p:sldId id="269" r:id="rId10"/>
    <p:sldId id="282" r:id="rId11"/>
    <p:sldId id="261" r:id="rId12"/>
    <p:sldId id="300" r:id="rId13"/>
    <p:sldId id="301" r:id="rId14"/>
    <p:sldId id="283" r:id="rId15"/>
    <p:sldId id="263" r:id="rId16"/>
    <p:sldId id="264" r:id="rId17"/>
    <p:sldId id="265" r:id="rId18"/>
    <p:sldId id="277" r:id="rId19"/>
    <p:sldId id="302" r:id="rId20"/>
    <p:sldId id="303" r:id="rId21"/>
    <p:sldId id="304" r:id="rId22"/>
    <p:sldId id="305" r:id="rId23"/>
    <p:sldId id="284" r:id="rId24"/>
    <p:sldId id="288" r:id="rId25"/>
    <p:sldId id="268" r:id="rId26"/>
    <p:sldId id="289" r:id="rId27"/>
    <p:sldId id="272" r:id="rId28"/>
    <p:sldId id="276" r:id="rId29"/>
    <p:sldId id="306" r:id="rId30"/>
    <p:sldId id="307" r:id="rId31"/>
    <p:sldId id="308" r:id="rId32"/>
    <p:sldId id="309" r:id="rId33"/>
    <p:sldId id="310" r:id="rId34"/>
    <p:sldId id="311" r:id="rId35"/>
    <p:sldId id="312" r:id="rId36"/>
    <p:sldId id="314" r:id="rId37"/>
    <p:sldId id="285" r:id="rId38"/>
    <p:sldId id="274" r:id="rId39"/>
    <p:sldId id="291" r:id="rId40"/>
    <p:sldId id="296" r:id="rId41"/>
    <p:sldId id="286" r:id="rId42"/>
    <p:sldId id="319" r:id="rId43"/>
    <p:sldId id="287" r:id="rId44"/>
    <p:sldId id="313" r:id="rId45"/>
    <p:sldId id="316" r:id="rId46"/>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BE4EF"/>
    <a:srgbClr val="F19046"/>
    <a:srgbClr val="BCD7E4"/>
    <a:srgbClr val="073763"/>
    <a:srgbClr val="595959"/>
    <a:srgbClr val="0B5394"/>
    <a:srgbClr val="0516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714" autoAdjust="0"/>
    <p:restoredTop sz="86512" autoAdjust="0"/>
  </p:normalViewPr>
  <p:slideViewPr>
    <p:cSldViewPr>
      <p:cViewPr varScale="1">
        <p:scale>
          <a:sx n="131" d="100"/>
          <a:sy n="131" d="100"/>
        </p:scale>
        <p:origin x="1326" y="96"/>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51" d="100"/>
          <a:sy n="51" d="100"/>
        </p:scale>
        <p:origin x="2624" y="4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68090D5-3811-423B-86BE-6E72D7A6C78B}" type="datetimeFigureOut">
              <a:rPr lang="en-US" smtClean="0"/>
              <a:t>6/29/2017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A5E84D9-6F09-4ED3-8BA5-91094AAA05C7}" type="slidenum">
              <a:rPr lang="en-US" smtClean="0"/>
              <a:t>‹#›</a:t>
            </a:fld>
            <a:endParaRPr lang="en-US"/>
          </a:p>
        </p:txBody>
      </p:sp>
    </p:spTree>
    <p:extLst>
      <p:ext uri="{BB962C8B-B14F-4D97-AF65-F5344CB8AC3E}">
        <p14:creationId xmlns:p14="http://schemas.microsoft.com/office/powerpoint/2010/main" val="40122080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100" b="0" i="0" u="none" strike="noStrike" cap="none"/>
            </a:lvl1pPr>
            <a:lvl2pPr marL="457200" marR="0" lvl="1" indent="0" algn="l" rtl="0">
              <a:spcBef>
                <a:spcPts val="0"/>
              </a:spcBef>
              <a:buNone/>
              <a:defRPr sz="1100" b="0" i="0" u="none" strike="noStrike" cap="none"/>
            </a:lvl2pPr>
            <a:lvl3pPr marL="914400" marR="0" lvl="2" indent="0" algn="l" rtl="0">
              <a:spcBef>
                <a:spcPts val="0"/>
              </a:spcBef>
              <a:buNone/>
              <a:defRPr sz="1100" b="0" i="0" u="none" strike="noStrike" cap="none"/>
            </a:lvl3pPr>
            <a:lvl4pPr marL="1371600" marR="0" lvl="3" indent="0" algn="l" rtl="0">
              <a:spcBef>
                <a:spcPts val="0"/>
              </a:spcBef>
              <a:buNone/>
              <a:defRPr sz="1100" b="0" i="0" u="none" strike="noStrike" cap="none"/>
            </a:lvl4pPr>
            <a:lvl5pPr marL="1828800" marR="0" lvl="4" indent="0" algn="l" rtl="0">
              <a:spcBef>
                <a:spcPts val="0"/>
              </a:spcBef>
              <a:buNone/>
              <a:defRPr sz="1100" b="0" i="0" u="none" strike="noStrike" cap="none"/>
            </a:lvl5pPr>
            <a:lvl6pPr marL="2286000" marR="0" lvl="5" indent="0" algn="l" rtl="0">
              <a:spcBef>
                <a:spcPts val="0"/>
              </a:spcBef>
              <a:buNone/>
              <a:defRPr sz="1100" b="0" i="0" u="none" strike="noStrike" cap="none"/>
            </a:lvl6pPr>
            <a:lvl7pPr marL="2743200" marR="0" lvl="6" indent="0" algn="l" rtl="0">
              <a:spcBef>
                <a:spcPts val="0"/>
              </a:spcBef>
              <a:buNone/>
              <a:defRPr sz="1100" b="0" i="0" u="none" strike="noStrike" cap="none"/>
            </a:lvl7pPr>
            <a:lvl8pPr marL="3200400" marR="0" lvl="7" indent="0" algn="l" rtl="0">
              <a:spcBef>
                <a:spcPts val="0"/>
              </a:spcBef>
              <a:buNone/>
              <a:defRPr sz="1100" b="0" i="0" u="none" strike="noStrike" cap="none"/>
            </a:lvl8pPr>
            <a:lvl9pPr marL="3657600" marR="0" lvl="8" indent="0" algn="l" rtl="0">
              <a:spcBef>
                <a:spcPts val="0"/>
              </a:spcBef>
              <a:buNone/>
              <a:defRPr sz="1100" b="0" i="0" u="none" strike="noStrike" cap="none"/>
            </a:lvl9pPr>
          </a:lstStyle>
          <a:p>
            <a:endParaRPr/>
          </a:p>
        </p:txBody>
      </p:sp>
    </p:spTree>
    <p:extLst>
      <p:ext uri="{BB962C8B-B14F-4D97-AF65-F5344CB8AC3E}">
        <p14:creationId xmlns:p14="http://schemas.microsoft.com/office/powerpoint/2010/main" val="666033542"/>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b="1" i="0" u="none" strike="noStrike" kern="1200" cap="none" dirty="0" smtClean="0">
                <a:solidFill>
                  <a:schemeClr val="tx1"/>
                </a:solidFill>
                <a:effectLst/>
                <a:latin typeface="+mn-lt"/>
                <a:ea typeface="+mn-ea"/>
                <a:cs typeface="+mn-cs"/>
              </a:rPr>
              <a:t>Stephen Donnelly - </a:t>
            </a:r>
            <a:r>
              <a:rPr lang="en-US" sz="1100" b="1" i="0" u="none" strike="noStrike" kern="1200" cap="none" dirty="0" err="1" smtClean="0">
                <a:solidFill>
                  <a:schemeClr val="tx1"/>
                </a:solidFill>
                <a:effectLst/>
                <a:latin typeface="+mn-lt"/>
                <a:ea typeface="+mn-ea"/>
                <a:cs typeface="+mn-cs"/>
              </a:rPr>
              <a:t>Sharkfest</a:t>
            </a:r>
            <a:r>
              <a:rPr lang="en-US" sz="1100" b="1" i="0" u="none" strike="noStrike" kern="1200" cap="none" dirty="0" smtClean="0">
                <a:solidFill>
                  <a:schemeClr val="tx1"/>
                </a:solidFill>
                <a:effectLst/>
                <a:latin typeface="+mn-lt"/>
                <a:ea typeface="+mn-ea"/>
                <a:cs typeface="+mn-cs"/>
              </a:rPr>
              <a:t> Presentation Abstract</a:t>
            </a:r>
            <a:endParaRPr lang="en-NZ" sz="1100" b="0" i="0" u="none" strike="noStrike" kern="1200" cap="none" dirty="0" smtClean="0">
              <a:solidFill>
                <a:schemeClr val="tx1"/>
              </a:solidFill>
              <a:effectLst/>
              <a:latin typeface="+mn-lt"/>
              <a:ea typeface="+mn-ea"/>
              <a:cs typeface="+mn-cs"/>
            </a:endParaRPr>
          </a:p>
          <a:p>
            <a:r>
              <a:rPr lang="en-US" sz="1100" b="0" i="0" u="none" strike="noStrike" kern="1200" cap="none" dirty="0" smtClean="0">
                <a:solidFill>
                  <a:schemeClr val="tx1"/>
                </a:solidFill>
                <a:effectLst/>
                <a:latin typeface="+mn-lt"/>
                <a:ea typeface="+mn-ea"/>
                <a:cs typeface="+mn-cs"/>
              </a:rPr>
              <a:t> </a:t>
            </a:r>
            <a:endParaRPr lang="en-NZ" sz="1100" b="0" i="0" u="none" strike="noStrike" kern="1200" cap="none" dirty="0" smtClean="0">
              <a:solidFill>
                <a:schemeClr val="tx1"/>
              </a:solidFill>
              <a:effectLst/>
              <a:latin typeface="+mn-lt"/>
              <a:ea typeface="+mn-ea"/>
              <a:cs typeface="+mn-cs"/>
            </a:endParaRPr>
          </a:p>
          <a:p>
            <a:r>
              <a:rPr lang="en-GB" sz="1100" b="0" i="0" u="none" strike="noStrike" kern="1200" cap="none" dirty="0" smtClean="0">
                <a:solidFill>
                  <a:schemeClr val="tx1"/>
                </a:solidFill>
                <a:effectLst/>
                <a:latin typeface="+mn-lt"/>
                <a:ea typeface="+mn-ea"/>
                <a:cs typeface="+mn-cs"/>
              </a:rPr>
              <a:t>Full packet capture and archival is increasingly important, providing ‘ground truth’ evidence for investigating security incidents and performance issues</a:t>
            </a:r>
            <a:r>
              <a:rPr lang="en-US" sz="1100" b="0" i="0" u="none" strike="noStrike" kern="1200" cap="none" dirty="0" smtClean="0">
                <a:solidFill>
                  <a:schemeClr val="tx1"/>
                </a:solidFill>
                <a:effectLst/>
                <a:latin typeface="+mn-lt"/>
                <a:ea typeface="+mn-ea"/>
                <a:cs typeface="+mn-cs"/>
              </a:rPr>
              <a:t>. But captured packets by themselves lack context – such as information about where they were captured and the environment at the time of capture. This becomes especially problematic when packets are captured from multiple points, data resides in multiple places or multiple files, or when the data being analyzed is historical. </a:t>
            </a:r>
            <a:endParaRPr lang="en-NZ" sz="1100" b="0" i="0" u="none" strike="noStrike" kern="1200" cap="none" dirty="0" smtClean="0">
              <a:solidFill>
                <a:schemeClr val="tx1"/>
              </a:solidFill>
              <a:effectLst/>
              <a:latin typeface="+mn-lt"/>
              <a:ea typeface="+mn-ea"/>
              <a:cs typeface="+mn-cs"/>
            </a:endParaRPr>
          </a:p>
          <a:p>
            <a:r>
              <a:rPr lang="en-US" sz="1100" b="0" i="0" u="none" strike="noStrike" kern="1200" cap="none" dirty="0" smtClean="0">
                <a:solidFill>
                  <a:schemeClr val="tx1"/>
                </a:solidFill>
                <a:effectLst/>
                <a:latin typeface="+mn-lt"/>
                <a:ea typeface="+mn-ea"/>
                <a:cs typeface="+mn-cs"/>
              </a:rPr>
              <a:t> </a:t>
            </a:r>
            <a:endParaRPr lang="en-NZ" sz="1100" b="0" i="0" u="none" strike="noStrike" kern="1200" cap="none" dirty="0" smtClean="0">
              <a:solidFill>
                <a:schemeClr val="tx1"/>
              </a:solidFill>
              <a:effectLst/>
              <a:latin typeface="+mn-lt"/>
              <a:ea typeface="+mn-ea"/>
              <a:cs typeface="+mn-cs"/>
            </a:endParaRPr>
          </a:p>
          <a:p>
            <a:r>
              <a:rPr lang="en-US" sz="1100" b="0" i="0" u="none" strike="noStrike" kern="1200" cap="none" dirty="0" smtClean="0">
                <a:solidFill>
                  <a:schemeClr val="tx1"/>
                </a:solidFill>
                <a:effectLst/>
                <a:latin typeface="+mn-lt"/>
                <a:ea typeface="+mn-ea"/>
                <a:cs typeface="+mn-cs"/>
              </a:rPr>
              <a:t>Augmenting packet data with metadata can help provide useful context about when, where and how packets were captured and the environment at the time of capture. It can also record a range of post-capture data such as comments or information from analytics applications. </a:t>
            </a:r>
            <a:endParaRPr lang="en-NZ" sz="1100" b="0" i="0" u="none" strike="noStrike" kern="1200" cap="none" dirty="0" smtClean="0">
              <a:solidFill>
                <a:schemeClr val="tx1"/>
              </a:solidFill>
              <a:effectLst/>
              <a:latin typeface="+mn-lt"/>
              <a:ea typeface="+mn-ea"/>
              <a:cs typeface="+mn-cs"/>
            </a:endParaRPr>
          </a:p>
          <a:p>
            <a:r>
              <a:rPr lang="en-US" sz="1100" b="0" i="0" u="none" strike="noStrike" kern="1200" cap="none" dirty="0" smtClean="0">
                <a:solidFill>
                  <a:schemeClr val="tx1"/>
                </a:solidFill>
                <a:effectLst/>
                <a:latin typeface="+mn-lt"/>
                <a:ea typeface="+mn-ea"/>
                <a:cs typeface="+mn-cs"/>
              </a:rPr>
              <a:t> </a:t>
            </a:r>
            <a:endParaRPr lang="en-NZ" sz="1100" b="0" i="0" u="none" strike="noStrike" kern="1200" cap="none" dirty="0" smtClean="0">
              <a:solidFill>
                <a:schemeClr val="tx1"/>
              </a:solidFill>
              <a:effectLst/>
              <a:latin typeface="+mn-lt"/>
              <a:ea typeface="+mn-ea"/>
              <a:cs typeface="+mn-cs"/>
            </a:endParaRPr>
          </a:p>
          <a:p>
            <a:r>
              <a:rPr lang="en-US" sz="1100" b="0" i="0" u="none" strike="noStrike" kern="1200" cap="none" dirty="0" smtClean="0">
                <a:solidFill>
                  <a:schemeClr val="tx1"/>
                </a:solidFill>
                <a:effectLst/>
                <a:latin typeface="+mn-lt"/>
                <a:ea typeface="+mn-ea"/>
                <a:cs typeface="+mn-cs"/>
              </a:rPr>
              <a:t>This presentation will discuss what types of metadata can be useful, what it can be useful for, and how it can be encoded into packet capture data to ensure it provides permanent context to the packets that are captured.</a:t>
            </a:r>
            <a:endParaRPr lang="en-NZ" sz="1100" b="0" i="0" u="none" strike="noStrike" kern="1200" cap="none" dirty="0" smtClean="0">
              <a:solidFill>
                <a:schemeClr val="tx1"/>
              </a:solidFill>
              <a:effectLst/>
              <a:latin typeface="+mn-lt"/>
              <a:ea typeface="+mn-ea"/>
              <a:cs typeface="+mn-cs"/>
            </a:endParaRPr>
          </a:p>
          <a:p>
            <a:r>
              <a:rPr lang="en-US" sz="1100" b="0" i="0" u="none" strike="noStrike" kern="1200" cap="none" dirty="0" smtClean="0">
                <a:solidFill>
                  <a:schemeClr val="tx1"/>
                </a:solidFill>
                <a:effectLst/>
                <a:latin typeface="+mn-lt"/>
                <a:ea typeface="+mn-ea"/>
                <a:cs typeface="+mn-cs"/>
              </a:rPr>
              <a:t> </a:t>
            </a:r>
            <a:endParaRPr lang="en-NZ" sz="1100" b="0" i="0" u="none" strike="noStrike" kern="1200" cap="none" dirty="0" smtClean="0">
              <a:solidFill>
                <a:schemeClr val="tx1"/>
              </a:solidFill>
              <a:effectLst/>
              <a:latin typeface="+mn-lt"/>
              <a:ea typeface="+mn-ea"/>
              <a:cs typeface="+mn-cs"/>
            </a:endParaRPr>
          </a:p>
          <a:p>
            <a:r>
              <a:rPr lang="en-US" sz="1100" b="1" i="1" u="none" strike="noStrike" kern="1200" cap="none" dirty="0" smtClean="0">
                <a:solidFill>
                  <a:schemeClr val="tx1"/>
                </a:solidFill>
                <a:effectLst/>
                <a:latin typeface="+mn-lt"/>
                <a:ea typeface="+mn-ea"/>
                <a:cs typeface="+mn-cs"/>
              </a:rPr>
              <a:t>Below is an outline of the information that we would look to cover in the presentation:</a:t>
            </a:r>
            <a:endParaRPr lang="en-NZ" sz="1100" b="0" i="0" u="none" strike="noStrike" kern="1200" cap="none" dirty="0" smtClean="0">
              <a:solidFill>
                <a:schemeClr val="tx1"/>
              </a:solidFill>
              <a:effectLst/>
              <a:latin typeface="+mn-lt"/>
              <a:ea typeface="+mn-ea"/>
              <a:cs typeface="+mn-cs"/>
            </a:endParaRPr>
          </a:p>
          <a:p>
            <a:r>
              <a:rPr lang="en-US" sz="1100" b="0" i="0" u="none" strike="noStrike" kern="1200" cap="none" dirty="0" smtClean="0">
                <a:solidFill>
                  <a:schemeClr val="tx1"/>
                </a:solidFill>
                <a:effectLst/>
                <a:latin typeface="+mn-lt"/>
                <a:ea typeface="+mn-ea"/>
                <a:cs typeface="+mn-cs"/>
              </a:rPr>
              <a:t> </a:t>
            </a:r>
            <a:endParaRPr lang="en-NZ" sz="1100" b="0" i="0" u="none" strike="noStrike" kern="1200" cap="none" dirty="0" smtClean="0">
              <a:solidFill>
                <a:schemeClr val="tx1"/>
              </a:solidFill>
              <a:effectLst/>
              <a:latin typeface="+mn-lt"/>
              <a:ea typeface="+mn-ea"/>
              <a:cs typeface="+mn-cs"/>
            </a:endParaRPr>
          </a:p>
          <a:p>
            <a:r>
              <a:rPr lang="en-GB" sz="1100" b="1" i="0" u="none" strike="noStrike" kern="1200" cap="none" dirty="0" smtClean="0">
                <a:solidFill>
                  <a:schemeClr val="tx1"/>
                </a:solidFill>
                <a:effectLst/>
                <a:latin typeface="+mn-lt"/>
                <a:ea typeface="+mn-ea"/>
                <a:cs typeface="+mn-cs"/>
              </a:rPr>
              <a:t>Metadata types</a:t>
            </a:r>
            <a:endParaRPr lang="en-NZ" sz="1100" b="0" i="0" u="none" strike="noStrike" kern="1200" cap="none" dirty="0" smtClean="0">
              <a:solidFill>
                <a:schemeClr val="tx1"/>
              </a:solidFill>
              <a:effectLst/>
              <a:latin typeface="+mn-lt"/>
              <a:ea typeface="+mn-ea"/>
              <a:cs typeface="+mn-cs"/>
            </a:endParaRPr>
          </a:p>
          <a:p>
            <a:r>
              <a:rPr lang="en-GB" sz="1100" b="0" i="0" u="none" strike="noStrike" kern="1200" cap="none" dirty="0" smtClean="0">
                <a:solidFill>
                  <a:schemeClr val="tx1"/>
                </a:solidFill>
                <a:effectLst/>
                <a:latin typeface="+mn-lt"/>
                <a:ea typeface="+mn-ea"/>
                <a:cs typeface="+mn-cs"/>
              </a:rPr>
              <a:t>o   Static capture context (host system, capture interfaces etc.)</a:t>
            </a:r>
            <a:endParaRPr lang="en-NZ" sz="1100" b="0" i="0" u="none" strike="noStrike" kern="1200" cap="none" dirty="0" smtClean="0">
              <a:solidFill>
                <a:schemeClr val="tx1"/>
              </a:solidFill>
              <a:effectLst/>
              <a:latin typeface="+mn-lt"/>
              <a:ea typeface="+mn-ea"/>
              <a:cs typeface="+mn-cs"/>
            </a:endParaRPr>
          </a:p>
          <a:p>
            <a:r>
              <a:rPr lang="en-GB" sz="1100" b="0" i="0" u="none" strike="noStrike" kern="1200" cap="none" dirty="0" smtClean="0">
                <a:solidFill>
                  <a:schemeClr val="tx1"/>
                </a:solidFill>
                <a:effectLst/>
                <a:latin typeface="+mn-lt"/>
                <a:ea typeface="+mn-ea"/>
                <a:cs typeface="+mn-cs"/>
              </a:rPr>
              <a:t>o   Dynamic capture context (timing and clock synchronization, link state/speed, optical power etc.)</a:t>
            </a:r>
            <a:endParaRPr lang="en-NZ" sz="1100" b="0" i="0" u="none" strike="noStrike" kern="1200" cap="none" dirty="0" smtClean="0">
              <a:solidFill>
                <a:schemeClr val="tx1"/>
              </a:solidFill>
              <a:effectLst/>
              <a:latin typeface="+mn-lt"/>
              <a:ea typeface="+mn-ea"/>
              <a:cs typeface="+mn-cs"/>
            </a:endParaRPr>
          </a:p>
          <a:p>
            <a:r>
              <a:rPr lang="en-GB" sz="1100" b="0" i="0" u="none" strike="noStrike" kern="1200" cap="none" dirty="0" smtClean="0">
                <a:solidFill>
                  <a:schemeClr val="tx1"/>
                </a:solidFill>
                <a:effectLst/>
                <a:latin typeface="+mn-lt"/>
                <a:ea typeface="+mn-ea"/>
                <a:cs typeface="+mn-cs"/>
              </a:rPr>
              <a:t>o   Post capture metadata (comments, events/alerts, Flow annotations, DPI, other expert information?)</a:t>
            </a:r>
            <a:endParaRPr lang="en-NZ" sz="1100" b="0" i="0" u="none" strike="noStrike" kern="1200" cap="none" dirty="0" smtClean="0">
              <a:solidFill>
                <a:schemeClr val="tx1"/>
              </a:solidFill>
              <a:effectLst/>
              <a:latin typeface="+mn-lt"/>
              <a:ea typeface="+mn-ea"/>
              <a:cs typeface="+mn-cs"/>
            </a:endParaRPr>
          </a:p>
          <a:p>
            <a:r>
              <a:rPr lang="en-GB" sz="1100" b="0" i="0" u="none" strike="noStrike" kern="1200" cap="none" dirty="0" smtClean="0">
                <a:solidFill>
                  <a:schemeClr val="tx1"/>
                </a:solidFill>
                <a:effectLst/>
                <a:latin typeface="+mn-lt"/>
                <a:ea typeface="+mn-ea"/>
                <a:cs typeface="+mn-cs"/>
              </a:rPr>
              <a:t> </a:t>
            </a:r>
            <a:endParaRPr lang="en-NZ" sz="1100" b="0" i="0" u="none" strike="noStrike" kern="1200" cap="none" dirty="0" smtClean="0">
              <a:solidFill>
                <a:schemeClr val="tx1"/>
              </a:solidFill>
              <a:effectLst/>
              <a:latin typeface="+mn-lt"/>
              <a:ea typeface="+mn-ea"/>
              <a:cs typeface="+mn-cs"/>
            </a:endParaRPr>
          </a:p>
          <a:p>
            <a:r>
              <a:rPr lang="en-GB" sz="1100" b="1" i="0" u="none" strike="noStrike" kern="1200" cap="none" dirty="0" smtClean="0">
                <a:solidFill>
                  <a:schemeClr val="tx1"/>
                </a:solidFill>
                <a:effectLst/>
                <a:latin typeface="+mn-lt"/>
                <a:ea typeface="+mn-ea"/>
                <a:cs typeface="+mn-cs"/>
              </a:rPr>
              <a:t>Use cases</a:t>
            </a:r>
            <a:endParaRPr lang="en-NZ" sz="1100" b="0" i="0" u="none" strike="noStrike" kern="1200" cap="none" dirty="0" smtClean="0">
              <a:solidFill>
                <a:schemeClr val="tx1"/>
              </a:solidFill>
              <a:effectLst/>
              <a:latin typeface="+mn-lt"/>
              <a:ea typeface="+mn-ea"/>
              <a:cs typeface="+mn-cs"/>
            </a:endParaRPr>
          </a:p>
          <a:p>
            <a:r>
              <a:rPr lang="en-GB" sz="1100" b="0" i="0" u="none" strike="noStrike" kern="1200" cap="none" dirty="0" smtClean="0">
                <a:solidFill>
                  <a:schemeClr val="tx1"/>
                </a:solidFill>
                <a:effectLst/>
                <a:latin typeface="+mn-lt"/>
                <a:ea typeface="+mn-ea"/>
                <a:cs typeface="+mn-cs"/>
              </a:rPr>
              <a:t>o   Scalable capture (multi-point capture/multi-interface/multiple source files)</a:t>
            </a:r>
            <a:endParaRPr lang="en-NZ" sz="1100" b="0" i="0" u="none" strike="noStrike" kern="1200" cap="none" dirty="0" smtClean="0">
              <a:solidFill>
                <a:schemeClr val="tx1"/>
              </a:solidFill>
              <a:effectLst/>
              <a:latin typeface="+mn-lt"/>
              <a:ea typeface="+mn-ea"/>
              <a:cs typeface="+mn-cs"/>
            </a:endParaRPr>
          </a:p>
          <a:p>
            <a:r>
              <a:rPr lang="en-GB" sz="1100" b="0" i="0" u="none" strike="noStrike" kern="1200" cap="none" dirty="0" smtClean="0">
                <a:solidFill>
                  <a:schemeClr val="tx1"/>
                </a:solidFill>
                <a:effectLst/>
                <a:latin typeface="+mn-lt"/>
                <a:ea typeface="+mn-ea"/>
                <a:cs typeface="+mn-cs"/>
              </a:rPr>
              <a:t>o   Capture quality (packet loss auditing)</a:t>
            </a:r>
            <a:endParaRPr lang="en-NZ" sz="1100" b="0" i="0" u="none" strike="noStrike" kern="1200" cap="none" dirty="0" smtClean="0">
              <a:solidFill>
                <a:schemeClr val="tx1"/>
              </a:solidFill>
              <a:effectLst/>
              <a:latin typeface="+mn-lt"/>
              <a:ea typeface="+mn-ea"/>
              <a:cs typeface="+mn-cs"/>
            </a:endParaRPr>
          </a:p>
          <a:p>
            <a:r>
              <a:rPr lang="en-GB" sz="1100" b="0" i="0" u="none" strike="noStrike" kern="1200" cap="none" dirty="0" smtClean="0">
                <a:solidFill>
                  <a:schemeClr val="tx1"/>
                </a:solidFill>
                <a:effectLst/>
                <a:latin typeface="+mn-lt"/>
                <a:ea typeface="+mn-ea"/>
                <a:cs typeface="+mn-cs"/>
              </a:rPr>
              <a:t>o   Clock sync recording (Financial regulatory compliance – e.g. MiFID2)</a:t>
            </a:r>
            <a:endParaRPr lang="en-NZ" sz="1100" b="0" i="0" u="none" strike="noStrike" kern="1200" cap="none" dirty="0" smtClean="0">
              <a:solidFill>
                <a:schemeClr val="tx1"/>
              </a:solidFill>
              <a:effectLst/>
              <a:latin typeface="+mn-lt"/>
              <a:ea typeface="+mn-ea"/>
              <a:cs typeface="+mn-cs"/>
            </a:endParaRPr>
          </a:p>
          <a:p>
            <a:r>
              <a:rPr lang="en-GB" sz="1100" b="0" i="0" u="none" strike="noStrike" kern="1200" cap="none" dirty="0" smtClean="0">
                <a:solidFill>
                  <a:schemeClr val="tx1"/>
                </a:solidFill>
                <a:effectLst/>
                <a:latin typeface="+mn-lt"/>
                <a:ea typeface="+mn-ea"/>
                <a:cs typeface="+mn-cs"/>
              </a:rPr>
              <a:t>o   Big Data (feature extraction, ML)</a:t>
            </a:r>
            <a:endParaRPr lang="en-NZ" sz="1100" b="0" i="0" u="none" strike="noStrike" kern="1200" cap="none" dirty="0" smtClean="0">
              <a:solidFill>
                <a:schemeClr val="tx1"/>
              </a:solidFill>
              <a:effectLst/>
              <a:latin typeface="+mn-lt"/>
              <a:ea typeface="+mn-ea"/>
              <a:cs typeface="+mn-cs"/>
            </a:endParaRPr>
          </a:p>
          <a:p>
            <a:r>
              <a:rPr lang="en-GB" sz="1100" b="0" i="0" u="none" strike="noStrike" kern="1200" cap="none" dirty="0" smtClean="0">
                <a:solidFill>
                  <a:schemeClr val="tx1"/>
                </a:solidFill>
                <a:effectLst/>
                <a:latin typeface="+mn-lt"/>
                <a:ea typeface="+mn-ea"/>
                <a:cs typeface="+mn-cs"/>
              </a:rPr>
              <a:t> </a:t>
            </a:r>
            <a:endParaRPr lang="en-NZ" sz="1100" b="0" i="0" u="none" strike="noStrike" kern="1200" cap="none" dirty="0" smtClean="0">
              <a:solidFill>
                <a:schemeClr val="tx1"/>
              </a:solidFill>
              <a:effectLst/>
              <a:latin typeface="+mn-lt"/>
              <a:ea typeface="+mn-ea"/>
              <a:cs typeface="+mn-cs"/>
            </a:endParaRPr>
          </a:p>
          <a:p>
            <a:r>
              <a:rPr lang="en-GB" sz="1100" b="1" i="0" u="none" strike="noStrike" kern="1200" cap="none" dirty="0" smtClean="0">
                <a:solidFill>
                  <a:schemeClr val="tx1"/>
                </a:solidFill>
                <a:effectLst/>
                <a:latin typeface="+mn-lt"/>
                <a:ea typeface="+mn-ea"/>
                <a:cs typeface="+mn-cs"/>
              </a:rPr>
              <a:t>Metadata in Wireshark history</a:t>
            </a:r>
            <a:endParaRPr lang="en-NZ" sz="1100" b="0" i="0" u="none" strike="noStrike" kern="1200" cap="none" dirty="0" smtClean="0">
              <a:solidFill>
                <a:schemeClr val="tx1"/>
              </a:solidFill>
              <a:effectLst/>
              <a:latin typeface="+mn-lt"/>
              <a:ea typeface="+mn-ea"/>
              <a:cs typeface="+mn-cs"/>
            </a:endParaRPr>
          </a:p>
          <a:p>
            <a:r>
              <a:rPr lang="en-GB" sz="1100" b="0" i="0" u="none" strike="noStrike" kern="1200" cap="none" dirty="0" smtClean="0">
                <a:solidFill>
                  <a:schemeClr val="tx1"/>
                </a:solidFill>
                <a:effectLst/>
                <a:latin typeface="+mn-lt"/>
                <a:ea typeface="+mn-ea"/>
                <a:cs typeface="+mn-cs"/>
              </a:rPr>
              <a:t>o   </a:t>
            </a:r>
            <a:r>
              <a:rPr lang="en-GB" sz="1100" b="0" i="0" u="none" strike="noStrike" kern="1200" cap="none" dirty="0" err="1" smtClean="0">
                <a:solidFill>
                  <a:schemeClr val="tx1"/>
                </a:solidFill>
                <a:effectLst/>
                <a:latin typeface="+mn-lt"/>
                <a:ea typeface="+mn-ea"/>
                <a:cs typeface="+mn-cs"/>
              </a:rPr>
              <a:t>Pcap</a:t>
            </a:r>
            <a:r>
              <a:rPr lang="en-GB" sz="1100" b="0" i="0" u="none" strike="noStrike" kern="1200" cap="none" dirty="0" smtClean="0">
                <a:solidFill>
                  <a:schemeClr val="tx1"/>
                </a:solidFill>
                <a:effectLst/>
                <a:latin typeface="+mn-lt"/>
                <a:ea typeface="+mn-ea"/>
                <a:cs typeface="+mn-cs"/>
              </a:rPr>
              <a:t> file header, </a:t>
            </a:r>
            <a:r>
              <a:rPr lang="en-GB" sz="1100" b="0" i="0" u="none" strike="noStrike" kern="1200" cap="none" dirty="0" err="1" smtClean="0">
                <a:solidFill>
                  <a:schemeClr val="tx1"/>
                </a:solidFill>
                <a:effectLst/>
                <a:latin typeface="+mn-lt"/>
                <a:ea typeface="+mn-ea"/>
                <a:cs typeface="+mn-cs"/>
              </a:rPr>
              <a:t>linktype</a:t>
            </a:r>
            <a:endParaRPr lang="en-NZ" sz="1100" b="0" i="0" u="none" strike="noStrike" kern="1200" cap="none" dirty="0" smtClean="0">
              <a:solidFill>
                <a:schemeClr val="tx1"/>
              </a:solidFill>
              <a:effectLst/>
              <a:latin typeface="+mn-lt"/>
              <a:ea typeface="+mn-ea"/>
              <a:cs typeface="+mn-cs"/>
            </a:endParaRPr>
          </a:p>
          <a:p>
            <a:r>
              <a:rPr lang="en-GB" sz="1100" b="0" i="0" u="none" strike="noStrike" kern="1200" cap="none" dirty="0" smtClean="0">
                <a:solidFill>
                  <a:schemeClr val="tx1"/>
                </a:solidFill>
                <a:effectLst/>
                <a:latin typeface="+mn-lt"/>
                <a:ea typeface="+mn-ea"/>
                <a:cs typeface="+mn-cs"/>
              </a:rPr>
              <a:t> </a:t>
            </a:r>
            <a:endParaRPr lang="en-NZ" sz="1100" b="0" i="0" u="none" strike="noStrike" kern="1200" cap="none" dirty="0" smtClean="0">
              <a:solidFill>
                <a:schemeClr val="tx1"/>
              </a:solidFill>
              <a:effectLst/>
              <a:latin typeface="+mn-lt"/>
              <a:ea typeface="+mn-ea"/>
              <a:cs typeface="+mn-cs"/>
            </a:endParaRPr>
          </a:p>
          <a:p>
            <a:r>
              <a:rPr lang="en-GB" sz="1100" b="1" i="0" u="none" strike="noStrike" kern="1200" cap="none" dirty="0" smtClean="0">
                <a:solidFill>
                  <a:schemeClr val="tx1"/>
                </a:solidFill>
                <a:effectLst/>
                <a:latin typeface="+mn-lt"/>
                <a:ea typeface="+mn-ea"/>
                <a:cs typeface="+mn-cs"/>
              </a:rPr>
              <a:t>File formats versus streaming</a:t>
            </a:r>
            <a:endParaRPr lang="en-NZ" sz="1100" b="0" i="0" u="none" strike="noStrike" kern="1200" cap="none" dirty="0" smtClean="0">
              <a:solidFill>
                <a:schemeClr val="tx1"/>
              </a:solidFill>
              <a:effectLst/>
              <a:latin typeface="+mn-lt"/>
              <a:ea typeface="+mn-ea"/>
              <a:cs typeface="+mn-cs"/>
            </a:endParaRPr>
          </a:p>
          <a:p>
            <a:r>
              <a:rPr lang="en-GB" sz="1100" b="0" i="0" u="none" strike="noStrike" kern="1200" cap="none" dirty="0" smtClean="0">
                <a:solidFill>
                  <a:schemeClr val="tx1"/>
                </a:solidFill>
                <a:effectLst/>
                <a:latin typeface="+mn-lt"/>
                <a:ea typeface="+mn-ea"/>
                <a:cs typeface="+mn-cs"/>
              </a:rPr>
              <a:t>o   </a:t>
            </a:r>
            <a:r>
              <a:rPr lang="en-GB" sz="1100" b="0" i="0" u="none" strike="noStrike" kern="1200" cap="none" dirty="0" err="1" smtClean="0">
                <a:solidFill>
                  <a:schemeClr val="tx1"/>
                </a:solidFill>
                <a:effectLst/>
                <a:latin typeface="+mn-lt"/>
                <a:ea typeface="+mn-ea"/>
                <a:cs typeface="+mn-cs"/>
              </a:rPr>
              <a:t>Pcap</a:t>
            </a:r>
            <a:r>
              <a:rPr lang="en-GB" sz="1100" b="0" i="0" u="none" strike="noStrike" kern="1200" cap="none" dirty="0" smtClean="0">
                <a:solidFill>
                  <a:schemeClr val="tx1"/>
                </a:solidFill>
                <a:effectLst/>
                <a:latin typeface="+mn-lt"/>
                <a:ea typeface="+mn-ea"/>
                <a:cs typeface="+mn-cs"/>
              </a:rPr>
              <a:t>-NG block types and per-packet options</a:t>
            </a:r>
            <a:endParaRPr lang="en-NZ" sz="1100" b="0" i="0" u="none" strike="noStrike" kern="1200" cap="none" dirty="0" smtClean="0">
              <a:solidFill>
                <a:schemeClr val="tx1"/>
              </a:solidFill>
              <a:effectLst/>
              <a:latin typeface="+mn-lt"/>
              <a:ea typeface="+mn-ea"/>
              <a:cs typeface="+mn-cs"/>
            </a:endParaRPr>
          </a:p>
          <a:p>
            <a:r>
              <a:rPr lang="en-GB" sz="1100" b="0" i="0" u="none" strike="noStrike" kern="1200" cap="none" dirty="0" smtClean="0">
                <a:solidFill>
                  <a:schemeClr val="tx1"/>
                </a:solidFill>
                <a:effectLst/>
                <a:latin typeface="+mn-lt"/>
                <a:ea typeface="+mn-ea"/>
                <a:cs typeface="+mn-cs"/>
              </a:rPr>
              <a:t>o   ERF extension headers and Provenance</a:t>
            </a:r>
            <a:endParaRPr lang="en-NZ" sz="1100" b="0" i="0" u="none" strike="noStrike" kern="1200" cap="none" dirty="0" smtClean="0">
              <a:solidFill>
                <a:schemeClr val="tx1"/>
              </a:solidFill>
              <a:effectLst/>
              <a:latin typeface="+mn-lt"/>
              <a:ea typeface="+mn-ea"/>
              <a:cs typeface="+mn-cs"/>
            </a:endParaRPr>
          </a:p>
          <a:p>
            <a:r>
              <a:rPr lang="en-GB" sz="1100" b="0" i="0" u="none" strike="noStrike" kern="1200" cap="none" dirty="0" smtClean="0">
                <a:solidFill>
                  <a:schemeClr val="tx1"/>
                </a:solidFill>
                <a:effectLst/>
                <a:latin typeface="+mn-lt"/>
                <a:ea typeface="+mn-ea"/>
                <a:cs typeface="+mn-cs"/>
              </a:rPr>
              <a:t> </a:t>
            </a:r>
            <a:endParaRPr lang="en-NZ" sz="1100" b="0" i="0" u="none" strike="noStrike" kern="1200" cap="none" dirty="0" smtClean="0">
              <a:solidFill>
                <a:schemeClr val="tx1"/>
              </a:solidFill>
              <a:effectLst/>
              <a:latin typeface="+mn-lt"/>
              <a:ea typeface="+mn-ea"/>
              <a:cs typeface="+mn-cs"/>
            </a:endParaRPr>
          </a:p>
          <a:p>
            <a:r>
              <a:rPr lang="en-GB" sz="1100" b="1" i="0" u="none" strike="noStrike" kern="1200" cap="none" dirty="0" smtClean="0">
                <a:solidFill>
                  <a:schemeClr val="tx1"/>
                </a:solidFill>
                <a:effectLst/>
                <a:latin typeface="+mn-lt"/>
                <a:ea typeface="+mn-ea"/>
                <a:cs typeface="+mn-cs"/>
              </a:rPr>
              <a:t>Metadata display in Wireshark</a:t>
            </a:r>
            <a:endParaRPr lang="en-NZ" sz="1100" b="0" i="0" u="none" strike="noStrike" kern="1200" cap="none" dirty="0" smtClean="0">
              <a:solidFill>
                <a:schemeClr val="tx1"/>
              </a:solidFill>
              <a:effectLst/>
              <a:latin typeface="+mn-lt"/>
              <a:ea typeface="+mn-ea"/>
              <a:cs typeface="+mn-cs"/>
            </a:endParaRPr>
          </a:p>
          <a:p>
            <a:r>
              <a:rPr lang="en-GB" sz="1100" b="0" i="0" u="none" strike="noStrike" kern="1200" cap="none" dirty="0" smtClean="0">
                <a:solidFill>
                  <a:schemeClr val="tx1"/>
                </a:solidFill>
                <a:effectLst/>
                <a:latin typeface="+mn-lt"/>
                <a:ea typeface="+mn-ea"/>
                <a:cs typeface="+mn-cs"/>
              </a:rPr>
              <a:t>o   Wireshark GUI/CLI tools</a:t>
            </a:r>
            <a:endParaRPr lang="en-NZ" sz="1100" b="0" i="0" u="none" strike="noStrike" kern="1200" cap="none" dirty="0" smtClean="0">
              <a:solidFill>
                <a:schemeClr val="tx1"/>
              </a:solidFill>
              <a:effectLst/>
              <a:latin typeface="+mn-lt"/>
              <a:ea typeface="+mn-ea"/>
              <a:cs typeface="+mn-cs"/>
            </a:endParaRPr>
          </a:p>
          <a:p>
            <a:r>
              <a:rPr lang="en-GB" sz="1100" b="0" i="0" u="none" strike="noStrike" kern="1200" cap="none" dirty="0" smtClean="0">
                <a:solidFill>
                  <a:schemeClr val="tx1"/>
                </a:solidFill>
                <a:effectLst/>
                <a:latin typeface="+mn-lt"/>
                <a:ea typeface="+mn-ea"/>
                <a:cs typeface="+mn-cs"/>
              </a:rPr>
              <a:t>o   Packet display, file summary</a:t>
            </a:r>
            <a:endParaRPr lang="en-NZ" sz="1100" b="0" i="0" u="none" strike="noStrike" kern="1200" cap="none" dirty="0" smtClean="0">
              <a:solidFill>
                <a:schemeClr val="tx1"/>
              </a:solidFill>
              <a:effectLst/>
              <a:latin typeface="+mn-lt"/>
              <a:ea typeface="+mn-ea"/>
              <a:cs typeface="+mn-cs"/>
            </a:endParaRPr>
          </a:p>
          <a:p>
            <a:r>
              <a:rPr lang="en-GB" sz="1100" b="0" i="0" u="none" strike="noStrike" kern="1200" cap="none" dirty="0" smtClean="0">
                <a:solidFill>
                  <a:schemeClr val="tx1"/>
                </a:solidFill>
                <a:effectLst/>
                <a:latin typeface="+mn-lt"/>
                <a:ea typeface="+mn-ea"/>
                <a:cs typeface="+mn-cs"/>
              </a:rPr>
              <a:t> </a:t>
            </a:r>
            <a:endParaRPr lang="en-NZ" sz="1100" b="0" i="0" u="none" strike="noStrike" kern="1200" cap="none" dirty="0" smtClean="0">
              <a:solidFill>
                <a:schemeClr val="tx1"/>
              </a:solidFill>
              <a:effectLst/>
              <a:latin typeface="+mn-lt"/>
              <a:ea typeface="+mn-ea"/>
              <a:cs typeface="+mn-cs"/>
            </a:endParaRPr>
          </a:p>
        </p:txBody>
      </p:sp>
    </p:spTree>
    <p:extLst>
      <p:ext uri="{BB962C8B-B14F-4D97-AF65-F5344CB8AC3E}">
        <p14:creationId xmlns:p14="http://schemas.microsoft.com/office/powerpoint/2010/main" val="37606193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Metadata coverage in </a:t>
            </a:r>
            <a:r>
              <a:rPr lang="en-US" dirty="0" err="1" smtClean="0"/>
              <a:t>pcap</a:t>
            </a:r>
            <a:r>
              <a:rPr lang="en-US" dirty="0" smtClean="0"/>
              <a:t> is not great.</a:t>
            </a:r>
            <a:endParaRPr lang="en-US" dirty="0"/>
          </a:p>
        </p:txBody>
      </p:sp>
    </p:spTree>
    <p:extLst>
      <p:ext uri="{BB962C8B-B14F-4D97-AF65-F5344CB8AC3E}">
        <p14:creationId xmlns:p14="http://schemas.microsoft.com/office/powerpoint/2010/main" val="12519861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In the standard, </a:t>
            </a:r>
            <a:r>
              <a:rPr lang="en-NZ" b="1" dirty="0" smtClean="0"/>
              <a:t>bold</a:t>
            </a:r>
            <a:r>
              <a:rPr lang="en-NZ" dirty="0" smtClean="0"/>
              <a:t> is required, </a:t>
            </a:r>
            <a:r>
              <a:rPr lang="en-NZ" i="1" dirty="0" smtClean="0"/>
              <a:t>italics</a:t>
            </a:r>
            <a:r>
              <a:rPr lang="en-NZ" baseline="0" dirty="0" smtClean="0"/>
              <a:t> are optional</a:t>
            </a:r>
            <a:endParaRPr lang="en-NZ" dirty="0"/>
          </a:p>
        </p:txBody>
      </p:sp>
    </p:spTree>
    <p:extLst>
      <p:ext uri="{BB962C8B-B14F-4D97-AF65-F5344CB8AC3E}">
        <p14:creationId xmlns:p14="http://schemas.microsoft.com/office/powerpoint/2010/main" val="40425679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NZ" sz="1400" dirty="0" smtClean="0"/>
              <a:t>Only one </a:t>
            </a:r>
            <a:r>
              <a:rPr lang="en-NZ" sz="1400" dirty="0" smtClean="0"/>
              <a:t>SHB supported by </a:t>
            </a:r>
            <a:r>
              <a:rPr lang="en-NZ" sz="1400" dirty="0" smtClean="0"/>
              <a:t>Wireshark</a:t>
            </a:r>
            <a:endParaRPr lang="en-NZ" sz="1400" dirty="0" smtClean="0"/>
          </a:p>
          <a:p>
            <a:r>
              <a:rPr lang="en-NZ" sz="1400" dirty="0" smtClean="0"/>
              <a:t>One IDB per </a:t>
            </a:r>
            <a:r>
              <a:rPr lang="en-NZ" sz="1400" dirty="0" smtClean="0"/>
              <a:t>Interface present</a:t>
            </a:r>
            <a:endParaRPr lang="en-NZ" sz="1400" dirty="0" smtClean="0"/>
          </a:p>
          <a:p>
            <a:r>
              <a:rPr lang="en-NZ" sz="1400" dirty="0" smtClean="0"/>
              <a:t>Wireshark </a:t>
            </a:r>
            <a:r>
              <a:rPr lang="en-NZ" sz="1400" dirty="0" smtClean="0"/>
              <a:t>User Manual says Resolved names not saved in capture file, but they are in PCAP-NG</a:t>
            </a:r>
          </a:p>
          <a:p>
            <a:pPr marL="0" marR="0" lvl="0" indent="0" algn="l" defTabSz="914400" rtl="0" eaLnBrk="1" fontAlgn="auto" latinLnBrk="0" hangingPunct="1">
              <a:lnSpc>
                <a:spcPct val="100000"/>
              </a:lnSpc>
              <a:spcBef>
                <a:spcPts val="0"/>
              </a:spcBef>
              <a:spcAft>
                <a:spcPts val="0"/>
              </a:spcAft>
              <a:buClrTx/>
              <a:buSzTx/>
              <a:buFontTx/>
              <a:buNone/>
              <a:tabLst/>
              <a:defRPr/>
            </a:pPr>
            <a:r>
              <a:rPr lang="en-NZ" sz="1400" dirty="0" smtClean="0"/>
              <a:t>Except, a bug</a:t>
            </a:r>
            <a:r>
              <a:rPr lang="en-NZ" sz="1400" baseline="0" dirty="0" smtClean="0"/>
              <a:t> in WS 2.2 means no names are saved!</a:t>
            </a:r>
            <a:endParaRPr lang="en-NZ" sz="1400" dirty="0" smtClean="0"/>
          </a:p>
          <a:p>
            <a:r>
              <a:rPr lang="en-NZ" sz="1400" dirty="0" smtClean="0"/>
              <a:t>As </a:t>
            </a:r>
            <a:r>
              <a:rPr lang="en-NZ" sz="1400" dirty="0" smtClean="0"/>
              <a:t>many </a:t>
            </a:r>
            <a:r>
              <a:rPr lang="en-NZ" sz="1400" dirty="0" smtClean="0"/>
              <a:t>NRBs are added </a:t>
            </a:r>
            <a:r>
              <a:rPr lang="en-NZ" sz="1400" dirty="0" smtClean="0"/>
              <a:t>as </a:t>
            </a:r>
            <a:r>
              <a:rPr lang="en-NZ" sz="1400" dirty="0" smtClean="0"/>
              <a:t>needed</a:t>
            </a:r>
          </a:p>
          <a:p>
            <a:r>
              <a:rPr lang="en-NZ" sz="1400" baseline="0" dirty="0" smtClean="0"/>
              <a:t>One </a:t>
            </a:r>
            <a:r>
              <a:rPr lang="en-NZ" sz="1400" baseline="0" dirty="0" smtClean="0"/>
              <a:t>ISB per IDB, drop info from </a:t>
            </a:r>
            <a:r>
              <a:rPr lang="en-NZ" sz="1400" baseline="0" dirty="0" err="1" smtClean="0"/>
              <a:t>libpcap</a:t>
            </a:r>
            <a:endParaRPr lang="en-NZ" sz="1400" dirty="0"/>
          </a:p>
        </p:txBody>
      </p:sp>
    </p:spTree>
    <p:extLst>
      <p:ext uri="{BB962C8B-B14F-4D97-AF65-F5344CB8AC3E}">
        <p14:creationId xmlns:p14="http://schemas.microsoft.com/office/powerpoint/2010/main" val="4913513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Looks very similar to </a:t>
            </a:r>
            <a:r>
              <a:rPr lang="en-NZ" dirty="0" err="1" smtClean="0"/>
              <a:t>pcap</a:t>
            </a:r>
            <a:endParaRPr lang="en-NZ" dirty="0" smtClean="0"/>
          </a:p>
          <a:p>
            <a:r>
              <a:rPr lang="en-NZ" dirty="0" smtClean="0"/>
              <a:t>No</a:t>
            </a:r>
            <a:r>
              <a:rPr lang="en-NZ" baseline="0" dirty="0" smtClean="0"/>
              <a:t> SHB, IDBs </a:t>
            </a:r>
            <a:r>
              <a:rPr lang="en-NZ" baseline="0" dirty="0" err="1" smtClean="0"/>
              <a:t>etc</a:t>
            </a:r>
            <a:r>
              <a:rPr lang="en-NZ" baseline="0" dirty="0" smtClean="0"/>
              <a:t> in Packet List, the info is parsed but not displayed/dissected</a:t>
            </a:r>
          </a:p>
          <a:p>
            <a:r>
              <a:rPr lang="en-NZ" dirty="0" smtClean="0"/>
              <a:t>Frame dissector</a:t>
            </a:r>
            <a:r>
              <a:rPr lang="en-NZ" baseline="0" dirty="0" smtClean="0"/>
              <a:t> now has Interface Id. Note Windows IF name is unhelpful, but </a:t>
            </a:r>
            <a:r>
              <a:rPr lang="en-NZ" baseline="0" dirty="0" smtClean="0"/>
              <a:t>Globally unique (GUID). </a:t>
            </a:r>
            <a:r>
              <a:rPr lang="en-NZ" baseline="0" dirty="0" smtClean="0"/>
              <a:t>Linux uses network device </a:t>
            </a:r>
            <a:r>
              <a:rPr lang="en-NZ" baseline="0" dirty="0" smtClean="0"/>
              <a:t>name (eth0), </a:t>
            </a:r>
            <a:r>
              <a:rPr lang="en-NZ" baseline="0" dirty="0" smtClean="0"/>
              <a:t>so not GUID.</a:t>
            </a:r>
          </a:p>
          <a:p>
            <a:endParaRPr lang="en-NZ" dirty="0"/>
          </a:p>
        </p:txBody>
      </p:sp>
    </p:spTree>
    <p:extLst>
      <p:ext uri="{BB962C8B-B14F-4D97-AF65-F5344CB8AC3E}">
        <p14:creationId xmlns:p14="http://schemas.microsoft.com/office/powerpoint/2010/main" val="2568376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Windows does not add</a:t>
            </a:r>
            <a:r>
              <a:rPr lang="en-NZ" baseline="0" dirty="0" smtClean="0"/>
              <a:t> Hardware option to SHB, </a:t>
            </a:r>
            <a:r>
              <a:rPr lang="en-NZ" baseline="0" dirty="0" smtClean="0"/>
              <a:t>whereas Linux </a:t>
            </a:r>
            <a:r>
              <a:rPr lang="en-NZ" baseline="0" dirty="0" smtClean="0"/>
              <a:t>puts </a:t>
            </a:r>
            <a:r>
              <a:rPr lang="en-NZ" baseline="0" dirty="0" smtClean="0"/>
              <a:t>a CPU </a:t>
            </a:r>
            <a:r>
              <a:rPr lang="en-NZ" baseline="0" dirty="0" smtClean="0"/>
              <a:t>model string in</a:t>
            </a:r>
          </a:p>
          <a:p>
            <a:r>
              <a:rPr lang="en-NZ" baseline="0" dirty="0" smtClean="0"/>
              <a:t>Filled fields include Interface names, Dropped packets, capture filter, Link Type, Packet Size (</a:t>
            </a:r>
            <a:r>
              <a:rPr lang="en-NZ" baseline="0" dirty="0" err="1" smtClean="0"/>
              <a:t>snaplen</a:t>
            </a:r>
            <a:r>
              <a:rPr lang="en-NZ" baseline="0" dirty="0" smtClean="0"/>
              <a:t>)</a:t>
            </a:r>
            <a:endParaRPr lang="en-NZ" dirty="0"/>
          </a:p>
        </p:txBody>
      </p:sp>
    </p:spTree>
    <p:extLst>
      <p:ext uri="{BB962C8B-B14F-4D97-AF65-F5344CB8AC3E}">
        <p14:creationId xmlns:p14="http://schemas.microsoft.com/office/powerpoint/2010/main" val="39258764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NZ" dirty="0" smtClean="0"/>
              <a:t>Dropped Packet counts come from </a:t>
            </a:r>
            <a:r>
              <a:rPr lang="en-NZ" dirty="0" err="1" smtClean="0"/>
              <a:t>libpcap</a:t>
            </a:r>
            <a:r>
              <a:rPr lang="en-NZ" dirty="0" smtClean="0"/>
              <a:t>.</a:t>
            </a:r>
          </a:p>
          <a:p>
            <a:r>
              <a:rPr lang="en-NZ" dirty="0" smtClean="0"/>
              <a:t>Packet </a:t>
            </a:r>
            <a:r>
              <a:rPr lang="en-NZ" dirty="0" smtClean="0"/>
              <a:t>Stats are</a:t>
            </a:r>
            <a:r>
              <a:rPr lang="en-NZ" baseline="0" dirty="0" smtClean="0"/>
              <a:t> global, </a:t>
            </a:r>
            <a:r>
              <a:rPr lang="en-NZ" baseline="0" dirty="0" smtClean="0"/>
              <a:t>and are computed </a:t>
            </a:r>
            <a:r>
              <a:rPr lang="en-NZ" baseline="0" dirty="0" smtClean="0"/>
              <a:t>by </a:t>
            </a:r>
            <a:r>
              <a:rPr lang="en-NZ" baseline="0" dirty="0" smtClean="0"/>
              <a:t>Wireshark, </a:t>
            </a:r>
            <a:r>
              <a:rPr lang="en-NZ" baseline="0" dirty="0" smtClean="0"/>
              <a:t>not </a:t>
            </a:r>
            <a:r>
              <a:rPr lang="en-NZ" baseline="0" dirty="0" smtClean="0"/>
              <a:t>read from </a:t>
            </a:r>
            <a:r>
              <a:rPr lang="en-NZ" baseline="0" dirty="0" smtClean="0"/>
              <a:t>PCAP-NG</a:t>
            </a:r>
          </a:p>
          <a:p>
            <a:r>
              <a:rPr lang="en-NZ" baseline="0" dirty="0" smtClean="0"/>
              <a:t>File comment from SHB</a:t>
            </a:r>
          </a:p>
          <a:p>
            <a:endParaRPr lang="en-NZ" dirty="0"/>
          </a:p>
        </p:txBody>
      </p:sp>
    </p:spTree>
    <p:extLst>
      <p:ext uri="{BB962C8B-B14F-4D97-AF65-F5344CB8AC3E}">
        <p14:creationId xmlns:p14="http://schemas.microsoft.com/office/powerpoint/2010/main" val="7764303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NZ" baseline="0" dirty="0" smtClean="0"/>
              <a:t>Packet comments are </a:t>
            </a:r>
            <a:r>
              <a:rPr lang="en-NZ" baseline="0" dirty="0" smtClean="0"/>
              <a:t>options in EPBs</a:t>
            </a:r>
          </a:p>
          <a:p>
            <a:r>
              <a:rPr lang="en-NZ" baseline="0" dirty="0" smtClean="0"/>
              <a:t>Comments are not saved until the whole file is rewritten</a:t>
            </a:r>
          </a:p>
          <a:p>
            <a:endParaRPr lang="en-NZ" baseline="0" dirty="0" smtClean="0"/>
          </a:p>
          <a:p>
            <a:endParaRPr lang="en-NZ" dirty="0"/>
          </a:p>
        </p:txBody>
      </p:sp>
    </p:spTree>
    <p:extLst>
      <p:ext uri="{BB962C8B-B14F-4D97-AF65-F5344CB8AC3E}">
        <p14:creationId xmlns:p14="http://schemas.microsoft.com/office/powerpoint/2010/main" val="41887539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Hash is packet </a:t>
            </a:r>
            <a:r>
              <a:rPr lang="en-US" dirty="0" smtClean="0"/>
              <a:t>payload signature/checksum </a:t>
            </a:r>
            <a:r>
              <a:rPr lang="en-US" dirty="0" smtClean="0"/>
              <a:t>for dedupe </a:t>
            </a:r>
            <a:r>
              <a:rPr lang="en-US" dirty="0" err="1" smtClean="0"/>
              <a:t>etc</a:t>
            </a:r>
            <a:r>
              <a:rPr lang="en-US" dirty="0" smtClean="0"/>
              <a:t>, NOT</a:t>
            </a:r>
            <a:r>
              <a:rPr lang="en-US" baseline="0" dirty="0" smtClean="0"/>
              <a:t> </a:t>
            </a:r>
            <a:r>
              <a:rPr lang="en-US" baseline="0" dirty="0" smtClean="0"/>
              <a:t>a Flow Hash.</a:t>
            </a:r>
            <a:endParaRPr lang="en-US" baseline="0" dirty="0" smtClean="0"/>
          </a:p>
          <a:p>
            <a:r>
              <a:rPr lang="en-US" baseline="0" dirty="0" smtClean="0"/>
              <a:t>Capture filter is BPF/</a:t>
            </a:r>
            <a:r>
              <a:rPr lang="en-US" baseline="0" dirty="0" err="1" smtClean="0"/>
              <a:t>tcpdump</a:t>
            </a:r>
            <a:r>
              <a:rPr lang="en-US" baseline="0" dirty="0" smtClean="0"/>
              <a:t> grammar</a:t>
            </a:r>
          </a:p>
          <a:p>
            <a:r>
              <a:rPr lang="en-US" baseline="0" dirty="0" smtClean="0"/>
              <a:t>Display Filters are not stored on </a:t>
            </a:r>
            <a:r>
              <a:rPr lang="en-US" baseline="0" dirty="0" smtClean="0"/>
              <a:t>export (Search terms)</a:t>
            </a:r>
            <a:endParaRPr lang="en-US" baseline="0" dirty="0" smtClean="0"/>
          </a:p>
          <a:p>
            <a:r>
              <a:rPr lang="en-US" baseline="0" dirty="0" smtClean="0"/>
              <a:t>Timestamp resolution not displayed by WS, can auto-set display resolution</a:t>
            </a:r>
          </a:p>
          <a:p>
            <a:r>
              <a:rPr lang="en-US" dirty="0" smtClean="0"/>
              <a:t>Comments are</a:t>
            </a:r>
            <a:r>
              <a:rPr lang="en-US" baseline="0" dirty="0" smtClean="0"/>
              <a:t> a get out of jail card, but must be maintained manually</a:t>
            </a:r>
            <a:r>
              <a:rPr lang="en-US" baseline="0" dirty="0" smtClean="0"/>
              <a:t>!</a:t>
            </a:r>
          </a:p>
          <a:p>
            <a:endParaRPr lang="en-US" dirty="0"/>
          </a:p>
        </p:txBody>
      </p:sp>
    </p:spTree>
    <p:extLst>
      <p:ext uri="{BB962C8B-B14F-4D97-AF65-F5344CB8AC3E}">
        <p14:creationId xmlns:p14="http://schemas.microsoft.com/office/powerpoint/2010/main" val="16226322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Comments in 2.4 in pending PR 21873</a:t>
            </a:r>
          </a:p>
          <a:p>
            <a:pPr marL="171450" indent="-171450">
              <a:buFont typeface="Arial" panose="020B0604020202020204" pitchFamily="34" charset="0"/>
              <a:buChar char="•"/>
            </a:pPr>
            <a:endParaRPr lang="en-US" dirty="0"/>
          </a:p>
        </p:txBody>
      </p:sp>
    </p:spTree>
    <p:extLst>
      <p:ext uri="{BB962C8B-B14F-4D97-AF65-F5344CB8AC3E}">
        <p14:creationId xmlns:p14="http://schemas.microsoft.com/office/powerpoint/2010/main" val="8883916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400" dirty="0" smtClean="0"/>
              <a:t>Format support per-flow comments, Wireshark does not have a UI for it yet. Will come back to comments.</a:t>
            </a:r>
          </a:p>
          <a:p>
            <a:r>
              <a:rPr lang="en-US" sz="1400" dirty="0" smtClean="0"/>
              <a:t>Wireshark Interface names include full name hierarchy information</a:t>
            </a:r>
          </a:p>
          <a:p>
            <a:r>
              <a:rPr lang="en-US" sz="1400" dirty="0" smtClean="0"/>
              <a:t>All 160+ defined tags are dissected by WS, not all are currently used/filled during capture</a:t>
            </a:r>
          </a:p>
          <a:p>
            <a:endParaRPr lang="en-US" sz="1400" dirty="0"/>
          </a:p>
        </p:txBody>
      </p:sp>
    </p:spTree>
    <p:extLst>
      <p:ext uri="{BB962C8B-B14F-4D97-AF65-F5344CB8AC3E}">
        <p14:creationId xmlns:p14="http://schemas.microsoft.com/office/powerpoint/2010/main" val="5732873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NZ" dirty="0" smtClean="0"/>
              <a:t>Packet traces can be misleading without context</a:t>
            </a:r>
          </a:p>
          <a:p>
            <a:endParaRPr lang="en-NZ" dirty="0"/>
          </a:p>
        </p:txBody>
      </p:sp>
    </p:spTree>
    <p:extLst>
      <p:ext uri="{BB962C8B-B14F-4D97-AF65-F5344CB8AC3E}">
        <p14:creationId xmlns:p14="http://schemas.microsoft.com/office/powerpoint/2010/main" val="21058718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Provenance sections are </a:t>
            </a:r>
            <a:r>
              <a:rPr lang="en-NZ" dirty="0" smtClean="0"/>
              <a:t>hierarchical</a:t>
            </a:r>
            <a:endParaRPr lang="en-NZ" dirty="0" smtClean="0"/>
          </a:p>
          <a:p>
            <a:r>
              <a:rPr lang="en-NZ" dirty="0" smtClean="0"/>
              <a:t>Information is redundant, repeated each second</a:t>
            </a:r>
          </a:p>
          <a:p>
            <a:r>
              <a:rPr lang="en-NZ" dirty="0" smtClean="0"/>
              <a:t>Allows</a:t>
            </a:r>
            <a:r>
              <a:rPr lang="en-NZ" baseline="0" dirty="0" smtClean="0"/>
              <a:t> for </a:t>
            </a:r>
            <a:r>
              <a:rPr lang="en-NZ" baseline="0" dirty="0" smtClean="0"/>
              <a:t>easy sub-setting on time ranges while maintaining metadata, </a:t>
            </a:r>
            <a:r>
              <a:rPr lang="en-NZ" baseline="0" dirty="0" smtClean="0"/>
              <a:t>and </a:t>
            </a:r>
            <a:r>
              <a:rPr lang="en-NZ" baseline="0" dirty="0" smtClean="0"/>
              <a:t>supports dynamic metadata changes</a:t>
            </a:r>
            <a:endParaRPr lang="en-NZ" dirty="0"/>
          </a:p>
        </p:txBody>
      </p:sp>
    </p:spTree>
    <p:extLst>
      <p:ext uri="{BB962C8B-B14F-4D97-AF65-F5344CB8AC3E}">
        <p14:creationId xmlns:p14="http://schemas.microsoft.com/office/powerpoint/2010/main" val="34026410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Some brief examples, many more tags defined (160+)</a:t>
            </a:r>
          </a:p>
          <a:p>
            <a:endParaRPr lang="en-NZ" dirty="0"/>
          </a:p>
        </p:txBody>
      </p:sp>
    </p:spTree>
    <p:extLst>
      <p:ext uri="{BB962C8B-B14F-4D97-AF65-F5344CB8AC3E}">
        <p14:creationId xmlns:p14="http://schemas.microsoft.com/office/powerpoint/2010/main" val="33452770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Provenance records are inserted into the capture stream periodically, usually once</a:t>
            </a:r>
            <a:r>
              <a:rPr lang="en-NZ" baseline="0" dirty="0" smtClean="0"/>
              <a:t> per second.</a:t>
            </a:r>
            <a:endParaRPr lang="en-NZ" dirty="0"/>
          </a:p>
        </p:txBody>
      </p:sp>
    </p:spTree>
    <p:extLst>
      <p:ext uri="{BB962C8B-B14F-4D97-AF65-F5344CB8AC3E}">
        <p14:creationId xmlns:p14="http://schemas.microsoft.com/office/powerpoint/2010/main" val="32479189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NZ" dirty="0" smtClean="0"/>
              <a:t>Note Provenance metadata record in Packet List (frame 5)</a:t>
            </a:r>
          </a:p>
          <a:p>
            <a:r>
              <a:rPr lang="en-NZ" dirty="0" smtClean="0"/>
              <a:t>Interface Id string has friendly name plus hierarchy, also see </a:t>
            </a:r>
            <a:r>
              <a:rPr lang="en-NZ" dirty="0" smtClean="0"/>
              <a:t>Extension Header</a:t>
            </a:r>
          </a:p>
          <a:p>
            <a:r>
              <a:rPr lang="en-NZ" dirty="0" smtClean="0"/>
              <a:t>Provenance filters can be</a:t>
            </a:r>
            <a:r>
              <a:rPr lang="en-NZ" baseline="0" dirty="0" smtClean="0"/>
              <a:t> hidden in packet list if desired using a Display filter (could also get a </a:t>
            </a:r>
            <a:r>
              <a:rPr lang="en-NZ" baseline="0" dirty="0" err="1" smtClean="0"/>
              <a:t>coloring</a:t>
            </a:r>
            <a:r>
              <a:rPr lang="en-NZ" baseline="0" dirty="0" smtClean="0"/>
              <a:t> rule)</a:t>
            </a:r>
            <a:endParaRPr lang="en-NZ" dirty="0"/>
          </a:p>
        </p:txBody>
      </p:sp>
    </p:spTree>
    <p:extLst>
      <p:ext uri="{BB962C8B-B14F-4D97-AF65-F5344CB8AC3E}">
        <p14:creationId xmlns:p14="http://schemas.microsoft.com/office/powerpoint/2010/main" val="36230524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NZ" dirty="0" smtClean="0"/>
              <a:t>Hardware from Host description, plus</a:t>
            </a:r>
            <a:r>
              <a:rPr lang="en-NZ" baseline="0" dirty="0" smtClean="0"/>
              <a:t> vendor, model, CPU info</a:t>
            </a:r>
          </a:p>
          <a:p>
            <a:r>
              <a:rPr lang="en-NZ" baseline="0" dirty="0" smtClean="0"/>
              <a:t>Interface list has friendly name plus </a:t>
            </a:r>
            <a:r>
              <a:rPr lang="en-NZ" baseline="0" dirty="0" smtClean="0"/>
              <a:t>Hierarchy (Host, Module, Interface)</a:t>
            </a:r>
            <a:endParaRPr lang="en-NZ" baseline="0" dirty="0" smtClean="0"/>
          </a:p>
          <a:p>
            <a:r>
              <a:rPr lang="en-NZ" baseline="0" dirty="0" smtClean="0"/>
              <a:t>Dropped packets </a:t>
            </a:r>
            <a:r>
              <a:rPr lang="en-NZ" baseline="0" dirty="0" smtClean="0"/>
              <a:t>show as ‘Unknown’ </a:t>
            </a:r>
            <a:r>
              <a:rPr lang="en-NZ" baseline="0" dirty="0" smtClean="0"/>
              <a:t>because </a:t>
            </a:r>
            <a:r>
              <a:rPr lang="en-NZ" baseline="0" dirty="0" smtClean="0"/>
              <a:t>packet drops are accounted </a:t>
            </a:r>
            <a:r>
              <a:rPr lang="en-NZ" baseline="0" dirty="0" smtClean="0"/>
              <a:t>per stream not interface in DAG</a:t>
            </a:r>
            <a:endParaRPr lang="en-NZ" dirty="0"/>
          </a:p>
        </p:txBody>
      </p:sp>
    </p:spTree>
    <p:extLst>
      <p:ext uri="{BB962C8B-B14F-4D97-AF65-F5344CB8AC3E}">
        <p14:creationId xmlns:p14="http://schemas.microsoft.com/office/powerpoint/2010/main" val="39950791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NZ" dirty="0" smtClean="0"/>
              <a:t>Provenance records are fully dissected, visible in Packet List. Will be </a:t>
            </a:r>
            <a:r>
              <a:rPr lang="en-NZ" dirty="0" smtClean="0"/>
              <a:t>marked</a:t>
            </a:r>
            <a:r>
              <a:rPr lang="en-NZ" baseline="0" dirty="0" smtClean="0"/>
              <a:t> as</a:t>
            </a:r>
            <a:r>
              <a:rPr lang="en-NZ" dirty="0" smtClean="0"/>
              <a:t> ‘non-packet</a:t>
            </a:r>
            <a:r>
              <a:rPr lang="en-NZ" baseline="0" dirty="0" smtClean="0"/>
              <a:t> records’ </a:t>
            </a:r>
            <a:r>
              <a:rPr lang="en-NZ" baseline="0" dirty="0" smtClean="0"/>
              <a:t>internally.</a:t>
            </a:r>
          </a:p>
          <a:p>
            <a:r>
              <a:rPr lang="en-NZ" dirty="0" smtClean="0"/>
              <a:t>Note </a:t>
            </a:r>
            <a:r>
              <a:rPr lang="en-NZ" dirty="0" smtClean="0"/>
              <a:t>highlighted dissected </a:t>
            </a:r>
            <a:r>
              <a:rPr lang="en-NZ" dirty="0" smtClean="0"/>
              <a:t>element at bottom left,</a:t>
            </a:r>
            <a:r>
              <a:rPr lang="en-NZ" baseline="0" dirty="0" smtClean="0"/>
              <a:t> </a:t>
            </a:r>
            <a:r>
              <a:rPr lang="en-NZ" baseline="0" dirty="0" err="1" smtClean="0"/>
              <a:t>erf.meta.section_module.clk_port_proto</a:t>
            </a:r>
            <a:endParaRPr lang="en-NZ" dirty="0"/>
          </a:p>
        </p:txBody>
      </p:sp>
    </p:spTree>
    <p:extLst>
      <p:ext uri="{BB962C8B-B14F-4D97-AF65-F5344CB8AC3E}">
        <p14:creationId xmlns:p14="http://schemas.microsoft.com/office/powerpoint/2010/main" val="36572067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NZ" dirty="0" smtClean="0"/>
              <a:t>Capture Section</a:t>
            </a:r>
          </a:p>
          <a:p>
            <a:r>
              <a:rPr lang="en-NZ" dirty="0" smtClean="0"/>
              <a:t>Name/Description</a:t>
            </a:r>
            <a:r>
              <a:rPr lang="en-NZ" baseline="0" dirty="0" smtClean="0"/>
              <a:t> are manual fields</a:t>
            </a:r>
          </a:p>
          <a:p>
            <a:endParaRPr lang="en-NZ" dirty="0"/>
          </a:p>
        </p:txBody>
      </p:sp>
    </p:spTree>
    <p:extLst>
      <p:ext uri="{BB962C8B-B14F-4D97-AF65-F5344CB8AC3E}">
        <p14:creationId xmlns:p14="http://schemas.microsoft.com/office/powerpoint/2010/main" val="17722992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NZ" dirty="0" smtClean="0"/>
              <a:t>Host Section,</a:t>
            </a:r>
            <a:r>
              <a:rPr lang="en-NZ" baseline="0" dirty="0" smtClean="0"/>
              <a:t> mostly automatic</a:t>
            </a:r>
          </a:p>
          <a:p>
            <a:r>
              <a:rPr lang="en-NZ" baseline="0" dirty="0" smtClean="0"/>
              <a:t>More detail: hostname, vendor, model, serial, hardware</a:t>
            </a:r>
            <a:endParaRPr lang="en-NZ" dirty="0"/>
          </a:p>
        </p:txBody>
      </p:sp>
    </p:spTree>
    <p:extLst>
      <p:ext uri="{BB962C8B-B14F-4D97-AF65-F5344CB8AC3E}">
        <p14:creationId xmlns:p14="http://schemas.microsoft.com/office/powerpoint/2010/main" val="35184437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NZ" dirty="0" smtClean="0"/>
              <a:t>Module Section</a:t>
            </a:r>
          </a:p>
          <a:p>
            <a:r>
              <a:rPr lang="en-NZ" dirty="0" smtClean="0"/>
              <a:t>Note</a:t>
            </a:r>
            <a:r>
              <a:rPr lang="en-NZ" baseline="0" dirty="0" smtClean="0"/>
              <a:t> clock sync</a:t>
            </a:r>
          </a:p>
          <a:p>
            <a:r>
              <a:rPr lang="en-NZ" baseline="0" dirty="0" smtClean="0"/>
              <a:t>PTP Offset from Master 18ns (Estimate)</a:t>
            </a:r>
          </a:p>
          <a:p>
            <a:endParaRPr lang="en-NZ" dirty="0"/>
          </a:p>
        </p:txBody>
      </p:sp>
    </p:spTree>
    <p:extLst>
      <p:ext uri="{BB962C8B-B14F-4D97-AF65-F5344CB8AC3E}">
        <p14:creationId xmlns:p14="http://schemas.microsoft.com/office/powerpoint/2010/main" val="39741555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NZ" dirty="0" smtClean="0"/>
              <a:t>Interface section.</a:t>
            </a:r>
          </a:p>
          <a:p>
            <a:r>
              <a:rPr lang="en-NZ" dirty="0" smtClean="0"/>
              <a:t>One 40G interface (one MAC), 4 transceivers</a:t>
            </a:r>
          </a:p>
          <a:p>
            <a:r>
              <a:rPr lang="en-NZ" dirty="0" smtClean="0"/>
              <a:t>Optical Power is dynamic</a:t>
            </a:r>
            <a:r>
              <a:rPr lang="en-NZ" baseline="0" dirty="0" smtClean="0"/>
              <a:t> metadata</a:t>
            </a:r>
            <a:endParaRPr lang="en-NZ" dirty="0" smtClean="0"/>
          </a:p>
          <a:p>
            <a:r>
              <a:rPr lang="en-NZ" dirty="0" smtClean="0"/>
              <a:t>Interface 2 is timing port</a:t>
            </a:r>
          </a:p>
          <a:p>
            <a:endParaRPr lang="en-NZ" dirty="0"/>
          </a:p>
        </p:txBody>
      </p:sp>
    </p:spTree>
    <p:extLst>
      <p:ext uri="{BB962C8B-B14F-4D97-AF65-F5344CB8AC3E}">
        <p14:creationId xmlns:p14="http://schemas.microsoft.com/office/powerpoint/2010/main" val="35844043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NZ" dirty="0"/>
          </a:p>
        </p:txBody>
      </p:sp>
    </p:spTree>
    <p:extLst>
      <p:ext uri="{BB962C8B-B14F-4D97-AF65-F5344CB8AC3E}">
        <p14:creationId xmlns:p14="http://schemas.microsoft.com/office/powerpoint/2010/main" val="42922019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NZ" dirty="0" smtClean="0"/>
              <a:t>Stream Section</a:t>
            </a:r>
          </a:p>
          <a:p>
            <a:r>
              <a:rPr lang="en-NZ" dirty="0" smtClean="0"/>
              <a:t>Note</a:t>
            </a:r>
            <a:r>
              <a:rPr lang="en-NZ" baseline="0" dirty="0" smtClean="0"/>
              <a:t> Stream Drop counters</a:t>
            </a:r>
          </a:p>
          <a:p>
            <a:endParaRPr lang="en-NZ" dirty="0"/>
          </a:p>
        </p:txBody>
      </p:sp>
    </p:spTree>
    <p:extLst>
      <p:ext uri="{BB962C8B-B14F-4D97-AF65-F5344CB8AC3E}">
        <p14:creationId xmlns:p14="http://schemas.microsoft.com/office/powerpoint/2010/main" val="32873929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Metadata</a:t>
            </a:r>
            <a:r>
              <a:rPr lang="en-US" baseline="0" dirty="0" smtClean="0"/>
              <a:t> s</a:t>
            </a:r>
            <a:r>
              <a:rPr lang="en-US" dirty="0" smtClean="0"/>
              <a:t>upported </a:t>
            </a:r>
            <a:r>
              <a:rPr lang="en-US" dirty="0" smtClean="0"/>
              <a:t>by </a:t>
            </a:r>
            <a:r>
              <a:rPr lang="en-US" dirty="0" smtClean="0"/>
              <a:t>ERF Provenance format</a:t>
            </a:r>
          </a:p>
          <a:p>
            <a:r>
              <a:rPr lang="en-US" baseline="0" dirty="0" smtClean="0"/>
              <a:t>All fields defined are </a:t>
            </a:r>
            <a:r>
              <a:rPr lang="en-US" baseline="0" dirty="0" smtClean="0"/>
              <a:t>dissected by </a:t>
            </a:r>
            <a:r>
              <a:rPr lang="en-US" baseline="0" dirty="0" smtClean="0"/>
              <a:t>Wireshark</a:t>
            </a:r>
          </a:p>
          <a:p>
            <a:r>
              <a:rPr lang="en-US" baseline="0" dirty="0" smtClean="0"/>
              <a:t>Not all types are currently </a:t>
            </a:r>
            <a:r>
              <a:rPr lang="en-US" baseline="0" dirty="0" smtClean="0"/>
              <a:t>added at capture </a:t>
            </a:r>
            <a:r>
              <a:rPr lang="en-US" baseline="0" dirty="0" smtClean="0"/>
              <a:t>time, depends on tools used</a:t>
            </a:r>
            <a:endParaRPr lang="en-US" baseline="0" dirty="0" smtClean="0"/>
          </a:p>
          <a:p>
            <a:r>
              <a:rPr lang="en-US" baseline="0" dirty="0" smtClean="0"/>
              <a:t>Wireshark supports some conversion to/from PCAP-NG</a:t>
            </a:r>
            <a:endParaRPr lang="en-US" baseline="0" dirty="0" smtClean="0"/>
          </a:p>
        </p:txBody>
      </p:sp>
    </p:spTree>
    <p:extLst>
      <p:ext uri="{BB962C8B-B14F-4D97-AF65-F5344CB8AC3E}">
        <p14:creationId xmlns:p14="http://schemas.microsoft.com/office/powerpoint/2010/main" val="14264447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NZ" dirty="0" smtClean="0"/>
              <a:t>How do comments work in </a:t>
            </a:r>
            <a:r>
              <a:rPr lang="en-NZ" dirty="0" smtClean="0"/>
              <a:t>Wireshark?</a:t>
            </a:r>
            <a:endParaRPr lang="en-NZ" dirty="0" smtClean="0"/>
          </a:p>
          <a:p>
            <a:r>
              <a:rPr lang="en-NZ" dirty="0" smtClean="0"/>
              <a:t>Refresh on PCAP-NG</a:t>
            </a:r>
          </a:p>
          <a:p>
            <a:r>
              <a:rPr lang="en-NZ" dirty="0" smtClean="0"/>
              <a:t>*ERF</a:t>
            </a:r>
            <a:r>
              <a:rPr lang="en-NZ" baseline="0" dirty="0" smtClean="0"/>
              <a:t> comment in PR, not in 2.4 yet</a:t>
            </a:r>
            <a:endParaRPr lang="en-NZ" dirty="0" smtClean="0"/>
          </a:p>
          <a:p>
            <a:r>
              <a:rPr lang="en-NZ" dirty="0" smtClean="0"/>
              <a:t>Generation time is on save</a:t>
            </a:r>
          </a:p>
          <a:p>
            <a:r>
              <a:rPr lang="en-NZ" dirty="0" err="1" smtClean="0"/>
              <a:t>HostID</a:t>
            </a:r>
            <a:r>
              <a:rPr lang="en-NZ" dirty="0" smtClean="0"/>
              <a:t> of generating system, e.g. laptop with Wireshark (set via environment variable)</a:t>
            </a:r>
          </a:p>
          <a:p>
            <a:r>
              <a:rPr lang="en-NZ" dirty="0" smtClean="0"/>
              <a:t>Flow linking not explicitly supported in Wireshark</a:t>
            </a:r>
            <a:endParaRPr lang="en-NZ" dirty="0"/>
          </a:p>
        </p:txBody>
      </p:sp>
    </p:spTree>
    <p:extLst>
      <p:ext uri="{BB962C8B-B14F-4D97-AF65-F5344CB8AC3E}">
        <p14:creationId xmlns:p14="http://schemas.microsoft.com/office/powerpoint/2010/main" val="29609641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Trace file with three records</a:t>
            </a:r>
          </a:p>
          <a:p>
            <a:r>
              <a:rPr lang="en-NZ" dirty="0" smtClean="0"/>
              <a:t>Want to add a comment to Packet 3</a:t>
            </a:r>
          </a:p>
          <a:p>
            <a:endParaRPr lang="en-NZ" dirty="0"/>
          </a:p>
        </p:txBody>
      </p:sp>
    </p:spTree>
    <p:extLst>
      <p:ext uri="{BB962C8B-B14F-4D97-AF65-F5344CB8AC3E}">
        <p14:creationId xmlns:p14="http://schemas.microsoft.com/office/powerpoint/2010/main" val="40023639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NZ" dirty="0" smtClean="0"/>
              <a:t>New Provenance record is inserted</a:t>
            </a:r>
            <a:r>
              <a:rPr lang="en-NZ" baseline="0" dirty="0" smtClean="0"/>
              <a:t> before record 3</a:t>
            </a:r>
          </a:p>
          <a:p>
            <a:r>
              <a:rPr lang="en-NZ" baseline="0" dirty="0" smtClean="0"/>
              <a:t>Record 3 becomes record 4, get a new </a:t>
            </a:r>
            <a:r>
              <a:rPr lang="en-NZ" baseline="0" dirty="0" err="1" smtClean="0"/>
              <a:t>AnchorID</a:t>
            </a:r>
            <a:r>
              <a:rPr lang="en-NZ" baseline="0" dirty="0" smtClean="0"/>
              <a:t> extension header</a:t>
            </a:r>
          </a:p>
          <a:p>
            <a:r>
              <a:rPr lang="en-NZ" baseline="0" dirty="0" err="1" smtClean="0"/>
              <a:t>AnchorID</a:t>
            </a:r>
            <a:r>
              <a:rPr lang="en-NZ" baseline="0" dirty="0" smtClean="0"/>
              <a:t> in Provenance record links the metadata to the packet</a:t>
            </a:r>
          </a:p>
          <a:p>
            <a:r>
              <a:rPr lang="en-NZ" baseline="0" dirty="0" smtClean="0"/>
              <a:t>Provenance record contains comment option, PLUS User ID and Generation time</a:t>
            </a:r>
          </a:p>
          <a:p>
            <a:r>
              <a:rPr lang="en-NZ" baseline="0" dirty="0" smtClean="0"/>
              <a:t>Can potentially contain any Provenance tags</a:t>
            </a:r>
          </a:p>
        </p:txBody>
      </p:sp>
    </p:spTree>
    <p:extLst>
      <p:ext uri="{BB962C8B-B14F-4D97-AF65-F5344CB8AC3E}">
        <p14:creationId xmlns:p14="http://schemas.microsoft.com/office/powerpoint/2010/main" val="25983489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dirty="0" smtClean="0"/>
              <a:t>Broad comparison of PCAP-NG and ERF</a:t>
            </a:r>
          </a:p>
          <a:p>
            <a:pPr marL="0" marR="0" lvl="0" indent="0" algn="l" defTabSz="914400" rtl="0" eaLnBrk="1" fontAlgn="auto" latinLnBrk="0" hangingPunct="1">
              <a:lnSpc>
                <a:spcPct val="100000"/>
              </a:lnSpc>
              <a:spcBef>
                <a:spcPts val="0"/>
              </a:spcBef>
              <a:spcAft>
                <a:spcPts val="0"/>
              </a:spcAft>
              <a:buClrTx/>
              <a:buSzTx/>
              <a:buFontTx/>
              <a:buNone/>
              <a:tabLst/>
              <a:defRPr/>
            </a:pPr>
            <a:r>
              <a:rPr lang="en-NZ" dirty="0" smtClean="0"/>
              <a:t>Because </a:t>
            </a:r>
            <a:r>
              <a:rPr lang="en-NZ" dirty="0" smtClean="0"/>
              <a:t>ERF is dissected, all metadata is available in export formats</a:t>
            </a:r>
            <a:r>
              <a:rPr lang="en-NZ" baseline="0" dirty="0" smtClean="0"/>
              <a:t> including PDML, JSON </a:t>
            </a:r>
            <a:r>
              <a:rPr lang="en-NZ" baseline="0" dirty="0" err="1" smtClean="0"/>
              <a:t>etc</a:t>
            </a:r>
            <a:endParaRPr lang="en-NZ" baseline="0" dirty="0" smtClean="0"/>
          </a:p>
          <a:p>
            <a:endParaRPr lang="en-NZ" dirty="0"/>
          </a:p>
        </p:txBody>
      </p:sp>
    </p:spTree>
    <p:extLst>
      <p:ext uri="{BB962C8B-B14F-4D97-AF65-F5344CB8AC3E}">
        <p14:creationId xmlns:p14="http://schemas.microsoft.com/office/powerpoint/2010/main" val="17568435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NZ" dirty="0" smtClean="0"/>
              <a:t>We want Data </a:t>
            </a:r>
            <a:r>
              <a:rPr lang="en-NZ" dirty="0" smtClean="0"/>
              <a:t>Lakes, not Data </a:t>
            </a:r>
            <a:r>
              <a:rPr lang="en-NZ" dirty="0" smtClean="0"/>
              <a:t>Swamps. Utility of</a:t>
            </a:r>
            <a:r>
              <a:rPr lang="en-NZ" baseline="0" dirty="0" smtClean="0"/>
              <a:t> Big Data depends on capturing context and quality of input data.</a:t>
            </a:r>
            <a:endParaRPr lang="en-NZ" dirty="0" smtClean="0"/>
          </a:p>
          <a:p>
            <a:r>
              <a:rPr lang="en-NZ" dirty="0" smtClean="0"/>
              <a:t>Share packet captures</a:t>
            </a:r>
            <a:r>
              <a:rPr lang="en-NZ" baseline="0" dirty="0" smtClean="0"/>
              <a:t> in rich formats, not </a:t>
            </a:r>
            <a:r>
              <a:rPr lang="en-NZ" baseline="0" dirty="0" err="1" smtClean="0"/>
              <a:t>pcap</a:t>
            </a:r>
            <a:r>
              <a:rPr lang="en-NZ" baseline="0" dirty="0" smtClean="0"/>
              <a:t>!</a:t>
            </a:r>
            <a:endParaRPr lang="en-NZ" dirty="0"/>
          </a:p>
        </p:txBody>
      </p:sp>
    </p:spTree>
    <p:extLst>
      <p:ext uri="{BB962C8B-B14F-4D97-AF65-F5344CB8AC3E}">
        <p14:creationId xmlns:p14="http://schemas.microsoft.com/office/powerpoint/2010/main" val="30633657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Poll: Which do you prefer, PCAP-NG where</a:t>
            </a:r>
            <a:r>
              <a:rPr lang="en-NZ" baseline="0" dirty="0" smtClean="0"/>
              <a:t> Blocks are hidden, or ERF where Provenance is dissected explicitly?</a:t>
            </a:r>
          </a:p>
          <a:p>
            <a:endParaRPr lang="en-NZ" dirty="0"/>
          </a:p>
        </p:txBody>
      </p:sp>
    </p:spTree>
    <p:extLst>
      <p:ext uri="{BB962C8B-B14F-4D97-AF65-F5344CB8AC3E}">
        <p14:creationId xmlns:p14="http://schemas.microsoft.com/office/powerpoint/2010/main" val="11156037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NZ" dirty="0" smtClean="0"/>
              <a:t>Extra Detail:</a:t>
            </a:r>
            <a:r>
              <a:rPr lang="en-NZ" baseline="0" dirty="0" smtClean="0"/>
              <a:t> </a:t>
            </a:r>
            <a:r>
              <a:rPr lang="en-NZ" dirty="0" smtClean="0"/>
              <a:t>Timing </a:t>
            </a:r>
            <a:r>
              <a:rPr lang="en-NZ" dirty="0" smtClean="0"/>
              <a:t>Port </a:t>
            </a:r>
            <a:r>
              <a:rPr lang="en-NZ" dirty="0" smtClean="0"/>
              <a:t>interface supporting PTP</a:t>
            </a:r>
            <a:endParaRPr lang="en-NZ" dirty="0"/>
          </a:p>
        </p:txBody>
      </p:sp>
    </p:spTree>
    <p:extLst>
      <p:ext uri="{BB962C8B-B14F-4D97-AF65-F5344CB8AC3E}">
        <p14:creationId xmlns:p14="http://schemas.microsoft.com/office/powerpoint/2010/main" val="14137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NZ" dirty="0" smtClean="0"/>
              <a:t>Because all </a:t>
            </a:r>
            <a:r>
              <a:rPr lang="en-NZ" dirty="0" smtClean="0"/>
              <a:t>Provenance fields </a:t>
            </a:r>
            <a:r>
              <a:rPr lang="en-NZ" dirty="0" smtClean="0"/>
              <a:t>are dissected, </a:t>
            </a:r>
            <a:r>
              <a:rPr lang="en-NZ" dirty="0" smtClean="0"/>
              <a:t>we can ‘abuse’ </a:t>
            </a:r>
            <a:r>
              <a:rPr lang="en-NZ" dirty="0" smtClean="0"/>
              <a:t>IO Graph</a:t>
            </a:r>
            <a:r>
              <a:rPr lang="en-NZ" baseline="0" dirty="0" smtClean="0"/>
              <a:t> for </a:t>
            </a:r>
            <a:r>
              <a:rPr lang="en-NZ" baseline="0" dirty="0" smtClean="0"/>
              <a:t>any metadata, e.g. Optical Power over Time</a:t>
            </a:r>
          </a:p>
          <a:p>
            <a:r>
              <a:rPr lang="en-NZ" baseline="0" dirty="0" smtClean="0"/>
              <a:t>(Y axis units not quite right)</a:t>
            </a:r>
          </a:p>
          <a:p>
            <a:endParaRPr lang="en-NZ" dirty="0"/>
          </a:p>
        </p:txBody>
      </p:sp>
    </p:spTree>
    <p:extLst>
      <p:ext uri="{BB962C8B-B14F-4D97-AF65-F5344CB8AC3E}">
        <p14:creationId xmlns:p14="http://schemas.microsoft.com/office/powerpoint/2010/main" val="30737003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865675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Wireshark can also dissect JPEG EXIF Tags, but the display is not friendly</a:t>
            </a:r>
            <a:endParaRPr lang="en-NZ" dirty="0"/>
          </a:p>
        </p:txBody>
      </p:sp>
    </p:spTree>
    <p:extLst>
      <p:ext uri="{BB962C8B-B14F-4D97-AF65-F5344CB8AC3E}">
        <p14:creationId xmlns:p14="http://schemas.microsoft.com/office/powerpoint/2010/main" val="18025910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12818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NZ" dirty="0" smtClean="0"/>
              <a:t>The time stamp accuracy field in the </a:t>
            </a:r>
            <a:r>
              <a:rPr lang="en-NZ" dirty="0" err="1" smtClean="0"/>
              <a:t>pcap</a:t>
            </a:r>
            <a:r>
              <a:rPr lang="en-NZ" dirty="0" smtClean="0"/>
              <a:t> file header is not read or written</a:t>
            </a:r>
            <a:r>
              <a:rPr lang="en-NZ" baseline="0" dirty="0" smtClean="0"/>
              <a:t> by </a:t>
            </a:r>
            <a:r>
              <a:rPr lang="en-NZ" baseline="0" dirty="0" err="1" smtClean="0"/>
              <a:t>libpcap</a:t>
            </a:r>
            <a:r>
              <a:rPr lang="en-NZ" baseline="0" dirty="0" smtClean="0"/>
              <a:t>, and appears unused.</a:t>
            </a:r>
            <a:endParaRPr lang="en-NZ" dirty="0"/>
          </a:p>
        </p:txBody>
      </p:sp>
    </p:spTree>
    <p:extLst>
      <p:ext uri="{BB962C8B-B14F-4D97-AF65-F5344CB8AC3E}">
        <p14:creationId xmlns:p14="http://schemas.microsoft.com/office/powerpoint/2010/main" val="30763250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err="1" smtClean="0"/>
              <a:t>Pcap</a:t>
            </a:r>
            <a:r>
              <a:rPr lang="en-NZ" baseline="0" dirty="0" smtClean="0"/>
              <a:t> capture file in Wireshark, note there is no Interface information as </a:t>
            </a:r>
            <a:r>
              <a:rPr lang="en-NZ" baseline="0" dirty="0" err="1" smtClean="0"/>
              <a:t>Pcap</a:t>
            </a:r>
            <a:r>
              <a:rPr lang="en-NZ" baseline="0" dirty="0" smtClean="0"/>
              <a:t> only supports one interface.</a:t>
            </a:r>
            <a:endParaRPr lang="en-NZ" dirty="0"/>
          </a:p>
        </p:txBody>
      </p:sp>
    </p:spTree>
    <p:extLst>
      <p:ext uri="{BB962C8B-B14F-4D97-AF65-F5344CB8AC3E}">
        <p14:creationId xmlns:p14="http://schemas.microsoft.com/office/powerpoint/2010/main" val="16160733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Single</a:t>
            </a:r>
            <a:r>
              <a:rPr lang="en-NZ" baseline="0" dirty="0" smtClean="0"/>
              <a:t> unnamed interface, no drop info, no filter info, no trace comment.</a:t>
            </a:r>
            <a:endParaRPr lang="en-NZ" dirty="0"/>
          </a:p>
        </p:txBody>
      </p:sp>
    </p:spTree>
    <p:extLst>
      <p:ext uri="{BB962C8B-B14F-4D97-AF65-F5344CB8AC3E}">
        <p14:creationId xmlns:p14="http://schemas.microsoft.com/office/powerpoint/2010/main" val="3096929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hape 57"/>
          <p:cNvSpPr/>
          <p:nvPr userDrawn="1"/>
        </p:nvSpPr>
        <p:spPr>
          <a:xfrm>
            <a:off x="8525" y="0"/>
            <a:ext cx="9144000" cy="1059558"/>
          </a:xfrm>
          <a:prstGeom prst="rect">
            <a:avLst/>
          </a:prstGeom>
          <a:solidFill>
            <a:srgbClr val="073763"/>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marL="0" marR="0" lvl="0" indent="0" algn="ctr" rtl="0">
              <a:lnSpc>
                <a:spcPct val="100000"/>
              </a:lnSpc>
              <a:spcBef>
                <a:spcPts val="0"/>
              </a:spcBef>
              <a:spcAft>
                <a:spcPts val="0"/>
              </a:spcAft>
              <a:buClr>
                <a:srgbClr val="FFFFFF"/>
              </a:buClr>
              <a:buSzPct val="25000"/>
              <a:buFont typeface="Oswald"/>
              <a:buNone/>
            </a:pPr>
            <a:r>
              <a:rPr lang="en-US" sz="5500" b="1" i="0" u="none" strike="noStrike" cap="none" dirty="0" smtClean="0">
                <a:solidFill>
                  <a:srgbClr val="FFFFFF"/>
                </a:solidFill>
                <a:latin typeface="Oswald"/>
                <a:ea typeface="Oswald"/>
                <a:cs typeface="Oswald"/>
                <a:sym typeface="Oswald"/>
              </a:rPr>
              <a:t>SharkFest'17 US</a:t>
            </a:r>
            <a:r>
              <a:rPr lang="en" sz="5500" b="1" i="0" u="none" strike="noStrike" cap="none" dirty="0" smtClean="0">
                <a:solidFill>
                  <a:srgbClr val="FFFFFF"/>
                </a:solidFill>
                <a:latin typeface="Oswald"/>
                <a:ea typeface="Oswald"/>
                <a:cs typeface="Oswald"/>
                <a:sym typeface="Oswald"/>
              </a:rPr>
              <a:t> </a:t>
            </a:r>
            <a:endParaRPr lang="en" sz="5500" b="1" i="0" u="none" strike="noStrike" cap="none" dirty="0">
              <a:solidFill>
                <a:srgbClr val="FFFFFF"/>
              </a:solidFill>
              <a:latin typeface="Oswald"/>
              <a:ea typeface="Oswald"/>
              <a:cs typeface="Oswald"/>
              <a:sym typeface="Oswald"/>
            </a:endParaRPr>
          </a:p>
        </p:txBody>
      </p:sp>
      <p:sp>
        <p:nvSpPr>
          <p:cNvPr id="4" name="Text Placeholder 3"/>
          <p:cNvSpPr>
            <a:spLocks noGrp="1"/>
          </p:cNvSpPr>
          <p:nvPr>
            <p:ph type="body" sz="quarter" idx="10" hasCustomPrompt="1"/>
          </p:nvPr>
        </p:nvSpPr>
        <p:spPr>
          <a:xfrm>
            <a:off x="395288" y="2571750"/>
            <a:ext cx="8353425" cy="1368152"/>
          </a:xfrm>
          <a:prstGeom prst="rect">
            <a:avLst/>
          </a:prstGeom>
        </p:spPr>
        <p:txBody>
          <a:bodyPr/>
          <a:lstStyle>
            <a:lvl1pPr>
              <a:defRPr sz="4000" baseline="0">
                <a:solidFill>
                  <a:srgbClr val="0B5394"/>
                </a:solidFill>
                <a:latin typeface="Oswald" panose="02000503000000000000" pitchFamily="2" charset="0"/>
              </a:defRPr>
            </a:lvl1pPr>
            <a:lvl2pPr>
              <a:defRPr sz="2000" baseline="0">
                <a:solidFill>
                  <a:srgbClr val="595959"/>
                </a:solidFill>
                <a:latin typeface="Oswald" panose="02000503000000000000" pitchFamily="2" charset="0"/>
              </a:defRPr>
            </a:lvl2pPr>
          </a:lstStyle>
          <a:p>
            <a:pPr lvl="0"/>
            <a:r>
              <a:rPr lang="en-US" dirty="0" smtClean="0"/>
              <a:t>Presentation Title</a:t>
            </a:r>
          </a:p>
        </p:txBody>
      </p:sp>
      <p:sp>
        <p:nvSpPr>
          <p:cNvPr id="7" name="Text Placeholder 6"/>
          <p:cNvSpPr>
            <a:spLocks noGrp="1"/>
          </p:cNvSpPr>
          <p:nvPr>
            <p:ph type="body" sz="quarter" idx="11" hasCustomPrompt="1"/>
          </p:nvPr>
        </p:nvSpPr>
        <p:spPr>
          <a:xfrm>
            <a:off x="395288" y="4011911"/>
            <a:ext cx="8353425" cy="360040"/>
          </a:xfrm>
          <a:prstGeom prst="rect">
            <a:avLst/>
          </a:prstGeom>
        </p:spPr>
        <p:txBody>
          <a:bodyPr/>
          <a:lstStyle>
            <a:lvl1pPr algn="r">
              <a:defRPr sz="2400">
                <a:solidFill>
                  <a:srgbClr val="0B5394"/>
                </a:solidFill>
                <a:latin typeface="Oswald" panose="02000503000000000000" pitchFamily="2" charset="0"/>
              </a:defRPr>
            </a:lvl1pPr>
            <a:lvl2pPr algn="r">
              <a:defRPr sz="1800" baseline="0"/>
            </a:lvl2pPr>
          </a:lstStyle>
          <a:p>
            <a:pPr lvl="0"/>
            <a:r>
              <a:rPr lang="en-US" dirty="0" smtClean="0"/>
              <a:t>Presenter Name</a:t>
            </a:r>
          </a:p>
        </p:txBody>
      </p:sp>
      <p:sp>
        <p:nvSpPr>
          <p:cNvPr id="12" name="Text Placeholder 11"/>
          <p:cNvSpPr>
            <a:spLocks noGrp="1"/>
          </p:cNvSpPr>
          <p:nvPr>
            <p:ph type="body" sz="quarter" idx="13" hasCustomPrompt="1"/>
          </p:nvPr>
        </p:nvSpPr>
        <p:spPr>
          <a:xfrm>
            <a:off x="395288" y="4371975"/>
            <a:ext cx="8353425" cy="449263"/>
          </a:xfrm>
          <a:prstGeom prst="rect">
            <a:avLst/>
          </a:prstGeom>
        </p:spPr>
        <p:txBody>
          <a:bodyPr/>
          <a:lstStyle>
            <a:lvl1pPr algn="r">
              <a:defRPr sz="1800">
                <a:latin typeface="+mn-lt"/>
              </a:defRPr>
            </a:lvl1pPr>
          </a:lstStyle>
          <a:p>
            <a:pPr lvl="0"/>
            <a:r>
              <a:rPr lang="en-US" dirty="0" smtClean="0"/>
              <a:t>Presenter Title | Presenter Organization</a:t>
            </a:r>
          </a:p>
        </p:txBody>
      </p:sp>
    </p:spTree>
    <p:extLst>
      <p:ext uri="{BB962C8B-B14F-4D97-AF65-F5344CB8AC3E}">
        <p14:creationId xmlns:p14="http://schemas.microsoft.com/office/powerpoint/2010/main" val="335573965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lide Page">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0" y="0"/>
            <a:ext cx="9144000" cy="524593"/>
          </a:xfrm>
          <a:prstGeom prst="rect">
            <a:avLst/>
          </a:prstGeom>
          <a:solidFill>
            <a:srgbClr val="073763"/>
          </a:solidFill>
        </p:spPr>
        <p:txBody>
          <a:bodyPr/>
          <a:lstStyle>
            <a:lvl1pPr algn="ctr">
              <a:defRPr sz="3000" b="1" baseline="0">
                <a:solidFill>
                  <a:schemeClr val="bg1"/>
                </a:solidFill>
                <a:latin typeface="Oswald" panose="02000503000000000000" pitchFamily="2" charset="0"/>
              </a:defRPr>
            </a:lvl1pPr>
          </a:lstStyle>
          <a:p>
            <a:pPr lvl="0"/>
            <a:r>
              <a:rPr lang="en-US" dirty="0" smtClean="0"/>
              <a:t>CLICK TO ADD TITLE</a:t>
            </a:r>
          </a:p>
        </p:txBody>
      </p:sp>
      <p:sp>
        <p:nvSpPr>
          <p:cNvPr id="8" name="Text Placeholder 7"/>
          <p:cNvSpPr>
            <a:spLocks noGrp="1"/>
          </p:cNvSpPr>
          <p:nvPr>
            <p:ph type="body" sz="quarter" idx="11"/>
          </p:nvPr>
        </p:nvSpPr>
        <p:spPr>
          <a:xfrm>
            <a:off x="395287" y="627534"/>
            <a:ext cx="8353177" cy="4506959"/>
          </a:xfrm>
          <a:prstGeom prst="rect">
            <a:avLst/>
          </a:prstGeom>
        </p:spPr>
        <p:txBody>
          <a:bodyPr/>
          <a:lstStyle>
            <a:lvl1pPr marL="179388" indent="-179388">
              <a:buFont typeface="Arial" panose="020B0604020202020204" pitchFamily="34" charset="0"/>
              <a:buChar char="•"/>
              <a:defRPr sz="2800">
                <a:latin typeface="+mn-lt"/>
              </a:defRPr>
            </a:lvl1pPr>
            <a:lvl2pPr marL="444500" indent="-179388">
              <a:buFont typeface="Arial" panose="020B0604020202020204" pitchFamily="34" charset="0"/>
              <a:buChar char="•"/>
              <a:defRPr sz="2000">
                <a:latin typeface="+mn-lt"/>
              </a:defRPr>
            </a:lvl2pPr>
            <a:lvl3pPr marL="803275" indent="-179388">
              <a:buFont typeface="Arial" panose="020B0604020202020204" pitchFamily="34" charset="0"/>
              <a:buChar char="•"/>
              <a:defRPr sz="1600">
                <a:latin typeface="+mn-lt"/>
              </a:defRPr>
            </a:lvl3pPr>
            <a:lvl4pPr marL="1076325" indent="-179388">
              <a:buFont typeface="Arial" panose="020B0604020202020204" pitchFamily="34" charset="0"/>
              <a:buChar char="•"/>
              <a:defRPr>
                <a:latin typeface="+mn-lt"/>
              </a:defRPr>
            </a:lvl4pPr>
            <a:lvl5pPr marL="1341438" indent="-179388">
              <a:buFont typeface="Arial" panose="020B0604020202020204" pitchFamily="34" charset="0"/>
              <a:buChar char="•"/>
              <a:defRPr sz="120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e-DE" dirty="0"/>
          </a:p>
        </p:txBody>
      </p:sp>
    </p:spTree>
    <p:extLst>
      <p:ext uri="{BB962C8B-B14F-4D97-AF65-F5344CB8AC3E}">
        <p14:creationId xmlns:p14="http://schemas.microsoft.com/office/powerpoint/2010/main" val="195638117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ubtopic">
    <p:spTree>
      <p:nvGrpSpPr>
        <p:cNvPr id="1" name=""/>
        <p:cNvGrpSpPr/>
        <p:nvPr/>
      </p:nvGrpSpPr>
      <p:grpSpPr>
        <a:xfrm>
          <a:off x="0" y="0"/>
          <a:ext cx="0" cy="0"/>
          <a:chOff x="0" y="0"/>
          <a:chExt cx="0" cy="0"/>
        </a:xfrm>
      </p:grpSpPr>
    </p:spTree>
    <p:extLst>
      <p:ext uri="{BB962C8B-B14F-4D97-AF65-F5344CB8AC3E}">
        <p14:creationId xmlns:p14="http://schemas.microsoft.com/office/powerpoint/2010/main" val="57088114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10" name="Shape 62"/>
          <p:cNvPicPr preferRelativeResize="0"/>
          <p:nvPr userDrawn="1"/>
        </p:nvPicPr>
        <p:blipFill rotWithShape="1">
          <a:blip r:embed="rId5">
            <a:alphaModFix amt="19000"/>
          </a:blip>
          <a:srcRect/>
          <a:stretch/>
        </p:blipFill>
        <p:spPr>
          <a:xfrm>
            <a:off x="2984025" y="1388000"/>
            <a:ext cx="3192998" cy="3192998"/>
          </a:xfrm>
          <a:prstGeom prst="rect">
            <a:avLst/>
          </a:prstGeom>
          <a:noFill/>
          <a:ln>
            <a:noFill/>
          </a:ln>
        </p:spPr>
      </p:pic>
      <p:sp>
        <p:nvSpPr>
          <p:cNvPr id="3" name="Shape 63"/>
          <p:cNvSpPr txBox="1">
            <a:spLocks/>
          </p:cNvSpPr>
          <p:nvPr userDrawn="1"/>
        </p:nvSpPr>
        <p:spPr>
          <a:xfrm>
            <a:off x="311700" y="4776725"/>
            <a:ext cx="8520599" cy="2817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ctr">
              <a:buClr>
                <a:schemeClr val="dk1"/>
              </a:buClr>
              <a:buSzPct val="25000"/>
              <a:buFont typeface="Arial"/>
              <a:buNone/>
            </a:pPr>
            <a:r>
              <a:rPr lang="en-US" sz="1500" dirty="0" smtClean="0">
                <a:latin typeface="Oswald"/>
                <a:ea typeface="Oswald"/>
                <a:cs typeface="Oswald"/>
                <a:sym typeface="Oswald"/>
              </a:rPr>
              <a:t> SharkFest'17 US • Carnegie Mellon University • June 19-22, 2017</a:t>
            </a:r>
          </a:p>
          <a:p>
            <a:pPr algn="r">
              <a:buClr>
                <a:schemeClr val="dk2"/>
              </a:buClr>
              <a:buSzPct val="25000"/>
              <a:buFont typeface="Arial"/>
              <a:buNone/>
            </a:pPr>
            <a:endParaRPr lang="en-US" sz="2400" dirty="0" smtClean="0">
              <a:solidFill>
                <a:srgbClr val="0B5394"/>
              </a:solidFill>
              <a:latin typeface="Oswald"/>
              <a:ea typeface="Oswald"/>
              <a:cs typeface="Oswald"/>
              <a:sym typeface="Oswald"/>
            </a:endParaRPr>
          </a:p>
          <a:p>
            <a:pPr algn="r">
              <a:buClr>
                <a:schemeClr val="dk2"/>
              </a:buClr>
              <a:buSzPct val="25000"/>
              <a:buFont typeface="Arial"/>
              <a:buNone/>
            </a:pPr>
            <a:endParaRPr lang="en-US" sz="1800" dirty="0">
              <a:latin typeface="Oswald"/>
              <a:ea typeface="Oswald"/>
              <a:cs typeface="Oswald"/>
              <a:sym typeface="Oswald"/>
            </a:endParaRPr>
          </a:p>
        </p:txBody>
      </p:sp>
      <p:cxnSp>
        <p:nvCxnSpPr>
          <p:cNvPr id="4" name="Straight Connector 3"/>
          <p:cNvCxnSpPr/>
          <p:nvPr userDrawn="1"/>
        </p:nvCxnSpPr>
        <p:spPr>
          <a:xfrm>
            <a:off x="0" y="4842139"/>
            <a:ext cx="9144000" cy="0"/>
          </a:xfrm>
          <a:prstGeom prst="line">
            <a:avLst/>
          </a:prstGeom>
          <a:ln>
            <a:solidFill>
              <a:srgbClr val="DBE4EF"/>
            </a:solidFill>
          </a:ln>
        </p:spPr>
        <p:style>
          <a:lnRef idx="1">
            <a:schemeClr val="accent1"/>
          </a:lnRef>
          <a:fillRef idx="0">
            <a:schemeClr val="accent1"/>
          </a:fillRef>
          <a:effectRef idx="0">
            <a:schemeClr val="accent1"/>
          </a:effectRef>
          <a:fontRef idx="minor">
            <a:schemeClr val="tx1"/>
          </a:fontRef>
        </p:style>
      </p:cxnSp>
    </p:spTree>
  </p:cSld>
  <p:clrMap bg1="lt1" tx1="dk1" bg2="dk2" tx2="lt2" accent1="accent1" accent2="accent2" accent3="accent3" accent4="accent4" accent5="accent5" accent6="accent6" hlink="hlink" folHlink="folHlink"/>
  <p:sldLayoutIdLst>
    <p:sldLayoutId id="2147483661" r:id="rId1"/>
    <p:sldLayoutId id="2147483660" r:id="rId2"/>
    <p:sldLayoutId id="2147483662" r:id="rId3"/>
  </p:sldLayoutIdLst>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s://github.com/pcapng/pcapng"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197644" y="1851670"/>
            <a:ext cx="8946356" cy="1944216"/>
          </a:xfrm>
        </p:spPr>
        <p:txBody>
          <a:bodyPr/>
          <a:lstStyle/>
          <a:p>
            <a:r>
              <a:rPr lang="en-NZ" sz="3200" dirty="0"/>
              <a:t>Augmenting </a:t>
            </a:r>
            <a:r>
              <a:rPr lang="en-NZ" sz="3200" dirty="0" smtClean="0"/>
              <a:t>Packet Capture </a:t>
            </a:r>
            <a:r>
              <a:rPr lang="en-NZ" sz="3200" dirty="0"/>
              <a:t>with </a:t>
            </a:r>
            <a:r>
              <a:rPr lang="en-NZ" sz="3200" dirty="0" smtClean="0"/>
              <a:t>Contextual Metadata</a:t>
            </a:r>
          </a:p>
          <a:p>
            <a:r>
              <a:rPr lang="en-NZ" sz="2400" dirty="0"/>
              <a:t>T</a:t>
            </a:r>
            <a:r>
              <a:rPr lang="en-NZ" sz="2400" dirty="0" smtClean="0"/>
              <a:t>he </a:t>
            </a:r>
            <a:r>
              <a:rPr lang="en-NZ" sz="2400" b="1" dirty="0" smtClean="0"/>
              <a:t>Why</a:t>
            </a:r>
            <a:r>
              <a:rPr lang="en-NZ" sz="2400" dirty="0" smtClean="0"/>
              <a:t>, </a:t>
            </a:r>
            <a:r>
              <a:rPr lang="en-NZ" sz="2400" b="1" dirty="0" smtClean="0"/>
              <a:t>What</a:t>
            </a:r>
            <a:r>
              <a:rPr lang="en-NZ" sz="2400" dirty="0"/>
              <a:t>, </a:t>
            </a:r>
            <a:r>
              <a:rPr lang="en-NZ" sz="2400" dirty="0" smtClean="0"/>
              <a:t>and </a:t>
            </a:r>
            <a:r>
              <a:rPr lang="en-NZ" sz="2400" b="1" dirty="0" smtClean="0"/>
              <a:t>How</a:t>
            </a:r>
            <a:endParaRPr lang="en-US" sz="2400" b="1" dirty="0"/>
          </a:p>
        </p:txBody>
      </p:sp>
      <p:sp>
        <p:nvSpPr>
          <p:cNvPr id="11" name="Text Placeholder 10"/>
          <p:cNvSpPr>
            <a:spLocks noGrp="1"/>
          </p:cNvSpPr>
          <p:nvPr>
            <p:ph type="body" sz="quarter" idx="11"/>
          </p:nvPr>
        </p:nvSpPr>
        <p:spPr/>
        <p:txBody>
          <a:bodyPr/>
          <a:lstStyle/>
          <a:p>
            <a:r>
              <a:rPr lang="en-US" dirty="0" smtClean="0"/>
              <a:t>Stephen Donnelly</a:t>
            </a:r>
            <a:endParaRPr lang="en-US" dirty="0"/>
          </a:p>
        </p:txBody>
      </p:sp>
      <p:sp>
        <p:nvSpPr>
          <p:cNvPr id="13" name="Text Placeholder 12"/>
          <p:cNvSpPr>
            <a:spLocks noGrp="1"/>
          </p:cNvSpPr>
          <p:nvPr>
            <p:ph type="body" sz="quarter" idx="13"/>
          </p:nvPr>
        </p:nvSpPr>
        <p:spPr>
          <a:xfrm>
            <a:off x="395288" y="4371975"/>
            <a:ext cx="8353425" cy="360015"/>
          </a:xfrm>
        </p:spPr>
        <p:txBody>
          <a:bodyPr/>
          <a:lstStyle/>
          <a:p>
            <a:r>
              <a:rPr lang="en-US" dirty="0" smtClean="0"/>
              <a:t>CTO | </a:t>
            </a:r>
            <a:r>
              <a:rPr lang="en-US" dirty="0" err="1" smtClean="0"/>
              <a:t>Endace</a:t>
            </a:r>
            <a:endParaRPr lang="en-US" dirty="0"/>
          </a:p>
        </p:txBody>
      </p:sp>
    </p:spTree>
    <p:extLst>
      <p:ext uri="{BB962C8B-B14F-4D97-AF65-F5344CB8AC3E}">
        <p14:creationId xmlns:p14="http://schemas.microsoft.com/office/powerpoint/2010/main" val="33649535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Agenda</a:t>
            </a:r>
            <a:endParaRPr lang="en-US" dirty="0"/>
          </a:p>
        </p:txBody>
      </p:sp>
      <p:sp>
        <p:nvSpPr>
          <p:cNvPr id="3" name="Text Placeholder 2"/>
          <p:cNvSpPr>
            <a:spLocks noGrp="1"/>
          </p:cNvSpPr>
          <p:nvPr>
            <p:ph type="body" sz="quarter" idx="11"/>
          </p:nvPr>
        </p:nvSpPr>
        <p:spPr/>
        <p:txBody>
          <a:bodyPr/>
          <a:lstStyle/>
          <a:p>
            <a:pPr marL="0" indent="0">
              <a:buNone/>
            </a:pPr>
            <a:r>
              <a:rPr lang="en-US" b="1" dirty="0">
                <a:solidFill>
                  <a:schemeClr val="bg1">
                    <a:lumMod val="65000"/>
                  </a:schemeClr>
                </a:solidFill>
              </a:rPr>
              <a:t>Why?</a:t>
            </a:r>
          </a:p>
          <a:p>
            <a:pPr lvl="1"/>
            <a:r>
              <a:rPr lang="en-US" dirty="0">
                <a:solidFill>
                  <a:schemeClr val="bg1">
                    <a:lumMod val="65000"/>
                  </a:schemeClr>
                </a:solidFill>
              </a:rPr>
              <a:t>Why do we need </a:t>
            </a:r>
            <a:r>
              <a:rPr lang="en-US" dirty="0" smtClean="0">
                <a:solidFill>
                  <a:schemeClr val="bg1">
                    <a:lumMod val="65000"/>
                  </a:schemeClr>
                </a:solidFill>
              </a:rPr>
              <a:t>metadata and-what </a:t>
            </a:r>
            <a:r>
              <a:rPr lang="en-US" dirty="0">
                <a:solidFill>
                  <a:schemeClr val="bg1">
                    <a:lumMod val="65000"/>
                  </a:schemeClr>
                </a:solidFill>
              </a:rPr>
              <a:t>would we use it for?</a:t>
            </a:r>
          </a:p>
          <a:p>
            <a:pPr marL="0" marR="0" lvl="0" indent="0" defTabSz="914400" eaLnBrk="1" fontAlgn="auto" latinLnBrk="0" hangingPunct="1">
              <a:lnSpc>
                <a:spcPct val="100000"/>
              </a:lnSpc>
              <a:spcBef>
                <a:spcPts val="0"/>
              </a:spcBef>
              <a:spcAft>
                <a:spcPts val="0"/>
              </a:spcAft>
              <a:buClrTx/>
              <a:buSzTx/>
              <a:buFontTx/>
              <a:buNone/>
              <a:tabLst/>
              <a:defRPr/>
            </a:pPr>
            <a:endParaRPr lang="en-US" b="1" dirty="0" smtClean="0">
              <a:solidFill>
                <a:schemeClr val="bg1">
                  <a:lumMod val="65000"/>
                </a:schemeClr>
              </a:solidFill>
            </a:endParaRPr>
          </a:p>
          <a:p>
            <a:pPr marL="0" marR="0" lvl="0" indent="0" defTabSz="914400" eaLnBrk="1" fontAlgn="auto" latinLnBrk="0" hangingPunct="1">
              <a:lnSpc>
                <a:spcPct val="100000"/>
              </a:lnSpc>
              <a:spcBef>
                <a:spcPts val="0"/>
              </a:spcBef>
              <a:spcAft>
                <a:spcPts val="0"/>
              </a:spcAft>
              <a:buClrTx/>
              <a:buSzTx/>
              <a:buFontTx/>
              <a:buNone/>
              <a:tabLst/>
              <a:defRPr/>
            </a:pPr>
            <a:r>
              <a:rPr lang="en-US" b="1" dirty="0" smtClean="0">
                <a:solidFill>
                  <a:schemeClr val="bg1">
                    <a:lumMod val="65000"/>
                  </a:schemeClr>
                </a:solidFill>
              </a:rPr>
              <a:t>What?</a:t>
            </a:r>
          </a:p>
          <a:p>
            <a:pPr lvl="1"/>
            <a:r>
              <a:rPr lang="en-US" dirty="0" smtClean="0">
                <a:solidFill>
                  <a:schemeClr val="bg1">
                    <a:lumMod val="65000"/>
                  </a:schemeClr>
                </a:solidFill>
              </a:rPr>
              <a:t>What do we mean by metadata</a:t>
            </a:r>
          </a:p>
          <a:p>
            <a:pPr lvl="1"/>
            <a:r>
              <a:rPr lang="en-US" dirty="0">
                <a:solidFill>
                  <a:schemeClr val="bg1">
                    <a:lumMod val="65000"/>
                  </a:schemeClr>
                </a:solidFill>
              </a:rPr>
              <a:t>W</a:t>
            </a:r>
            <a:r>
              <a:rPr lang="en-US" dirty="0" smtClean="0">
                <a:solidFill>
                  <a:schemeClr val="bg1">
                    <a:lumMod val="65000"/>
                  </a:schemeClr>
                </a:solidFill>
              </a:rPr>
              <a:t>hat metadata might we want? </a:t>
            </a:r>
          </a:p>
          <a:p>
            <a:pPr lvl="1"/>
            <a:r>
              <a:rPr lang="en-US" dirty="0" smtClean="0">
                <a:solidFill>
                  <a:schemeClr val="bg1">
                    <a:lumMod val="65000"/>
                  </a:schemeClr>
                </a:solidFill>
              </a:rPr>
              <a:t>What sorts of metadata are there?</a:t>
            </a:r>
          </a:p>
          <a:p>
            <a:pPr lvl="1"/>
            <a:endParaRPr lang="en-US" dirty="0"/>
          </a:p>
          <a:p>
            <a:pPr marL="0" indent="0">
              <a:buNone/>
            </a:pPr>
            <a:r>
              <a:rPr lang="en-US" b="1" dirty="0" smtClean="0"/>
              <a:t>How?</a:t>
            </a:r>
          </a:p>
          <a:p>
            <a:pPr lvl="1"/>
            <a:r>
              <a:rPr lang="en-US" dirty="0" smtClean="0"/>
              <a:t>A look at a couple of options for encoding metadata: </a:t>
            </a:r>
            <a:r>
              <a:rPr lang="en-US" b="1" dirty="0" smtClean="0"/>
              <a:t>PCAP-NG</a:t>
            </a:r>
            <a:r>
              <a:rPr lang="en-US" dirty="0" smtClean="0"/>
              <a:t> and </a:t>
            </a:r>
            <a:r>
              <a:rPr lang="en-US" b="1" dirty="0" smtClean="0"/>
              <a:t>ERF</a:t>
            </a:r>
          </a:p>
          <a:p>
            <a:pPr lvl="1"/>
            <a:r>
              <a:rPr lang="en-US" dirty="0" smtClean="0"/>
              <a:t>How do they differ and what is the impact of that difference?</a:t>
            </a:r>
            <a:endParaRPr lang="en-US" dirty="0"/>
          </a:p>
          <a:p>
            <a:pPr lvl="1"/>
            <a:endParaRPr lang="en-US" dirty="0"/>
          </a:p>
        </p:txBody>
      </p:sp>
    </p:spTree>
    <p:extLst>
      <p:ext uri="{BB962C8B-B14F-4D97-AF65-F5344CB8AC3E}">
        <p14:creationId xmlns:p14="http://schemas.microsoft.com/office/powerpoint/2010/main" val="2317764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NZ" dirty="0" smtClean="0"/>
              <a:t>HOW - PCAP file format</a:t>
            </a:r>
            <a:endParaRPr lang="en-NZ" dirty="0"/>
          </a:p>
        </p:txBody>
      </p:sp>
      <p:sp>
        <p:nvSpPr>
          <p:cNvPr id="3" name="Text Placeholder 2"/>
          <p:cNvSpPr>
            <a:spLocks noGrp="1"/>
          </p:cNvSpPr>
          <p:nvPr>
            <p:ph type="body" sz="quarter" idx="11"/>
          </p:nvPr>
        </p:nvSpPr>
        <p:spPr/>
        <p:txBody>
          <a:bodyPr/>
          <a:lstStyle/>
          <a:p>
            <a:pPr marL="0" indent="0">
              <a:buNone/>
            </a:pPr>
            <a:r>
              <a:rPr lang="en-NZ" b="1" dirty="0" smtClean="0"/>
              <a:t>File Header</a:t>
            </a:r>
          </a:p>
          <a:p>
            <a:pPr lvl="1"/>
            <a:r>
              <a:rPr lang="en-NZ" dirty="0" smtClean="0"/>
              <a:t>Magic number (endianness, micro/nanosecond resolution)</a:t>
            </a:r>
          </a:p>
          <a:p>
            <a:pPr lvl="1"/>
            <a:r>
              <a:rPr lang="en-NZ" dirty="0" smtClean="0"/>
              <a:t>PCAP Version</a:t>
            </a:r>
          </a:p>
          <a:p>
            <a:pPr lvl="1"/>
            <a:r>
              <a:rPr lang="en-NZ" dirty="0" smtClean="0"/>
              <a:t>Time zone (GMT to local correction)</a:t>
            </a:r>
          </a:p>
          <a:p>
            <a:pPr lvl="1"/>
            <a:r>
              <a:rPr lang="en-NZ" dirty="0" smtClean="0"/>
              <a:t>Time stamp accuracy (?)</a:t>
            </a:r>
          </a:p>
          <a:p>
            <a:pPr lvl="1"/>
            <a:r>
              <a:rPr lang="en-NZ" dirty="0" smtClean="0"/>
              <a:t>Snap length</a:t>
            </a:r>
          </a:p>
          <a:p>
            <a:pPr lvl="1"/>
            <a:r>
              <a:rPr lang="en-NZ" dirty="0" smtClean="0"/>
              <a:t>Link type</a:t>
            </a:r>
          </a:p>
          <a:p>
            <a:pPr marL="0" indent="0">
              <a:buNone/>
            </a:pPr>
            <a:r>
              <a:rPr lang="en-NZ" b="1" dirty="0" smtClean="0"/>
              <a:t>Packet Header</a:t>
            </a:r>
          </a:p>
          <a:p>
            <a:pPr lvl="1"/>
            <a:r>
              <a:rPr lang="en-NZ" dirty="0" smtClean="0"/>
              <a:t>Time stamp</a:t>
            </a:r>
          </a:p>
          <a:p>
            <a:pPr lvl="1"/>
            <a:r>
              <a:rPr lang="en-NZ" dirty="0" smtClean="0"/>
              <a:t>Captured Length</a:t>
            </a:r>
          </a:p>
          <a:p>
            <a:pPr lvl="1"/>
            <a:r>
              <a:rPr lang="en-NZ" dirty="0" smtClean="0"/>
              <a:t>Length off wire</a:t>
            </a:r>
          </a:p>
          <a:p>
            <a:pPr marL="0" indent="0">
              <a:buNone/>
            </a:pPr>
            <a:r>
              <a:rPr lang="en-NZ" b="1" dirty="0" smtClean="0"/>
              <a:t>Packet/Frame content</a:t>
            </a:r>
          </a:p>
          <a:p>
            <a:endParaRPr lang="en-NZ" dirty="0"/>
          </a:p>
        </p:txBody>
      </p:sp>
    </p:spTree>
    <p:extLst>
      <p:ext uri="{BB962C8B-B14F-4D97-AF65-F5344CB8AC3E}">
        <p14:creationId xmlns:p14="http://schemas.microsoft.com/office/powerpoint/2010/main" val="4431319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NZ" dirty="0" smtClean="0"/>
              <a:t>HOW – </a:t>
            </a:r>
            <a:r>
              <a:rPr lang="en-NZ" dirty="0" err="1" smtClean="0"/>
              <a:t>Pcap</a:t>
            </a:r>
            <a:r>
              <a:rPr lang="en-NZ" dirty="0" smtClean="0"/>
              <a:t> in Wireshark</a:t>
            </a:r>
            <a:endParaRPr lang="en-NZ"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524022"/>
            <a:ext cx="8496944" cy="4314854"/>
          </a:xfrm>
          <a:prstGeom prst="rect">
            <a:avLst/>
          </a:prstGeom>
        </p:spPr>
      </p:pic>
    </p:spTree>
    <p:extLst>
      <p:ext uri="{BB962C8B-B14F-4D97-AF65-F5344CB8AC3E}">
        <p14:creationId xmlns:p14="http://schemas.microsoft.com/office/powerpoint/2010/main" val="17073520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NZ" dirty="0" smtClean="0"/>
              <a:t>HOW – </a:t>
            </a:r>
            <a:r>
              <a:rPr lang="en-NZ" dirty="0" err="1" smtClean="0"/>
              <a:t>Pcap</a:t>
            </a:r>
            <a:r>
              <a:rPr lang="en-NZ" dirty="0" smtClean="0"/>
              <a:t> in Wireshark</a:t>
            </a:r>
            <a:endParaRPr lang="en-NZ"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524022"/>
            <a:ext cx="8496943" cy="4314854"/>
          </a:xfrm>
          <a:prstGeom prst="rect">
            <a:avLst/>
          </a:prstGeom>
        </p:spPr>
      </p:pic>
    </p:spTree>
    <p:extLst>
      <p:ext uri="{BB962C8B-B14F-4D97-AF65-F5344CB8AC3E}">
        <p14:creationId xmlns:p14="http://schemas.microsoft.com/office/powerpoint/2010/main" val="28249323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2"/>
          <p:cNvSpPr>
            <a:spLocks noGrp="1"/>
          </p:cNvSpPr>
          <p:nvPr>
            <p:ph type="body" sz="quarter" idx="11"/>
          </p:nvPr>
        </p:nvSpPr>
        <p:spPr>
          <a:xfrm>
            <a:off x="395287" y="627535"/>
            <a:ext cx="8353177" cy="576064"/>
          </a:xfrm>
        </p:spPr>
        <p:txBody>
          <a:bodyPr/>
          <a:lstStyle/>
          <a:p>
            <a:pPr marL="0" indent="0">
              <a:buNone/>
            </a:pPr>
            <a:r>
              <a:rPr lang="en-US" b="1" kern="1200" dirty="0" smtClean="0">
                <a:solidFill>
                  <a:schemeClr val="tx1"/>
                </a:solidFill>
              </a:rPr>
              <a:t>Metadata in PCAP files</a:t>
            </a:r>
            <a:endParaRPr lang="en-NZ" b="1" kern="1200" dirty="0">
              <a:solidFill>
                <a:schemeClr val="tx1"/>
              </a:solidFill>
            </a:endParaRPr>
          </a:p>
          <a:p>
            <a:endParaRPr lang="en-NZ" dirty="0"/>
          </a:p>
        </p:txBody>
      </p:sp>
      <p:sp>
        <p:nvSpPr>
          <p:cNvPr id="2" name="Text Placeholder 1"/>
          <p:cNvSpPr>
            <a:spLocks noGrp="1"/>
          </p:cNvSpPr>
          <p:nvPr>
            <p:ph type="body" sz="quarter" idx="10"/>
          </p:nvPr>
        </p:nvSpPr>
        <p:spPr/>
        <p:txBody>
          <a:bodyPr/>
          <a:lstStyle/>
          <a:p>
            <a:r>
              <a:rPr lang="en-NZ" b="1" dirty="0" smtClean="0"/>
              <a:t>HOW - what does PCAP enable?</a:t>
            </a:r>
            <a:endParaRPr lang="en-NZ" b="1" dirty="0"/>
          </a:p>
        </p:txBody>
      </p:sp>
      <p:sp>
        <p:nvSpPr>
          <p:cNvPr id="13" name="TextBox 12"/>
          <p:cNvSpPr txBox="1"/>
          <p:nvPr/>
        </p:nvSpPr>
        <p:spPr>
          <a:xfrm>
            <a:off x="1075715" y="1547465"/>
            <a:ext cx="881973" cy="523220"/>
          </a:xfrm>
          <a:prstGeom prst="rect">
            <a:avLst/>
          </a:prstGeom>
          <a:noFill/>
        </p:spPr>
        <p:txBody>
          <a:bodyPr wrap="none" rtlCol="0">
            <a:spAutoFit/>
          </a:bodyPr>
          <a:lstStyle/>
          <a:p>
            <a:pPr algn="ctr"/>
            <a:r>
              <a:rPr lang="en-NZ" sz="2800" dirty="0" smtClean="0">
                <a:solidFill>
                  <a:schemeClr val="bg1"/>
                </a:solidFill>
              </a:rPr>
              <a:t>Who</a:t>
            </a:r>
            <a:endParaRPr lang="en-US" dirty="0">
              <a:solidFill>
                <a:schemeClr val="bg1"/>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1056018967"/>
              </p:ext>
            </p:extLst>
          </p:nvPr>
        </p:nvGraphicFramePr>
        <p:xfrm>
          <a:off x="403506" y="1306540"/>
          <a:ext cx="8568952" cy="3209426"/>
        </p:xfrm>
        <a:graphic>
          <a:graphicData uri="http://schemas.openxmlformats.org/drawingml/2006/table">
            <a:tbl>
              <a:tblPr firstRow="1" bandRow="1">
                <a:tableStyleId>{2D5ABB26-0587-4C30-8999-92F81FD0307C}</a:tableStyleId>
              </a:tblPr>
              <a:tblGrid>
                <a:gridCol w="1512168">
                  <a:extLst>
                    <a:ext uri="{9D8B030D-6E8A-4147-A177-3AD203B41FA5}">
                      <a16:colId xmlns:a16="http://schemas.microsoft.com/office/drawing/2014/main" val="20000"/>
                    </a:ext>
                  </a:extLst>
                </a:gridCol>
                <a:gridCol w="1368152">
                  <a:extLst>
                    <a:ext uri="{9D8B030D-6E8A-4147-A177-3AD203B41FA5}">
                      <a16:colId xmlns:a16="http://schemas.microsoft.com/office/drawing/2014/main" val="20001"/>
                    </a:ext>
                  </a:extLst>
                </a:gridCol>
                <a:gridCol w="1368152">
                  <a:extLst>
                    <a:ext uri="{9D8B030D-6E8A-4147-A177-3AD203B41FA5}">
                      <a16:colId xmlns:a16="http://schemas.microsoft.com/office/drawing/2014/main" val="20002"/>
                    </a:ext>
                  </a:extLst>
                </a:gridCol>
                <a:gridCol w="1368152">
                  <a:extLst>
                    <a:ext uri="{9D8B030D-6E8A-4147-A177-3AD203B41FA5}">
                      <a16:colId xmlns:a16="http://schemas.microsoft.com/office/drawing/2014/main" val="20003"/>
                    </a:ext>
                  </a:extLst>
                </a:gridCol>
                <a:gridCol w="1368152">
                  <a:extLst>
                    <a:ext uri="{9D8B030D-6E8A-4147-A177-3AD203B41FA5}">
                      <a16:colId xmlns:a16="http://schemas.microsoft.com/office/drawing/2014/main" val="20004"/>
                    </a:ext>
                  </a:extLst>
                </a:gridCol>
                <a:gridCol w="1584176">
                  <a:extLst>
                    <a:ext uri="{9D8B030D-6E8A-4147-A177-3AD203B41FA5}">
                      <a16:colId xmlns:a16="http://schemas.microsoft.com/office/drawing/2014/main" val="20005"/>
                    </a:ext>
                  </a:extLst>
                </a:gridCol>
              </a:tblGrid>
              <a:tr h="425045">
                <a:tc>
                  <a:txBody>
                    <a:bodyPr/>
                    <a:lstStyle/>
                    <a:p>
                      <a:pPr algn="ctr"/>
                      <a:r>
                        <a:rPr lang="en-US" sz="2000" dirty="0" smtClean="0">
                          <a:solidFill>
                            <a:schemeClr val="bg1"/>
                          </a:solidFill>
                        </a:rPr>
                        <a:t>What</a:t>
                      </a:r>
                      <a:endParaRPr lang="en-US" sz="20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073763"/>
                    </a:solidFill>
                  </a:tcPr>
                </a:tc>
                <a:tc>
                  <a:txBody>
                    <a:bodyPr/>
                    <a:lstStyle/>
                    <a:p>
                      <a:pPr algn="ctr"/>
                      <a:r>
                        <a:rPr lang="en-US" sz="2000" dirty="0" smtClean="0">
                          <a:solidFill>
                            <a:schemeClr val="bg1"/>
                          </a:solidFill>
                        </a:rPr>
                        <a:t>When</a:t>
                      </a:r>
                      <a:endParaRPr lang="en-US" sz="20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073763"/>
                    </a:solidFill>
                  </a:tcPr>
                </a:tc>
                <a:tc>
                  <a:txBody>
                    <a:bodyPr/>
                    <a:lstStyle/>
                    <a:p>
                      <a:pPr algn="ctr"/>
                      <a:r>
                        <a:rPr lang="en-US" sz="2000" dirty="0" smtClean="0">
                          <a:solidFill>
                            <a:schemeClr val="bg1"/>
                          </a:solidFill>
                        </a:rPr>
                        <a:t>Where</a:t>
                      </a:r>
                      <a:endParaRPr lang="en-US" sz="20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073763"/>
                    </a:solidFill>
                  </a:tcPr>
                </a:tc>
                <a:tc>
                  <a:txBody>
                    <a:bodyPr/>
                    <a:lstStyle/>
                    <a:p>
                      <a:pPr algn="ctr"/>
                      <a:r>
                        <a:rPr lang="en-US" sz="2000" dirty="0" smtClean="0">
                          <a:solidFill>
                            <a:schemeClr val="bg1"/>
                          </a:solidFill>
                        </a:rPr>
                        <a:t>Why</a:t>
                      </a:r>
                      <a:endParaRPr lang="en-US" sz="20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073763"/>
                    </a:solidFill>
                  </a:tcPr>
                </a:tc>
                <a:tc>
                  <a:txBody>
                    <a:bodyPr/>
                    <a:lstStyle/>
                    <a:p>
                      <a:pPr algn="ctr"/>
                      <a:r>
                        <a:rPr lang="en-US" sz="2000" dirty="0" smtClean="0">
                          <a:solidFill>
                            <a:schemeClr val="bg1"/>
                          </a:solidFill>
                        </a:rPr>
                        <a:t>Who</a:t>
                      </a:r>
                      <a:endParaRPr lang="en-US" sz="20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073763"/>
                    </a:solidFill>
                  </a:tcPr>
                </a:tc>
                <a:tc>
                  <a:txBody>
                    <a:bodyPr/>
                    <a:lstStyle/>
                    <a:p>
                      <a:pPr algn="ctr"/>
                      <a:r>
                        <a:rPr lang="en-US" sz="2000" dirty="0" smtClean="0">
                          <a:solidFill>
                            <a:schemeClr val="bg1"/>
                          </a:solidFill>
                        </a:rPr>
                        <a:t>How</a:t>
                      </a:r>
                      <a:endParaRPr lang="en-US" sz="20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073763"/>
                    </a:solidFill>
                  </a:tcPr>
                </a:tc>
                <a:extLst>
                  <a:ext uri="{0D108BD9-81ED-4DB2-BD59-A6C34878D82A}">
                    <a16:rowId xmlns:a16="http://schemas.microsoft.com/office/drawing/2014/main" val="10000"/>
                  </a:ext>
                </a:extLst>
              </a:tr>
              <a:tr h="332141">
                <a:tc>
                  <a:txBody>
                    <a:bodyPr/>
                    <a:lstStyle/>
                    <a:p>
                      <a:r>
                        <a:rPr lang="en-US" dirty="0" smtClean="0"/>
                        <a:t>Packet contents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92D050"/>
                    </a:solidFill>
                  </a:tcPr>
                </a:tc>
                <a:tc>
                  <a:txBody>
                    <a:bodyPr/>
                    <a:lstStyle/>
                    <a:p>
                      <a:r>
                        <a:rPr lang="en-US" dirty="0" smtClean="0"/>
                        <a:t>Clock</a:t>
                      </a:r>
                      <a:r>
                        <a:rPr lang="en-US" baseline="0" dirty="0" smtClean="0"/>
                        <a:t> source</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BE4EF"/>
                    </a:solidFill>
                  </a:tcPr>
                </a:tc>
                <a:tc>
                  <a:txBody>
                    <a:bodyPr/>
                    <a:lstStyle/>
                    <a:p>
                      <a:r>
                        <a:rPr lang="en-US" dirty="0" smtClean="0"/>
                        <a:t>Interface ID</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BE4EF"/>
                    </a:solidFill>
                  </a:tcPr>
                </a:tc>
                <a:tc>
                  <a:txBody>
                    <a:bodyPr/>
                    <a:lstStyle/>
                    <a:p>
                      <a:r>
                        <a:rPr lang="en-US" dirty="0" smtClean="0"/>
                        <a:t>Ticket #</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BE4EF"/>
                    </a:solidFill>
                  </a:tcPr>
                </a:tc>
                <a:tc>
                  <a:txBody>
                    <a:bodyPr/>
                    <a:lstStyle/>
                    <a:p>
                      <a:r>
                        <a:rPr lang="en-US" dirty="0" smtClean="0"/>
                        <a:t>Authorization</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BE4EF"/>
                    </a:solidFill>
                  </a:tcPr>
                </a:tc>
                <a:tc>
                  <a:txBody>
                    <a:bodyPr/>
                    <a:lstStyle/>
                    <a:p>
                      <a:r>
                        <a:rPr lang="en-US" dirty="0" smtClean="0"/>
                        <a:t>Hardware model</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BE4EF"/>
                    </a:solidFill>
                  </a:tcPr>
                </a:tc>
                <a:extLst>
                  <a:ext uri="{0D108BD9-81ED-4DB2-BD59-A6C34878D82A}">
                    <a16:rowId xmlns:a16="http://schemas.microsoft.com/office/drawing/2014/main" val="10001"/>
                  </a:ext>
                </a:extLst>
              </a:tr>
              <a:tr h="332141">
                <a:tc>
                  <a:txBody>
                    <a:bodyPr/>
                    <a:lstStyle/>
                    <a:p>
                      <a:r>
                        <a:rPr lang="en-US" dirty="0" smtClean="0"/>
                        <a:t>Flags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BE4EF"/>
                    </a:solidFill>
                  </a:tcPr>
                </a:tc>
                <a:tc>
                  <a:txBody>
                    <a:bodyPr/>
                    <a:lstStyle/>
                    <a:p>
                      <a:r>
                        <a:rPr lang="en-US" dirty="0" smtClean="0"/>
                        <a:t>Sync state</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BE4EF"/>
                    </a:solidFill>
                  </a:tcPr>
                </a:tc>
                <a:tc>
                  <a:txBody>
                    <a:bodyPr/>
                    <a:lstStyle/>
                    <a:p>
                      <a:r>
                        <a:rPr lang="en-US" dirty="0" smtClean="0"/>
                        <a:t>Card ID</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BE4EF"/>
                    </a:solidFill>
                  </a:tcPr>
                </a:tc>
                <a:tc>
                  <a:txBody>
                    <a:bodyPr/>
                    <a:lstStyle/>
                    <a:p>
                      <a:r>
                        <a:rPr lang="en-US" dirty="0" smtClean="0"/>
                        <a:t>IDS alert ID</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BE4EF"/>
                    </a:solidFill>
                  </a:tcPr>
                </a:tc>
                <a:tc>
                  <a:txBody>
                    <a:bodyPr/>
                    <a:lstStyle/>
                    <a:p>
                      <a:r>
                        <a:rPr lang="en-US" dirty="0" smtClean="0"/>
                        <a:t>User ID</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BE4EF"/>
                    </a:solidFill>
                  </a:tcPr>
                </a:tc>
                <a:tc>
                  <a:txBody>
                    <a:bodyPr/>
                    <a:lstStyle/>
                    <a:p>
                      <a:r>
                        <a:rPr lang="en-US" dirty="0" smtClean="0"/>
                        <a:t>OS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BE4EF"/>
                    </a:solidFill>
                  </a:tcPr>
                </a:tc>
                <a:extLst>
                  <a:ext uri="{0D108BD9-81ED-4DB2-BD59-A6C34878D82A}">
                    <a16:rowId xmlns:a16="http://schemas.microsoft.com/office/drawing/2014/main" val="10002"/>
                  </a:ext>
                </a:extLst>
              </a:tr>
              <a:tr h="332141">
                <a:tc>
                  <a:txBody>
                    <a:bodyPr/>
                    <a:lstStyle/>
                    <a:p>
                      <a:r>
                        <a:rPr lang="en-US" dirty="0" smtClean="0"/>
                        <a:t>Hash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BE4EF"/>
                    </a:solidFill>
                  </a:tcPr>
                </a:tc>
                <a:tc>
                  <a:txBody>
                    <a:bodyPr/>
                    <a:lstStyle/>
                    <a:p>
                      <a:r>
                        <a:rPr lang="en-US" dirty="0" smtClean="0"/>
                        <a:t>Clock error</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BE4EF"/>
                    </a:solidFill>
                  </a:tcPr>
                </a:tc>
                <a:tc>
                  <a:txBody>
                    <a:bodyPr/>
                    <a:lstStyle/>
                    <a:p>
                      <a:r>
                        <a:rPr lang="en-US" dirty="0" smtClean="0"/>
                        <a:t>Probe ID</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BE4EF"/>
                    </a:solidFill>
                  </a:tcPr>
                </a:tc>
                <a:tc>
                  <a:txBody>
                    <a:bodyPr/>
                    <a:lstStyle/>
                    <a:p>
                      <a:r>
                        <a:rPr lang="en-US" dirty="0" smtClean="0"/>
                        <a:t>Application ID</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BE4EF"/>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BE4EF"/>
                    </a:solidFill>
                  </a:tcPr>
                </a:tc>
                <a:tc>
                  <a:txBody>
                    <a:bodyPr/>
                    <a:lstStyle/>
                    <a:p>
                      <a:r>
                        <a:rPr lang="en-US" dirty="0" smtClean="0"/>
                        <a:t>Application</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BE4EF"/>
                    </a:solidFill>
                  </a:tcPr>
                </a:tc>
                <a:extLst>
                  <a:ext uri="{0D108BD9-81ED-4DB2-BD59-A6C34878D82A}">
                    <a16:rowId xmlns:a16="http://schemas.microsoft.com/office/drawing/2014/main" val="10003"/>
                  </a:ext>
                </a:extLst>
              </a:tr>
              <a:tr h="386189">
                <a:tc>
                  <a:txBody>
                    <a:bodyPr/>
                    <a:lstStyle/>
                    <a:p>
                      <a:r>
                        <a:rPr lang="en-US" dirty="0" smtClean="0"/>
                        <a:t>Capture filter</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BE4EF"/>
                    </a:solidFill>
                  </a:tcPr>
                </a:tc>
                <a:tc>
                  <a:txBody>
                    <a:bodyPr/>
                    <a:lstStyle/>
                    <a:p>
                      <a:r>
                        <a:rPr lang="en-US" dirty="0" smtClean="0"/>
                        <a:t>Time stamp</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92D050"/>
                    </a:solidFill>
                  </a:tcPr>
                </a:tc>
                <a:tc>
                  <a:txBody>
                    <a:bodyPr/>
                    <a:lstStyle/>
                    <a:p>
                      <a:r>
                        <a:rPr lang="en-US" dirty="0" smtClean="0"/>
                        <a:t>Site</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BE4EF"/>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Comments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BE4EF"/>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BE4EF"/>
                    </a:solidFill>
                  </a:tcPr>
                </a:tc>
                <a:tc>
                  <a:txBody>
                    <a:bodyPr/>
                    <a:lstStyle/>
                    <a:p>
                      <a:r>
                        <a:rPr lang="en-US" dirty="0" smtClean="0"/>
                        <a:t>Link State</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BE4EF"/>
                    </a:solidFill>
                  </a:tcPr>
                </a:tc>
                <a:extLst>
                  <a:ext uri="{0D108BD9-81ED-4DB2-BD59-A6C34878D82A}">
                    <a16:rowId xmlns:a16="http://schemas.microsoft.com/office/drawing/2014/main" val="10004"/>
                  </a:ext>
                </a:extLst>
              </a:tr>
              <a:tr h="492792">
                <a:tc>
                  <a:txBody>
                    <a:bodyPr/>
                    <a:lstStyle/>
                    <a:p>
                      <a:r>
                        <a:rPr lang="en-US" dirty="0" smtClean="0"/>
                        <a:t>Search terms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BE4EF"/>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Time stamp resolution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BE4EF"/>
                    </a:solidFill>
                  </a:tcPr>
                </a:tc>
                <a:tc>
                  <a:txBody>
                    <a:bodyPr/>
                    <a:lstStyle/>
                    <a:p>
                      <a:r>
                        <a:rPr lang="en-US" dirty="0" smtClean="0"/>
                        <a:t>Link name</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BE4EF"/>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BE4EF"/>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BE4EF"/>
                    </a:solidFill>
                  </a:tcPr>
                </a:tc>
                <a:tc>
                  <a:txBody>
                    <a:bodyPr/>
                    <a:lstStyle/>
                    <a:p>
                      <a:r>
                        <a:rPr lang="en-US" dirty="0" smtClean="0"/>
                        <a:t>Link Speed</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BE4EF"/>
                    </a:solidFill>
                  </a:tcPr>
                </a:tc>
                <a:extLst>
                  <a:ext uri="{0D108BD9-81ED-4DB2-BD59-A6C34878D82A}">
                    <a16:rowId xmlns:a16="http://schemas.microsoft.com/office/drawing/2014/main" val="10005"/>
                  </a:ext>
                </a:extLst>
              </a:tr>
              <a:tr h="332141">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BE4EF"/>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BE4EF"/>
                    </a:solidFill>
                  </a:tcPr>
                </a:tc>
                <a:tc>
                  <a:txBody>
                    <a:bodyPr/>
                    <a:lstStyle/>
                    <a:p>
                      <a:r>
                        <a:rPr lang="en-US" dirty="0" smtClean="0"/>
                        <a:t>NPB</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BE4EF"/>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BE4EF"/>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BE4EF"/>
                    </a:solidFill>
                  </a:tcPr>
                </a:tc>
                <a:tc>
                  <a:txBody>
                    <a:bodyPr/>
                    <a:lstStyle/>
                    <a:p>
                      <a:r>
                        <a:rPr lang="en-US" dirty="0" smtClean="0"/>
                        <a:t>Optical Power</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BE4EF"/>
                    </a:solidFill>
                  </a:tcPr>
                </a:tc>
                <a:extLst>
                  <a:ext uri="{0D108BD9-81ED-4DB2-BD59-A6C34878D82A}">
                    <a16:rowId xmlns:a16="http://schemas.microsoft.com/office/drawing/2014/main" val="10006"/>
                  </a:ext>
                </a:extLst>
              </a:tr>
              <a:tr h="551468">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BE4EF"/>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BE4EF"/>
                    </a:solidFill>
                  </a:tcPr>
                </a:tc>
                <a:tc>
                  <a:txBody>
                    <a:bodyPr/>
                    <a:lstStyle/>
                    <a:p>
                      <a:r>
                        <a:rPr lang="en-US" dirty="0" smtClean="0"/>
                        <a:t>Latitude /</a:t>
                      </a:r>
                      <a:r>
                        <a:rPr lang="en-US" dirty="0" err="1" smtClean="0"/>
                        <a:t>Longtitude</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BE4EF"/>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BE4EF"/>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BE4EF"/>
                    </a:solidFill>
                  </a:tcPr>
                </a:tc>
                <a:tc>
                  <a:txBody>
                    <a:bodyPr/>
                    <a:lstStyle/>
                    <a:p>
                      <a:r>
                        <a:rPr lang="en-US" dirty="0" smtClean="0"/>
                        <a:t>Capture hardware</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BE4EF"/>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704425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NZ" dirty="0" smtClean="0"/>
              <a:t>HOW - PCAP-NG</a:t>
            </a:r>
            <a:endParaRPr lang="en-NZ" dirty="0"/>
          </a:p>
        </p:txBody>
      </p:sp>
      <p:sp>
        <p:nvSpPr>
          <p:cNvPr id="3" name="Text Placeholder 2"/>
          <p:cNvSpPr>
            <a:spLocks noGrp="1"/>
          </p:cNvSpPr>
          <p:nvPr>
            <p:ph type="body" sz="quarter" idx="11"/>
          </p:nvPr>
        </p:nvSpPr>
        <p:spPr/>
        <p:txBody>
          <a:bodyPr/>
          <a:lstStyle/>
          <a:p>
            <a:pPr marL="0" indent="0">
              <a:buNone/>
            </a:pPr>
            <a:r>
              <a:rPr lang="en-NZ" b="1" dirty="0" smtClean="0"/>
              <a:t>Block based dump file format with TLV options</a:t>
            </a:r>
          </a:p>
          <a:p>
            <a:pPr lvl="1"/>
            <a:r>
              <a:rPr lang="en-NZ" dirty="0" smtClean="0"/>
              <a:t>Can store much richer metadata (30+ tags)</a:t>
            </a:r>
          </a:p>
          <a:p>
            <a:pPr lvl="1"/>
            <a:r>
              <a:rPr lang="en-NZ" dirty="0" smtClean="0"/>
              <a:t>Supports multiple interfaces</a:t>
            </a:r>
          </a:p>
          <a:p>
            <a:pPr lvl="1"/>
            <a:r>
              <a:rPr lang="en-NZ" dirty="0" smtClean="0"/>
              <a:t>Extendable</a:t>
            </a:r>
          </a:p>
          <a:p>
            <a:pPr marL="0" indent="0">
              <a:buNone/>
            </a:pPr>
            <a:r>
              <a:rPr lang="en-NZ" b="1" dirty="0" smtClean="0"/>
              <a:t>IETF Drafts</a:t>
            </a:r>
          </a:p>
          <a:p>
            <a:pPr lvl="1"/>
            <a:r>
              <a:rPr lang="en-NZ" dirty="0" smtClean="0"/>
              <a:t>2004, 2014</a:t>
            </a:r>
          </a:p>
          <a:p>
            <a:pPr marL="0" indent="0">
              <a:buNone/>
            </a:pPr>
            <a:r>
              <a:rPr lang="en-NZ" b="1" dirty="0" smtClean="0"/>
              <a:t>Supported since Wireshark 1.2.0 (2009)</a:t>
            </a:r>
          </a:p>
          <a:p>
            <a:pPr marL="0" indent="0">
              <a:buNone/>
            </a:pPr>
            <a:r>
              <a:rPr lang="en-NZ" b="1" dirty="0" smtClean="0"/>
              <a:t>Readable by </a:t>
            </a:r>
            <a:r>
              <a:rPr lang="en-NZ" b="1" dirty="0" err="1" smtClean="0"/>
              <a:t>Libpcap</a:t>
            </a:r>
            <a:r>
              <a:rPr lang="en-NZ" b="1" dirty="0" smtClean="0"/>
              <a:t> since 1.1.0 (2010)</a:t>
            </a:r>
          </a:p>
          <a:p>
            <a:pPr marL="0" indent="0">
              <a:buNone/>
            </a:pPr>
            <a:r>
              <a:rPr lang="en-NZ" b="1" dirty="0" smtClean="0"/>
              <a:t>Default format in Wireshark since 1.8 (2012)</a:t>
            </a:r>
          </a:p>
          <a:p>
            <a:pPr lvl="1"/>
            <a:r>
              <a:rPr lang="en-NZ" dirty="0" smtClean="0">
                <a:hlinkClick r:id="rId2"/>
              </a:rPr>
              <a:t>https</a:t>
            </a:r>
            <a:r>
              <a:rPr lang="en-NZ" dirty="0">
                <a:hlinkClick r:id="rId2"/>
              </a:rPr>
              <a:t>://github.com/pcapng/pcapng</a:t>
            </a:r>
            <a:endParaRPr lang="en-NZ" dirty="0"/>
          </a:p>
        </p:txBody>
      </p:sp>
    </p:spTree>
    <p:extLst>
      <p:ext uri="{BB962C8B-B14F-4D97-AF65-F5344CB8AC3E}">
        <p14:creationId xmlns:p14="http://schemas.microsoft.com/office/powerpoint/2010/main" val="206490592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NZ" dirty="0" smtClean="0"/>
              <a:t>HOW - PCAP-NG Blocks</a:t>
            </a:r>
            <a:endParaRPr lang="en-NZ" dirty="0"/>
          </a:p>
        </p:txBody>
      </p:sp>
      <p:sp>
        <p:nvSpPr>
          <p:cNvPr id="3" name="Text Placeholder 2"/>
          <p:cNvSpPr>
            <a:spLocks noGrp="1"/>
          </p:cNvSpPr>
          <p:nvPr>
            <p:ph type="body" sz="quarter" idx="11"/>
          </p:nvPr>
        </p:nvSpPr>
        <p:spPr>
          <a:xfrm>
            <a:off x="395287" y="627535"/>
            <a:ext cx="8353177" cy="4176464"/>
          </a:xfrm>
        </p:spPr>
        <p:txBody>
          <a:bodyPr/>
          <a:lstStyle/>
          <a:p>
            <a:pPr marL="0" indent="0">
              <a:buNone/>
            </a:pPr>
            <a:r>
              <a:rPr lang="en-NZ" b="1" dirty="0" smtClean="0"/>
              <a:t>Section Header Block (SHB)</a:t>
            </a:r>
          </a:p>
          <a:p>
            <a:pPr lvl="1"/>
            <a:r>
              <a:rPr lang="en-NZ" b="1" dirty="0" smtClean="0"/>
              <a:t>Version</a:t>
            </a:r>
            <a:endParaRPr lang="en-NZ" dirty="0"/>
          </a:p>
          <a:p>
            <a:pPr lvl="1"/>
            <a:r>
              <a:rPr lang="en-NZ" i="1" dirty="0" smtClean="0"/>
              <a:t>Hardware, OS, Application</a:t>
            </a:r>
          </a:p>
          <a:p>
            <a:pPr marL="0" indent="0">
              <a:buNone/>
            </a:pPr>
            <a:r>
              <a:rPr lang="en-NZ" b="1" dirty="0" smtClean="0"/>
              <a:t>Interface Description Block (IDB)</a:t>
            </a:r>
          </a:p>
          <a:p>
            <a:pPr lvl="1"/>
            <a:r>
              <a:rPr lang="en-NZ" b="1" dirty="0" err="1" smtClean="0"/>
              <a:t>Linktype</a:t>
            </a:r>
            <a:r>
              <a:rPr lang="en-NZ" b="1" dirty="0" smtClean="0"/>
              <a:t>, </a:t>
            </a:r>
            <a:r>
              <a:rPr lang="en-NZ" b="1" dirty="0" err="1" smtClean="0"/>
              <a:t>Snaplen</a:t>
            </a:r>
            <a:endParaRPr lang="en-NZ" dirty="0"/>
          </a:p>
          <a:p>
            <a:pPr lvl="1"/>
            <a:r>
              <a:rPr lang="en-NZ" i="1" dirty="0" smtClean="0"/>
              <a:t>Name, Addresses, Speed, TS Resolution, Filter, FCS length</a:t>
            </a:r>
            <a:endParaRPr lang="en-NZ" dirty="0" smtClean="0"/>
          </a:p>
          <a:p>
            <a:pPr marL="0" indent="0">
              <a:buNone/>
            </a:pPr>
            <a:r>
              <a:rPr lang="en-NZ" b="1" dirty="0" smtClean="0"/>
              <a:t>Enhanced Packet Block (EPB)</a:t>
            </a:r>
          </a:p>
          <a:p>
            <a:pPr lvl="1"/>
            <a:r>
              <a:rPr lang="en-NZ" b="1" dirty="0" smtClean="0"/>
              <a:t>Interface, Time stamp, Lengths, Packet</a:t>
            </a:r>
            <a:endParaRPr lang="en-NZ" dirty="0"/>
          </a:p>
          <a:p>
            <a:pPr lvl="1"/>
            <a:r>
              <a:rPr lang="en-NZ" i="1" dirty="0" smtClean="0"/>
              <a:t>Flags, Hash, Drops</a:t>
            </a:r>
          </a:p>
          <a:p>
            <a:pPr marL="0" indent="0">
              <a:buNone/>
            </a:pPr>
            <a:r>
              <a:rPr lang="en-NZ" b="1" dirty="0" smtClean="0"/>
              <a:t>Name Resolution Block (NRB)</a:t>
            </a:r>
          </a:p>
          <a:p>
            <a:pPr lvl="1"/>
            <a:r>
              <a:rPr lang="en-NZ" dirty="0" smtClean="0"/>
              <a:t>IPv4, IPv6</a:t>
            </a:r>
          </a:p>
        </p:txBody>
      </p:sp>
    </p:spTree>
    <p:extLst>
      <p:ext uri="{BB962C8B-B14F-4D97-AF65-F5344CB8AC3E}">
        <p14:creationId xmlns:p14="http://schemas.microsoft.com/office/powerpoint/2010/main" val="37301102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NZ" dirty="0" smtClean="0"/>
              <a:t>HOW - PCAP-NG Blocks (</a:t>
            </a:r>
            <a:r>
              <a:rPr lang="en-NZ" dirty="0" err="1" smtClean="0"/>
              <a:t>cont</a:t>
            </a:r>
            <a:r>
              <a:rPr lang="en-NZ" dirty="0" smtClean="0"/>
              <a:t>)</a:t>
            </a:r>
            <a:endParaRPr lang="en-NZ" dirty="0"/>
          </a:p>
        </p:txBody>
      </p:sp>
      <p:sp>
        <p:nvSpPr>
          <p:cNvPr id="3" name="Text Placeholder 2"/>
          <p:cNvSpPr>
            <a:spLocks noGrp="1"/>
          </p:cNvSpPr>
          <p:nvPr>
            <p:ph type="body" sz="quarter" idx="11"/>
          </p:nvPr>
        </p:nvSpPr>
        <p:spPr/>
        <p:txBody>
          <a:bodyPr/>
          <a:lstStyle/>
          <a:p>
            <a:pPr marL="0" indent="0">
              <a:buNone/>
            </a:pPr>
            <a:r>
              <a:rPr lang="en-NZ" b="1" dirty="0"/>
              <a:t>Interface Statistics Block (ISB)</a:t>
            </a:r>
          </a:p>
          <a:p>
            <a:pPr lvl="1"/>
            <a:r>
              <a:rPr lang="en-NZ" dirty="0"/>
              <a:t>Start, End, Received/Dropped/Filtered packets</a:t>
            </a:r>
          </a:p>
          <a:p>
            <a:pPr marL="0" indent="0">
              <a:buNone/>
            </a:pPr>
            <a:r>
              <a:rPr lang="en-NZ" b="1" dirty="0"/>
              <a:t>TLV Options</a:t>
            </a:r>
          </a:p>
          <a:p>
            <a:pPr lvl="1"/>
            <a:r>
              <a:rPr lang="en-NZ" dirty="0"/>
              <a:t>16-bit tag, 16-bit length, 32-bit padded value</a:t>
            </a:r>
          </a:p>
          <a:p>
            <a:pPr lvl="1"/>
            <a:r>
              <a:rPr lang="en-NZ" dirty="0"/>
              <a:t>“Comment” string tags allowed in all blocks</a:t>
            </a:r>
          </a:p>
          <a:p>
            <a:pPr marL="0" indent="0">
              <a:buNone/>
            </a:pPr>
            <a:r>
              <a:rPr lang="en-NZ" b="1" dirty="0" smtClean="0"/>
              <a:t>Experimental Blocks (proposed)</a:t>
            </a:r>
          </a:p>
          <a:p>
            <a:pPr lvl="1"/>
            <a:r>
              <a:rPr lang="en-NZ" dirty="0" smtClean="0"/>
              <a:t>Compression</a:t>
            </a:r>
          </a:p>
          <a:p>
            <a:pPr lvl="1"/>
            <a:r>
              <a:rPr lang="en-NZ" dirty="0" smtClean="0"/>
              <a:t>Encryption</a:t>
            </a:r>
          </a:p>
          <a:p>
            <a:pPr lvl="1"/>
            <a:r>
              <a:rPr lang="en-NZ" dirty="0" smtClean="0"/>
              <a:t>Directory (index)</a:t>
            </a:r>
          </a:p>
          <a:p>
            <a:pPr lvl="1"/>
            <a:r>
              <a:rPr lang="en-NZ" dirty="0" smtClean="0"/>
              <a:t>Traffic Statistics and Monitoring</a:t>
            </a:r>
          </a:p>
          <a:p>
            <a:pPr lvl="1"/>
            <a:r>
              <a:rPr lang="en-NZ" dirty="0" smtClean="0"/>
              <a:t>Event/Security</a:t>
            </a:r>
          </a:p>
          <a:p>
            <a:pPr lvl="1"/>
            <a:r>
              <a:rPr lang="en-NZ" dirty="0" smtClean="0"/>
              <a:t>Vendor extensions</a:t>
            </a:r>
            <a:endParaRPr lang="en-NZ" dirty="0"/>
          </a:p>
        </p:txBody>
      </p:sp>
    </p:spTree>
    <p:extLst>
      <p:ext uri="{BB962C8B-B14F-4D97-AF65-F5344CB8AC3E}">
        <p14:creationId xmlns:p14="http://schemas.microsoft.com/office/powerpoint/2010/main" val="346923703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p:cNvSpPr/>
          <p:nvPr/>
        </p:nvSpPr>
        <p:spPr>
          <a:xfrm>
            <a:off x="2464917" y="843558"/>
            <a:ext cx="4176464" cy="37444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 name="Text Placeholder 1"/>
          <p:cNvSpPr>
            <a:spLocks noGrp="1"/>
          </p:cNvSpPr>
          <p:nvPr>
            <p:ph type="body" sz="quarter" idx="10"/>
          </p:nvPr>
        </p:nvSpPr>
        <p:spPr/>
        <p:txBody>
          <a:bodyPr/>
          <a:lstStyle/>
          <a:p>
            <a:r>
              <a:rPr lang="en-NZ" dirty="0" smtClean="0"/>
              <a:t>HOW - PCAP-NG File Format</a:t>
            </a:r>
            <a:endParaRPr lang="en-NZ" dirty="0"/>
          </a:p>
        </p:txBody>
      </p:sp>
      <p:sp>
        <p:nvSpPr>
          <p:cNvPr id="4" name="Right Arrow 3"/>
          <p:cNvSpPr/>
          <p:nvPr/>
        </p:nvSpPr>
        <p:spPr>
          <a:xfrm>
            <a:off x="3059832" y="4075380"/>
            <a:ext cx="4968552" cy="584602"/>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 name="Right Arrow 5"/>
          <p:cNvSpPr/>
          <p:nvPr/>
        </p:nvSpPr>
        <p:spPr>
          <a:xfrm>
            <a:off x="2312517" y="2096117"/>
            <a:ext cx="504056" cy="504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7" name="Rounded Rectangle 6"/>
          <p:cNvSpPr/>
          <p:nvPr/>
        </p:nvSpPr>
        <p:spPr>
          <a:xfrm>
            <a:off x="3059832" y="1797233"/>
            <a:ext cx="504056" cy="1008112"/>
          </a:xfrm>
          <a:prstGeom prst="roundRect">
            <a:avLst/>
          </a:prstGeom>
          <a:solidFill>
            <a:schemeClr val="accent5"/>
          </a:solidFill>
          <a:scene3d>
            <a:camera prst="isometricRightUp"/>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NZ"/>
          </a:p>
        </p:txBody>
      </p:sp>
      <p:sp>
        <p:nvSpPr>
          <p:cNvPr id="8" name="Rounded Rectangle 7"/>
          <p:cNvSpPr/>
          <p:nvPr/>
        </p:nvSpPr>
        <p:spPr>
          <a:xfrm>
            <a:off x="3203848" y="1797232"/>
            <a:ext cx="504056" cy="1008112"/>
          </a:xfrm>
          <a:prstGeom prst="roundRect">
            <a:avLst/>
          </a:prstGeom>
          <a:solidFill>
            <a:schemeClr val="bg2"/>
          </a:solidFill>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a:p>
        </p:txBody>
      </p:sp>
      <p:sp>
        <p:nvSpPr>
          <p:cNvPr id="9" name="Rounded Rectangle 8"/>
          <p:cNvSpPr/>
          <p:nvPr/>
        </p:nvSpPr>
        <p:spPr>
          <a:xfrm>
            <a:off x="3347864" y="1797233"/>
            <a:ext cx="504056" cy="1008112"/>
          </a:xfrm>
          <a:prstGeom prst="roundRect">
            <a:avLst/>
          </a:prstGeom>
          <a:solidFill>
            <a:schemeClr val="bg2"/>
          </a:solidFill>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a:p>
        </p:txBody>
      </p:sp>
      <p:sp>
        <p:nvSpPr>
          <p:cNvPr id="10" name="Rounded Rectangle 9"/>
          <p:cNvSpPr/>
          <p:nvPr/>
        </p:nvSpPr>
        <p:spPr>
          <a:xfrm>
            <a:off x="3491880" y="1797232"/>
            <a:ext cx="504056" cy="1008112"/>
          </a:xfrm>
          <a:prstGeom prst="roundRect">
            <a:avLst/>
          </a:prstGeom>
          <a:solidFill>
            <a:schemeClr val="bg2"/>
          </a:solidFill>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a:p>
        </p:txBody>
      </p:sp>
      <p:sp>
        <p:nvSpPr>
          <p:cNvPr id="11" name="Rounded Rectangle 10"/>
          <p:cNvSpPr/>
          <p:nvPr/>
        </p:nvSpPr>
        <p:spPr>
          <a:xfrm>
            <a:off x="3635896" y="1797231"/>
            <a:ext cx="504056" cy="1008112"/>
          </a:xfrm>
          <a:prstGeom prst="roundRect">
            <a:avLst/>
          </a:prstGeom>
          <a:solidFill>
            <a:schemeClr val="accent1"/>
          </a:solidFill>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a:p>
        </p:txBody>
      </p:sp>
      <p:sp>
        <p:nvSpPr>
          <p:cNvPr id="12" name="Rounded Rectangle 11"/>
          <p:cNvSpPr/>
          <p:nvPr/>
        </p:nvSpPr>
        <p:spPr>
          <a:xfrm>
            <a:off x="3779912" y="1792665"/>
            <a:ext cx="504056" cy="1008112"/>
          </a:xfrm>
          <a:prstGeom prst="roundRect">
            <a:avLst/>
          </a:prstGeom>
          <a:solidFill>
            <a:schemeClr val="accent1"/>
          </a:solidFill>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a:p>
        </p:txBody>
      </p:sp>
      <p:sp>
        <p:nvSpPr>
          <p:cNvPr id="13" name="Rounded Rectangle 12"/>
          <p:cNvSpPr/>
          <p:nvPr/>
        </p:nvSpPr>
        <p:spPr>
          <a:xfrm>
            <a:off x="3923928" y="1792665"/>
            <a:ext cx="504056" cy="1008112"/>
          </a:xfrm>
          <a:prstGeom prst="roundRect">
            <a:avLst/>
          </a:prstGeom>
          <a:solidFill>
            <a:schemeClr val="accent1"/>
          </a:solidFill>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a:p>
        </p:txBody>
      </p:sp>
      <p:sp>
        <p:nvSpPr>
          <p:cNvPr id="14" name="Rounded Rectangle 13"/>
          <p:cNvSpPr/>
          <p:nvPr/>
        </p:nvSpPr>
        <p:spPr>
          <a:xfrm>
            <a:off x="4067944" y="1804319"/>
            <a:ext cx="504056" cy="1008112"/>
          </a:xfrm>
          <a:prstGeom prst="roundRect">
            <a:avLst/>
          </a:prstGeom>
          <a:solidFill>
            <a:schemeClr val="accent1"/>
          </a:solidFill>
          <a:scene3d>
            <a:camera prst="isometricRightUp"/>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NZ"/>
          </a:p>
        </p:txBody>
      </p:sp>
      <p:sp>
        <p:nvSpPr>
          <p:cNvPr id="15" name="Rounded Rectangle 14"/>
          <p:cNvSpPr/>
          <p:nvPr/>
        </p:nvSpPr>
        <p:spPr>
          <a:xfrm>
            <a:off x="4211960" y="1804318"/>
            <a:ext cx="504056" cy="1008112"/>
          </a:xfrm>
          <a:prstGeom prst="roundRect">
            <a:avLst/>
          </a:prstGeom>
          <a:solidFill>
            <a:schemeClr val="accent1"/>
          </a:solidFill>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a:p>
        </p:txBody>
      </p:sp>
      <p:sp>
        <p:nvSpPr>
          <p:cNvPr id="16" name="Rounded Rectangle 15"/>
          <p:cNvSpPr/>
          <p:nvPr/>
        </p:nvSpPr>
        <p:spPr>
          <a:xfrm>
            <a:off x="4355976" y="1804319"/>
            <a:ext cx="504056" cy="1008112"/>
          </a:xfrm>
          <a:prstGeom prst="roundRect">
            <a:avLst/>
          </a:prstGeom>
          <a:solidFill>
            <a:schemeClr val="accent1"/>
          </a:solidFill>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a:p>
        </p:txBody>
      </p:sp>
      <p:sp>
        <p:nvSpPr>
          <p:cNvPr id="17" name="Rounded Rectangle 16"/>
          <p:cNvSpPr/>
          <p:nvPr/>
        </p:nvSpPr>
        <p:spPr>
          <a:xfrm>
            <a:off x="4499992" y="1804318"/>
            <a:ext cx="504056" cy="1008112"/>
          </a:xfrm>
          <a:prstGeom prst="roundRect">
            <a:avLst/>
          </a:prstGeom>
          <a:solidFill>
            <a:schemeClr val="accent1"/>
          </a:solidFill>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a:p>
        </p:txBody>
      </p:sp>
      <p:sp>
        <p:nvSpPr>
          <p:cNvPr id="18" name="Rounded Rectangle 17"/>
          <p:cNvSpPr/>
          <p:nvPr/>
        </p:nvSpPr>
        <p:spPr>
          <a:xfrm>
            <a:off x="4644008" y="1804317"/>
            <a:ext cx="504056" cy="1008112"/>
          </a:xfrm>
          <a:prstGeom prst="roundRect">
            <a:avLst/>
          </a:prstGeom>
          <a:solidFill>
            <a:schemeClr val="accent1"/>
          </a:solidFill>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a:p>
        </p:txBody>
      </p:sp>
      <p:sp>
        <p:nvSpPr>
          <p:cNvPr id="19" name="Rounded Rectangle 18"/>
          <p:cNvSpPr/>
          <p:nvPr/>
        </p:nvSpPr>
        <p:spPr>
          <a:xfrm>
            <a:off x="4788024" y="1799751"/>
            <a:ext cx="504056" cy="1008112"/>
          </a:xfrm>
          <a:prstGeom prst="roundRect">
            <a:avLst/>
          </a:prstGeom>
          <a:solidFill>
            <a:schemeClr val="accent1"/>
          </a:solidFill>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a:p>
        </p:txBody>
      </p:sp>
      <p:sp>
        <p:nvSpPr>
          <p:cNvPr id="20" name="Rounded Rectangle 19"/>
          <p:cNvSpPr/>
          <p:nvPr/>
        </p:nvSpPr>
        <p:spPr>
          <a:xfrm>
            <a:off x="4932040" y="1799751"/>
            <a:ext cx="504056" cy="1008112"/>
          </a:xfrm>
          <a:prstGeom prst="roundRect">
            <a:avLst/>
          </a:prstGeom>
          <a:solidFill>
            <a:schemeClr val="accent1"/>
          </a:solidFill>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a:p>
        </p:txBody>
      </p:sp>
      <p:sp>
        <p:nvSpPr>
          <p:cNvPr id="21" name="Rounded Rectangle 20"/>
          <p:cNvSpPr/>
          <p:nvPr/>
        </p:nvSpPr>
        <p:spPr>
          <a:xfrm>
            <a:off x="5076056" y="1802036"/>
            <a:ext cx="504056" cy="1008112"/>
          </a:xfrm>
          <a:prstGeom prst="roundRect">
            <a:avLst/>
          </a:prstGeom>
          <a:solidFill>
            <a:schemeClr val="accent1"/>
          </a:solidFill>
          <a:scene3d>
            <a:camera prst="isometricRightUp"/>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NZ"/>
          </a:p>
        </p:txBody>
      </p:sp>
      <p:sp>
        <p:nvSpPr>
          <p:cNvPr id="22" name="Rounded Rectangle 21"/>
          <p:cNvSpPr/>
          <p:nvPr/>
        </p:nvSpPr>
        <p:spPr>
          <a:xfrm>
            <a:off x="5220072" y="1802035"/>
            <a:ext cx="504056" cy="1008112"/>
          </a:xfrm>
          <a:prstGeom prst="roundRect">
            <a:avLst/>
          </a:prstGeom>
          <a:solidFill>
            <a:schemeClr val="accent1"/>
          </a:solidFill>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a:p>
        </p:txBody>
      </p:sp>
      <p:sp>
        <p:nvSpPr>
          <p:cNvPr id="23" name="Rounded Rectangle 22"/>
          <p:cNvSpPr/>
          <p:nvPr/>
        </p:nvSpPr>
        <p:spPr>
          <a:xfrm>
            <a:off x="5364088" y="1802036"/>
            <a:ext cx="504056" cy="1008112"/>
          </a:xfrm>
          <a:prstGeom prst="roundRect">
            <a:avLst/>
          </a:prstGeom>
          <a:solidFill>
            <a:schemeClr val="accent1"/>
          </a:solidFill>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a:p>
        </p:txBody>
      </p:sp>
      <p:sp>
        <p:nvSpPr>
          <p:cNvPr id="24" name="Rounded Rectangle 23"/>
          <p:cNvSpPr/>
          <p:nvPr/>
        </p:nvSpPr>
        <p:spPr>
          <a:xfrm>
            <a:off x="5508104" y="1802035"/>
            <a:ext cx="504056" cy="1008112"/>
          </a:xfrm>
          <a:prstGeom prst="roundRect">
            <a:avLst/>
          </a:prstGeom>
          <a:solidFill>
            <a:schemeClr val="accent1"/>
          </a:solidFill>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a:p>
        </p:txBody>
      </p:sp>
      <p:sp>
        <p:nvSpPr>
          <p:cNvPr id="25" name="Rounded Rectangle 24"/>
          <p:cNvSpPr/>
          <p:nvPr/>
        </p:nvSpPr>
        <p:spPr>
          <a:xfrm>
            <a:off x="5652120" y="1802034"/>
            <a:ext cx="504056" cy="1008112"/>
          </a:xfrm>
          <a:prstGeom prst="roundRect">
            <a:avLst/>
          </a:prstGeom>
          <a:solidFill>
            <a:schemeClr val="accent1"/>
          </a:solidFill>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a:p>
        </p:txBody>
      </p:sp>
      <p:sp>
        <p:nvSpPr>
          <p:cNvPr id="26" name="Rounded Rectangle 25"/>
          <p:cNvSpPr/>
          <p:nvPr/>
        </p:nvSpPr>
        <p:spPr>
          <a:xfrm>
            <a:off x="5796136" y="1797468"/>
            <a:ext cx="504056" cy="1008112"/>
          </a:xfrm>
          <a:prstGeom prst="roundRect">
            <a:avLst/>
          </a:prstGeom>
          <a:solidFill>
            <a:schemeClr val="accent1"/>
          </a:solidFill>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a:p>
        </p:txBody>
      </p:sp>
      <p:sp>
        <p:nvSpPr>
          <p:cNvPr id="27" name="Rounded Rectangle 26"/>
          <p:cNvSpPr/>
          <p:nvPr/>
        </p:nvSpPr>
        <p:spPr>
          <a:xfrm>
            <a:off x="5940152" y="1797468"/>
            <a:ext cx="504056" cy="1008112"/>
          </a:xfrm>
          <a:prstGeom prst="roundRect">
            <a:avLst/>
          </a:prstGeom>
          <a:solidFill>
            <a:schemeClr val="accent1"/>
          </a:solidFill>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a:p>
        </p:txBody>
      </p:sp>
      <p:sp>
        <p:nvSpPr>
          <p:cNvPr id="28" name="Rounded Rectangle 27"/>
          <p:cNvSpPr/>
          <p:nvPr/>
        </p:nvSpPr>
        <p:spPr>
          <a:xfrm>
            <a:off x="6084168" y="1804319"/>
            <a:ext cx="504056" cy="1008112"/>
          </a:xfrm>
          <a:prstGeom prst="roundRect">
            <a:avLst/>
          </a:prstGeom>
          <a:solidFill>
            <a:schemeClr val="accent1"/>
          </a:solidFill>
          <a:scene3d>
            <a:camera prst="isometricRightUp"/>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NZ"/>
          </a:p>
        </p:txBody>
      </p:sp>
      <p:sp>
        <p:nvSpPr>
          <p:cNvPr id="29" name="Rounded Rectangle 28"/>
          <p:cNvSpPr/>
          <p:nvPr/>
        </p:nvSpPr>
        <p:spPr>
          <a:xfrm>
            <a:off x="6228184" y="1804318"/>
            <a:ext cx="504056" cy="1008112"/>
          </a:xfrm>
          <a:prstGeom prst="roundRect">
            <a:avLst/>
          </a:prstGeom>
          <a:solidFill>
            <a:schemeClr val="accent1"/>
          </a:solidFill>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a:p>
        </p:txBody>
      </p:sp>
      <p:sp>
        <p:nvSpPr>
          <p:cNvPr id="30" name="Rounded Rectangle 29"/>
          <p:cNvSpPr/>
          <p:nvPr/>
        </p:nvSpPr>
        <p:spPr>
          <a:xfrm>
            <a:off x="6372200" y="1804319"/>
            <a:ext cx="504056" cy="1008112"/>
          </a:xfrm>
          <a:prstGeom prst="roundRect">
            <a:avLst/>
          </a:prstGeom>
          <a:solidFill>
            <a:schemeClr val="accent1"/>
          </a:solidFill>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a:p>
        </p:txBody>
      </p:sp>
      <p:sp>
        <p:nvSpPr>
          <p:cNvPr id="31" name="Rounded Rectangle 30"/>
          <p:cNvSpPr/>
          <p:nvPr/>
        </p:nvSpPr>
        <p:spPr>
          <a:xfrm>
            <a:off x="6516216" y="1804318"/>
            <a:ext cx="504056" cy="1008112"/>
          </a:xfrm>
          <a:prstGeom prst="roundRect">
            <a:avLst/>
          </a:prstGeom>
          <a:solidFill>
            <a:schemeClr val="accent6"/>
          </a:solidFill>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a:p>
        </p:txBody>
      </p:sp>
      <p:sp>
        <p:nvSpPr>
          <p:cNvPr id="32" name="Rounded Rectangle 31"/>
          <p:cNvSpPr/>
          <p:nvPr/>
        </p:nvSpPr>
        <p:spPr>
          <a:xfrm>
            <a:off x="6660232" y="1804317"/>
            <a:ext cx="504056" cy="1008112"/>
          </a:xfrm>
          <a:prstGeom prst="roundRect">
            <a:avLst/>
          </a:prstGeom>
          <a:solidFill>
            <a:schemeClr val="accent6"/>
          </a:solidFill>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a:p>
        </p:txBody>
      </p:sp>
      <p:sp>
        <p:nvSpPr>
          <p:cNvPr id="33" name="Rounded Rectangle 32"/>
          <p:cNvSpPr/>
          <p:nvPr/>
        </p:nvSpPr>
        <p:spPr>
          <a:xfrm>
            <a:off x="6804248" y="1799751"/>
            <a:ext cx="504056" cy="1008112"/>
          </a:xfrm>
          <a:prstGeom prst="roundRect">
            <a:avLst/>
          </a:prstGeom>
          <a:scene3d>
            <a:camera prst="isometricRightUp"/>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NZ"/>
          </a:p>
        </p:txBody>
      </p:sp>
      <p:sp>
        <p:nvSpPr>
          <p:cNvPr id="34" name="Rounded Rectangle 33"/>
          <p:cNvSpPr/>
          <p:nvPr/>
        </p:nvSpPr>
        <p:spPr>
          <a:xfrm>
            <a:off x="6948264" y="1799751"/>
            <a:ext cx="504056" cy="1008112"/>
          </a:xfrm>
          <a:prstGeom prst="roundRect">
            <a:avLst/>
          </a:prstGeom>
          <a:scene3d>
            <a:camera prst="isometricRightUp"/>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NZ" dirty="0"/>
          </a:p>
        </p:txBody>
      </p:sp>
      <p:sp>
        <p:nvSpPr>
          <p:cNvPr id="35" name="Rounded Rectangle 34"/>
          <p:cNvSpPr/>
          <p:nvPr/>
        </p:nvSpPr>
        <p:spPr>
          <a:xfrm>
            <a:off x="7092280" y="1803330"/>
            <a:ext cx="504056" cy="1008112"/>
          </a:xfrm>
          <a:prstGeom prst="roundRect">
            <a:avLst/>
          </a:prstGeom>
          <a:scene3d>
            <a:camera prst="isometricRightUp"/>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NZ"/>
          </a:p>
        </p:txBody>
      </p:sp>
      <p:sp>
        <p:nvSpPr>
          <p:cNvPr id="36" name="TextBox 35"/>
          <p:cNvSpPr txBox="1"/>
          <p:nvPr/>
        </p:nvSpPr>
        <p:spPr>
          <a:xfrm>
            <a:off x="5087089" y="854820"/>
            <a:ext cx="954107" cy="461665"/>
          </a:xfrm>
          <a:prstGeom prst="rect">
            <a:avLst/>
          </a:prstGeom>
          <a:noFill/>
        </p:spPr>
        <p:txBody>
          <a:bodyPr wrap="none" rtlCol="0">
            <a:spAutoFit/>
          </a:bodyPr>
          <a:lstStyle/>
          <a:p>
            <a:r>
              <a:rPr lang="en-NZ" sz="2400" dirty="0" smtClean="0">
                <a:solidFill>
                  <a:schemeClr val="accent1"/>
                </a:solidFill>
              </a:rPr>
              <a:t>EPBs</a:t>
            </a:r>
            <a:endParaRPr lang="en-NZ" sz="2400" dirty="0">
              <a:solidFill>
                <a:schemeClr val="accent1"/>
              </a:solidFill>
            </a:endParaRPr>
          </a:p>
        </p:txBody>
      </p:sp>
      <p:cxnSp>
        <p:nvCxnSpPr>
          <p:cNvPr id="37" name="Straight Arrow Connector 36"/>
          <p:cNvCxnSpPr/>
          <p:nvPr/>
        </p:nvCxnSpPr>
        <p:spPr>
          <a:xfrm flipH="1">
            <a:off x="4139952" y="1300263"/>
            <a:ext cx="576064" cy="3600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H="1">
            <a:off x="4932040" y="1335321"/>
            <a:ext cx="288032" cy="3249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5724128" y="1335321"/>
            <a:ext cx="180020" cy="3249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6083990" y="1320832"/>
            <a:ext cx="504056" cy="3600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2240842" y="3285808"/>
            <a:ext cx="817853" cy="461665"/>
          </a:xfrm>
          <a:prstGeom prst="rect">
            <a:avLst/>
          </a:prstGeom>
          <a:noFill/>
        </p:spPr>
        <p:txBody>
          <a:bodyPr wrap="none" rtlCol="0">
            <a:spAutoFit/>
          </a:bodyPr>
          <a:lstStyle/>
          <a:p>
            <a:r>
              <a:rPr lang="en-NZ" sz="2400" dirty="0" smtClean="0">
                <a:solidFill>
                  <a:schemeClr val="accent3"/>
                </a:solidFill>
              </a:rPr>
              <a:t>SHB</a:t>
            </a:r>
            <a:endParaRPr lang="en-NZ" sz="2400" dirty="0">
              <a:solidFill>
                <a:schemeClr val="accent3"/>
              </a:solidFill>
            </a:endParaRPr>
          </a:p>
        </p:txBody>
      </p:sp>
      <p:cxnSp>
        <p:nvCxnSpPr>
          <p:cNvPr id="42" name="Straight Arrow Connector 41"/>
          <p:cNvCxnSpPr/>
          <p:nvPr/>
        </p:nvCxnSpPr>
        <p:spPr>
          <a:xfrm flipV="1">
            <a:off x="2950683" y="2907882"/>
            <a:ext cx="170875" cy="377927"/>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H="1" flipV="1">
            <a:off x="3311860" y="2867158"/>
            <a:ext cx="65119" cy="547636"/>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flipV="1">
            <a:off x="3435689" y="2861910"/>
            <a:ext cx="13198" cy="552884"/>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V="1">
            <a:off x="3545365" y="2861909"/>
            <a:ext cx="54527" cy="540541"/>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67" idx="0"/>
          </p:cNvCxnSpPr>
          <p:nvPr/>
        </p:nvCxnSpPr>
        <p:spPr>
          <a:xfrm flipH="1" flipV="1">
            <a:off x="7308304" y="2900214"/>
            <a:ext cx="452946" cy="431249"/>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7180318" y="4178220"/>
            <a:ext cx="497252" cy="307777"/>
          </a:xfrm>
          <a:prstGeom prst="rect">
            <a:avLst/>
          </a:prstGeom>
          <a:noFill/>
        </p:spPr>
        <p:txBody>
          <a:bodyPr wrap="none" rtlCol="0">
            <a:spAutoFit/>
          </a:bodyPr>
          <a:lstStyle/>
          <a:p>
            <a:pPr algn="ctr"/>
            <a:r>
              <a:rPr lang="en-NZ" dirty="0" smtClean="0"/>
              <a:t>T=4</a:t>
            </a:r>
            <a:endParaRPr lang="en-NZ" dirty="0"/>
          </a:p>
        </p:txBody>
      </p:sp>
      <p:sp>
        <p:nvSpPr>
          <p:cNvPr id="48" name="TextBox 47"/>
          <p:cNvSpPr txBox="1"/>
          <p:nvPr/>
        </p:nvSpPr>
        <p:spPr>
          <a:xfrm>
            <a:off x="6172206" y="4180064"/>
            <a:ext cx="497252" cy="307777"/>
          </a:xfrm>
          <a:prstGeom prst="rect">
            <a:avLst/>
          </a:prstGeom>
          <a:noFill/>
        </p:spPr>
        <p:txBody>
          <a:bodyPr wrap="none" rtlCol="0">
            <a:spAutoFit/>
          </a:bodyPr>
          <a:lstStyle/>
          <a:p>
            <a:pPr algn="ctr"/>
            <a:r>
              <a:rPr lang="en-NZ" dirty="0" smtClean="0"/>
              <a:t>T=4</a:t>
            </a:r>
            <a:endParaRPr lang="en-NZ" dirty="0"/>
          </a:p>
        </p:txBody>
      </p:sp>
      <p:sp>
        <p:nvSpPr>
          <p:cNvPr id="49" name="TextBox 48"/>
          <p:cNvSpPr txBox="1"/>
          <p:nvPr/>
        </p:nvSpPr>
        <p:spPr>
          <a:xfrm>
            <a:off x="5148064" y="4177918"/>
            <a:ext cx="529312" cy="369332"/>
          </a:xfrm>
          <a:prstGeom prst="rect">
            <a:avLst/>
          </a:prstGeom>
          <a:noFill/>
        </p:spPr>
        <p:txBody>
          <a:bodyPr wrap="none" rtlCol="0">
            <a:spAutoFit/>
          </a:bodyPr>
          <a:lstStyle/>
          <a:p>
            <a:pPr algn="ctr"/>
            <a:r>
              <a:rPr lang="en-NZ" dirty="0" smtClean="0"/>
              <a:t>T=2</a:t>
            </a:r>
            <a:endParaRPr lang="en-NZ" dirty="0"/>
          </a:p>
        </p:txBody>
      </p:sp>
      <p:sp>
        <p:nvSpPr>
          <p:cNvPr id="50" name="TextBox 49"/>
          <p:cNvSpPr txBox="1"/>
          <p:nvPr/>
        </p:nvSpPr>
        <p:spPr>
          <a:xfrm>
            <a:off x="4155982" y="4177918"/>
            <a:ext cx="497252" cy="307777"/>
          </a:xfrm>
          <a:prstGeom prst="rect">
            <a:avLst/>
          </a:prstGeom>
          <a:noFill/>
        </p:spPr>
        <p:txBody>
          <a:bodyPr wrap="none" rtlCol="0">
            <a:spAutoFit/>
          </a:bodyPr>
          <a:lstStyle/>
          <a:p>
            <a:pPr algn="ctr"/>
            <a:r>
              <a:rPr lang="en-NZ" dirty="0" smtClean="0"/>
              <a:t>T=1</a:t>
            </a:r>
            <a:endParaRPr lang="en-NZ" dirty="0"/>
          </a:p>
        </p:txBody>
      </p:sp>
      <p:sp>
        <p:nvSpPr>
          <p:cNvPr id="51" name="TextBox 50"/>
          <p:cNvSpPr txBox="1"/>
          <p:nvPr/>
        </p:nvSpPr>
        <p:spPr>
          <a:xfrm>
            <a:off x="3147870" y="4177918"/>
            <a:ext cx="497252" cy="307777"/>
          </a:xfrm>
          <a:prstGeom prst="rect">
            <a:avLst/>
          </a:prstGeom>
          <a:noFill/>
        </p:spPr>
        <p:txBody>
          <a:bodyPr wrap="none" rtlCol="0">
            <a:spAutoFit/>
          </a:bodyPr>
          <a:lstStyle/>
          <a:p>
            <a:pPr algn="ctr"/>
            <a:r>
              <a:rPr lang="en-NZ" dirty="0" smtClean="0"/>
              <a:t>T=0</a:t>
            </a:r>
            <a:endParaRPr lang="en-NZ" dirty="0"/>
          </a:p>
        </p:txBody>
      </p:sp>
      <p:sp>
        <p:nvSpPr>
          <p:cNvPr id="52" name="TextBox 51"/>
          <p:cNvSpPr txBox="1"/>
          <p:nvPr/>
        </p:nvSpPr>
        <p:spPr>
          <a:xfrm>
            <a:off x="2266279" y="4177918"/>
            <a:ext cx="649537" cy="369332"/>
          </a:xfrm>
          <a:prstGeom prst="rect">
            <a:avLst/>
          </a:prstGeom>
          <a:noFill/>
        </p:spPr>
        <p:txBody>
          <a:bodyPr wrap="none" rtlCol="0">
            <a:spAutoFit/>
          </a:bodyPr>
          <a:lstStyle/>
          <a:p>
            <a:pPr algn="ctr"/>
            <a:r>
              <a:rPr lang="en-NZ" dirty="0" smtClean="0"/>
              <a:t>Time</a:t>
            </a:r>
            <a:endParaRPr lang="en-NZ" dirty="0"/>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51992" y="1633902"/>
            <a:ext cx="1016881" cy="1291980"/>
          </a:xfrm>
          <a:prstGeom prst="rect">
            <a:avLst/>
          </a:prstGeom>
        </p:spPr>
      </p:pic>
      <p:sp>
        <p:nvSpPr>
          <p:cNvPr id="56" name="TextBox 55"/>
          <p:cNvSpPr txBox="1"/>
          <p:nvPr/>
        </p:nvSpPr>
        <p:spPr>
          <a:xfrm>
            <a:off x="3129821" y="3373941"/>
            <a:ext cx="851515" cy="461665"/>
          </a:xfrm>
          <a:prstGeom prst="rect">
            <a:avLst/>
          </a:prstGeom>
          <a:noFill/>
        </p:spPr>
        <p:txBody>
          <a:bodyPr wrap="none" rtlCol="0">
            <a:spAutoFit/>
          </a:bodyPr>
          <a:lstStyle/>
          <a:p>
            <a:r>
              <a:rPr lang="en-NZ" sz="2400" dirty="0" smtClean="0">
                <a:solidFill>
                  <a:schemeClr val="accent3"/>
                </a:solidFill>
              </a:rPr>
              <a:t>IDBs</a:t>
            </a:r>
            <a:endParaRPr lang="en-NZ" sz="2400" dirty="0">
              <a:solidFill>
                <a:schemeClr val="accent3"/>
              </a:solidFill>
            </a:endParaRPr>
          </a:p>
        </p:txBody>
      </p:sp>
      <p:sp>
        <p:nvSpPr>
          <p:cNvPr id="62" name="TextBox 61"/>
          <p:cNvSpPr txBox="1"/>
          <p:nvPr/>
        </p:nvSpPr>
        <p:spPr>
          <a:xfrm>
            <a:off x="6030899" y="3414794"/>
            <a:ext cx="989373" cy="461665"/>
          </a:xfrm>
          <a:prstGeom prst="rect">
            <a:avLst/>
          </a:prstGeom>
          <a:noFill/>
        </p:spPr>
        <p:txBody>
          <a:bodyPr wrap="none" rtlCol="0">
            <a:spAutoFit/>
          </a:bodyPr>
          <a:lstStyle/>
          <a:p>
            <a:r>
              <a:rPr lang="en-NZ" sz="2400" dirty="0" smtClean="0">
                <a:solidFill>
                  <a:schemeClr val="accent3"/>
                </a:solidFill>
              </a:rPr>
              <a:t>NRBs</a:t>
            </a:r>
            <a:endParaRPr lang="en-NZ" sz="2400" dirty="0">
              <a:solidFill>
                <a:schemeClr val="accent3"/>
              </a:solidFill>
            </a:endParaRPr>
          </a:p>
        </p:txBody>
      </p:sp>
      <p:sp>
        <p:nvSpPr>
          <p:cNvPr id="67" name="TextBox 66"/>
          <p:cNvSpPr txBox="1"/>
          <p:nvPr/>
        </p:nvSpPr>
        <p:spPr>
          <a:xfrm>
            <a:off x="7344308" y="3331463"/>
            <a:ext cx="833883" cy="461665"/>
          </a:xfrm>
          <a:prstGeom prst="rect">
            <a:avLst/>
          </a:prstGeom>
          <a:noFill/>
        </p:spPr>
        <p:txBody>
          <a:bodyPr wrap="none" rtlCol="0">
            <a:spAutoFit/>
          </a:bodyPr>
          <a:lstStyle/>
          <a:p>
            <a:r>
              <a:rPr lang="en-NZ" sz="2400" dirty="0" smtClean="0">
                <a:solidFill>
                  <a:schemeClr val="accent3"/>
                </a:solidFill>
              </a:rPr>
              <a:t>ISBs</a:t>
            </a:r>
            <a:endParaRPr lang="en-NZ" sz="2400" dirty="0">
              <a:solidFill>
                <a:schemeClr val="accent3"/>
              </a:solidFill>
            </a:endParaRPr>
          </a:p>
        </p:txBody>
      </p:sp>
      <p:cxnSp>
        <p:nvCxnSpPr>
          <p:cNvPr id="59" name="Straight Arrow Connector 58"/>
          <p:cNvCxnSpPr>
            <a:stCxn id="62" idx="0"/>
          </p:cNvCxnSpPr>
          <p:nvPr/>
        </p:nvCxnSpPr>
        <p:spPr>
          <a:xfrm flipV="1">
            <a:off x="6525586" y="2861909"/>
            <a:ext cx="174505" cy="552885"/>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695947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NZ" dirty="0" smtClean="0"/>
              <a:t>HOW – PCAP-NG in Wireshark</a:t>
            </a:r>
            <a:endParaRPr lang="en-NZ"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524022"/>
            <a:ext cx="8496943" cy="4314853"/>
          </a:xfrm>
          <a:prstGeom prst="rect">
            <a:avLst/>
          </a:prstGeom>
        </p:spPr>
      </p:pic>
    </p:spTree>
    <p:extLst>
      <p:ext uri="{BB962C8B-B14F-4D97-AF65-F5344CB8AC3E}">
        <p14:creationId xmlns:p14="http://schemas.microsoft.com/office/powerpoint/2010/main" val="6210845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NZ" dirty="0" smtClean="0"/>
              <a:t>Packet Capture as Ground Truth</a:t>
            </a:r>
            <a:endParaRPr lang="en-NZ" dirty="0"/>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00354" y="602138"/>
            <a:ext cx="7143293" cy="4172959"/>
          </a:xfrm>
          <a:prstGeom prst="rect">
            <a:avLst/>
          </a:prstGeom>
        </p:spPr>
      </p:pic>
    </p:spTree>
    <p:extLst>
      <p:ext uri="{BB962C8B-B14F-4D97-AF65-F5344CB8AC3E}">
        <p14:creationId xmlns:p14="http://schemas.microsoft.com/office/powerpoint/2010/main" val="584921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NZ" dirty="0" smtClean="0"/>
              <a:t>HOW – PCAP-NG in Wireshark</a:t>
            </a:r>
            <a:endParaRPr lang="en-NZ"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524022"/>
            <a:ext cx="8496943" cy="4314853"/>
          </a:xfrm>
          <a:prstGeom prst="rect">
            <a:avLst/>
          </a:prstGeom>
        </p:spPr>
      </p:pic>
    </p:spTree>
    <p:extLst>
      <p:ext uri="{BB962C8B-B14F-4D97-AF65-F5344CB8AC3E}">
        <p14:creationId xmlns:p14="http://schemas.microsoft.com/office/powerpoint/2010/main" val="1088786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NZ" dirty="0" smtClean="0"/>
              <a:t>HOW – PCAP-NG in Wireshark</a:t>
            </a:r>
            <a:endParaRPr lang="en-NZ"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9" y="524022"/>
            <a:ext cx="8496941" cy="4314853"/>
          </a:xfrm>
          <a:prstGeom prst="rect">
            <a:avLst/>
          </a:prstGeom>
        </p:spPr>
      </p:pic>
    </p:spTree>
    <p:extLst>
      <p:ext uri="{BB962C8B-B14F-4D97-AF65-F5344CB8AC3E}">
        <p14:creationId xmlns:p14="http://schemas.microsoft.com/office/powerpoint/2010/main" val="30190934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NZ" dirty="0" smtClean="0"/>
              <a:t>HOW – PCAP-NG in Wireshark</a:t>
            </a:r>
            <a:endParaRPr lang="en-NZ"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9" y="524022"/>
            <a:ext cx="8496941" cy="4314852"/>
          </a:xfrm>
          <a:prstGeom prst="rect">
            <a:avLst/>
          </a:prstGeom>
        </p:spPr>
      </p:pic>
    </p:spTree>
    <p:extLst>
      <p:ext uri="{BB962C8B-B14F-4D97-AF65-F5344CB8AC3E}">
        <p14:creationId xmlns:p14="http://schemas.microsoft.com/office/powerpoint/2010/main" val="3654999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2"/>
          <p:cNvSpPr>
            <a:spLocks noGrp="1"/>
          </p:cNvSpPr>
          <p:nvPr>
            <p:ph type="body" sz="quarter" idx="11"/>
          </p:nvPr>
        </p:nvSpPr>
        <p:spPr>
          <a:xfrm>
            <a:off x="395287" y="627535"/>
            <a:ext cx="8353177" cy="576064"/>
          </a:xfrm>
        </p:spPr>
        <p:txBody>
          <a:bodyPr/>
          <a:lstStyle/>
          <a:p>
            <a:pPr marL="0" indent="0">
              <a:buNone/>
            </a:pPr>
            <a:r>
              <a:rPr lang="en-US" b="1" kern="1200" dirty="0" smtClean="0">
                <a:solidFill>
                  <a:schemeClr val="tx1"/>
                </a:solidFill>
              </a:rPr>
              <a:t>Metadata in PCAP-NG files</a:t>
            </a:r>
            <a:endParaRPr lang="en-NZ" b="1" kern="1200" dirty="0">
              <a:solidFill>
                <a:schemeClr val="tx1"/>
              </a:solidFill>
            </a:endParaRPr>
          </a:p>
          <a:p>
            <a:endParaRPr lang="en-NZ" dirty="0"/>
          </a:p>
        </p:txBody>
      </p:sp>
      <p:sp>
        <p:nvSpPr>
          <p:cNvPr id="2" name="Text Placeholder 1"/>
          <p:cNvSpPr>
            <a:spLocks noGrp="1"/>
          </p:cNvSpPr>
          <p:nvPr>
            <p:ph type="body" sz="quarter" idx="10"/>
          </p:nvPr>
        </p:nvSpPr>
        <p:spPr/>
        <p:txBody>
          <a:bodyPr/>
          <a:lstStyle/>
          <a:p>
            <a:r>
              <a:rPr lang="en-NZ" b="1" dirty="0" smtClean="0"/>
              <a:t>HOW - what does PCAP-NG enable?</a:t>
            </a:r>
            <a:endParaRPr lang="en-NZ" b="1" dirty="0"/>
          </a:p>
        </p:txBody>
      </p:sp>
      <p:sp>
        <p:nvSpPr>
          <p:cNvPr id="13" name="TextBox 12"/>
          <p:cNvSpPr txBox="1"/>
          <p:nvPr/>
        </p:nvSpPr>
        <p:spPr>
          <a:xfrm>
            <a:off x="1075715" y="1547465"/>
            <a:ext cx="881973" cy="523220"/>
          </a:xfrm>
          <a:prstGeom prst="rect">
            <a:avLst/>
          </a:prstGeom>
          <a:noFill/>
        </p:spPr>
        <p:txBody>
          <a:bodyPr wrap="none" rtlCol="0">
            <a:spAutoFit/>
          </a:bodyPr>
          <a:lstStyle/>
          <a:p>
            <a:pPr algn="ctr"/>
            <a:r>
              <a:rPr lang="en-NZ" sz="2800" dirty="0" smtClean="0">
                <a:solidFill>
                  <a:schemeClr val="bg1"/>
                </a:solidFill>
              </a:rPr>
              <a:t>Who</a:t>
            </a:r>
            <a:endParaRPr lang="en-US" dirty="0">
              <a:solidFill>
                <a:schemeClr val="bg1"/>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4284615095"/>
              </p:ext>
            </p:extLst>
          </p:nvPr>
        </p:nvGraphicFramePr>
        <p:xfrm>
          <a:off x="403506" y="1306540"/>
          <a:ext cx="8568952" cy="3209426"/>
        </p:xfrm>
        <a:graphic>
          <a:graphicData uri="http://schemas.openxmlformats.org/drawingml/2006/table">
            <a:tbl>
              <a:tblPr firstRow="1" bandRow="1">
                <a:tableStyleId>{2D5ABB26-0587-4C30-8999-92F81FD0307C}</a:tableStyleId>
              </a:tblPr>
              <a:tblGrid>
                <a:gridCol w="1512168">
                  <a:extLst>
                    <a:ext uri="{9D8B030D-6E8A-4147-A177-3AD203B41FA5}">
                      <a16:colId xmlns:a16="http://schemas.microsoft.com/office/drawing/2014/main" val="20000"/>
                    </a:ext>
                  </a:extLst>
                </a:gridCol>
                <a:gridCol w="1368152">
                  <a:extLst>
                    <a:ext uri="{9D8B030D-6E8A-4147-A177-3AD203B41FA5}">
                      <a16:colId xmlns:a16="http://schemas.microsoft.com/office/drawing/2014/main" val="20001"/>
                    </a:ext>
                  </a:extLst>
                </a:gridCol>
                <a:gridCol w="1368152">
                  <a:extLst>
                    <a:ext uri="{9D8B030D-6E8A-4147-A177-3AD203B41FA5}">
                      <a16:colId xmlns:a16="http://schemas.microsoft.com/office/drawing/2014/main" val="20002"/>
                    </a:ext>
                  </a:extLst>
                </a:gridCol>
                <a:gridCol w="1368152">
                  <a:extLst>
                    <a:ext uri="{9D8B030D-6E8A-4147-A177-3AD203B41FA5}">
                      <a16:colId xmlns:a16="http://schemas.microsoft.com/office/drawing/2014/main" val="20003"/>
                    </a:ext>
                  </a:extLst>
                </a:gridCol>
                <a:gridCol w="1368152">
                  <a:extLst>
                    <a:ext uri="{9D8B030D-6E8A-4147-A177-3AD203B41FA5}">
                      <a16:colId xmlns:a16="http://schemas.microsoft.com/office/drawing/2014/main" val="20004"/>
                    </a:ext>
                  </a:extLst>
                </a:gridCol>
                <a:gridCol w="1584176">
                  <a:extLst>
                    <a:ext uri="{9D8B030D-6E8A-4147-A177-3AD203B41FA5}">
                      <a16:colId xmlns:a16="http://schemas.microsoft.com/office/drawing/2014/main" val="20005"/>
                    </a:ext>
                  </a:extLst>
                </a:gridCol>
              </a:tblGrid>
              <a:tr h="425045">
                <a:tc>
                  <a:txBody>
                    <a:bodyPr/>
                    <a:lstStyle/>
                    <a:p>
                      <a:pPr algn="ctr"/>
                      <a:r>
                        <a:rPr lang="en-US" sz="2000" dirty="0" smtClean="0">
                          <a:solidFill>
                            <a:schemeClr val="bg1"/>
                          </a:solidFill>
                          <a:latin typeface="+mj-lt"/>
                        </a:rPr>
                        <a:t>What</a:t>
                      </a:r>
                      <a:endParaRPr lang="en-US" sz="2000" dirty="0">
                        <a:solidFill>
                          <a:schemeClr val="bg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073763"/>
                    </a:solidFill>
                  </a:tcPr>
                </a:tc>
                <a:tc>
                  <a:txBody>
                    <a:bodyPr/>
                    <a:lstStyle/>
                    <a:p>
                      <a:pPr algn="ctr"/>
                      <a:r>
                        <a:rPr lang="en-US" sz="2000" dirty="0" smtClean="0">
                          <a:solidFill>
                            <a:schemeClr val="bg1"/>
                          </a:solidFill>
                          <a:latin typeface="+mj-lt"/>
                        </a:rPr>
                        <a:t>When</a:t>
                      </a:r>
                      <a:endParaRPr lang="en-US" sz="2000" dirty="0">
                        <a:solidFill>
                          <a:schemeClr val="bg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073763"/>
                    </a:solidFill>
                  </a:tcPr>
                </a:tc>
                <a:tc>
                  <a:txBody>
                    <a:bodyPr/>
                    <a:lstStyle/>
                    <a:p>
                      <a:pPr algn="ctr"/>
                      <a:r>
                        <a:rPr lang="en-US" sz="2000" dirty="0" smtClean="0">
                          <a:solidFill>
                            <a:schemeClr val="bg1"/>
                          </a:solidFill>
                          <a:latin typeface="+mj-lt"/>
                        </a:rPr>
                        <a:t>Where</a:t>
                      </a:r>
                      <a:endParaRPr lang="en-US" sz="2000" dirty="0">
                        <a:solidFill>
                          <a:schemeClr val="bg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073763"/>
                    </a:solidFill>
                  </a:tcPr>
                </a:tc>
                <a:tc>
                  <a:txBody>
                    <a:bodyPr/>
                    <a:lstStyle/>
                    <a:p>
                      <a:pPr algn="ctr"/>
                      <a:r>
                        <a:rPr lang="en-US" sz="2000" dirty="0" smtClean="0">
                          <a:solidFill>
                            <a:schemeClr val="bg1"/>
                          </a:solidFill>
                          <a:latin typeface="+mj-lt"/>
                        </a:rPr>
                        <a:t>Why</a:t>
                      </a:r>
                      <a:endParaRPr lang="en-US" sz="2000" dirty="0">
                        <a:solidFill>
                          <a:schemeClr val="bg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073763"/>
                    </a:solidFill>
                  </a:tcPr>
                </a:tc>
                <a:tc>
                  <a:txBody>
                    <a:bodyPr/>
                    <a:lstStyle/>
                    <a:p>
                      <a:pPr algn="ctr"/>
                      <a:r>
                        <a:rPr lang="en-US" sz="2000" dirty="0" smtClean="0">
                          <a:solidFill>
                            <a:schemeClr val="bg1"/>
                          </a:solidFill>
                          <a:latin typeface="+mj-lt"/>
                        </a:rPr>
                        <a:t>Who</a:t>
                      </a:r>
                      <a:endParaRPr lang="en-US" sz="2000" dirty="0">
                        <a:solidFill>
                          <a:schemeClr val="bg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073763"/>
                    </a:solidFill>
                  </a:tcPr>
                </a:tc>
                <a:tc>
                  <a:txBody>
                    <a:bodyPr/>
                    <a:lstStyle/>
                    <a:p>
                      <a:pPr algn="ctr"/>
                      <a:r>
                        <a:rPr lang="en-US" sz="2000" dirty="0" smtClean="0">
                          <a:solidFill>
                            <a:schemeClr val="bg1"/>
                          </a:solidFill>
                          <a:latin typeface="+mj-lt"/>
                        </a:rPr>
                        <a:t>How</a:t>
                      </a:r>
                      <a:endParaRPr lang="en-US" sz="2000" dirty="0">
                        <a:solidFill>
                          <a:schemeClr val="bg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073763"/>
                    </a:solidFill>
                  </a:tcPr>
                </a:tc>
                <a:extLst>
                  <a:ext uri="{0D108BD9-81ED-4DB2-BD59-A6C34878D82A}">
                    <a16:rowId xmlns:a16="http://schemas.microsoft.com/office/drawing/2014/main" val="10000"/>
                  </a:ext>
                </a:extLst>
              </a:tr>
              <a:tr h="332141">
                <a:tc>
                  <a:txBody>
                    <a:bodyPr/>
                    <a:lstStyle/>
                    <a:p>
                      <a:r>
                        <a:rPr lang="en-US" dirty="0" smtClean="0"/>
                        <a:t>Packet contents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92D050"/>
                    </a:solidFill>
                  </a:tcPr>
                </a:tc>
                <a:tc>
                  <a:txBody>
                    <a:bodyPr/>
                    <a:lstStyle/>
                    <a:p>
                      <a:r>
                        <a:rPr lang="en-US" dirty="0" smtClean="0"/>
                        <a:t>Clock</a:t>
                      </a:r>
                      <a:r>
                        <a:rPr lang="en-US" baseline="0" dirty="0" smtClean="0"/>
                        <a:t> source</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BE4EF"/>
                    </a:solidFill>
                  </a:tcPr>
                </a:tc>
                <a:tc>
                  <a:txBody>
                    <a:bodyPr/>
                    <a:lstStyle/>
                    <a:p>
                      <a:r>
                        <a:rPr lang="en-US" dirty="0" smtClean="0"/>
                        <a:t>Interface ID</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92D050"/>
                    </a:solidFill>
                  </a:tcPr>
                </a:tc>
                <a:tc>
                  <a:txBody>
                    <a:bodyPr/>
                    <a:lstStyle/>
                    <a:p>
                      <a:r>
                        <a:rPr lang="en-US" dirty="0" smtClean="0"/>
                        <a:t>Ticket #</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BE4EF"/>
                    </a:solidFill>
                  </a:tcPr>
                </a:tc>
                <a:tc>
                  <a:txBody>
                    <a:bodyPr/>
                    <a:lstStyle/>
                    <a:p>
                      <a:r>
                        <a:rPr lang="en-US" dirty="0" smtClean="0"/>
                        <a:t>Authorization</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BE4EF"/>
                    </a:solidFill>
                  </a:tcPr>
                </a:tc>
                <a:tc>
                  <a:txBody>
                    <a:bodyPr/>
                    <a:lstStyle/>
                    <a:p>
                      <a:r>
                        <a:rPr lang="en-US" dirty="0" smtClean="0"/>
                        <a:t>Hardware model</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10001"/>
                  </a:ext>
                </a:extLst>
              </a:tr>
              <a:tr h="332141">
                <a:tc>
                  <a:txBody>
                    <a:bodyPr/>
                    <a:lstStyle/>
                    <a:p>
                      <a:r>
                        <a:rPr lang="en-US" dirty="0" smtClean="0"/>
                        <a:t>Flags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92D050"/>
                    </a:solidFill>
                  </a:tcPr>
                </a:tc>
                <a:tc>
                  <a:txBody>
                    <a:bodyPr/>
                    <a:lstStyle/>
                    <a:p>
                      <a:r>
                        <a:rPr lang="en-US" dirty="0" smtClean="0"/>
                        <a:t>Sync state</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BE4EF"/>
                    </a:solidFill>
                  </a:tcPr>
                </a:tc>
                <a:tc>
                  <a:txBody>
                    <a:bodyPr/>
                    <a:lstStyle/>
                    <a:p>
                      <a:r>
                        <a:rPr lang="en-US" dirty="0" smtClean="0"/>
                        <a:t>Card ID</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BE4EF"/>
                    </a:solidFill>
                  </a:tcPr>
                </a:tc>
                <a:tc>
                  <a:txBody>
                    <a:bodyPr/>
                    <a:lstStyle/>
                    <a:p>
                      <a:r>
                        <a:rPr lang="en-US" dirty="0" smtClean="0"/>
                        <a:t>IDS alert ID</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BE4EF"/>
                    </a:solidFill>
                  </a:tcPr>
                </a:tc>
                <a:tc>
                  <a:txBody>
                    <a:bodyPr/>
                    <a:lstStyle/>
                    <a:p>
                      <a:r>
                        <a:rPr lang="en-US" dirty="0" smtClean="0"/>
                        <a:t>User ID</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BE4EF"/>
                    </a:solidFill>
                  </a:tcPr>
                </a:tc>
                <a:tc>
                  <a:txBody>
                    <a:bodyPr/>
                    <a:lstStyle/>
                    <a:p>
                      <a:r>
                        <a:rPr lang="en-US" dirty="0" smtClean="0"/>
                        <a:t>OS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10002"/>
                  </a:ext>
                </a:extLst>
              </a:tr>
              <a:tr h="332141">
                <a:tc>
                  <a:txBody>
                    <a:bodyPr/>
                    <a:lstStyle/>
                    <a:p>
                      <a:r>
                        <a:rPr lang="en-US" dirty="0" smtClean="0"/>
                        <a:t>Hash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92D050"/>
                    </a:solidFill>
                  </a:tcPr>
                </a:tc>
                <a:tc>
                  <a:txBody>
                    <a:bodyPr/>
                    <a:lstStyle/>
                    <a:p>
                      <a:r>
                        <a:rPr lang="en-US" dirty="0" smtClean="0"/>
                        <a:t>Clock error</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BE4EF"/>
                    </a:solidFill>
                  </a:tcPr>
                </a:tc>
                <a:tc>
                  <a:txBody>
                    <a:bodyPr/>
                    <a:lstStyle/>
                    <a:p>
                      <a:r>
                        <a:rPr lang="en-US" dirty="0" smtClean="0"/>
                        <a:t>Probe ID</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BE4EF"/>
                    </a:solidFill>
                  </a:tcPr>
                </a:tc>
                <a:tc>
                  <a:txBody>
                    <a:bodyPr/>
                    <a:lstStyle/>
                    <a:p>
                      <a:r>
                        <a:rPr lang="en-US" dirty="0" smtClean="0"/>
                        <a:t>Application ID</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BE4EF"/>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BE4EF"/>
                    </a:solidFill>
                  </a:tcPr>
                </a:tc>
                <a:tc>
                  <a:txBody>
                    <a:bodyPr/>
                    <a:lstStyle/>
                    <a:p>
                      <a:r>
                        <a:rPr lang="en-US" dirty="0" smtClean="0"/>
                        <a:t>Application</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10003"/>
                  </a:ext>
                </a:extLst>
              </a:tr>
              <a:tr h="386189">
                <a:tc>
                  <a:txBody>
                    <a:bodyPr/>
                    <a:lstStyle/>
                    <a:p>
                      <a:r>
                        <a:rPr lang="en-US" dirty="0" smtClean="0"/>
                        <a:t>Capture filter</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92D050"/>
                    </a:solidFill>
                  </a:tcPr>
                </a:tc>
                <a:tc>
                  <a:txBody>
                    <a:bodyPr/>
                    <a:lstStyle/>
                    <a:p>
                      <a:r>
                        <a:rPr lang="en-US" dirty="0" smtClean="0"/>
                        <a:t>Time stamp</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92D050"/>
                    </a:solidFill>
                  </a:tcPr>
                </a:tc>
                <a:tc>
                  <a:txBody>
                    <a:bodyPr/>
                    <a:lstStyle/>
                    <a:p>
                      <a:r>
                        <a:rPr lang="en-US" dirty="0" smtClean="0"/>
                        <a:t>Site</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BE4EF"/>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Comments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92D05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BE4EF"/>
                    </a:solidFill>
                  </a:tcPr>
                </a:tc>
                <a:tc>
                  <a:txBody>
                    <a:bodyPr/>
                    <a:lstStyle/>
                    <a:p>
                      <a:r>
                        <a:rPr lang="en-US" dirty="0" smtClean="0"/>
                        <a:t>Link State</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BE4EF"/>
                    </a:solidFill>
                  </a:tcPr>
                </a:tc>
                <a:extLst>
                  <a:ext uri="{0D108BD9-81ED-4DB2-BD59-A6C34878D82A}">
                    <a16:rowId xmlns:a16="http://schemas.microsoft.com/office/drawing/2014/main" val="10004"/>
                  </a:ext>
                </a:extLst>
              </a:tr>
              <a:tr h="492792">
                <a:tc>
                  <a:txBody>
                    <a:bodyPr/>
                    <a:lstStyle/>
                    <a:p>
                      <a:r>
                        <a:rPr lang="en-US" dirty="0" smtClean="0"/>
                        <a:t>Search terms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BE4EF"/>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Time stamp resolution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92D050"/>
                    </a:solidFill>
                  </a:tcPr>
                </a:tc>
                <a:tc>
                  <a:txBody>
                    <a:bodyPr/>
                    <a:lstStyle/>
                    <a:p>
                      <a:r>
                        <a:rPr lang="en-US" dirty="0" smtClean="0"/>
                        <a:t>Link name</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BE4EF"/>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BE4EF"/>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BE4EF"/>
                    </a:solidFill>
                  </a:tcPr>
                </a:tc>
                <a:tc>
                  <a:txBody>
                    <a:bodyPr/>
                    <a:lstStyle/>
                    <a:p>
                      <a:r>
                        <a:rPr lang="en-US" dirty="0" smtClean="0"/>
                        <a:t>Link</a:t>
                      </a:r>
                      <a:r>
                        <a:rPr lang="en-US" baseline="0" dirty="0" smtClean="0"/>
                        <a:t> Speed</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10005"/>
                  </a:ext>
                </a:extLst>
              </a:tr>
              <a:tr h="332141">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BE4EF"/>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BE4EF"/>
                    </a:solidFill>
                  </a:tcPr>
                </a:tc>
                <a:tc>
                  <a:txBody>
                    <a:bodyPr/>
                    <a:lstStyle/>
                    <a:p>
                      <a:r>
                        <a:rPr lang="en-US" dirty="0" smtClean="0"/>
                        <a:t>NPB</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BE4EF"/>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BE4EF"/>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BE4EF"/>
                    </a:solidFill>
                  </a:tcPr>
                </a:tc>
                <a:tc>
                  <a:txBody>
                    <a:bodyPr/>
                    <a:lstStyle/>
                    <a:p>
                      <a:r>
                        <a:rPr lang="en-US" dirty="0" smtClean="0"/>
                        <a:t>Optical Power</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BE4EF"/>
                    </a:solidFill>
                  </a:tcPr>
                </a:tc>
                <a:extLst>
                  <a:ext uri="{0D108BD9-81ED-4DB2-BD59-A6C34878D82A}">
                    <a16:rowId xmlns:a16="http://schemas.microsoft.com/office/drawing/2014/main" val="10006"/>
                  </a:ext>
                </a:extLst>
              </a:tr>
              <a:tr h="551468">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BE4EF"/>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BE4EF"/>
                    </a:solidFill>
                  </a:tcPr>
                </a:tc>
                <a:tc>
                  <a:txBody>
                    <a:bodyPr/>
                    <a:lstStyle/>
                    <a:p>
                      <a:r>
                        <a:rPr lang="en-US" dirty="0" smtClean="0"/>
                        <a:t>Latitude /</a:t>
                      </a:r>
                      <a:r>
                        <a:rPr lang="en-US" dirty="0" err="1" smtClean="0"/>
                        <a:t>Longtitude</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BE4EF"/>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BE4EF"/>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BE4EF"/>
                    </a:solidFill>
                  </a:tcPr>
                </a:tc>
                <a:tc>
                  <a:txBody>
                    <a:bodyPr/>
                    <a:lstStyle/>
                    <a:p>
                      <a:r>
                        <a:rPr lang="en-US" dirty="0" smtClean="0"/>
                        <a:t>Capture Hardware</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BE4EF"/>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44712768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NZ" dirty="0" smtClean="0"/>
              <a:t>HOW - Extensible Record Format (ERF)</a:t>
            </a:r>
            <a:endParaRPr lang="en-NZ" dirty="0"/>
          </a:p>
        </p:txBody>
      </p:sp>
      <p:sp>
        <p:nvSpPr>
          <p:cNvPr id="3" name="Text Placeholder 2"/>
          <p:cNvSpPr>
            <a:spLocks noGrp="1"/>
          </p:cNvSpPr>
          <p:nvPr>
            <p:ph type="body" sz="quarter" idx="11"/>
          </p:nvPr>
        </p:nvSpPr>
        <p:spPr/>
        <p:txBody>
          <a:bodyPr/>
          <a:lstStyle/>
          <a:p>
            <a:r>
              <a:rPr lang="en-NZ" dirty="0" smtClean="0"/>
              <a:t>Produced by </a:t>
            </a:r>
            <a:r>
              <a:rPr lang="en-NZ" dirty="0" err="1" smtClean="0"/>
              <a:t>Endace</a:t>
            </a:r>
            <a:r>
              <a:rPr lang="en-NZ" dirty="0" smtClean="0"/>
              <a:t> DAG cards and appliances</a:t>
            </a:r>
          </a:p>
          <a:p>
            <a:r>
              <a:rPr lang="en-NZ" dirty="0" smtClean="0"/>
              <a:t>Stream of Records vs File format</a:t>
            </a:r>
          </a:p>
          <a:p>
            <a:pPr lvl="1"/>
            <a:r>
              <a:rPr lang="en-NZ" dirty="0" smtClean="0"/>
              <a:t>Multiple record types</a:t>
            </a:r>
          </a:p>
          <a:p>
            <a:pPr lvl="1"/>
            <a:r>
              <a:rPr lang="en-NZ" dirty="0" smtClean="0"/>
              <a:t>Fixed Headers and Extension Headers</a:t>
            </a:r>
          </a:p>
          <a:p>
            <a:r>
              <a:rPr lang="en-NZ" dirty="0" smtClean="0"/>
              <a:t>ERF support since ethereal 0.9.15 (2003)</a:t>
            </a:r>
          </a:p>
          <a:p>
            <a:pPr lvl="1"/>
            <a:r>
              <a:rPr lang="en-NZ" dirty="0" smtClean="0"/>
              <a:t>Full support in modern Wireshark 2.x</a:t>
            </a:r>
          </a:p>
          <a:p>
            <a:pPr lvl="1"/>
            <a:r>
              <a:rPr lang="en-NZ" dirty="0"/>
              <a:t>A</a:t>
            </a:r>
            <a:r>
              <a:rPr lang="en-NZ" dirty="0" smtClean="0"/>
              <a:t>ctively developed, encourage feedback</a:t>
            </a:r>
          </a:p>
          <a:p>
            <a:pPr lvl="1"/>
            <a:r>
              <a:rPr lang="en-NZ" dirty="0" smtClean="0"/>
              <a:t>Live capture from </a:t>
            </a:r>
            <a:r>
              <a:rPr lang="en-NZ" dirty="0" err="1" smtClean="0"/>
              <a:t>Endace</a:t>
            </a:r>
            <a:r>
              <a:rPr lang="en-NZ" dirty="0" smtClean="0"/>
              <a:t> DAG cards via </a:t>
            </a:r>
            <a:r>
              <a:rPr lang="en-NZ" dirty="0" err="1" smtClean="0"/>
              <a:t>libpcap</a:t>
            </a:r>
            <a:endParaRPr lang="en-NZ" dirty="0" smtClean="0"/>
          </a:p>
          <a:p>
            <a:pPr lvl="1"/>
            <a:r>
              <a:rPr lang="en-NZ" dirty="0" smtClean="0"/>
              <a:t>Complete ERF dissector, supports display filters, Expert Info </a:t>
            </a:r>
            <a:r>
              <a:rPr lang="en-NZ" dirty="0" err="1" smtClean="0"/>
              <a:t>etc</a:t>
            </a:r>
            <a:endParaRPr lang="en-NZ" dirty="0" smtClean="0"/>
          </a:p>
          <a:p>
            <a:r>
              <a:rPr lang="en-NZ" dirty="0" smtClean="0"/>
              <a:t>ERF Metadata support since Wireshark 2.2 (2016)</a:t>
            </a:r>
          </a:p>
          <a:p>
            <a:pPr lvl="1"/>
            <a:r>
              <a:rPr lang="en-NZ" dirty="0" smtClean="0"/>
              <a:t>Capture </a:t>
            </a:r>
            <a:r>
              <a:rPr lang="en-NZ" dirty="0"/>
              <a:t>and p</a:t>
            </a:r>
            <a:r>
              <a:rPr lang="en-NZ" dirty="0" smtClean="0"/>
              <a:t>er-packet comments in Wireshark 2.4 (2017)*</a:t>
            </a:r>
            <a:endParaRPr lang="en-NZ" dirty="0"/>
          </a:p>
          <a:p>
            <a:pPr lvl="1"/>
            <a:endParaRPr lang="en-NZ" dirty="0" smtClean="0"/>
          </a:p>
        </p:txBody>
      </p:sp>
    </p:spTree>
    <p:extLst>
      <p:ext uri="{BB962C8B-B14F-4D97-AF65-F5344CB8AC3E}">
        <p14:creationId xmlns:p14="http://schemas.microsoft.com/office/powerpoint/2010/main" val="216397611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NZ" dirty="0" smtClean="0"/>
              <a:t>HOW - Extensible Record Format (ERF)</a:t>
            </a:r>
            <a:endParaRPr lang="en-NZ" dirty="0"/>
          </a:p>
        </p:txBody>
      </p:sp>
      <p:sp>
        <p:nvSpPr>
          <p:cNvPr id="3" name="Text Placeholder 2"/>
          <p:cNvSpPr>
            <a:spLocks noGrp="1"/>
          </p:cNvSpPr>
          <p:nvPr>
            <p:ph type="body" sz="quarter" idx="11"/>
          </p:nvPr>
        </p:nvSpPr>
        <p:spPr/>
        <p:txBody>
          <a:bodyPr/>
          <a:lstStyle/>
          <a:p>
            <a:r>
              <a:rPr lang="en-NZ" dirty="0" err="1" smtClean="0"/>
              <a:t>Provenance</a:t>
            </a:r>
            <a:r>
              <a:rPr lang="en-NZ" baseline="30000" dirty="0" err="1" smtClean="0"/>
              <a:t>TM</a:t>
            </a:r>
            <a:r>
              <a:rPr lang="en-NZ" dirty="0" smtClean="0"/>
              <a:t> </a:t>
            </a:r>
            <a:r>
              <a:rPr lang="en-NZ" dirty="0"/>
              <a:t>m</a:t>
            </a:r>
            <a:r>
              <a:rPr lang="en-NZ" dirty="0" smtClean="0"/>
              <a:t>etadata record type </a:t>
            </a:r>
            <a:r>
              <a:rPr lang="en-NZ" dirty="0"/>
              <a:t>(</a:t>
            </a:r>
            <a:r>
              <a:rPr lang="en-NZ" dirty="0" smtClean="0"/>
              <a:t>2016)</a:t>
            </a:r>
          </a:p>
          <a:p>
            <a:pPr lvl="1"/>
            <a:r>
              <a:rPr lang="en-NZ" dirty="0" smtClean="0"/>
              <a:t>Periodic and Event Metadata</a:t>
            </a:r>
          </a:p>
          <a:p>
            <a:pPr lvl="1"/>
            <a:r>
              <a:rPr lang="en-NZ" dirty="0" smtClean="0"/>
              <a:t>Per-Interface, Flow, and Packet annotations</a:t>
            </a:r>
          </a:p>
          <a:p>
            <a:pPr lvl="2"/>
            <a:r>
              <a:rPr lang="en-NZ" dirty="0" smtClean="0"/>
              <a:t>Including comments</a:t>
            </a:r>
          </a:p>
          <a:p>
            <a:pPr lvl="1"/>
            <a:r>
              <a:rPr lang="en-NZ" dirty="0" smtClean="0"/>
              <a:t>Hierarchical ID/addressing scheme</a:t>
            </a:r>
          </a:p>
          <a:p>
            <a:pPr lvl="2"/>
            <a:r>
              <a:rPr lang="en-NZ" dirty="0" smtClean="0"/>
              <a:t>Host</a:t>
            </a:r>
          </a:p>
          <a:p>
            <a:pPr lvl="2"/>
            <a:r>
              <a:rPr lang="en-NZ" dirty="0" smtClean="0"/>
              <a:t>Card</a:t>
            </a:r>
          </a:p>
          <a:p>
            <a:pPr lvl="2"/>
            <a:r>
              <a:rPr lang="en-NZ" dirty="0" smtClean="0"/>
              <a:t>Interface</a:t>
            </a:r>
          </a:p>
          <a:p>
            <a:pPr lvl="1"/>
            <a:r>
              <a:rPr lang="en-NZ" dirty="0" smtClean="0"/>
              <a:t>Metadata Generation Time recorded</a:t>
            </a:r>
          </a:p>
          <a:p>
            <a:pPr lvl="1"/>
            <a:r>
              <a:rPr lang="en-NZ" dirty="0" smtClean="0"/>
              <a:t>Multiple sections</a:t>
            </a:r>
          </a:p>
          <a:p>
            <a:pPr lvl="1"/>
            <a:r>
              <a:rPr lang="en-NZ" dirty="0" smtClean="0"/>
              <a:t>TLV options</a:t>
            </a:r>
          </a:p>
          <a:p>
            <a:pPr lvl="1"/>
            <a:r>
              <a:rPr lang="en-NZ" dirty="0" smtClean="0"/>
              <a:t>160+ Tags defined</a:t>
            </a:r>
          </a:p>
          <a:p>
            <a:pPr lvl="1"/>
            <a:r>
              <a:rPr lang="en-NZ" dirty="0" smtClean="0"/>
              <a:t>Up to 64kB per record</a:t>
            </a:r>
          </a:p>
          <a:p>
            <a:pPr lvl="1"/>
            <a:r>
              <a:rPr lang="en-NZ" dirty="0" smtClean="0"/>
              <a:t>Append on update policy</a:t>
            </a:r>
          </a:p>
          <a:p>
            <a:pPr lvl="1"/>
            <a:endParaRPr lang="en-NZ"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r="49526"/>
          <a:stretch/>
        </p:blipFill>
        <p:spPr>
          <a:xfrm>
            <a:off x="6372200" y="1131590"/>
            <a:ext cx="2511160" cy="3701672"/>
          </a:xfrm>
          <a:prstGeom prst="rect">
            <a:avLst/>
          </a:prstGeom>
        </p:spPr>
      </p:pic>
    </p:spTree>
    <p:extLst>
      <p:ext uri="{BB962C8B-B14F-4D97-AF65-F5344CB8AC3E}">
        <p14:creationId xmlns:p14="http://schemas.microsoft.com/office/powerpoint/2010/main" val="99562569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NZ" dirty="0"/>
              <a:t>HOW - ERF and </a:t>
            </a:r>
            <a:r>
              <a:rPr lang="en-NZ" dirty="0" err="1"/>
              <a:t>Provenance</a:t>
            </a:r>
            <a:r>
              <a:rPr lang="en-NZ" baseline="30000" dirty="0" err="1"/>
              <a:t>TM</a:t>
            </a:r>
            <a:endParaRPr lang="en-NZ" baseline="30000" dirty="0"/>
          </a:p>
          <a:p>
            <a:endParaRPr lang="en-NZ" dirty="0"/>
          </a:p>
        </p:txBody>
      </p:sp>
      <p:sp>
        <p:nvSpPr>
          <p:cNvPr id="4" name="Rounded Rectangle 3"/>
          <p:cNvSpPr/>
          <p:nvPr/>
        </p:nvSpPr>
        <p:spPr>
          <a:xfrm>
            <a:off x="2843808" y="677005"/>
            <a:ext cx="3456384" cy="3982043"/>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NZ" sz="3600" dirty="0" smtClean="0">
                <a:solidFill>
                  <a:schemeClr val="bg2"/>
                </a:solidFill>
              </a:rPr>
              <a:t>Provenance</a:t>
            </a:r>
            <a:endParaRPr lang="en-NZ" dirty="0" smtClean="0">
              <a:solidFill>
                <a:schemeClr val="bg2"/>
              </a:solidFill>
            </a:endParaRPr>
          </a:p>
          <a:p>
            <a:pPr algn="ctr"/>
            <a:endParaRPr lang="en-NZ" dirty="0"/>
          </a:p>
          <a:p>
            <a:pPr algn="ctr"/>
            <a:endParaRPr lang="en-NZ" dirty="0" smtClean="0"/>
          </a:p>
          <a:p>
            <a:pPr algn="ctr"/>
            <a:endParaRPr lang="en-NZ" dirty="0"/>
          </a:p>
          <a:p>
            <a:pPr algn="ctr"/>
            <a:endParaRPr lang="en-NZ" dirty="0" smtClean="0"/>
          </a:p>
          <a:p>
            <a:pPr algn="ctr"/>
            <a:endParaRPr lang="en-NZ" dirty="0"/>
          </a:p>
          <a:p>
            <a:pPr algn="ctr"/>
            <a:endParaRPr lang="en-NZ" dirty="0" smtClean="0"/>
          </a:p>
          <a:p>
            <a:pPr algn="ctr"/>
            <a:endParaRPr lang="en-NZ" dirty="0"/>
          </a:p>
          <a:p>
            <a:pPr algn="ctr"/>
            <a:endParaRPr lang="en-NZ" dirty="0" smtClean="0"/>
          </a:p>
          <a:p>
            <a:pPr algn="ctr"/>
            <a:endParaRPr lang="en-NZ" dirty="0"/>
          </a:p>
          <a:p>
            <a:pPr algn="ctr"/>
            <a:endParaRPr lang="en-NZ" dirty="0" smtClean="0"/>
          </a:p>
          <a:p>
            <a:pPr algn="ctr"/>
            <a:endParaRPr lang="en-NZ" dirty="0"/>
          </a:p>
          <a:p>
            <a:pPr algn="ctr"/>
            <a:endParaRPr lang="en-NZ" dirty="0" smtClean="0"/>
          </a:p>
          <a:p>
            <a:pPr algn="ctr"/>
            <a:endParaRPr lang="en-NZ" dirty="0"/>
          </a:p>
          <a:p>
            <a:pPr algn="ctr"/>
            <a:endParaRPr lang="en-NZ" dirty="0" smtClean="0"/>
          </a:p>
          <a:p>
            <a:pPr algn="ctr"/>
            <a:endParaRPr lang="en-NZ" dirty="0"/>
          </a:p>
          <a:p>
            <a:pPr algn="ctr"/>
            <a:endParaRPr lang="en-NZ" dirty="0"/>
          </a:p>
        </p:txBody>
      </p:sp>
      <p:sp>
        <p:nvSpPr>
          <p:cNvPr id="5" name="Rounded Rectangle 4"/>
          <p:cNvSpPr/>
          <p:nvPr/>
        </p:nvSpPr>
        <p:spPr>
          <a:xfrm>
            <a:off x="3553087" y="1272410"/>
            <a:ext cx="1965818" cy="504056"/>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NZ" dirty="0" smtClean="0">
                <a:solidFill>
                  <a:schemeClr val="bg2"/>
                </a:solidFill>
              </a:rPr>
              <a:t>Capture</a:t>
            </a:r>
            <a:endParaRPr lang="en-NZ" dirty="0">
              <a:solidFill>
                <a:schemeClr val="bg2"/>
              </a:solidFill>
            </a:endParaRPr>
          </a:p>
        </p:txBody>
      </p:sp>
      <p:sp>
        <p:nvSpPr>
          <p:cNvPr id="12" name="Rounded Rectangle 11"/>
          <p:cNvSpPr/>
          <p:nvPr/>
        </p:nvSpPr>
        <p:spPr>
          <a:xfrm>
            <a:off x="3635896" y="3939902"/>
            <a:ext cx="1965818" cy="504056"/>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NZ" dirty="0">
                <a:solidFill>
                  <a:schemeClr val="bg2"/>
                </a:solidFill>
              </a:rPr>
              <a:t>Y</a:t>
            </a:r>
            <a:r>
              <a:rPr lang="en-NZ" dirty="0" smtClean="0">
                <a:solidFill>
                  <a:schemeClr val="bg2"/>
                </a:solidFill>
              </a:rPr>
              <a:t> Streams</a:t>
            </a:r>
            <a:endParaRPr lang="en-NZ" dirty="0">
              <a:solidFill>
                <a:schemeClr val="bg2"/>
              </a:solidFill>
            </a:endParaRPr>
          </a:p>
        </p:txBody>
      </p:sp>
      <p:sp>
        <p:nvSpPr>
          <p:cNvPr id="7" name="Rounded Rectangle 6"/>
          <p:cNvSpPr/>
          <p:nvPr/>
        </p:nvSpPr>
        <p:spPr>
          <a:xfrm>
            <a:off x="3553087" y="3879708"/>
            <a:ext cx="1965818" cy="504056"/>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NZ" dirty="0">
                <a:solidFill>
                  <a:schemeClr val="bg2"/>
                </a:solidFill>
              </a:rPr>
              <a:t>Y</a:t>
            </a:r>
            <a:r>
              <a:rPr lang="en-NZ" dirty="0" smtClean="0">
                <a:solidFill>
                  <a:schemeClr val="bg2"/>
                </a:solidFill>
              </a:rPr>
              <a:t> Streams</a:t>
            </a:r>
            <a:endParaRPr lang="en-NZ" dirty="0">
              <a:solidFill>
                <a:schemeClr val="bg2"/>
              </a:solidFill>
            </a:endParaRPr>
          </a:p>
        </p:txBody>
      </p:sp>
      <p:sp>
        <p:nvSpPr>
          <p:cNvPr id="8" name="Rounded Rectangle 7"/>
          <p:cNvSpPr/>
          <p:nvPr/>
        </p:nvSpPr>
        <p:spPr>
          <a:xfrm>
            <a:off x="3553087" y="2579154"/>
            <a:ext cx="1965818" cy="504056"/>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NZ" dirty="0" smtClean="0">
                <a:solidFill>
                  <a:schemeClr val="bg2"/>
                </a:solidFill>
              </a:rPr>
              <a:t>Module</a:t>
            </a:r>
            <a:endParaRPr lang="en-NZ" dirty="0">
              <a:solidFill>
                <a:schemeClr val="bg2"/>
              </a:solidFill>
            </a:endParaRPr>
          </a:p>
        </p:txBody>
      </p:sp>
      <p:sp>
        <p:nvSpPr>
          <p:cNvPr id="11" name="Rounded Rectangle 10"/>
          <p:cNvSpPr/>
          <p:nvPr/>
        </p:nvSpPr>
        <p:spPr>
          <a:xfrm>
            <a:off x="3635896" y="3294536"/>
            <a:ext cx="1965818" cy="504056"/>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NZ" dirty="0"/>
              <a:t>X</a:t>
            </a:r>
            <a:r>
              <a:rPr lang="en-NZ" dirty="0" smtClean="0"/>
              <a:t> Interfaces</a:t>
            </a:r>
            <a:endParaRPr lang="en-NZ" dirty="0"/>
          </a:p>
        </p:txBody>
      </p:sp>
      <p:sp>
        <p:nvSpPr>
          <p:cNvPr id="9" name="Rounded Rectangle 8"/>
          <p:cNvSpPr/>
          <p:nvPr/>
        </p:nvSpPr>
        <p:spPr>
          <a:xfrm>
            <a:off x="3553087" y="3229431"/>
            <a:ext cx="1965818" cy="504056"/>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NZ" dirty="0">
                <a:solidFill>
                  <a:schemeClr val="bg2"/>
                </a:solidFill>
              </a:rPr>
              <a:t>X</a:t>
            </a:r>
            <a:r>
              <a:rPr lang="en-NZ" dirty="0" smtClean="0">
                <a:solidFill>
                  <a:schemeClr val="bg2"/>
                </a:solidFill>
              </a:rPr>
              <a:t> Interfaces</a:t>
            </a:r>
            <a:endParaRPr lang="en-NZ" dirty="0">
              <a:solidFill>
                <a:schemeClr val="bg2"/>
              </a:solidFill>
            </a:endParaRPr>
          </a:p>
        </p:txBody>
      </p:sp>
      <p:sp>
        <p:nvSpPr>
          <p:cNvPr id="10" name="Rounded Rectangle 9"/>
          <p:cNvSpPr/>
          <p:nvPr/>
        </p:nvSpPr>
        <p:spPr>
          <a:xfrm>
            <a:off x="3553087" y="1925782"/>
            <a:ext cx="1965818" cy="504056"/>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NZ" dirty="0" smtClean="0"/>
              <a:t>Host</a:t>
            </a:r>
            <a:endParaRPr lang="en-NZ" dirty="0"/>
          </a:p>
        </p:txBody>
      </p:sp>
    </p:spTree>
    <p:extLst>
      <p:ext uri="{BB962C8B-B14F-4D97-AF65-F5344CB8AC3E}">
        <p14:creationId xmlns:p14="http://schemas.microsoft.com/office/powerpoint/2010/main" val="4385378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NZ" dirty="0" smtClean="0"/>
              <a:t>HOW - ERF and </a:t>
            </a:r>
            <a:r>
              <a:rPr lang="en-NZ" dirty="0" err="1" smtClean="0"/>
              <a:t>Provenance</a:t>
            </a:r>
            <a:r>
              <a:rPr lang="en-NZ" baseline="30000" dirty="0" err="1" smtClean="0"/>
              <a:t>TM</a:t>
            </a:r>
            <a:endParaRPr lang="en-NZ" baseline="30000" dirty="0"/>
          </a:p>
        </p:txBody>
      </p:sp>
      <p:sp>
        <p:nvSpPr>
          <p:cNvPr id="3" name="Text Placeholder 2"/>
          <p:cNvSpPr>
            <a:spLocks noGrp="1"/>
          </p:cNvSpPr>
          <p:nvPr>
            <p:ph type="body" sz="quarter" idx="11"/>
          </p:nvPr>
        </p:nvSpPr>
        <p:spPr>
          <a:xfrm>
            <a:off x="395287" y="627534"/>
            <a:ext cx="4104705" cy="4506959"/>
          </a:xfrm>
        </p:spPr>
        <p:txBody>
          <a:bodyPr/>
          <a:lstStyle/>
          <a:p>
            <a:r>
              <a:rPr lang="en-NZ" dirty="0" smtClean="0"/>
              <a:t>Capture Section</a:t>
            </a:r>
          </a:p>
          <a:p>
            <a:pPr lvl="1"/>
            <a:r>
              <a:rPr lang="en-NZ" dirty="0" smtClean="0"/>
              <a:t>Name, Description</a:t>
            </a:r>
          </a:p>
          <a:p>
            <a:pPr lvl="1"/>
            <a:r>
              <a:rPr lang="en-NZ" dirty="0" smtClean="0"/>
              <a:t>Application, Version</a:t>
            </a:r>
          </a:p>
          <a:p>
            <a:pPr lvl="1"/>
            <a:r>
              <a:rPr lang="en-NZ" dirty="0" smtClean="0"/>
              <a:t>User</a:t>
            </a:r>
          </a:p>
          <a:p>
            <a:pPr lvl="1"/>
            <a:r>
              <a:rPr lang="en-NZ" dirty="0" smtClean="0"/>
              <a:t>Time zone</a:t>
            </a:r>
          </a:p>
          <a:p>
            <a:r>
              <a:rPr lang="en-NZ" dirty="0" smtClean="0"/>
              <a:t>Host Section</a:t>
            </a:r>
          </a:p>
          <a:p>
            <a:pPr lvl="1"/>
            <a:r>
              <a:rPr lang="en-NZ" dirty="0" smtClean="0"/>
              <a:t>Hostname</a:t>
            </a:r>
          </a:p>
          <a:p>
            <a:pPr lvl="1"/>
            <a:r>
              <a:rPr lang="en-NZ" dirty="0" smtClean="0"/>
              <a:t>OS Version</a:t>
            </a:r>
          </a:p>
          <a:p>
            <a:pPr lvl="1"/>
            <a:r>
              <a:rPr lang="en-NZ" dirty="0" smtClean="0"/>
              <a:t>Model, Serial Number</a:t>
            </a:r>
          </a:p>
          <a:p>
            <a:pPr lvl="1"/>
            <a:r>
              <a:rPr lang="en-NZ" dirty="0" smtClean="0"/>
              <a:t>CPUs, RAM</a:t>
            </a:r>
          </a:p>
          <a:p>
            <a:pPr lvl="1"/>
            <a:r>
              <a:rPr lang="en-NZ" dirty="0" smtClean="0"/>
              <a:t>Organisation</a:t>
            </a:r>
          </a:p>
          <a:p>
            <a:pPr lvl="1"/>
            <a:r>
              <a:rPr lang="en-NZ" dirty="0" smtClean="0"/>
              <a:t>Location</a:t>
            </a:r>
          </a:p>
          <a:p>
            <a:pPr marL="0" indent="0">
              <a:buNone/>
            </a:pPr>
            <a:endParaRPr lang="en-NZ" dirty="0"/>
          </a:p>
        </p:txBody>
      </p:sp>
      <p:sp>
        <p:nvSpPr>
          <p:cNvPr id="4" name="Text Placeholder 2"/>
          <p:cNvSpPr txBox="1">
            <a:spLocks/>
          </p:cNvSpPr>
          <p:nvPr/>
        </p:nvSpPr>
        <p:spPr>
          <a:xfrm>
            <a:off x="4716016" y="627533"/>
            <a:ext cx="4104705" cy="4506959"/>
          </a:xfrm>
          <a:prstGeom prst="rect">
            <a:avLst/>
          </a:prstGeom>
        </p:spPr>
        <p:txBody>
          <a:bodyPr/>
          <a:lstStyle>
            <a:defPPr marR="0" lvl="0" algn="l" rtl="0">
              <a:lnSpc>
                <a:spcPct val="100000"/>
              </a:lnSpc>
              <a:spcBef>
                <a:spcPts val="0"/>
              </a:spcBef>
              <a:spcAft>
                <a:spcPts val="0"/>
              </a:spcAft>
            </a:defPPr>
            <a:lvl1pPr marL="179388" marR="0" lvl="0" indent="-179388" algn="l" rtl="0">
              <a:lnSpc>
                <a:spcPct val="100000"/>
              </a:lnSpc>
              <a:spcBef>
                <a:spcPts val="0"/>
              </a:spcBef>
              <a:spcAft>
                <a:spcPts val="0"/>
              </a:spcAft>
              <a:buFont typeface="Arial" panose="020B0604020202020204" pitchFamily="34" charset="0"/>
              <a:buChar char="•"/>
              <a:defRPr sz="2800" b="0" i="0" u="none" strike="noStrike" cap="none">
                <a:solidFill>
                  <a:srgbClr val="000000"/>
                </a:solidFill>
                <a:latin typeface="+mn-lt"/>
                <a:ea typeface="Arial"/>
                <a:cs typeface="Arial"/>
                <a:sym typeface="Arial"/>
              </a:defRPr>
            </a:lvl1pPr>
            <a:lvl2pPr marL="444500" marR="0" lvl="1" indent="-179388" algn="l" rtl="0">
              <a:lnSpc>
                <a:spcPct val="100000"/>
              </a:lnSpc>
              <a:spcBef>
                <a:spcPts val="0"/>
              </a:spcBef>
              <a:spcAft>
                <a:spcPts val="0"/>
              </a:spcAft>
              <a:buFont typeface="Arial" panose="020B0604020202020204" pitchFamily="34" charset="0"/>
              <a:buChar char="•"/>
              <a:defRPr sz="2000" b="0" i="0" u="none" strike="noStrike" cap="none">
                <a:solidFill>
                  <a:srgbClr val="000000"/>
                </a:solidFill>
                <a:latin typeface="+mn-lt"/>
                <a:ea typeface="Arial"/>
                <a:cs typeface="Arial"/>
                <a:sym typeface="Arial"/>
              </a:defRPr>
            </a:lvl2pPr>
            <a:lvl3pPr marL="803275" marR="0" lvl="2" indent="-179388" algn="l" rtl="0">
              <a:lnSpc>
                <a:spcPct val="100000"/>
              </a:lnSpc>
              <a:spcBef>
                <a:spcPts val="0"/>
              </a:spcBef>
              <a:spcAft>
                <a:spcPts val="0"/>
              </a:spcAft>
              <a:buFont typeface="Arial" panose="020B0604020202020204" pitchFamily="34" charset="0"/>
              <a:buChar char="•"/>
              <a:defRPr sz="1600" b="0" i="0" u="none" strike="noStrike" cap="none">
                <a:solidFill>
                  <a:srgbClr val="000000"/>
                </a:solidFill>
                <a:latin typeface="+mn-lt"/>
                <a:ea typeface="Arial"/>
                <a:cs typeface="Arial"/>
                <a:sym typeface="Arial"/>
              </a:defRPr>
            </a:lvl3pPr>
            <a:lvl4pPr marL="1076325" marR="0" lvl="3" indent="-179388" algn="l" rtl="0">
              <a:lnSpc>
                <a:spcPct val="100000"/>
              </a:lnSpc>
              <a:spcBef>
                <a:spcPts val="0"/>
              </a:spcBef>
              <a:spcAft>
                <a:spcPts val="0"/>
              </a:spcAft>
              <a:buFont typeface="Arial" panose="020B0604020202020204" pitchFamily="34" charset="0"/>
              <a:buChar char="•"/>
              <a:defRPr sz="1400" b="0" i="0" u="none" strike="noStrike" cap="none">
                <a:solidFill>
                  <a:srgbClr val="000000"/>
                </a:solidFill>
                <a:latin typeface="+mn-lt"/>
                <a:ea typeface="Arial"/>
                <a:cs typeface="Arial"/>
                <a:sym typeface="Arial"/>
              </a:defRPr>
            </a:lvl4pPr>
            <a:lvl5pPr marL="1341438" marR="0" lvl="4" indent="-179388" algn="l" rtl="0">
              <a:lnSpc>
                <a:spcPct val="100000"/>
              </a:lnSpc>
              <a:spcBef>
                <a:spcPts val="0"/>
              </a:spcBef>
              <a:spcAft>
                <a:spcPts val="0"/>
              </a:spcAft>
              <a:buFont typeface="Arial" panose="020B0604020202020204" pitchFamily="34" charset="0"/>
              <a:buChar char="•"/>
              <a:defRPr sz="1200" b="0" i="0" u="none" strike="noStrike" cap="none">
                <a:solidFill>
                  <a:srgbClr val="000000"/>
                </a:solidFill>
                <a:latin typeface="+mn-lt"/>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NZ" dirty="0" smtClean="0"/>
              <a:t>Module Section</a:t>
            </a:r>
          </a:p>
          <a:p>
            <a:pPr lvl="1"/>
            <a:r>
              <a:rPr lang="en-NZ" dirty="0" smtClean="0"/>
              <a:t>Model, Serial Number</a:t>
            </a:r>
          </a:p>
          <a:p>
            <a:pPr lvl="1"/>
            <a:r>
              <a:rPr lang="en-NZ" dirty="0" smtClean="0"/>
              <a:t>Firmware version</a:t>
            </a:r>
          </a:p>
          <a:p>
            <a:pPr lvl="1"/>
            <a:r>
              <a:rPr lang="en-NZ" dirty="0" smtClean="0"/>
              <a:t>Hash mode</a:t>
            </a:r>
          </a:p>
          <a:p>
            <a:pPr lvl="1"/>
            <a:r>
              <a:rPr lang="en-NZ" dirty="0" smtClean="0"/>
              <a:t>Clock Sync State, PTP</a:t>
            </a:r>
          </a:p>
          <a:p>
            <a:r>
              <a:rPr lang="en-NZ" dirty="0" smtClean="0"/>
              <a:t>Interface Sections</a:t>
            </a:r>
          </a:p>
          <a:p>
            <a:pPr lvl="1"/>
            <a:r>
              <a:rPr lang="en-NZ" dirty="0" smtClean="0"/>
              <a:t>SFP vendor/model</a:t>
            </a:r>
          </a:p>
          <a:p>
            <a:pPr lvl="1"/>
            <a:r>
              <a:rPr lang="en-NZ" dirty="0" smtClean="0"/>
              <a:t>Link speed, state</a:t>
            </a:r>
          </a:p>
          <a:p>
            <a:pPr lvl="1"/>
            <a:r>
              <a:rPr lang="en-NZ" dirty="0" smtClean="0"/>
              <a:t>RX/TX Optical power</a:t>
            </a:r>
          </a:p>
          <a:p>
            <a:pPr lvl="1"/>
            <a:r>
              <a:rPr lang="en-NZ" dirty="0" smtClean="0"/>
              <a:t>Addresses</a:t>
            </a:r>
          </a:p>
          <a:p>
            <a:r>
              <a:rPr lang="en-NZ" dirty="0" smtClean="0"/>
              <a:t>Stream Sections</a:t>
            </a:r>
          </a:p>
          <a:p>
            <a:pPr lvl="1"/>
            <a:r>
              <a:rPr lang="en-NZ" dirty="0" smtClean="0"/>
              <a:t>Size, Drops, </a:t>
            </a:r>
            <a:r>
              <a:rPr lang="en-NZ" dirty="0" err="1" smtClean="0"/>
              <a:t>Snaplen</a:t>
            </a:r>
            <a:endParaRPr lang="en-NZ" dirty="0"/>
          </a:p>
        </p:txBody>
      </p:sp>
    </p:spTree>
    <p:extLst>
      <p:ext uri="{BB962C8B-B14F-4D97-AF65-F5344CB8AC3E}">
        <p14:creationId xmlns:p14="http://schemas.microsoft.com/office/powerpoint/2010/main" val="218465171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p:cNvSpPr/>
          <p:nvPr/>
        </p:nvSpPr>
        <p:spPr>
          <a:xfrm>
            <a:off x="2464917" y="843558"/>
            <a:ext cx="4176464" cy="37444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 name="Text Placeholder 1"/>
          <p:cNvSpPr>
            <a:spLocks noGrp="1"/>
          </p:cNvSpPr>
          <p:nvPr>
            <p:ph type="body" sz="quarter" idx="10"/>
          </p:nvPr>
        </p:nvSpPr>
        <p:spPr/>
        <p:txBody>
          <a:bodyPr/>
          <a:lstStyle/>
          <a:p>
            <a:r>
              <a:rPr lang="en-NZ" dirty="0" smtClean="0"/>
              <a:t>HOW - ERF Periodic Streaming Metadata</a:t>
            </a:r>
            <a:endParaRPr lang="en-NZ" dirty="0"/>
          </a:p>
        </p:txBody>
      </p:sp>
      <p:sp>
        <p:nvSpPr>
          <p:cNvPr id="4" name="Right Arrow 3"/>
          <p:cNvSpPr/>
          <p:nvPr/>
        </p:nvSpPr>
        <p:spPr>
          <a:xfrm>
            <a:off x="3059832" y="4075380"/>
            <a:ext cx="4968552" cy="584602"/>
          </a:xfrm>
          <a:prstGeom prst="rightArrow">
            <a:avLst/>
          </a:prstGeom>
          <a:solidFill>
            <a:srgbClr val="BCD7E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b="1" dirty="0"/>
          </a:p>
        </p:txBody>
      </p:sp>
      <p:pic>
        <p:nvPicPr>
          <p:cNvPr id="5" name="Picture 4" descr="2010-Dag.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25756" y="1638917"/>
            <a:ext cx="1258565" cy="914400"/>
          </a:xfrm>
          <a:prstGeom prst="rect">
            <a:avLst/>
          </a:prstGeom>
        </p:spPr>
      </p:pic>
      <p:sp>
        <p:nvSpPr>
          <p:cNvPr id="6" name="Right Arrow 5"/>
          <p:cNvSpPr/>
          <p:nvPr/>
        </p:nvSpPr>
        <p:spPr>
          <a:xfrm>
            <a:off x="2211657" y="2096117"/>
            <a:ext cx="784744" cy="504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36" name="TextBox 35"/>
          <p:cNvSpPr txBox="1"/>
          <p:nvPr/>
        </p:nvSpPr>
        <p:spPr>
          <a:xfrm>
            <a:off x="4368202" y="771550"/>
            <a:ext cx="2226892" cy="461665"/>
          </a:xfrm>
          <a:prstGeom prst="rect">
            <a:avLst/>
          </a:prstGeom>
          <a:noFill/>
        </p:spPr>
        <p:txBody>
          <a:bodyPr wrap="none" rtlCol="0">
            <a:spAutoFit/>
          </a:bodyPr>
          <a:lstStyle/>
          <a:p>
            <a:r>
              <a:rPr lang="en-NZ" sz="2400" b="1" dirty="0" smtClean="0">
                <a:solidFill>
                  <a:schemeClr val="accent1"/>
                </a:solidFill>
                <a:latin typeface="+mn-lt"/>
              </a:rPr>
              <a:t>Packet Records</a:t>
            </a:r>
            <a:endParaRPr lang="en-NZ" sz="2400" b="1" dirty="0">
              <a:solidFill>
                <a:schemeClr val="accent1"/>
              </a:solidFill>
              <a:latin typeface="+mn-lt"/>
            </a:endParaRPr>
          </a:p>
        </p:txBody>
      </p:sp>
      <p:cxnSp>
        <p:nvCxnSpPr>
          <p:cNvPr id="37" name="Straight Arrow Connector 36"/>
          <p:cNvCxnSpPr/>
          <p:nvPr/>
        </p:nvCxnSpPr>
        <p:spPr>
          <a:xfrm flipH="1">
            <a:off x="3887924" y="1300263"/>
            <a:ext cx="828092" cy="4702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H="1">
            <a:off x="4896036" y="1335321"/>
            <a:ext cx="324036" cy="4522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5724128" y="1335321"/>
            <a:ext cx="144016" cy="4522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6372200" y="1300263"/>
            <a:ext cx="467819" cy="4702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3994455" y="3467001"/>
            <a:ext cx="2876108" cy="461665"/>
          </a:xfrm>
          <a:prstGeom prst="rect">
            <a:avLst/>
          </a:prstGeom>
          <a:noFill/>
        </p:spPr>
        <p:txBody>
          <a:bodyPr wrap="none" rtlCol="0">
            <a:spAutoFit/>
          </a:bodyPr>
          <a:lstStyle/>
          <a:p>
            <a:r>
              <a:rPr lang="en-NZ" sz="2400" b="1" dirty="0" smtClean="0">
                <a:solidFill>
                  <a:schemeClr val="accent3"/>
                </a:solidFill>
                <a:latin typeface="+mn-lt"/>
              </a:rPr>
              <a:t>Provenance Records</a:t>
            </a:r>
            <a:endParaRPr lang="en-NZ" sz="2400" b="1" dirty="0">
              <a:solidFill>
                <a:schemeClr val="accent3"/>
              </a:solidFill>
              <a:latin typeface="+mn-lt"/>
            </a:endParaRPr>
          </a:p>
        </p:txBody>
      </p:sp>
      <p:cxnSp>
        <p:nvCxnSpPr>
          <p:cNvPr id="42" name="Straight Arrow Connector 41"/>
          <p:cNvCxnSpPr/>
          <p:nvPr/>
        </p:nvCxnSpPr>
        <p:spPr>
          <a:xfrm flipH="1" flipV="1">
            <a:off x="3131841" y="2762847"/>
            <a:ext cx="1179130" cy="687229"/>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H="1" flipV="1">
            <a:off x="4175956" y="2800778"/>
            <a:ext cx="585065" cy="649298"/>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flipV="1">
            <a:off x="5170506" y="2807864"/>
            <a:ext cx="24783" cy="675022"/>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V="1">
            <a:off x="5787559" y="2814713"/>
            <a:ext cx="404621" cy="616171"/>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V="1">
            <a:off x="6264188" y="2814713"/>
            <a:ext cx="881249" cy="618454"/>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7180318" y="4218642"/>
            <a:ext cx="497252" cy="307777"/>
          </a:xfrm>
          <a:prstGeom prst="rect">
            <a:avLst/>
          </a:prstGeom>
          <a:noFill/>
        </p:spPr>
        <p:txBody>
          <a:bodyPr wrap="none" rtlCol="0">
            <a:spAutoFit/>
          </a:bodyPr>
          <a:lstStyle/>
          <a:p>
            <a:pPr algn="ctr"/>
            <a:r>
              <a:rPr lang="en-NZ" b="1" dirty="0" smtClean="0">
                <a:latin typeface="+mn-lt"/>
              </a:rPr>
              <a:t>T=0</a:t>
            </a:r>
            <a:endParaRPr lang="en-NZ" b="1" dirty="0">
              <a:latin typeface="+mn-lt"/>
            </a:endParaRPr>
          </a:p>
        </p:txBody>
      </p:sp>
      <p:sp>
        <p:nvSpPr>
          <p:cNvPr id="48" name="TextBox 47"/>
          <p:cNvSpPr txBox="1"/>
          <p:nvPr/>
        </p:nvSpPr>
        <p:spPr>
          <a:xfrm>
            <a:off x="6172206" y="4220486"/>
            <a:ext cx="497252" cy="307777"/>
          </a:xfrm>
          <a:prstGeom prst="rect">
            <a:avLst/>
          </a:prstGeom>
          <a:noFill/>
        </p:spPr>
        <p:txBody>
          <a:bodyPr wrap="none" rtlCol="0">
            <a:spAutoFit/>
          </a:bodyPr>
          <a:lstStyle/>
          <a:p>
            <a:pPr algn="ctr"/>
            <a:r>
              <a:rPr lang="en-NZ" b="1" dirty="0" smtClean="0">
                <a:latin typeface="+mn-lt"/>
              </a:rPr>
              <a:t>T=1</a:t>
            </a:r>
            <a:endParaRPr lang="en-NZ" b="1" dirty="0">
              <a:latin typeface="+mn-lt"/>
            </a:endParaRPr>
          </a:p>
        </p:txBody>
      </p:sp>
      <p:sp>
        <p:nvSpPr>
          <p:cNvPr id="49" name="TextBox 48"/>
          <p:cNvSpPr txBox="1"/>
          <p:nvPr/>
        </p:nvSpPr>
        <p:spPr>
          <a:xfrm>
            <a:off x="5164094" y="4218340"/>
            <a:ext cx="497252" cy="307777"/>
          </a:xfrm>
          <a:prstGeom prst="rect">
            <a:avLst/>
          </a:prstGeom>
          <a:noFill/>
        </p:spPr>
        <p:txBody>
          <a:bodyPr wrap="none" rtlCol="0">
            <a:spAutoFit/>
          </a:bodyPr>
          <a:lstStyle/>
          <a:p>
            <a:pPr algn="ctr"/>
            <a:r>
              <a:rPr lang="en-NZ" b="1" dirty="0" smtClean="0">
                <a:latin typeface="+mn-lt"/>
              </a:rPr>
              <a:t>T=2</a:t>
            </a:r>
            <a:endParaRPr lang="en-NZ" b="1" dirty="0">
              <a:latin typeface="+mn-lt"/>
            </a:endParaRPr>
          </a:p>
        </p:txBody>
      </p:sp>
      <p:sp>
        <p:nvSpPr>
          <p:cNvPr id="50" name="TextBox 49"/>
          <p:cNvSpPr txBox="1"/>
          <p:nvPr/>
        </p:nvSpPr>
        <p:spPr>
          <a:xfrm>
            <a:off x="4155982" y="4218340"/>
            <a:ext cx="497252" cy="307777"/>
          </a:xfrm>
          <a:prstGeom prst="rect">
            <a:avLst/>
          </a:prstGeom>
          <a:noFill/>
        </p:spPr>
        <p:txBody>
          <a:bodyPr wrap="none" rtlCol="0">
            <a:spAutoFit/>
          </a:bodyPr>
          <a:lstStyle/>
          <a:p>
            <a:pPr algn="ctr"/>
            <a:r>
              <a:rPr lang="en-NZ" b="1" dirty="0" smtClean="0">
                <a:latin typeface="+mn-lt"/>
              </a:rPr>
              <a:t>T=3</a:t>
            </a:r>
            <a:endParaRPr lang="en-NZ" b="1" dirty="0">
              <a:latin typeface="+mn-lt"/>
            </a:endParaRPr>
          </a:p>
        </p:txBody>
      </p:sp>
      <p:sp>
        <p:nvSpPr>
          <p:cNvPr id="51" name="TextBox 50"/>
          <p:cNvSpPr txBox="1"/>
          <p:nvPr/>
        </p:nvSpPr>
        <p:spPr>
          <a:xfrm>
            <a:off x="3147870" y="4218340"/>
            <a:ext cx="497252" cy="307777"/>
          </a:xfrm>
          <a:prstGeom prst="rect">
            <a:avLst/>
          </a:prstGeom>
          <a:noFill/>
        </p:spPr>
        <p:txBody>
          <a:bodyPr wrap="none" rtlCol="0">
            <a:spAutoFit/>
          </a:bodyPr>
          <a:lstStyle/>
          <a:p>
            <a:pPr algn="ctr"/>
            <a:r>
              <a:rPr lang="en-NZ" b="1" dirty="0" smtClean="0">
                <a:latin typeface="+mn-lt"/>
              </a:rPr>
              <a:t>T=4</a:t>
            </a:r>
            <a:endParaRPr lang="en-NZ" b="1" dirty="0">
              <a:latin typeface="+mn-lt"/>
            </a:endParaRPr>
          </a:p>
        </p:txBody>
      </p:sp>
      <p:sp>
        <p:nvSpPr>
          <p:cNvPr id="52" name="TextBox 51"/>
          <p:cNvSpPr txBox="1"/>
          <p:nvPr/>
        </p:nvSpPr>
        <p:spPr>
          <a:xfrm>
            <a:off x="2234900" y="4218340"/>
            <a:ext cx="603050" cy="307777"/>
          </a:xfrm>
          <a:prstGeom prst="rect">
            <a:avLst/>
          </a:prstGeom>
          <a:noFill/>
        </p:spPr>
        <p:txBody>
          <a:bodyPr wrap="none" rtlCol="0">
            <a:spAutoFit/>
          </a:bodyPr>
          <a:lstStyle/>
          <a:p>
            <a:pPr algn="ctr"/>
            <a:r>
              <a:rPr lang="en-NZ" b="1" dirty="0" smtClean="0">
                <a:latin typeface="+mn-lt"/>
              </a:rPr>
              <a:t>Time</a:t>
            </a:r>
            <a:endParaRPr lang="en-NZ" b="1" dirty="0">
              <a:latin typeface="+mn-lt"/>
            </a:endParaRP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98420" y="2568188"/>
            <a:ext cx="1756093" cy="735436"/>
          </a:xfrm>
          <a:prstGeom prst="rect">
            <a:avLst/>
          </a:prstGeom>
        </p:spPr>
      </p:pic>
      <p:grpSp>
        <p:nvGrpSpPr>
          <p:cNvPr id="73" name="Group 72"/>
          <p:cNvGrpSpPr/>
          <p:nvPr/>
        </p:nvGrpSpPr>
        <p:grpSpPr>
          <a:xfrm>
            <a:off x="3059832" y="1792665"/>
            <a:ext cx="4536504" cy="1008112"/>
            <a:chOff x="3059832" y="1792665"/>
            <a:chExt cx="4536504" cy="1008112"/>
          </a:xfrm>
        </p:grpSpPr>
        <p:sp>
          <p:nvSpPr>
            <p:cNvPr id="74" name="Rounded Rectangle 73"/>
            <p:cNvSpPr/>
            <p:nvPr/>
          </p:nvSpPr>
          <p:spPr>
            <a:xfrm>
              <a:off x="3059832" y="1792665"/>
              <a:ext cx="504056" cy="1008112"/>
            </a:xfrm>
            <a:prstGeom prst="roundRect">
              <a:avLst/>
            </a:prstGeom>
            <a:scene3d>
              <a:camera prst="isometricRightUp"/>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NZ"/>
            </a:p>
          </p:txBody>
        </p:sp>
        <p:sp>
          <p:nvSpPr>
            <p:cNvPr id="75" name="Rounded Rectangle 74"/>
            <p:cNvSpPr/>
            <p:nvPr/>
          </p:nvSpPr>
          <p:spPr>
            <a:xfrm>
              <a:off x="3203848" y="1792665"/>
              <a:ext cx="504056" cy="1008112"/>
            </a:xfrm>
            <a:prstGeom prst="roundRect">
              <a:avLst/>
            </a:prstGeom>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a:p>
          </p:txBody>
        </p:sp>
        <p:sp>
          <p:nvSpPr>
            <p:cNvPr id="76" name="Rounded Rectangle 75"/>
            <p:cNvSpPr/>
            <p:nvPr/>
          </p:nvSpPr>
          <p:spPr>
            <a:xfrm>
              <a:off x="3347864" y="1792665"/>
              <a:ext cx="504056" cy="1008112"/>
            </a:xfrm>
            <a:prstGeom prst="roundRect">
              <a:avLst/>
            </a:prstGeom>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a:p>
          </p:txBody>
        </p:sp>
        <p:sp>
          <p:nvSpPr>
            <p:cNvPr id="77" name="Rounded Rectangle 76"/>
            <p:cNvSpPr/>
            <p:nvPr/>
          </p:nvSpPr>
          <p:spPr>
            <a:xfrm>
              <a:off x="3491880" y="1792665"/>
              <a:ext cx="504056" cy="1008112"/>
            </a:xfrm>
            <a:prstGeom prst="roundRect">
              <a:avLst/>
            </a:prstGeom>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a:p>
          </p:txBody>
        </p:sp>
        <p:sp>
          <p:nvSpPr>
            <p:cNvPr id="78" name="Rounded Rectangle 77"/>
            <p:cNvSpPr/>
            <p:nvPr/>
          </p:nvSpPr>
          <p:spPr>
            <a:xfrm>
              <a:off x="3635896" y="1792665"/>
              <a:ext cx="504056" cy="1008112"/>
            </a:xfrm>
            <a:prstGeom prst="roundRect">
              <a:avLst/>
            </a:prstGeom>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a:p>
          </p:txBody>
        </p:sp>
        <p:sp>
          <p:nvSpPr>
            <p:cNvPr id="79" name="Rounded Rectangle 78"/>
            <p:cNvSpPr/>
            <p:nvPr/>
          </p:nvSpPr>
          <p:spPr>
            <a:xfrm>
              <a:off x="3779912" y="1792665"/>
              <a:ext cx="504056" cy="1008112"/>
            </a:xfrm>
            <a:prstGeom prst="roundRect">
              <a:avLst/>
            </a:prstGeom>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a:p>
          </p:txBody>
        </p:sp>
        <p:sp>
          <p:nvSpPr>
            <p:cNvPr id="80" name="Rounded Rectangle 79"/>
            <p:cNvSpPr/>
            <p:nvPr/>
          </p:nvSpPr>
          <p:spPr>
            <a:xfrm>
              <a:off x="3923928" y="1792665"/>
              <a:ext cx="504056" cy="1008112"/>
            </a:xfrm>
            <a:prstGeom prst="roundRect">
              <a:avLst/>
            </a:prstGeom>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a:p>
          </p:txBody>
        </p:sp>
        <p:sp>
          <p:nvSpPr>
            <p:cNvPr id="81" name="Rounded Rectangle 80"/>
            <p:cNvSpPr/>
            <p:nvPr/>
          </p:nvSpPr>
          <p:spPr>
            <a:xfrm>
              <a:off x="4067944" y="1792665"/>
              <a:ext cx="504056" cy="1008112"/>
            </a:xfrm>
            <a:prstGeom prst="roundRect">
              <a:avLst/>
            </a:prstGeom>
            <a:scene3d>
              <a:camera prst="isometricRightUp"/>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NZ"/>
            </a:p>
          </p:txBody>
        </p:sp>
        <p:sp>
          <p:nvSpPr>
            <p:cNvPr id="82" name="Rounded Rectangle 81"/>
            <p:cNvSpPr/>
            <p:nvPr/>
          </p:nvSpPr>
          <p:spPr>
            <a:xfrm>
              <a:off x="4211960" y="1792665"/>
              <a:ext cx="504056" cy="1008112"/>
            </a:xfrm>
            <a:prstGeom prst="roundRect">
              <a:avLst/>
            </a:prstGeom>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a:p>
          </p:txBody>
        </p:sp>
        <p:sp>
          <p:nvSpPr>
            <p:cNvPr id="83" name="Rounded Rectangle 82"/>
            <p:cNvSpPr/>
            <p:nvPr/>
          </p:nvSpPr>
          <p:spPr>
            <a:xfrm>
              <a:off x="4355976" y="1792665"/>
              <a:ext cx="504056" cy="1008112"/>
            </a:xfrm>
            <a:prstGeom prst="roundRect">
              <a:avLst/>
            </a:prstGeom>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a:p>
          </p:txBody>
        </p:sp>
        <p:sp>
          <p:nvSpPr>
            <p:cNvPr id="84" name="Rounded Rectangle 83"/>
            <p:cNvSpPr/>
            <p:nvPr/>
          </p:nvSpPr>
          <p:spPr>
            <a:xfrm>
              <a:off x="4499992" y="1792665"/>
              <a:ext cx="504056" cy="1008112"/>
            </a:xfrm>
            <a:prstGeom prst="roundRect">
              <a:avLst/>
            </a:prstGeom>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a:p>
          </p:txBody>
        </p:sp>
        <p:sp>
          <p:nvSpPr>
            <p:cNvPr id="85" name="Rounded Rectangle 84"/>
            <p:cNvSpPr/>
            <p:nvPr/>
          </p:nvSpPr>
          <p:spPr>
            <a:xfrm>
              <a:off x="4644008" y="1792665"/>
              <a:ext cx="504056" cy="1008112"/>
            </a:xfrm>
            <a:prstGeom prst="roundRect">
              <a:avLst/>
            </a:prstGeom>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a:p>
          </p:txBody>
        </p:sp>
        <p:sp>
          <p:nvSpPr>
            <p:cNvPr id="86" name="Rounded Rectangle 85"/>
            <p:cNvSpPr/>
            <p:nvPr/>
          </p:nvSpPr>
          <p:spPr>
            <a:xfrm>
              <a:off x="4788024" y="1792665"/>
              <a:ext cx="504056" cy="1008112"/>
            </a:xfrm>
            <a:prstGeom prst="roundRect">
              <a:avLst/>
            </a:prstGeom>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a:p>
          </p:txBody>
        </p:sp>
        <p:sp>
          <p:nvSpPr>
            <p:cNvPr id="87" name="Rounded Rectangle 86"/>
            <p:cNvSpPr/>
            <p:nvPr/>
          </p:nvSpPr>
          <p:spPr>
            <a:xfrm>
              <a:off x="4932040" y="1792665"/>
              <a:ext cx="504056" cy="1008112"/>
            </a:xfrm>
            <a:prstGeom prst="roundRect">
              <a:avLst/>
            </a:prstGeom>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a:p>
          </p:txBody>
        </p:sp>
        <p:sp>
          <p:nvSpPr>
            <p:cNvPr id="88" name="Rounded Rectangle 87"/>
            <p:cNvSpPr/>
            <p:nvPr/>
          </p:nvSpPr>
          <p:spPr>
            <a:xfrm>
              <a:off x="5076056" y="1792665"/>
              <a:ext cx="504056" cy="1008112"/>
            </a:xfrm>
            <a:prstGeom prst="roundRect">
              <a:avLst/>
            </a:prstGeom>
            <a:scene3d>
              <a:camera prst="isometricRightUp"/>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NZ"/>
            </a:p>
          </p:txBody>
        </p:sp>
        <p:sp>
          <p:nvSpPr>
            <p:cNvPr id="89" name="Rounded Rectangle 88"/>
            <p:cNvSpPr/>
            <p:nvPr/>
          </p:nvSpPr>
          <p:spPr>
            <a:xfrm>
              <a:off x="5220072" y="1792665"/>
              <a:ext cx="504056" cy="1008112"/>
            </a:xfrm>
            <a:prstGeom prst="roundRect">
              <a:avLst/>
            </a:prstGeom>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a:p>
          </p:txBody>
        </p:sp>
        <p:sp>
          <p:nvSpPr>
            <p:cNvPr id="90" name="Rounded Rectangle 89"/>
            <p:cNvSpPr/>
            <p:nvPr/>
          </p:nvSpPr>
          <p:spPr>
            <a:xfrm>
              <a:off x="5364088" y="1792665"/>
              <a:ext cx="504056" cy="1008112"/>
            </a:xfrm>
            <a:prstGeom prst="roundRect">
              <a:avLst/>
            </a:prstGeom>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a:p>
          </p:txBody>
        </p:sp>
        <p:sp>
          <p:nvSpPr>
            <p:cNvPr id="91" name="Rounded Rectangle 90"/>
            <p:cNvSpPr/>
            <p:nvPr/>
          </p:nvSpPr>
          <p:spPr>
            <a:xfrm>
              <a:off x="5508104" y="1792665"/>
              <a:ext cx="504056" cy="1008112"/>
            </a:xfrm>
            <a:prstGeom prst="roundRect">
              <a:avLst/>
            </a:prstGeom>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a:p>
          </p:txBody>
        </p:sp>
        <p:sp>
          <p:nvSpPr>
            <p:cNvPr id="92" name="Rounded Rectangle 91"/>
            <p:cNvSpPr/>
            <p:nvPr/>
          </p:nvSpPr>
          <p:spPr>
            <a:xfrm>
              <a:off x="5652120" y="1792665"/>
              <a:ext cx="504056" cy="1008112"/>
            </a:xfrm>
            <a:prstGeom prst="roundRect">
              <a:avLst/>
            </a:prstGeom>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a:p>
          </p:txBody>
        </p:sp>
        <p:sp>
          <p:nvSpPr>
            <p:cNvPr id="93" name="Rounded Rectangle 92"/>
            <p:cNvSpPr/>
            <p:nvPr/>
          </p:nvSpPr>
          <p:spPr>
            <a:xfrm>
              <a:off x="5796136" y="1792665"/>
              <a:ext cx="504056" cy="1008112"/>
            </a:xfrm>
            <a:prstGeom prst="roundRect">
              <a:avLst/>
            </a:prstGeom>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a:p>
          </p:txBody>
        </p:sp>
        <p:sp>
          <p:nvSpPr>
            <p:cNvPr id="94" name="Rounded Rectangle 93"/>
            <p:cNvSpPr/>
            <p:nvPr/>
          </p:nvSpPr>
          <p:spPr>
            <a:xfrm>
              <a:off x="5940152" y="1792665"/>
              <a:ext cx="504056" cy="1008112"/>
            </a:xfrm>
            <a:prstGeom prst="roundRect">
              <a:avLst/>
            </a:prstGeom>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a:p>
          </p:txBody>
        </p:sp>
        <p:sp>
          <p:nvSpPr>
            <p:cNvPr id="95" name="Rounded Rectangle 94"/>
            <p:cNvSpPr/>
            <p:nvPr/>
          </p:nvSpPr>
          <p:spPr>
            <a:xfrm>
              <a:off x="6084168" y="1792665"/>
              <a:ext cx="504056" cy="1008112"/>
            </a:xfrm>
            <a:prstGeom prst="roundRect">
              <a:avLst/>
            </a:prstGeom>
            <a:scene3d>
              <a:camera prst="isometricRightUp"/>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NZ"/>
            </a:p>
          </p:txBody>
        </p:sp>
        <p:sp>
          <p:nvSpPr>
            <p:cNvPr id="96" name="Rounded Rectangle 95"/>
            <p:cNvSpPr/>
            <p:nvPr/>
          </p:nvSpPr>
          <p:spPr>
            <a:xfrm>
              <a:off x="6228184" y="1792665"/>
              <a:ext cx="504056" cy="1008112"/>
            </a:xfrm>
            <a:prstGeom prst="roundRect">
              <a:avLst/>
            </a:prstGeom>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a:p>
          </p:txBody>
        </p:sp>
        <p:sp>
          <p:nvSpPr>
            <p:cNvPr id="97" name="Rounded Rectangle 96"/>
            <p:cNvSpPr/>
            <p:nvPr/>
          </p:nvSpPr>
          <p:spPr>
            <a:xfrm>
              <a:off x="6372200" y="1792665"/>
              <a:ext cx="504056" cy="1008112"/>
            </a:xfrm>
            <a:prstGeom prst="roundRect">
              <a:avLst/>
            </a:prstGeom>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a:p>
          </p:txBody>
        </p:sp>
        <p:sp>
          <p:nvSpPr>
            <p:cNvPr id="98" name="Rounded Rectangle 97"/>
            <p:cNvSpPr/>
            <p:nvPr/>
          </p:nvSpPr>
          <p:spPr>
            <a:xfrm>
              <a:off x="6516216" y="1792665"/>
              <a:ext cx="504056" cy="1008112"/>
            </a:xfrm>
            <a:prstGeom prst="roundRect">
              <a:avLst/>
            </a:prstGeom>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a:p>
          </p:txBody>
        </p:sp>
        <p:sp>
          <p:nvSpPr>
            <p:cNvPr id="99" name="Rounded Rectangle 98"/>
            <p:cNvSpPr/>
            <p:nvPr/>
          </p:nvSpPr>
          <p:spPr>
            <a:xfrm>
              <a:off x="6660232" y="1792665"/>
              <a:ext cx="504056" cy="1008112"/>
            </a:xfrm>
            <a:prstGeom prst="roundRect">
              <a:avLst/>
            </a:prstGeom>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a:p>
          </p:txBody>
        </p:sp>
        <p:sp>
          <p:nvSpPr>
            <p:cNvPr id="100" name="Rounded Rectangle 99"/>
            <p:cNvSpPr/>
            <p:nvPr/>
          </p:nvSpPr>
          <p:spPr>
            <a:xfrm>
              <a:off x="6804248" y="1792665"/>
              <a:ext cx="504056" cy="1008112"/>
            </a:xfrm>
            <a:prstGeom prst="roundRect">
              <a:avLst/>
            </a:prstGeom>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a:p>
          </p:txBody>
        </p:sp>
        <p:sp>
          <p:nvSpPr>
            <p:cNvPr id="101" name="Rounded Rectangle 100"/>
            <p:cNvSpPr/>
            <p:nvPr/>
          </p:nvSpPr>
          <p:spPr>
            <a:xfrm>
              <a:off x="6948264" y="1792665"/>
              <a:ext cx="504056" cy="1008112"/>
            </a:xfrm>
            <a:prstGeom prst="roundRect">
              <a:avLst/>
            </a:prstGeom>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vert="vert" rtlCol="0" anchor="ctr"/>
            <a:lstStyle/>
            <a:p>
              <a:pPr algn="ctr"/>
              <a:endParaRPr lang="en-NZ" dirty="0"/>
            </a:p>
          </p:txBody>
        </p:sp>
        <p:sp>
          <p:nvSpPr>
            <p:cNvPr id="102" name="Rounded Rectangle 101"/>
            <p:cNvSpPr/>
            <p:nvPr/>
          </p:nvSpPr>
          <p:spPr>
            <a:xfrm>
              <a:off x="7092280" y="1792665"/>
              <a:ext cx="504056" cy="1008112"/>
            </a:xfrm>
            <a:prstGeom prst="roundRect">
              <a:avLst/>
            </a:prstGeom>
            <a:scene3d>
              <a:camera prst="isometricRightUp"/>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NZ"/>
            </a:p>
          </p:txBody>
        </p:sp>
      </p:grpSp>
    </p:spTree>
    <p:extLst>
      <p:ext uri="{BB962C8B-B14F-4D97-AF65-F5344CB8AC3E}">
        <p14:creationId xmlns:p14="http://schemas.microsoft.com/office/powerpoint/2010/main" val="218565560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NZ" dirty="0" smtClean="0"/>
              <a:t>HOW – ERF in Wireshark</a:t>
            </a:r>
            <a:endParaRPr lang="en-NZ"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524022"/>
            <a:ext cx="8496943" cy="4314854"/>
          </a:xfrm>
          <a:prstGeom prst="rect">
            <a:avLst/>
          </a:prstGeom>
        </p:spPr>
      </p:pic>
    </p:spTree>
    <p:extLst>
      <p:ext uri="{BB962C8B-B14F-4D97-AF65-F5344CB8AC3E}">
        <p14:creationId xmlns:p14="http://schemas.microsoft.com/office/powerpoint/2010/main" val="25525147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NZ" dirty="0" smtClean="0"/>
              <a:t>But is it really ground truth?</a:t>
            </a:r>
            <a:endParaRPr lang="en-NZ" dirty="0"/>
          </a:p>
        </p:txBody>
      </p:sp>
      <p:sp>
        <p:nvSpPr>
          <p:cNvPr id="3" name="Text Placeholder 2"/>
          <p:cNvSpPr>
            <a:spLocks noGrp="1"/>
          </p:cNvSpPr>
          <p:nvPr>
            <p:ph type="body" sz="quarter" idx="11"/>
          </p:nvPr>
        </p:nvSpPr>
        <p:spPr/>
        <p:txBody>
          <a:bodyPr/>
          <a:lstStyle/>
          <a:p>
            <a:pPr marL="0" indent="0">
              <a:buNone/>
            </a:pPr>
            <a:r>
              <a:rPr lang="en-NZ" b="1" dirty="0" smtClean="0"/>
              <a:t>Packets Don’t Lie!!</a:t>
            </a:r>
            <a:endParaRPr lang="en-NZ" sz="2000" i="1" dirty="0" smtClean="0"/>
          </a:p>
          <a:p>
            <a:pPr marL="0" indent="0">
              <a:buNone/>
            </a:pPr>
            <a:endParaRPr lang="en-NZ" i="1" dirty="0"/>
          </a:p>
          <a:p>
            <a:pPr marL="0" indent="0">
              <a:buNone/>
            </a:pPr>
            <a:r>
              <a:rPr lang="en-NZ" i="1" dirty="0" smtClean="0"/>
              <a:t>Unless </a:t>
            </a:r>
            <a:r>
              <a:rPr lang="mr-IN" i="1" dirty="0" smtClean="0"/>
              <a:t>…</a:t>
            </a:r>
            <a:r>
              <a:rPr lang="en-US" i="1" dirty="0" smtClean="0"/>
              <a:t> 	</a:t>
            </a:r>
          </a:p>
          <a:p>
            <a:endParaRPr lang="en-NZ" i="1" dirty="0"/>
          </a:p>
          <a:p>
            <a:pPr lvl="1"/>
            <a:r>
              <a:rPr lang="en-NZ" dirty="0"/>
              <a:t>You don’t know where they came from</a:t>
            </a:r>
          </a:p>
          <a:p>
            <a:pPr lvl="1"/>
            <a:r>
              <a:rPr lang="en-NZ" dirty="0"/>
              <a:t>You don’t know if there was packet loss</a:t>
            </a:r>
          </a:p>
          <a:p>
            <a:pPr lvl="1"/>
            <a:r>
              <a:rPr lang="en-NZ" dirty="0"/>
              <a:t>You don’t know if they’ve been filtered</a:t>
            </a:r>
          </a:p>
          <a:p>
            <a:pPr lvl="1"/>
            <a:r>
              <a:rPr lang="en-NZ" dirty="0"/>
              <a:t>You don’t know if the time stamps are </a:t>
            </a:r>
            <a:r>
              <a:rPr lang="en-NZ" dirty="0" smtClean="0"/>
              <a:t>right</a:t>
            </a:r>
          </a:p>
          <a:p>
            <a:pPr lvl="2"/>
            <a:endParaRPr lang="en-NZ" sz="3200" dirty="0"/>
          </a:p>
          <a:p>
            <a:pPr marL="0" indent="0">
              <a:buNone/>
            </a:pPr>
            <a:r>
              <a:rPr lang="en-NZ" dirty="0" smtClean="0"/>
              <a:t>Metadata can provide that context</a:t>
            </a:r>
            <a:endParaRPr lang="en-NZ" dirty="0"/>
          </a:p>
        </p:txBody>
      </p:sp>
    </p:spTree>
    <p:extLst>
      <p:ext uri="{BB962C8B-B14F-4D97-AF65-F5344CB8AC3E}">
        <p14:creationId xmlns:p14="http://schemas.microsoft.com/office/powerpoint/2010/main" val="281541714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NZ" dirty="0" smtClean="0"/>
              <a:t>HOW – ERF in Wireshark</a:t>
            </a:r>
            <a:endParaRPr lang="en-NZ"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524022"/>
            <a:ext cx="8496943" cy="4314853"/>
          </a:xfrm>
          <a:prstGeom prst="rect">
            <a:avLst/>
          </a:prstGeom>
        </p:spPr>
      </p:pic>
    </p:spTree>
    <p:extLst>
      <p:ext uri="{BB962C8B-B14F-4D97-AF65-F5344CB8AC3E}">
        <p14:creationId xmlns:p14="http://schemas.microsoft.com/office/powerpoint/2010/main" val="1713091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NZ" dirty="0" smtClean="0"/>
              <a:t>HOW – ERF in Wireshark</a:t>
            </a:r>
            <a:endParaRPr lang="en-NZ"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9" y="524022"/>
            <a:ext cx="8496941" cy="4314853"/>
          </a:xfrm>
          <a:prstGeom prst="rect">
            <a:avLst/>
          </a:prstGeom>
        </p:spPr>
      </p:pic>
    </p:spTree>
    <p:extLst>
      <p:ext uri="{BB962C8B-B14F-4D97-AF65-F5344CB8AC3E}">
        <p14:creationId xmlns:p14="http://schemas.microsoft.com/office/powerpoint/2010/main" val="977960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NZ" dirty="0" smtClean="0"/>
              <a:t>HOW – ERF in Wireshark</a:t>
            </a:r>
            <a:endParaRPr lang="en-NZ"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9" y="524022"/>
            <a:ext cx="8496941" cy="4314852"/>
          </a:xfrm>
          <a:prstGeom prst="rect">
            <a:avLst/>
          </a:prstGeom>
        </p:spPr>
      </p:pic>
    </p:spTree>
    <p:extLst>
      <p:ext uri="{BB962C8B-B14F-4D97-AF65-F5344CB8AC3E}">
        <p14:creationId xmlns:p14="http://schemas.microsoft.com/office/powerpoint/2010/main" val="7132707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NZ" dirty="0" smtClean="0"/>
              <a:t>HOW – ERF in Wireshark</a:t>
            </a:r>
            <a:endParaRPr lang="en-NZ"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9" y="524022"/>
            <a:ext cx="8496941" cy="4314852"/>
          </a:xfrm>
          <a:prstGeom prst="rect">
            <a:avLst/>
          </a:prstGeom>
        </p:spPr>
      </p:pic>
    </p:spTree>
    <p:extLst>
      <p:ext uri="{BB962C8B-B14F-4D97-AF65-F5344CB8AC3E}">
        <p14:creationId xmlns:p14="http://schemas.microsoft.com/office/powerpoint/2010/main" val="27493510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NZ" dirty="0" smtClean="0"/>
              <a:t>HOW – ERF in Wireshark</a:t>
            </a:r>
            <a:endParaRPr lang="en-NZ"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9" y="524022"/>
            <a:ext cx="8496941" cy="4314852"/>
          </a:xfrm>
          <a:prstGeom prst="rect">
            <a:avLst/>
          </a:prstGeom>
        </p:spPr>
      </p:pic>
    </p:spTree>
    <p:extLst>
      <p:ext uri="{BB962C8B-B14F-4D97-AF65-F5344CB8AC3E}">
        <p14:creationId xmlns:p14="http://schemas.microsoft.com/office/powerpoint/2010/main" val="39753047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NZ" dirty="0" smtClean="0"/>
              <a:t>HOW – ERF in Wireshark</a:t>
            </a:r>
            <a:endParaRPr lang="en-NZ"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9" y="524022"/>
            <a:ext cx="8496941" cy="4314852"/>
          </a:xfrm>
          <a:prstGeom prst="rect">
            <a:avLst/>
          </a:prstGeom>
        </p:spPr>
      </p:pic>
    </p:spTree>
    <p:extLst>
      <p:ext uri="{BB962C8B-B14F-4D97-AF65-F5344CB8AC3E}">
        <p14:creationId xmlns:p14="http://schemas.microsoft.com/office/powerpoint/2010/main" val="8460199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NZ" dirty="0" smtClean="0"/>
              <a:t>HOW – ERF in Wireshark</a:t>
            </a:r>
            <a:endParaRPr lang="en-NZ"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30" y="524022"/>
            <a:ext cx="8496939" cy="4314851"/>
          </a:xfrm>
          <a:prstGeom prst="rect">
            <a:avLst/>
          </a:prstGeom>
        </p:spPr>
      </p:pic>
    </p:spTree>
    <p:extLst>
      <p:ext uri="{BB962C8B-B14F-4D97-AF65-F5344CB8AC3E}">
        <p14:creationId xmlns:p14="http://schemas.microsoft.com/office/powerpoint/2010/main" val="39972485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2"/>
          <p:cNvSpPr>
            <a:spLocks noGrp="1"/>
          </p:cNvSpPr>
          <p:nvPr>
            <p:ph type="body" sz="quarter" idx="11"/>
          </p:nvPr>
        </p:nvSpPr>
        <p:spPr>
          <a:xfrm>
            <a:off x="395287" y="627535"/>
            <a:ext cx="8353177" cy="576064"/>
          </a:xfrm>
        </p:spPr>
        <p:txBody>
          <a:bodyPr/>
          <a:lstStyle/>
          <a:p>
            <a:pPr marL="0" indent="0">
              <a:buNone/>
            </a:pPr>
            <a:r>
              <a:rPr lang="en-US" b="1" kern="1200" dirty="0" smtClean="0">
                <a:solidFill>
                  <a:schemeClr val="tx1"/>
                </a:solidFill>
              </a:rPr>
              <a:t>Metadata in ERF files</a:t>
            </a:r>
            <a:endParaRPr lang="en-NZ" b="1" kern="1200" dirty="0">
              <a:solidFill>
                <a:schemeClr val="tx1"/>
              </a:solidFill>
            </a:endParaRPr>
          </a:p>
          <a:p>
            <a:endParaRPr lang="en-NZ" dirty="0"/>
          </a:p>
        </p:txBody>
      </p:sp>
      <p:sp>
        <p:nvSpPr>
          <p:cNvPr id="2" name="Text Placeholder 1"/>
          <p:cNvSpPr>
            <a:spLocks noGrp="1"/>
          </p:cNvSpPr>
          <p:nvPr>
            <p:ph type="body" sz="quarter" idx="10"/>
          </p:nvPr>
        </p:nvSpPr>
        <p:spPr/>
        <p:txBody>
          <a:bodyPr/>
          <a:lstStyle/>
          <a:p>
            <a:r>
              <a:rPr lang="en-NZ" b="1" dirty="0" smtClean="0"/>
              <a:t>HOW - what does ERF enable?</a:t>
            </a:r>
            <a:endParaRPr lang="en-NZ" b="1" dirty="0"/>
          </a:p>
        </p:txBody>
      </p:sp>
      <p:sp>
        <p:nvSpPr>
          <p:cNvPr id="13" name="TextBox 12"/>
          <p:cNvSpPr txBox="1"/>
          <p:nvPr/>
        </p:nvSpPr>
        <p:spPr>
          <a:xfrm>
            <a:off x="1075715" y="1547465"/>
            <a:ext cx="881973" cy="523220"/>
          </a:xfrm>
          <a:prstGeom prst="rect">
            <a:avLst/>
          </a:prstGeom>
          <a:noFill/>
        </p:spPr>
        <p:txBody>
          <a:bodyPr wrap="none" rtlCol="0">
            <a:spAutoFit/>
          </a:bodyPr>
          <a:lstStyle/>
          <a:p>
            <a:pPr algn="ctr"/>
            <a:r>
              <a:rPr lang="en-NZ" sz="2800" dirty="0" smtClean="0">
                <a:solidFill>
                  <a:schemeClr val="bg1"/>
                </a:solidFill>
              </a:rPr>
              <a:t>Who</a:t>
            </a:r>
            <a:endParaRPr lang="en-US" dirty="0">
              <a:solidFill>
                <a:schemeClr val="bg1"/>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697504203"/>
              </p:ext>
            </p:extLst>
          </p:nvPr>
        </p:nvGraphicFramePr>
        <p:xfrm>
          <a:off x="403506" y="1306540"/>
          <a:ext cx="8568952" cy="3209426"/>
        </p:xfrm>
        <a:graphic>
          <a:graphicData uri="http://schemas.openxmlformats.org/drawingml/2006/table">
            <a:tbl>
              <a:tblPr firstRow="1" bandRow="1">
                <a:tableStyleId>{2D5ABB26-0587-4C30-8999-92F81FD0307C}</a:tableStyleId>
              </a:tblPr>
              <a:tblGrid>
                <a:gridCol w="1512168">
                  <a:extLst>
                    <a:ext uri="{9D8B030D-6E8A-4147-A177-3AD203B41FA5}">
                      <a16:colId xmlns:a16="http://schemas.microsoft.com/office/drawing/2014/main" val="20000"/>
                    </a:ext>
                  </a:extLst>
                </a:gridCol>
                <a:gridCol w="1368152">
                  <a:extLst>
                    <a:ext uri="{9D8B030D-6E8A-4147-A177-3AD203B41FA5}">
                      <a16:colId xmlns:a16="http://schemas.microsoft.com/office/drawing/2014/main" val="20001"/>
                    </a:ext>
                  </a:extLst>
                </a:gridCol>
                <a:gridCol w="1368152">
                  <a:extLst>
                    <a:ext uri="{9D8B030D-6E8A-4147-A177-3AD203B41FA5}">
                      <a16:colId xmlns:a16="http://schemas.microsoft.com/office/drawing/2014/main" val="20002"/>
                    </a:ext>
                  </a:extLst>
                </a:gridCol>
                <a:gridCol w="1368152">
                  <a:extLst>
                    <a:ext uri="{9D8B030D-6E8A-4147-A177-3AD203B41FA5}">
                      <a16:colId xmlns:a16="http://schemas.microsoft.com/office/drawing/2014/main" val="20003"/>
                    </a:ext>
                  </a:extLst>
                </a:gridCol>
                <a:gridCol w="1368152">
                  <a:extLst>
                    <a:ext uri="{9D8B030D-6E8A-4147-A177-3AD203B41FA5}">
                      <a16:colId xmlns:a16="http://schemas.microsoft.com/office/drawing/2014/main" val="20004"/>
                    </a:ext>
                  </a:extLst>
                </a:gridCol>
                <a:gridCol w="1584176">
                  <a:extLst>
                    <a:ext uri="{9D8B030D-6E8A-4147-A177-3AD203B41FA5}">
                      <a16:colId xmlns:a16="http://schemas.microsoft.com/office/drawing/2014/main" val="20005"/>
                    </a:ext>
                  </a:extLst>
                </a:gridCol>
              </a:tblGrid>
              <a:tr h="425045">
                <a:tc>
                  <a:txBody>
                    <a:bodyPr/>
                    <a:lstStyle/>
                    <a:p>
                      <a:pPr algn="ctr"/>
                      <a:r>
                        <a:rPr lang="en-US" sz="2000" dirty="0" smtClean="0">
                          <a:solidFill>
                            <a:schemeClr val="bg1"/>
                          </a:solidFill>
                          <a:latin typeface="+mj-lt"/>
                        </a:rPr>
                        <a:t>What</a:t>
                      </a:r>
                      <a:endParaRPr lang="en-US" sz="2000" dirty="0">
                        <a:solidFill>
                          <a:schemeClr val="bg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073763"/>
                    </a:solidFill>
                  </a:tcPr>
                </a:tc>
                <a:tc>
                  <a:txBody>
                    <a:bodyPr/>
                    <a:lstStyle/>
                    <a:p>
                      <a:pPr algn="ctr"/>
                      <a:r>
                        <a:rPr lang="en-US" sz="2000" dirty="0" smtClean="0">
                          <a:solidFill>
                            <a:schemeClr val="bg1"/>
                          </a:solidFill>
                          <a:latin typeface="+mj-lt"/>
                        </a:rPr>
                        <a:t>When</a:t>
                      </a:r>
                      <a:endParaRPr lang="en-US" sz="2000" dirty="0">
                        <a:solidFill>
                          <a:schemeClr val="bg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073763"/>
                    </a:solidFill>
                  </a:tcPr>
                </a:tc>
                <a:tc>
                  <a:txBody>
                    <a:bodyPr/>
                    <a:lstStyle/>
                    <a:p>
                      <a:pPr algn="ctr"/>
                      <a:r>
                        <a:rPr lang="en-US" sz="2000" dirty="0" smtClean="0">
                          <a:solidFill>
                            <a:schemeClr val="bg1"/>
                          </a:solidFill>
                          <a:latin typeface="+mj-lt"/>
                        </a:rPr>
                        <a:t>Where</a:t>
                      </a:r>
                      <a:endParaRPr lang="en-US" sz="2000" dirty="0">
                        <a:solidFill>
                          <a:schemeClr val="bg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073763"/>
                    </a:solidFill>
                  </a:tcPr>
                </a:tc>
                <a:tc>
                  <a:txBody>
                    <a:bodyPr/>
                    <a:lstStyle/>
                    <a:p>
                      <a:pPr algn="ctr"/>
                      <a:r>
                        <a:rPr lang="en-US" sz="2000" dirty="0" smtClean="0">
                          <a:solidFill>
                            <a:schemeClr val="bg1"/>
                          </a:solidFill>
                          <a:latin typeface="+mj-lt"/>
                        </a:rPr>
                        <a:t>Why</a:t>
                      </a:r>
                      <a:endParaRPr lang="en-US" sz="2000" dirty="0">
                        <a:solidFill>
                          <a:schemeClr val="bg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073763"/>
                    </a:solidFill>
                  </a:tcPr>
                </a:tc>
                <a:tc>
                  <a:txBody>
                    <a:bodyPr/>
                    <a:lstStyle/>
                    <a:p>
                      <a:pPr algn="ctr"/>
                      <a:r>
                        <a:rPr lang="en-US" sz="2000" dirty="0" smtClean="0">
                          <a:solidFill>
                            <a:schemeClr val="bg1"/>
                          </a:solidFill>
                          <a:latin typeface="+mj-lt"/>
                        </a:rPr>
                        <a:t>Who</a:t>
                      </a:r>
                      <a:endParaRPr lang="en-US" sz="2000" dirty="0">
                        <a:solidFill>
                          <a:schemeClr val="bg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073763"/>
                    </a:solidFill>
                  </a:tcPr>
                </a:tc>
                <a:tc>
                  <a:txBody>
                    <a:bodyPr/>
                    <a:lstStyle/>
                    <a:p>
                      <a:pPr algn="ctr"/>
                      <a:r>
                        <a:rPr lang="en-US" sz="2000" dirty="0" smtClean="0">
                          <a:solidFill>
                            <a:schemeClr val="bg1"/>
                          </a:solidFill>
                          <a:latin typeface="+mj-lt"/>
                        </a:rPr>
                        <a:t>How</a:t>
                      </a:r>
                      <a:endParaRPr lang="en-US" sz="2000" dirty="0">
                        <a:solidFill>
                          <a:schemeClr val="bg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073763"/>
                    </a:solidFill>
                  </a:tcPr>
                </a:tc>
                <a:extLst>
                  <a:ext uri="{0D108BD9-81ED-4DB2-BD59-A6C34878D82A}">
                    <a16:rowId xmlns:a16="http://schemas.microsoft.com/office/drawing/2014/main" val="10000"/>
                  </a:ext>
                </a:extLst>
              </a:tr>
              <a:tr h="332141">
                <a:tc>
                  <a:txBody>
                    <a:bodyPr/>
                    <a:lstStyle/>
                    <a:p>
                      <a:r>
                        <a:rPr lang="en-US" dirty="0" smtClean="0"/>
                        <a:t>Packet contents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92D050"/>
                    </a:solidFill>
                  </a:tcPr>
                </a:tc>
                <a:tc>
                  <a:txBody>
                    <a:bodyPr/>
                    <a:lstStyle/>
                    <a:p>
                      <a:r>
                        <a:rPr lang="en-US" dirty="0" smtClean="0"/>
                        <a:t>Clock</a:t>
                      </a:r>
                      <a:r>
                        <a:rPr lang="en-US" baseline="0" dirty="0" smtClean="0"/>
                        <a:t> source</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92D050"/>
                    </a:solidFill>
                  </a:tcPr>
                </a:tc>
                <a:tc>
                  <a:txBody>
                    <a:bodyPr/>
                    <a:lstStyle/>
                    <a:p>
                      <a:r>
                        <a:rPr lang="en-US" dirty="0" smtClean="0"/>
                        <a:t>Interface ID</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92D050"/>
                    </a:solidFill>
                  </a:tcPr>
                </a:tc>
                <a:tc>
                  <a:txBody>
                    <a:bodyPr/>
                    <a:lstStyle/>
                    <a:p>
                      <a:r>
                        <a:rPr lang="en-US" dirty="0" smtClean="0"/>
                        <a:t>Ticket #</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92D050"/>
                    </a:solidFill>
                  </a:tcPr>
                </a:tc>
                <a:tc>
                  <a:txBody>
                    <a:bodyPr/>
                    <a:lstStyle/>
                    <a:p>
                      <a:r>
                        <a:rPr lang="en-US" dirty="0" smtClean="0"/>
                        <a:t>Authorization</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92D050"/>
                    </a:solidFill>
                  </a:tcPr>
                </a:tc>
                <a:tc>
                  <a:txBody>
                    <a:bodyPr/>
                    <a:lstStyle/>
                    <a:p>
                      <a:r>
                        <a:rPr lang="en-US" dirty="0" smtClean="0"/>
                        <a:t>Hardware model</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10001"/>
                  </a:ext>
                </a:extLst>
              </a:tr>
              <a:tr h="332141">
                <a:tc>
                  <a:txBody>
                    <a:bodyPr/>
                    <a:lstStyle/>
                    <a:p>
                      <a:r>
                        <a:rPr lang="en-US" dirty="0" smtClean="0"/>
                        <a:t>Flags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92D050"/>
                    </a:solidFill>
                  </a:tcPr>
                </a:tc>
                <a:tc>
                  <a:txBody>
                    <a:bodyPr/>
                    <a:lstStyle/>
                    <a:p>
                      <a:r>
                        <a:rPr lang="en-US" dirty="0" smtClean="0"/>
                        <a:t>Sync state</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92D050"/>
                    </a:solidFill>
                  </a:tcPr>
                </a:tc>
                <a:tc>
                  <a:txBody>
                    <a:bodyPr/>
                    <a:lstStyle/>
                    <a:p>
                      <a:r>
                        <a:rPr lang="en-US" b="0" dirty="0" smtClean="0"/>
                        <a:t>Card ID</a:t>
                      </a:r>
                      <a:endParaRPr lang="en-US"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92D050"/>
                    </a:solidFill>
                  </a:tcPr>
                </a:tc>
                <a:tc>
                  <a:txBody>
                    <a:bodyPr/>
                    <a:lstStyle/>
                    <a:p>
                      <a:r>
                        <a:rPr lang="en-US" dirty="0" smtClean="0"/>
                        <a:t>IDS alert ID</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92D050"/>
                    </a:solidFill>
                  </a:tcPr>
                </a:tc>
                <a:tc>
                  <a:txBody>
                    <a:bodyPr/>
                    <a:lstStyle/>
                    <a:p>
                      <a:r>
                        <a:rPr lang="en-US" dirty="0" smtClean="0"/>
                        <a:t>User ID</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92D050"/>
                    </a:solidFill>
                  </a:tcPr>
                </a:tc>
                <a:tc>
                  <a:txBody>
                    <a:bodyPr/>
                    <a:lstStyle/>
                    <a:p>
                      <a:r>
                        <a:rPr lang="en-US" dirty="0" smtClean="0"/>
                        <a:t>OS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10002"/>
                  </a:ext>
                </a:extLst>
              </a:tr>
              <a:tr h="332141">
                <a:tc>
                  <a:txBody>
                    <a:bodyPr/>
                    <a:lstStyle/>
                    <a:p>
                      <a:r>
                        <a:rPr lang="en-US" dirty="0" smtClean="0"/>
                        <a:t>Hash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92D050"/>
                    </a:solidFill>
                  </a:tcPr>
                </a:tc>
                <a:tc>
                  <a:txBody>
                    <a:bodyPr/>
                    <a:lstStyle/>
                    <a:p>
                      <a:r>
                        <a:rPr lang="en-US" dirty="0" smtClean="0"/>
                        <a:t>Clock error</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92D050"/>
                    </a:solidFill>
                  </a:tcPr>
                </a:tc>
                <a:tc>
                  <a:txBody>
                    <a:bodyPr/>
                    <a:lstStyle/>
                    <a:p>
                      <a:r>
                        <a:rPr lang="en-US" b="0" dirty="0" smtClean="0"/>
                        <a:t>Probe ID</a:t>
                      </a:r>
                      <a:endParaRPr lang="en-US"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92D050"/>
                    </a:solidFill>
                  </a:tcPr>
                </a:tc>
                <a:tc>
                  <a:txBody>
                    <a:bodyPr/>
                    <a:lstStyle/>
                    <a:p>
                      <a:r>
                        <a:rPr lang="en-US" dirty="0" smtClean="0"/>
                        <a:t>Application ID</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92D05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BE4EF"/>
                    </a:solidFill>
                  </a:tcPr>
                </a:tc>
                <a:tc>
                  <a:txBody>
                    <a:bodyPr/>
                    <a:lstStyle/>
                    <a:p>
                      <a:r>
                        <a:rPr lang="en-US" dirty="0" smtClean="0"/>
                        <a:t>Application</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10003"/>
                  </a:ext>
                </a:extLst>
              </a:tr>
              <a:tr h="386189">
                <a:tc>
                  <a:txBody>
                    <a:bodyPr/>
                    <a:lstStyle/>
                    <a:p>
                      <a:r>
                        <a:rPr lang="en-US" dirty="0" smtClean="0"/>
                        <a:t>Capture filter</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92D050"/>
                    </a:solidFill>
                  </a:tcPr>
                </a:tc>
                <a:tc>
                  <a:txBody>
                    <a:bodyPr/>
                    <a:lstStyle/>
                    <a:p>
                      <a:r>
                        <a:rPr lang="en-US" dirty="0" smtClean="0"/>
                        <a:t>Time stamp</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92D050"/>
                    </a:solidFill>
                  </a:tcPr>
                </a:tc>
                <a:tc>
                  <a:txBody>
                    <a:bodyPr/>
                    <a:lstStyle/>
                    <a:p>
                      <a:r>
                        <a:rPr lang="en-US" b="0" dirty="0" smtClean="0"/>
                        <a:t>Site</a:t>
                      </a:r>
                      <a:endParaRPr lang="en-US"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92D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Comments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92D05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BE4EF"/>
                    </a:solidFill>
                  </a:tcPr>
                </a:tc>
                <a:tc>
                  <a:txBody>
                    <a:bodyPr/>
                    <a:lstStyle/>
                    <a:p>
                      <a:r>
                        <a:rPr lang="en-US" dirty="0" smtClean="0"/>
                        <a:t>Link State</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10004"/>
                  </a:ext>
                </a:extLst>
              </a:tr>
              <a:tr h="492792">
                <a:tc>
                  <a:txBody>
                    <a:bodyPr/>
                    <a:lstStyle/>
                    <a:p>
                      <a:r>
                        <a:rPr lang="en-US" dirty="0" smtClean="0"/>
                        <a:t>Search terms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92D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Time stamp resolution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92D050"/>
                    </a:solidFill>
                  </a:tcPr>
                </a:tc>
                <a:tc>
                  <a:txBody>
                    <a:bodyPr/>
                    <a:lstStyle/>
                    <a:p>
                      <a:r>
                        <a:rPr lang="en-US" b="0" dirty="0" smtClean="0"/>
                        <a:t>Link name</a:t>
                      </a:r>
                      <a:endParaRPr lang="en-US"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92D05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BE4EF"/>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BE4EF"/>
                    </a:solidFill>
                  </a:tcPr>
                </a:tc>
                <a:tc>
                  <a:txBody>
                    <a:bodyPr/>
                    <a:lstStyle/>
                    <a:p>
                      <a:r>
                        <a:rPr lang="en-US" dirty="0" smtClean="0"/>
                        <a:t>Link Speed</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10005"/>
                  </a:ext>
                </a:extLst>
              </a:tr>
              <a:tr h="332141">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BE4EF"/>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BE4EF"/>
                    </a:solidFill>
                  </a:tcPr>
                </a:tc>
                <a:tc>
                  <a:txBody>
                    <a:bodyPr/>
                    <a:lstStyle/>
                    <a:p>
                      <a:r>
                        <a:rPr lang="en-US" b="0" dirty="0" smtClean="0"/>
                        <a:t>NPB</a:t>
                      </a:r>
                      <a:endParaRPr lang="en-US"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92D05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BE4EF"/>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BE4EF"/>
                    </a:solidFill>
                  </a:tcPr>
                </a:tc>
                <a:tc>
                  <a:txBody>
                    <a:bodyPr/>
                    <a:lstStyle/>
                    <a:p>
                      <a:r>
                        <a:rPr lang="en-US" dirty="0" smtClean="0"/>
                        <a:t>Optical Power</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10006"/>
                  </a:ext>
                </a:extLst>
              </a:tr>
              <a:tr h="551468">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BE4EF"/>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BE4EF"/>
                    </a:solidFill>
                  </a:tcPr>
                </a:tc>
                <a:tc>
                  <a:txBody>
                    <a:bodyPr/>
                    <a:lstStyle/>
                    <a:p>
                      <a:r>
                        <a:rPr lang="en-US" b="0" dirty="0" smtClean="0"/>
                        <a:t>Latitude /</a:t>
                      </a:r>
                      <a:r>
                        <a:rPr lang="en-US" b="0" dirty="0" err="1" smtClean="0"/>
                        <a:t>Longtitude</a:t>
                      </a:r>
                      <a:endParaRPr lang="en-US"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BE4EF"/>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BE4EF"/>
                    </a:solidFill>
                  </a:tcPr>
                </a:tc>
                <a:tc>
                  <a:txBody>
                    <a:bodyPr/>
                    <a:lstStyle/>
                    <a:p>
                      <a:r>
                        <a:rPr lang="en-US" dirty="0" smtClean="0"/>
                        <a:t>Capture Hardware</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95186720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NZ" dirty="0" smtClean="0"/>
              <a:t>HOW - Comments</a:t>
            </a:r>
            <a:endParaRPr lang="en-NZ" dirty="0"/>
          </a:p>
        </p:txBody>
      </p:sp>
      <p:sp>
        <p:nvSpPr>
          <p:cNvPr id="3" name="Text Placeholder 2"/>
          <p:cNvSpPr>
            <a:spLocks noGrp="1"/>
          </p:cNvSpPr>
          <p:nvPr>
            <p:ph type="body" sz="quarter" idx="11"/>
          </p:nvPr>
        </p:nvSpPr>
        <p:spPr/>
        <p:txBody>
          <a:bodyPr/>
          <a:lstStyle/>
          <a:p>
            <a:r>
              <a:rPr lang="en-NZ" dirty="0" smtClean="0"/>
              <a:t>PCAP-NG has Comment string options</a:t>
            </a:r>
          </a:p>
          <a:p>
            <a:pPr lvl="1"/>
            <a:r>
              <a:rPr lang="en-NZ" dirty="0" smtClean="0"/>
              <a:t>For any block: SHB, IDB, EPB, NRB, ISB</a:t>
            </a:r>
          </a:p>
          <a:p>
            <a:pPr lvl="1"/>
            <a:r>
              <a:rPr lang="en-NZ" dirty="0" smtClean="0"/>
              <a:t>Wireshark implements SHB (capture file comment), EPB (packet comment)</a:t>
            </a:r>
          </a:p>
          <a:p>
            <a:r>
              <a:rPr lang="en-NZ" dirty="0" smtClean="0"/>
              <a:t>ERF adds Provenance Records</a:t>
            </a:r>
          </a:p>
          <a:p>
            <a:pPr lvl="1"/>
            <a:r>
              <a:rPr lang="en-NZ" dirty="0" smtClean="0"/>
              <a:t>Contains any Tag Types or Sections including a comment string</a:t>
            </a:r>
          </a:p>
          <a:p>
            <a:pPr lvl="2"/>
            <a:r>
              <a:rPr lang="en-NZ" dirty="0" smtClean="0"/>
              <a:t>Record comment generation time stamp</a:t>
            </a:r>
          </a:p>
          <a:p>
            <a:pPr lvl="2"/>
            <a:r>
              <a:rPr lang="en-NZ" dirty="0" err="1" smtClean="0"/>
              <a:t>HostID</a:t>
            </a:r>
            <a:r>
              <a:rPr lang="en-NZ" dirty="0" smtClean="0"/>
              <a:t> of generating system</a:t>
            </a:r>
          </a:p>
          <a:p>
            <a:pPr lvl="2"/>
            <a:r>
              <a:rPr lang="en-NZ" dirty="0" smtClean="0"/>
              <a:t>User name of commenter</a:t>
            </a:r>
            <a:endParaRPr lang="en-NZ" dirty="0"/>
          </a:p>
          <a:p>
            <a:pPr lvl="1"/>
            <a:r>
              <a:rPr lang="en-NZ" dirty="0" smtClean="0"/>
              <a:t>Full record dissection available in Packet List</a:t>
            </a:r>
          </a:p>
          <a:p>
            <a:pPr lvl="1"/>
            <a:r>
              <a:rPr lang="en-NZ" dirty="0" smtClean="0"/>
              <a:t>Linked to a Packet Record with </a:t>
            </a:r>
            <a:r>
              <a:rPr lang="en-NZ" dirty="0" err="1" smtClean="0"/>
              <a:t>AnchorID</a:t>
            </a:r>
            <a:r>
              <a:rPr lang="en-NZ" dirty="0" smtClean="0"/>
              <a:t> Extension Header</a:t>
            </a:r>
          </a:p>
          <a:p>
            <a:pPr lvl="1"/>
            <a:r>
              <a:rPr lang="en-NZ" dirty="0" smtClean="0"/>
              <a:t>Linked to a Flow by </a:t>
            </a:r>
            <a:r>
              <a:rPr lang="en-US" dirty="0" err="1" smtClean="0"/>
              <a:t>FlowID</a:t>
            </a:r>
            <a:r>
              <a:rPr lang="en-NZ" dirty="0" smtClean="0"/>
              <a:t> (Flow Hash)</a:t>
            </a:r>
          </a:p>
          <a:p>
            <a:pPr lvl="1"/>
            <a:r>
              <a:rPr lang="en-NZ" dirty="0" smtClean="0"/>
              <a:t>Capture File comments stored in Provenance Capture section</a:t>
            </a:r>
          </a:p>
          <a:p>
            <a:pPr lvl="1"/>
            <a:endParaRPr lang="en-NZ" dirty="0"/>
          </a:p>
        </p:txBody>
      </p:sp>
    </p:spTree>
    <p:extLst>
      <p:ext uri="{BB962C8B-B14F-4D97-AF65-F5344CB8AC3E}">
        <p14:creationId xmlns:p14="http://schemas.microsoft.com/office/powerpoint/2010/main" val="158963373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NZ" dirty="0" smtClean="0"/>
              <a:t>HOW - Adding a Comment</a:t>
            </a:r>
            <a:endParaRPr lang="en-NZ" dirty="0"/>
          </a:p>
        </p:txBody>
      </p:sp>
      <p:grpSp>
        <p:nvGrpSpPr>
          <p:cNvPr id="19" name="Group 18"/>
          <p:cNvGrpSpPr/>
          <p:nvPr/>
        </p:nvGrpSpPr>
        <p:grpSpPr>
          <a:xfrm>
            <a:off x="179512" y="583131"/>
            <a:ext cx="2880320" cy="4220867"/>
            <a:chOff x="1115616" y="583131"/>
            <a:chExt cx="2880320" cy="4220867"/>
          </a:xfrm>
        </p:grpSpPr>
        <p:sp>
          <p:nvSpPr>
            <p:cNvPr id="6" name="Rounded Rectangle 5"/>
            <p:cNvSpPr/>
            <p:nvPr/>
          </p:nvSpPr>
          <p:spPr>
            <a:xfrm>
              <a:off x="1115616" y="915566"/>
              <a:ext cx="2880320" cy="388843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dirty="0"/>
            </a:p>
          </p:txBody>
        </p:sp>
        <p:sp>
          <p:nvSpPr>
            <p:cNvPr id="7" name="Rectangle 6"/>
            <p:cNvSpPr/>
            <p:nvPr/>
          </p:nvSpPr>
          <p:spPr>
            <a:xfrm>
              <a:off x="1403648" y="1131590"/>
              <a:ext cx="2304256"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smtClean="0"/>
                <a:t>ERF</a:t>
              </a:r>
            </a:p>
            <a:p>
              <a:pPr algn="ctr"/>
              <a:r>
                <a:rPr lang="en-NZ" dirty="0" smtClean="0"/>
                <a:t>Timestamp=1</a:t>
              </a:r>
            </a:p>
            <a:p>
              <a:pPr algn="ctr"/>
              <a:r>
                <a:rPr lang="en-NZ" dirty="0" smtClean="0"/>
                <a:t>Type=ETH</a:t>
              </a:r>
            </a:p>
          </p:txBody>
        </p:sp>
        <p:sp>
          <p:nvSpPr>
            <p:cNvPr id="10" name="Rectangle 9"/>
            <p:cNvSpPr/>
            <p:nvPr/>
          </p:nvSpPr>
          <p:spPr>
            <a:xfrm>
              <a:off x="1403648" y="1779662"/>
              <a:ext cx="2304256" cy="280831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NZ" dirty="0" smtClean="0"/>
                <a:t>Packet</a:t>
              </a:r>
            </a:p>
            <a:p>
              <a:pPr algn="ctr"/>
              <a:r>
                <a:rPr lang="en-NZ" dirty="0" smtClean="0"/>
                <a:t>AAAA</a:t>
              </a:r>
              <a:endParaRPr lang="en-NZ" dirty="0"/>
            </a:p>
          </p:txBody>
        </p:sp>
        <p:sp>
          <p:nvSpPr>
            <p:cNvPr id="11" name="TextBox 10"/>
            <p:cNvSpPr txBox="1"/>
            <p:nvPr/>
          </p:nvSpPr>
          <p:spPr>
            <a:xfrm>
              <a:off x="2130820" y="583131"/>
              <a:ext cx="849913" cy="307777"/>
            </a:xfrm>
            <a:prstGeom prst="rect">
              <a:avLst/>
            </a:prstGeom>
            <a:noFill/>
          </p:spPr>
          <p:txBody>
            <a:bodyPr wrap="none" rtlCol="0">
              <a:spAutoFit/>
            </a:bodyPr>
            <a:lstStyle/>
            <a:p>
              <a:pPr algn="ctr"/>
              <a:r>
                <a:rPr lang="en-NZ" dirty="0" smtClean="0"/>
                <a:t>Frame 1</a:t>
              </a:r>
              <a:endParaRPr lang="en-NZ" dirty="0"/>
            </a:p>
          </p:txBody>
        </p:sp>
      </p:grpSp>
      <p:grpSp>
        <p:nvGrpSpPr>
          <p:cNvPr id="20" name="Group 19"/>
          <p:cNvGrpSpPr/>
          <p:nvPr/>
        </p:nvGrpSpPr>
        <p:grpSpPr>
          <a:xfrm>
            <a:off x="6084168" y="583131"/>
            <a:ext cx="2880320" cy="4220867"/>
            <a:chOff x="1115616" y="583131"/>
            <a:chExt cx="2880320" cy="4220867"/>
          </a:xfrm>
        </p:grpSpPr>
        <p:sp>
          <p:nvSpPr>
            <p:cNvPr id="21" name="Rounded Rectangle 20"/>
            <p:cNvSpPr/>
            <p:nvPr/>
          </p:nvSpPr>
          <p:spPr>
            <a:xfrm>
              <a:off x="1115616" y="915566"/>
              <a:ext cx="2880320" cy="388843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dirty="0"/>
            </a:p>
          </p:txBody>
        </p:sp>
        <p:sp>
          <p:nvSpPr>
            <p:cNvPr id="22" name="Rectangle 21"/>
            <p:cNvSpPr/>
            <p:nvPr/>
          </p:nvSpPr>
          <p:spPr>
            <a:xfrm>
              <a:off x="1403648" y="1131590"/>
              <a:ext cx="2304256"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smtClean="0"/>
                <a:t>ERF</a:t>
              </a:r>
            </a:p>
            <a:p>
              <a:pPr algn="ctr"/>
              <a:r>
                <a:rPr lang="en-NZ" dirty="0" smtClean="0"/>
                <a:t>Timestamp=3</a:t>
              </a:r>
            </a:p>
            <a:p>
              <a:pPr algn="ctr"/>
              <a:r>
                <a:rPr lang="en-NZ" dirty="0" smtClean="0"/>
                <a:t>Type=ETH</a:t>
              </a:r>
            </a:p>
          </p:txBody>
        </p:sp>
        <p:sp>
          <p:nvSpPr>
            <p:cNvPr id="25" name="Rectangle 24"/>
            <p:cNvSpPr/>
            <p:nvPr/>
          </p:nvSpPr>
          <p:spPr>
            <a:xfrm>
              <a:off x="1403648" y="1779662"/>
              <a:ext cx="2304256" cy="280831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NZ" dirty="0" smtClean="0"/>
                <a:t>Packet</a:t>
              </a:r>
            </a:p>
            <a:p>
              <a:pPr algn="ctr"/>
              <a:r>
                <a:rPr lang="en-NZ" dirty="0" smtClean="0"/>
                <a:t>CCCC</a:t>
              </a:r>
              <a:endParaRPr lang="en-NZ" dirty="0"/>
            </a:p>
          </p:txBody>
        </p:sp>
        <p:sp>
          <p:nvSpPr>
            <p:cNvPr id="26" name="TextBox 25"/>
            <p:cNvSpPr txBox="1"/>
            <p:nvPr/>
          </p:nvSpPr>
          <p:spPr>
            <a:xfrm>
              <a:off x="2130820" y="583131"/>
              <a:ext cx="849913" cy="307777"/>
            </a:xfrm>
            <a:prstGeom prst="rect">
              <a:avLst/>
            </a:prstGeom>
            <a:noFill/>
          </p:spPr>
          <p:txBody>
            <a:bodyPr wrap="none" rtlCol="0">
              <a:spAutoFit/>
            </a:bodyPr>
            <a:lstStyle/>
            <a:p>
              <a:pPr algn="ctr"/>
              <a:r>
                <a:rPr lang="en-NZ" dirty="0" smtClean="0"/>
                <a:t>Frame 3</a:t>
              </a:r>
              <a:endParaRPr lang="en-NZ" dirty="0"/>
            </a:p>
          </p:txBody>
        </p:sp>
      </p:grpSp>
      <p:grpSp>
        <p:nvGrpSpPr>
          <p:cNvPr id="27" name="Group 26"/>
          <p:cNvGrpSpPr/>
          <p:nvPr/>
        </p:nvGrpSpPr>
        <p:grpSpPr>
          <a:xfrm>
            <a:off x="3131840" y="573759"/>
            <a:ext cx="2880320" cy="4220867"/>
            <a:chOff x="1115616" y="583131"/>
            <a:chExt cx="2880320" cy="4220867"/>
          </a:xfrm>
        </p:grpSpPr>
        <p:sp>
          <p:nvSpPr>
            <p:cNvPr id="28" name="Rounded Rectangle 27"/>
            <p:cNvSpPr/>
            <p:nvPr/>
          </p:nvSpPr>
          <p:spPr>
            <a:xfrm>
              <a:off x="1115616" y="915566"/>
              <a:ext cx="2880320" cy="388843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dirty="0"/>
            </a:p>
          </p:txBody>
        </p:sp>
        <p:sp>
          <p:nvSpPr>
            <p:cNvPr id="29" name="Rectangle 28"/>
            <p:cNvSpPr/>
            <p:nvPr/>
          </p:nvSpPr>
          <p:spPr>
            <a:xfrm>
              <a:off x="1403648" y="1131590"/>
              <a:ext cx="2304256"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smtClean="0"/>
                <a:t>ERF</a:t>
              </a:r>
            </a:p>
            <a:p>
              <a:pPr algn="ctr"/>
              <a:r>
                <a:rPr lang="en-NZ" dirty="0" smtClean="0"/>
                <a:t>Timestamp=2</a:t>
              </a:r>
            </a:p>
            <a:p>
              <a:pPr algn="ctr"/>
              <a:r>
                <a:rPr lang="en-NZ" dirty="0" smtClean="0"/>
                <a:t>Type=ETH</a:t>
              </a:r>
            </a:p>
          </p:txBody>
        </p:sp>
        <p:sp>
          <p:nvSpPr>
            <p:cNvPr id="32" name="Rectangle 31"/>
            <p:cNvSpPr/>
            <p:nvPr/>
          </p:nvSpPr>
          <p:spPr>
            <a:xfrm>
              <a:off x="1403648" y="1789034"/>
              <a:ext cx="2304256" cy="279894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NZ" dirty="0" smtClean="0"/>
                <a:t>Packet</a:t>
              </a:r>
            </a:p>
            <a:p>
              <a:pPr algn="ctr"/>
              <a:r>
                <a:rPr lang="en-NZ" dirty="0" smtClean="0"/>
                <a:t>BBBB</a:t>
              </a:r>
              <a:endParaRPr lang="en-NZ" dirty="0"/>
            </a:p>
          </p:txBody>
        </p:sp>
        <p:sp>
          <p:nvSpPr>
            <p:cNvPr id="33" name="TextBox 32"/>
            <p:cNvSpPr txBox="1"/>
            <p:nvPr/>
          </p:nvSpPr>
          <p:spPr>
            <a:xfrm>
              <a:off x="2130820" y="583131"/>
              <a:ext cx="849913" cy="307777"/>
            </a:xfrm>
            <a:prstGeom prst="rect">
              <a:avLst/>
            </a:prstGeom>
            <a:noFill/>
          </p:spPr>
          <p:txBody>
            <a:bodyPr wrap="none" rtlCol="0">
              <a:spAutoFit/>
            </a:bodyPr>
            <a:lstStyle/>
            <a:p>
              <a:pPr algn="ctr"/>
              <a:r>
                <a:rPr lang="en-NZ" dirty="0" smtClean="0"/>
                <a:t>Frame 2</a:t>
              </a:r>
              <a:endParaRPr lang="en-NZ" dirty="0"/>
            </a:p>
          </p:txBody>
        </p:sp>
      </p:grpSp>
    </p:spTree>
    <p:extLst>
      <p:ext uri="{BB962C8B-B14F-4D97-AF65-F5344CB8AC3E}">
        <p14:creationId xmlns:p14="http://schemas.microsoft.com/office/powerpoint/2010/main" val="34183831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Agenda</a:t>
            </a:r>
            <a:endParaRPr lang="en-US" dirty="0"/>
          </a:p>
        </p:txBody>
      </p:sp>
      <p:sp>
        <p:nvSpPr>
          <p:cNvPr id="3" name="Text Placeholder 2"/>
          <p:cNvSpPr>
            <a:spLocks noGrp="1"/>
          </p:cNvSpPr>
          <p:nvPr>
            <p:ph type="body" sz="quarter" idx="11"/>
          </p:nvPr>
        </p:nvSpPr>
        <p:spPr/>
        <p:txBody>
          <a:bodyPr/>
          <a:lstStyle/>
          <a:p>
            <a:pPr marL="0" indent="0">
              <a:buNone/>
            </a:pPr>
            <a:r>
              <a:rPr lang="en-US" b="1" dirty="0"/>
              <a:t>Why?</a:t>
            </a:r>
          </a:p>
          <a:p>
            <a:pPr lvl="1"/>
            <a:r>
              <a:rPr lang="en-US" dirty="0"/>
              <a:t>Why do we need </a:t>
            </a:r>
            <a:r>
              <a:rPr lang="en-US" dirty="0" smtClean="0"/>
              <a:t>metadata and-what </a:t>
            </a:r>
            <a:r>
              <a:rPr lang="en-US" dirty="0"/>
              <a:t>would we use it for?</a:t>
            </a:r>
          </a:p>
          <a:p>
            <a:pPr marL="0" marR="0" lvl="0" indent="0" defTabSz="914400" eaLnBrk="1" fontAlgn="auto" latinLnBrk="0" hangingPunct="1">
              <a:lnSpc>
                <a:spcPct val="100000"/>
              </a:lnSpc>
              <a:spcBef>
                <a:spcPts val="0"/>
              </a:spcBef>
              <a:spcAft>
                <a:spcPts val="0"/>
              </a:spcAft>
              <a:buClrTx/>
              <a:buSzTx/>
              <a:buFontTx/>
              <a:buNone/>
              <a:tabLst/>
              <a:defRPr/>
            </a:pPr>
            <a:endParaRPr lang="en-US" b="1" dirty="0" smtClean="0"/>
          </a:p>
          <a:p>
            <a:pPr marL="0" marR="0" lvl="0" indent="0" defTabSz="914400" eaLnBrk="1" fontAlgn="auto" latinLnBrk="0" hangingPunct="1">
              <a:lnSpc>
                <a:spcPct val="100000"/>
              </a:lnSpc>
              <a:spcBef>
                <a:spcPts val="0"/>
              </a:spcBef>
              <a:spcAft>
                <a:spcPts val="0"/>
              </a:spcAft>
              <a:buClrTx/>
              <a:buSzTx/>
              <a:buFontTx/>
              <a:buNone/>
              <a:tabLst/>
              <a:defRPr/>
            </a:pPr>
            <a:r>
              <a:rPr lang="en-US" b="1" dirty="0" smtClean="0"/>
              <a:t>What?</a:t>
            </a:r>
          </a:p>
          <a:p>
            <a:pPr lvl="1"/>
            <a:r>
              <a:rPr lang="en-US" dirty="0" smtClean="0"/>
              <a:t>What do we mean by metadata</a:t>
            </a:r>
          </a:p>
          <a:p>
            <a:pPr lvl="1"/>
            <a:r>
              <a:rPr lang="en-US" dirty="0"/>
              <a:t>W</a:t>
            </a:r>
            <a:r>
              <a:rPr lang="en-US" dirty="0" smtClean="0"/>
              <a:t>hat metadata might we want? </a:t>
            </a:r>
          </a:p>
          <a:p>
            <a:pPr lvl="1"/>
            <a:r>
              <a:rPr lang="en-US" dirty="0" smtClean="0"/>
              <a:t>What sorts of metadata are there?</a:t>
            </a:r>
          </a:p>
          <a:p>
            <a:pPr lvl="1"/>
            <a:endParaRPr lang="en-US" dirty="0"/>
          </a:p>
          <a:p>
            <a:pPr marL="0" indent="0">
              <a:buNone/>
            </a:pPr>
            <a:r>
              <a:rPr lang="en-US" b="1" dirty="0" smtClean="0"/>
              <a:t>How?</a:t>
            </a:r>
          </a:p>
          <a:p>
            <a:pPr lvl="1"/>
            <a:r>
              <a:rPr lang="en-US" dirty="0" smtClean="0"/>
              <a:t>A look at a couple of options for encoding metadata: PCAP-NG and ERF</a:t>
            </a:r>
          </a:p>
          <a:p>
            <a:pPr lvl="1"/>
            <a:r>
              <a:rPr lang="en-US" dirty="0" smtClean="0"/>
              <a:t>How do they differ and what is the impact of that difference?</a:t>
            </a:r>
            <a:endParaRPr lang="en-US" dirty="0"/>
          </a:p>
          <a:p>
            <a:pPr lvl="1"/>
            <a:endParaRPr lang="en-US" dirty="0"/>
          </a:p>
        </p:txBody>
      </p:sp>
    </p:spTree>
    <p:extLst>
      <p:ext uri="{BB962C8B-B14F-4D97-AF65-F5344CB8AC3E}">
        <p14:creationId xmlns:p14="http://schemas.microsoft.com/office/powerpoint/2010/main" val="199051481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NZ" dirty="0" smtClean="0"/>
              <a:t>HOW – Adding a Comment</a:t>
            </a:r>
            <a:endParaRPr lang="en-NZ" dirty="0"/>
          </a:p>
        </p:txBody>
      </p:sp>
      <p:grpSp>
        <p:nvGrpSpPr>
          <p:cNvPr id="19" name="Group 18"/>
          <p:cNvGrpSpPr/>
          <p:nvPr/>
        </p:nvGrpSpPr>
        <p:grpSpPr>
          <a:xfrm>
            <a:off x="179512" y="583131"/>
            <a:ext cx="2880320" cy="4220867"/>
            <a:chOff x="1115616" y="583131"/>
            <a:chExt cx="2880320" cy="4220867"/>
          </a:xfrm>
        </p:grpSpPr>
        <p:sp>
          <p:nvSpPr>
            <p:cNvPr id="6" name="Rounded Rectangle 5"/>
            <p:cNvSpPr/>
            <p:nvPr/>
          </p:nvSpPr>
          <p:spPr>
            <a:xfrm>
              <a:off x="1115616" y="915566"/>
              <a:ext cx="2880320" cy="388843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dirty="0"/>
            </a:p>
          </p:txBody>
        </p:sp>
        <p:sp>
          <p:nvSpPr>
            <p:cNvPr id="7" name="Rectangle 6"/>
            <p:cNvSpPr/>
            <p:nvPr/>
          </p:nvSpPr>
          <p:spPr>
            <a:xfrm>
              <a:off x="1403648" y="1131590"/>
              <a:ext cx="2304256"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smtClean="0"/>
                <a:t>ERF</a:t>
              </a:r>
            </a:p>
            <a:p>
              <a:pPr algn="ctr"/>
              <a:r>
                <a:rPr lang="en-NZ" dirty="0" smtClean="0"/>
                <a:t>Timestamp=2</a:t>
              </a:r>
            </a:p>
            <a:p>
              <a:pPr algn="ctr"/>
              <a:r>
                <a:rPr lang="en-NZ" dirty="0" smtClean="0"/>
                <a:t>Type=ETH</a:t>
              </a:r>
            </a:p>
          </p:txBody>
        </p:sp>
        <p:sp>
          <p:nvSpPr>
            <p:cNvPr id="10" name="Rectangle 9"/>
            <p:cNvSpPr/>
            <p:nvPr/>
          </p:nvSpPr>
          <p:spPr>
            <a:xfrm>
              <a:off x="1403648" y="1779662"/>
              <a:ext cx="2304256" cy="280831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NZ" dirty="0" smtClean="0"/>
                <a:t>Packet</a:t>
              </a:r>
            </a:p>
            <a:p>
              <a:pPr algn="ctr"/>
              <a:r>
                <a:rPr lang="en-NZ" dirty="0" smtClean="0"/>
                <a:t>BBBB</a:t>
              </a:r>
              <a:endParaRPr lang="en-NZ" dirty="0"/>
            </a:p>
          </p:txBody>
        </p:sp>
        <p:sp>
          <p:nvSpPr>
            <p:cNvPr id="11" name="TextBox 10"/>
            <p:cNvSpPr txBox="1"/>
            <p:nvPr/>
          </p:nvSpPr>
          <p:spPr>
            <a:xfrm>
              <a:off x="2130820" y="583131"/>
              <a:ext cx="849913" cy="307777"/>
            </a:xfrm>
            <a:prstGeom prst="rect">
              <a:avLst/>
            </a:prstGeom>
            <a:noFill/>
          </p:spPr>
          <p:txBody>
            <a:bodyPr wrap="none" rtlCol="0">
              <a:spAutoFit/>
            </a:bodyPr>
            <a:lstStyle/>
            <a:p>
              <a:pPr algn="ctr"/>
              <a:r>
                <a:rPr lang="en-NZ" dirty="0" smtClean="0"/>
                <a:t>Frame 2</a:t>
              </a:r>
              <a:endParaRPr lang="en-NZ" dirty="0"/>
            </a:p>
          </p:txBody>
        </p:sp>
      </p:grpSp>
      <p:grpSp>
        <p:nvGrpSpPr>
          <p:cNvPr id="20" name="Group 19"/>
          <p:cNvGrpSpPr/>
          <p:nvPr/>
        </p:nvGrpSpPr>
        <p:grpSpPr>
          <a:xfrm>
            <a:off x="6084168" y="583131"/>
            <a:ext cx="2880320" cy="4220867"/>
            <a:chOff x="1115616" y="583131"/>
            <a:chExt cx="2880320" cy="4220867"/>
          </a:xfrm>
        </p:grpSpPr>
        <p:sp>
          <p:nvSpPr>
            <p:cNvPr id="21" name="Rounded Rectangle 20"/>
            <p:cNvSpPr/>
            <p:nvPr/>
          </p:nvSpPr>
          <p:spPr>
            <a:xfrm>
              <a:off x="1115616" y="915566"/>
              <a:ext cx="2880320" cy="388843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dirty="0"/>
            </a:p>
          </p:txBody>
        </p:sp>
        <p:sp>
          <p:nvSpPr>
            <p:cNvPr id="22" name="Rectangle 21"/>
            <p:cNvSpPr/>
            <p:nvPr/>
          </p:nvSpPr>
          <p:spPr>
            <a:xfrm>
              <a:off x="1403648" y="1131590"/>
              <a:ext cx="2304256"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smtClean="0"/>
                <a:t>ERF</a:t>
              </a:r>
            </a:p>
            <a:p>
              <a:pPr algn="ctr"/>
              <a:r>
                <a:rPr lang="en-NZ" dirty="0" smtClean="0"/>
                <a:t>Timestamp=3</a:t>
              </a:r>
            </a:p>
            <a:p>
              <a:pPr algn="ctr"/>
              <a:r>
                <a:rPr lang="en-NZ" dirty="0" smtClean="0"/>
                <a:t>Type=ETH</a:t>
              </a:r>
            </a:p>
          </p:txBody>
        </p:sp>
        <p:sp>
          <p:nvSpPr>
            <p:cNvPr id="25" name="Rectangle 24"/>
            <p:cNvSpPr/>
            <p:nvPr/>
          </p:nvSpPr>
          <p:spPr>
            <a:xfrm>
              <a:off x="1403648" y="2202338"/>
              <a:ext cx="2304256" cy="238563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NZ" dirty="0" smtClean="0"/>
                <a:t>Packet</a:t>
              </a:r>
            </a:p>
            <a:p>
              <a:pPr algn="ctr"/>
              <a:r>
                <a:rPr lang="en-NZ" dirty="0" smtClean="0"/>
                <a:t>CCCC</a:t>
              </a:r>
              <a:endParaRPr lang="en-NZ" dirty="0"/>
            </a:p>
          </p:txBody>
        </p:sp>
        <p:sp>
          <p:nvSpPr>
            <p:cNvPr id="26" name="TextBox 25"/>
            <p:cNvSpPr txBox="1"/>
            <p:nvPr/>
          </p:nvSpPr>
          <p:spPr>
            <a:xfrm>
              <a:off x="2130820" y="583131"/>
              <a:ext cx="849913" cy="307777"/>
            </a:xfrm>
            <a:prstGeom prst="rect">
              <a:avLst/>
            </a:prstGeom>
            <a:noFill/>
          </p:spPr>
          <p:txBody>
            <a:bodyPr wrap="none" rtlCol="0">
              <a:spAutoFit/>
            </a:bodyPr>
            <a:lstStyle/>
            <a:p>
              <a:pPr algn="ctr"/>
              <a:r>
                <a:rPr lang="en-NZ" dirty="0" smtClean="0"/>
                <a:t>Frame </a:t>
              </a:r>
              <a:r>
                <a:rPr lang="en-NZ" dirty="0">
                  <a:solidFill>
                    <a:srgbClr val="FF0000"/>
                  </a:solidFill>
                </a:rPr>
                <a:t>4</a:t>
              </a:r>
            </a:p>
          </p:txBody>
        </p:sp>
      </p:grpSp>
      <p:grpSp>
        <p:nvGrpSpPr>
          <p:cNvPr id="27" name="Group 26"/>
          <p:cNvGrpSpPr/>
          <p:nvPr/>
        </p:nvGrpSpPr>
        <p:grpSpPr>
          <a:xfrm>
            <a:off x="3131840" y="573759"/>
            <a:ext cx="2880320" cy="4220867"/>
            <a:chOff x="1115616" y="583131"/>
            <a:chExt cx="2880320" cy="4220867"/>
          </a:xfrm>
        </p:grpSpPr>
        <p:sp>
          <p:nvSpPr>
            <p:cNvPr id="28" name="Rounded Rectangle 27"/>
            <p:cNvSpPr/>
            <p:nvPr/>
          </p:nvSpPr>
          <p:spPr>
            <a:xfrm>
              <a:off x="1115616" y="915566"/>
              <a:ext cx="2880320" cy="3888432"/>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NZ" dirty="0"/>
            </a:p>
          </p:txBody>
        </p:sp>
        <p:sp>
          <p:nvSpPr>
            <p:cNvPr id="29" name="Rectangle 28"/>
            <p:cNvSpPr/>
            <p:nvPr/>
          </p:nvSpPr>
          <p:spPr>
            <a:xfrm>
              <a:off x="1403648" y="1131590"/>
              <a:ext cx="2304256"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smtClean="0"/>
                <a:t>ERF</a:t>
              </a:r>
            </a:p>
            <a:p>
              <a:pPr algn="ctr"/>
              <a:r>
                <a:rPr lang="en-NZ" dirty="0" smtClean="0"/>
                <a:t>Timestamp=3</a:t>
              </a:r>
            </a:p>
            <a:p>
              <a:pPr algn="ctr"/>
              <a:r>
                <a:rPr lang="en-NZ" dirty="0" smtClean="0"/>
                <a:t>Type=</a:t>
              </a:r>
              <a:r>
                <a:rPr lang="en-NZ" dirty="0" smtClean="0">
                  <a:solidFill>
                    <a:srgbClr val="FF0000"/>
                  </a:solidFill>
                </a:rPr>
                <a:t>META</a:t>
              </a:r>
              <a:endParaRPr lang="en-NZ" dirty="0" smtClean="0"/>
            </a:p>
          </p:txBody>
        </p:sp>
        <p:sp>
          <p:nvSpPr>
            <p:cNvPr id="31" name="Rectangle 30"/>
            <p:cNvSpPr/>
            <p:nvPr/>
          </p:nvSpPr>
          <p:spPr>
            <a:xfrm>
              <a:off x="1403648" y="1779662"/>
              <a:ext cx="2304256" cy="43204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NZ" dirty="0" err="1" smtClean="0">
                  <a:solidFill>
                    <a:schemeClr val="tx2"/>
                  </a:solidFill>
                </a:rPr>
                <a:t>AnchorID</a:t>
              </a:r>
              <a:r>
                <a:rPr lang="en-NZ" dirty="0" smtClean="0">
                  <a:solidFill>
                    <a:schemeClr val="tx2"/>
                  </a:solidFill>
                </a:rPr>
                <a:t>=</a:t>
              </a:r>
              <a:r>
                <a:rPr lang="en-NZ" b="1" dirty="0" smtClean="0">
                  <a:solidFill>
                    <a:schemeClr val="tx2"/>
                  </a:solidFill>
                </a:rPr>
                <a:t>0xEA56…</a:t>
              </a:r>
              <a:endParaRPr lang="en-NZ" b="1" dirty="0">
                <a:solidFill>
                  <a:schemeClr val="tx2"/>
                </a:solidFill>
              </a:endParaRPr>
            </a:p>
          </p:txBody>
        </p:sp>
        <p:sp>
          <p:nvSpPr>
            <p:cNvPr id="32" name="Rectangle 31"/>
            <p:cNvSpPr/>
            <p:nvPr/>
          </p:nvSpPr>
          <p:spPr>
            <a:xfrm>
              <a:off x="1403648" y="2221083"/>
              <a:ext cx="2304256" cy="236689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NZ" dirty="0" smtClean="0"/>
                <a:t>Provenance</a:t>
              </a:r>
            </a:p>
            <a:p>
              <a:pPr algn="ctr"/>
              <a:r>
                <a:rPr lang="en-NZ" dirty="0" smtClean="0"/>
                <a:t>Gen Time=76</a:t>
              </a:r>
            </a:p>
            <a:p>
              <a:pPr algn="ctr"/>
              <a:r>
                <a:rPr lang="en-NZ" dirty="0" smtClean="0"/>
                <a:t>User=SFD</a:t>
              </a:r>
            </a:p>
            <a:p>
              <a:pPr algn="ctr"/>
              <a:r>
                <a:rPr lang="en-NZ" dirty="0" smtClean="0"/>
                <a:t>Comment=Wow!</a:t>
              </a:r>
              <a:endParaRPr lang="en-NZ" dirty="0"/>
            </a:p>
          </p:txBody>
        </p:sp>
        <p:sp>
          <p:nvSpPr>
            <p:cNvPr id="33" name="TextBox 32"/>
            <p:cNvSpPr txBox="1"/>
            <p:nvPr/>
          </p:nvSpPr>
          <p:spPr>
            <a:xfrm>
              <a:off x="2130820" y="583131"/>
              <a:ext cx="849913" cy="307777"/>
            </a:xfrm>
            <a:prstGeom prst="rect">
              <a:avLst/>
            </a:prstGeom>
            <a:noFill/>
          </p:spPr>
          <p:txBody>
            <a:bodyPr wrap="none" rtlCol="0">
              <a:spAutoFit/>
            </a:bodyPr>
            <a:lstStyle/>
            <a:p>
              <a:pPr algn="ctr"/>
              <a:r>
                <a:rPr lang="en-NZ" dirty="0" smtClean="0"/>
                <a:t>Frame </a:t>
              </a:r>
              <a:r>
                <a:rPr lang="en-NZ" dirty="0" smtClean="0">
                  <a:solidFill>
                    <a:srgbClr val="FF0000"/>
                  </a:solidFill>
                </a:rPr>
                <a:t>3</a:t>
              </a:r>
              <a:endParaRPr lang="en-NZ" dirty="0">
                <a:solidFill>
                  <a:srgbClr val="FF0000"/>
                </a:solidFill>
              </a:endParaRPr>
            </a:p>
          </p:txBody>
        </p:sp>
      </p:grpSp>
      <p:sp>
        <p:nvSpPr>
          <p:cNvPr id="36" name="Rectangle 35"/>
          <p:cNvSpPr/>
          <p:nvPr/>
        </p:nvSpPr>
        <p:spPr>
          <a:xfrm>
            <a:off x="6372200" y="1770290"/>
            <a:ext cx="2304256" cy="43204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NZ" dirty="0" err="1" smtClean="0"/>
              <a:t>AnchorID</a:t>
            </a:r>
            <a:r>
              <a:rPr lang="en-NZ" dirty="0" smtClean="0"/>
              <a:t>=</a:t>
            </a:r>
            <a:r>
              <a:rPr lang="en-NZ" b="1" dirty="0" smtClean="0">
                <a:solidFill>
                  <a:schemeClr val="tx2"/>
                </a:solidFill>
              </a:rPr>
              <a:t>0xEA56…</a:t>
            </a:r>
            <a:endParaRPr lang="en-NZ" b="1" dirty="0">
              <a:solidFill>
                <a:schemeClr val="tx2"/>
              </a:solidFill>
            </a:endParaRPr>
          </a:p>
        </p:txBody>
      </p:sp>
      <p:sp>
        <p:nvSpPr>
          <p:cNvPr id="12" name="Right Arrow 11"/>
          <p:cNvSpPr/>
          <p:nvPr/>
        </p:nvSpPr>
        <p:spPr>
          <a:xfrm>
            <a:off x="5436096" y="1873616"/>
            <a:ext cx="1224136" cy="216024"/>
          </a:xfrm>
          <a:prstGeom prst="rightArrow">
            <a:avLst/>
          </a:prstGeom>
          <a:solidFill>
            <a:srgbClr val="FF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NZ"/>
          </a:p>
        </p:txBody>
      </p:sp>
      <p:grpSp>
        <p:nvGrpSpPr>
          <p:cNvPr id="37" name="Group 36"/>
          <p:cNvGrpSpPr/>
          <p:nvPr/>
        </p:nvGrpSpPr>
        <p:grpSpPr>
          <a:xfrm>
            <a:off x="-2766692" y="583131"/>
            <a:ext cx="2880320" cy="4220867"/>
            <a:chOff x="1115616" y="583131"/>
            <a:chExt cx="2880320" cy="4220867"/>
          </a:xfrm>
        </p:grpSpPr>
        <p:sp>
          <p:nvSpPr>
            <p:cNvPr id="38" name="Rounded Rectangle 37"/>
            <p:cNvSpPr/>
            <p:nvPr/>
          </p:nvSpPr>
          <p:spPr>
            <a:xfrm>
              <a:off x="1115616" y="915566"/>
              <a:ext cx="2880320" cy="388843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dirty="0"/>
            </a:p>
          </p:txBody>
        </p:sp>
        <p:sp>
          <p:nvSpPr>
            <p:cNvPr id="40" name="Rectangle 39"/>
            <p:cNvSpPr/>
            <p:nvPr/>
          </p:nvSpPr>
          <p:spPr>
            <a:xfrm>
              <a:off x="1403648" y="1131590"/>
              <a:ext cx="2304256"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smtClean="0"/>
                <a:t>ERF</a:t>
              </a:r>
            </a:p>
            <a:p>
              <a:pPr algn="ctr"/>
              <a:r>
                <a:rPr lang="en-NZ" dirty="0" smtClean="0"/>
                <a:t>Timestamp=1</a:t>
              </a:r>
            </a:p>
            <a:p>
              <a:pPr algn="ctr"/>
              <a:r>
                <a:rPr lang="en-NZ" dirty="0" smtClean="0"/>
                <a:t>Type=ETH</a:t>
              </a:r>
            </a:p>
          </p:txBody>
        </p:sp>
        <p:sp>
          <p:nvSpPr>
            <p:cNvPr id="41" name="Rectangle 40"/>
            <p:cNvSpPr/>
            <p:nvPr/>
          </p:nvSpPr>
          <p:spPr>
            <a:xfrm>
              <a:off x="1403648" y="1779662"/>
              <a:ext cx="2304256" cy="280831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NZ" dirty="0" smtClean="0"/>
                <a:t>Packet</a:t>
              </a:r>
            </a:p>
            <a:p>
              <a:pPr algn="ctr"/>
              <a:r>
                <a:rPr lang="en-NZ" dirty="0" smtClean="0"/>
                <a:t>AAAA</a:t>
              </a:r>
              <a:endParaRPr lang="en-NZ" dirty="0"/>
            </a:p>
          </p:txBody>
        </p:sp>
        <p:sp>
          <p:nvSpPr>
            <p:cNvPr id="42" name="TextBox 41"/>
            <p:cNvSpPr txBox="1"/>
            <p:nvPr/>
          </p:nvSpPr>
          <p:spPr>
            <a:xfrm>
              <a:off x="2130820" y="583131"/>
              <a:ext cx="849913" cy="307777"/>
            </a:xfrm>
            <a:prstGeom prst="rect">
              <a:avLst/>
            </a:prstGeom>
            <a:noFill/>
          </p:spPr>
          <p:txBody>
            <a:bodyPr wrap="none" rtlCol="0">
              <a:spAutoFit/>
            </a:bodyPr>
            <a:lstStyle/>
            <a:p>
              <a:pPr algn="ctr"/>
              <a:r>
                <a:rPr lang="en-NZ" dirty="0" smtClean="0"/>
                <a:t>Frame 1</a:t>
              </a:r>
              <a:endParaRPr lang="en-NZ" dirty="0"/>
            </a:p>
          </p:txBody>
        </p:sp>
      </p:grpSp>
    </p:spTree>
    <p:extLst>
      <p:ext uri="{BB962C8B-B14F-4D97-AF65-F5344CB8AC3E}">
        <p14:creationId xmlns:p14="http://schemas.microsoft.com/office/powerpoint/2010/main" val="4905206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NZ" dirty="0" smtClean="0"/>
              <a:t>HOW </a:t>
            </a:r>
            <a:r>
              <a:rPr lang="mr-IN" dirty="0" smtClean="0"/>
              <a:t>–</a:t>
            </a:r>
            <a:r>
              <a:rPr lang="en-US" dirty="0" smtClean="0"/>
              <a:t> Summary</a:t>
            </a:r>
            <a:endParaRPr lang="en-NZ" dirty="0"/>
          </a:p>
        </p:txBody>
      </p:sp>
      <p:sp>
        <p:nvSpPr>
          <p:cNvPr id="3" name="Text Placeholder 2"/>
          <p:cNvSpPr>
            <a:spLocks noGrp="1"/>
          </p:cNvSpPr>
          <p:nvPr>
            <p:ph type="body" sz="quarter" idx="11"/>
          </p:nvPr>
        </p:nvSpPr>
        <p:spPr/>
        <p:txBody>
          <a:bodyPr/>
          <a:lstStyle/>
          <a:p>
            <a:r>
              <a:rPr lang="en-NZ" dirty="0" smtClean="0"/>
              <a:t>PCAP-NG is a file-based approach</a:t>
            </a:r>
          </a:p>
          <a:p>
            <a:pPr lvl="1"/>
            <a:r>
              <a:rPr lang="en-NZ" dirty="0" smtClean="0"/>
              <a:t>One set of metadata per capture file</a:t>
            </a:r>
          </a:p>
          <a:p>
            <a:pPr lvl="2"/>
            <a:r>
              <a:rPr lang="en-NZ" dirty="0"/>
              <a:t>Works well for situations where </a:t>
            </a:r>
            <a:r>
              <a:rPr lang="en-NZ" dirty="0" smtClean="0"/>
              <a:t>metadata </a:t>
            </a:r>
            <a:r>
              <a:rPr lang="en-NZ" dirty="0"/>
              <a:t>is static during </a:t>
            </a:r>
            <a:r>
              <a:rPr lang="en-NZ" dirty="0" smtClean="0"/>
              <a:t>capture</a:t>
            </a:r>
          </a:p>
          <a:p>
            <a:pPr lvl="1"/>
            <a:r>
              <a:rPr lang="en-NZ" dirty="0" smtClean="0"/>
              <a:t>Lightweight</a:t>
            </a:r>
          </a:p>
          <a:p>
            <a:pPr lvl="1"/>
            <a:r>
              <a:rPr lang="en-NZ" dirty="0" smtClean="0"/>
              <a:t>Multiple interfaces</a:t>
            </a:r>
          </a:p>
          <a:p>
            <a:pPr lvl="1"/>
            <a:r>
              <a:rPr lang="en-NZ" dirty="0" smtClean="0"/>
              <a:t>Good for short, ad-hoc packet captures where environment is static</a:t>
            </a:r>
          </a:p>
          <a:p>
            <a:r>
              <a:rPr lang="en-NZ" dirty="0" smtClean="0"/>
              <a:t>ERF Provenance is a streaming approach</a:t>
            </a:r>
          </a:p>
          <a:p>
            <a:pPr lvl="1"/>
            <a:r>
              <a:rPr lang="en-NZ" dirty="0" smtClean="0"/>
              <a:t>A complete set of metadata for every second of capture</a:t>
            </a:r>
          </a:p>
          <a:p>
            <a:pPr lvl="2"/>
            <a:r>
              <a:rPr lang="en-NZ" dirty="0" smtClean="0"/>
              <a:t>Easy to extract time-ranges with metadata attached</a:t>
            </a:r>
          </a:p>
          <a:p>
            <a:pPr lvl="1"/>
            <a:r>
              <a:rPr lang="en-NZ" dirty="0" smtClean="0"/>
              <a:t>Reasonably lightweight </a:t>
            </a:r>
            <a:r>
              <a:rPr lang="mr-IN" dirty="0" smtClean="0"/>
              <a:t>–</a:t>
            </a:r>
            <a:r>
              <a:rPr lang="en-NZ" dirty="0" smtClean="0"/>
              <a:t> adds 1pps/card</a:t>
            </a:r>
          </a:p>
          <a:p>
            <a:pPr lvl="1"/>
            <a:r>
              <a:rPr lang="en-NZ" dirty="0" smtClean="0"/>
              <a:t>Scalable - Multiple Hosts, Modules, and Interfaces</a:t>
            </a:r>
          </a:p>
          <a:p>
            <a:pPr lvl="1"/>
            <a:r>
              <a:rPr lang="en-NZ" dirty="0" smtClean="0"/>
              <a:t>Good for long/continuous capture where environment is dynamic</a:t>
            </a:r>
          </a:p>
          <a:p>
            <a:pPr lvl="1"/>
            <a:endParaRPr lang="en-NZ" dirty="0" smtClean="0"/>
          </a:p>
          <a:p>
            <a:pPr lvl="1"/>
            <a:endParaRPr lang="en-NZ" dirty="0" smtClean="0"/>
          </a:p>
          <a:p>
            <a:pPr lvl="1"/>
            <a:endParaRPr lang="en-NZ" dirty="0"/>
          </a:p>
        </p:txBody>
      </p:sp>
    </p:spTree>
    <p:extLst>
      <p:ext uri="{BB962C8B-B14F-4D97-AF65-F5344CB8AC3E}">
        <p14:creationId xmlns:p14="http://schemas.microsoft.com/office/powerpoint/2010/main" val="129997855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NZ" dirty="0" smtClean="0"/>
              <a:t>Conclusions</a:t>
            </a:r>
            <a:endParaRPr lang="en-NZ" dirty="0"/>
          </a:p>
        </p:txBody>
      </p:sp>
      <p:sp>
        <p:nvSpPr>
          <p:cNvPr id="3" name="Text Placeholder 2"/>
          <p:cNvSpPr>
            <a:spLocks noGrp="1"/>
          </p:cNvSpPr>
          <p:nvPr>
            <p:ph type="body" sz="quarter" idx="11"/>
          </p:nvPr>
        </p:nvSpPr>
        <p:spPr/>
        <p:txBody>
          <a:bodyPr/>
          <a:lstStyle/>
          <a:p>
            <a:r>
              <a:rPr lang="en-NZ" dirty="0" smtClean="0"/>
              <a:t>Trace Metadata provides crucial context</a:t>
            </a:r>
          </a:p>
          <a:p>
            <a:pPr lvl="1"/>
            <a:r>
              <a:rPr lang="en-NZ" dirty="0"/>
              <a:t>I</a:t>
            </a:r>
            <a:r>
              <a:rPr lang="en-NZ" dirty="0" smtClean="0"/>
              <a:t>nterpretation depends on context</a:t>
            </a:r>
          </a:p>
          <a:p>
            <a:pPr lvl="1"/>
            <a:r>
              <a:rPr lang="en-NZ" dirty="0" smtClean="0"/>
              <a:t>Provenance and Quality of data matters</a:t>
            </a:r>
          </a:p>
          <a:p>
            <a:pPr lvl="1"/>
            <a:r>
              <a:rPr lang="en-NZ" dirty="0" smtClean="0"/>
              <a:t>Maintain auditable history</a:t>
            </a:r>
          </a:p>
          <a:p>
            <a:r>
              <a:rPr lang="en-NZ" dirty="0" smtClean="0"/>
              <a:t>Metadata can be Static, Dynamic, or Post-Capture</a:t>
            </a:r>
          </a:p>
          <a:p>
            <a:r>
              <a:rPr lang="en-NZ" dirty="0" smtClean="0"/>
              <a:t>Automatic Metadata is best, users forget!</a:t>
            </a:r>
          </a:p>
          <a:p>
            <a:r>
              <a:rPr lang="en-NZ" dirty="0" smtClean="0"/>
              <a:t>Already available in Wireshark</a:t>
            </a:r>
          </a:p>
          <a:p>
            <a:pPr lvl="1"/>
            <a:r>
              <a:rPr lang="en-NZ" dirty="0" smtClean="0"/>
              <a:t>Start capturing Metadata today</a:t>
            </a:r>
          </a:p>
          <a:p>
            <a:pPr lvl="1"/>
            <a:r>
              <a:rPr lang="en-NZ" dirty="0" smtClean="0"/>
              <a:t>Encourage others</a:t>
            </a:r>
          </a:p>
          <a:p>
            <a:pPr lvl="1"/>
            <a:r>
              <a:rPr lang="en-NZ" dirty="0" smtClean="0"/>
              <a:t>Share rich formats with Metadata</a:t>
            </a:r>
          </a:p>
          <a:p>
            <a:pPr lvl="1"/>
            <a:endParaRPr lang="en-NZ" dirty="0" smtClean="0"/>
          </a:p>
          <a:p>
            <a:pPr lvl="1"/>
            <a:endParaRPr lang="en-NZ" dirty="0" smtClean="0"/>
          </a:p>
          <a:p>
            <a:pPr lvl="1"/>
            <a:endParaRPr lang="en-NZ" dirty="0"/>
          </a:p>
        </p:txBody>
      </p:sp>
    </p:spTree>
    <p:extLst>
      <p:ext uri="{BB962C8B-B14F-4D97-AF65-F5344CB8AC3E}">
        <p14:creationId xmlns:p14="http://schemas.microsoft.com/office/powerpoint/2010/main" val="329008263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Thank you </a:t>
            </a:r>
            <a:endParaRPr lang="en-US" dirty="0"/>
          </a:p>
        </p:txBody>
      </p:sp>
      <p:sp>
        <p:nvSpPr>
          <p:cNvPr id="3" name="Text Placeholder 2"/>
          <p:cNvSpPr>
            <a:spLocks noGrp="1"/>
          </p:cNvSpPr>
          <p:nvPr>
            <p:ph type="body" sz="quarter" idx="11"/>
          </p:nvPr>
        </p:nvSpPr>
        <p:spPr/>
        <p:txBody>
          <a:bodyPr/>
          <a:lstStyle/>
          <a:p>
            <a:pPr marL="0" indent="0">
              <a:buNone/>
            </a:pPr>
            <a:r>
              <a:rPr lang="en-US" b="1" dirty="0" smtClean="0"/>
              <a:t>Any questions?</a:t>
            </a:r>
          </a:p>
          <a:p>
            <a:endParaRPr lang="en-US" dirty="0" smtClean="0"/>
          </a:p>
          <a:p>
            <a:pPr marL="0" indent="0">
              <a:buNone/>
            </a:pPr>
            <a:r>
              <a:rPr lang="en-US" b="1" dirty="0" smtClean="0"/>
              <a:t>You can contact me by email at </a:t>
            </a:r>
            <a:endParaRPr lang="en-US" b="1" dirty="0"/>
          </a:p>
          <a:p>
            <a:pPr marL="0" indent="0">
              <a:buNone/>
            </a:pPr>
            <a:endParaRPr lang="en-US" sz="2400" dirty="0" smtClean="0"/>
          </a:p>
          <a:p>
            <a:pPr marL="0" indent="0">
              <a:buNone/>
            </a:pPr>
            <a:r>
              <a:rPr lang="en-US" sz="2400" dirty="0" err="1" smtClean="0"/>
              <a:t>stephen.donnelly@endace.com</a:t>
            </a:r>
            <a:endParaRPr lang="en-US" sz="2400" dirty="0"/>
          </a:p>
        </p:txBody>
      </p:sp>
    </p:spTree>
    <p:extLst>
      <p:ext uri="{BB962C8B-B14F-4D97-AF65-F5344CB8AC3E}">
        <p14:creationId xmlns:p14="http://schemas.microsoft.com/office/powerpoint/2010/main" val="79849262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NZ" dirty="0" smtClean="0"/>
              <a:t>HOW – ERF in Wireshark</a:t>
            </a:r>
            <a:endParaRPr lang="en-NZ"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30" y="524022"/>
            <a:ext cx="8496939" cy="4314852"/>
          </a:xfrm>
          <a:prstGeom prst="rect">
            <a:avLst/>
          </a:prstGeom>
        </p:spPr>
      </p:pic>
    </p:spTree>
    <p:extLst>
      <p:ext uri="{BB962C8B-B14F-4D97-AF65-F5344CB8AC3E}">
        <p14:creationId xmlns:p14="http://schemas.microsoft.com/office/powerpoint/2010/main" val="23829557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NZ" dirty="0" smtClean="0"/>
              <a:t>HOW – ERF in Wireshark</a:t>
            </a:r>
            <a:endParaRPr lang="en-NZ"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31" y="524022"/>
            <a:ext cx="8496937" cy="4314851"/>
          </a:xfrm>
          <a:prstGeom prst="rect">
            <a:avLst/>
          </a:prstGeom>
        </p:spPr>
      </p:pic>
    </p:spTree>
    <p:extLst>
      <p:ext uri="{BB962C8B-B14F-4D97-AF65-F5344CB8AC3E}">
        <p14:creationId xmlns:p14="http://schemas.microsoft.com/office/powerpoint/2010/main" val="25550799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NZ" b="1" dirty="0" smtClean="0"/>
              <a:t>WHY </a:t>
            </a:r>
            <a:r>
              <a:rPr lang="mr-IN" b="1" dirty="0" smtClean="0"/>
              <a:t>–</a:t>
            </a:r>
            <a:r>
              <a:rPr lang="en-NZ" b="1" dirty="0" smtClean="0"/>
              <a:t> data needs context</a:t>
            </a:r>
            <a:endParaRPr lang="en-NZ" dirty="0"/>
          </a:p>
        </p:txBody>
      </p:sp>
      <p:sp>
        <p:nvSpPr>
          <p:cNvPr id="3" name="Text Placeholder 2"/>
          <p:cNvSpPr>
            <a:spLocks noGrp="1"/>
          </p:cNvSpPr>
          <p:nvPr>
            <p:ph type="body" sz="quarter" idx="11"/>
          </p:nvPr>
        </p:nvSpPr>
        <p:spPr>
          <a:xfrm>
            <a:off x="408696" y="1491630"/>
            <a:ext cx="4176713" cy="3168352"/>
          </a:xfrm>
        </p:spPr>
        <p:txBody>
          <a:bodyPr/>
          <a:lstStyle/>
          <a:p>
            <a:pPr marL="0" indent="0">
              <a:buNone/>
            </a:pPr>
            <a:endParaRPr lang="en-GB" sz="500" kern="1200" dirty="0" smtClean="0">
              <a:solidFill>
                <a:schemeClr val="tx1"/>
              </a:solidFill>
            </a:endParaRPr>
          </a:p>
          <a:p>
            <a:pPr lvl="1"/>
            <a:r>
              <a:rPr lang="en-GB" sz="1800" b="1" kern="1200" dirty="0" smtClean="0">
                <a:solidFill>
                  <a:schemeClr val="tx1"/>
                </a:solidFill>
              </a:rPr>
              <a:t>Scalable capture</a:t>
            </a:r>
          </a:p>
          <a:p>
            <a:pPr lvl="2"/>
            <a:r>
              <a:rPr lang="en-GB" sz="1400" kern="1200" dirty="0" smtClean="0">
                <a:solidFill>
                  <a:schemeClr val="tx1"/>
                </a:solidFill>
              </a:rPr>
              <a:t>Multi-point capture, multi-interface, multiple </a:t>
            </a:r>
            <a:r>
              <a:rPr lang="en-GB" sz="1400" kern="1200" dirty="0">
                <a:solidFill>
                  <a:schemeClr val="tx1"/>
                </a:solidFill>
              </a:rPr>
              <a:t>source </a:t>
            </a:r>
            <a:r>
              <a:rPr lang="en-GB" sz="1400" kern="1200" dirty="0" smtClean="0">
                <a:solidFill>
                  <a:schemeClr val="tx1"/>
                </a:solidFill>
              </a:rPr>
              <a:t>files</a:t>
            </a:r>
          </a:p>
          <a:p>
            <a:pPr lvl="1"/>
            <a:r>
              <a:rPr lang="en-GB" sz="1800" b="1" kern="1200" dirty="0" smtClean="0">
                <a:solidFill>
                  <a:schemeClr val="tx1"/>
                </a:solidFill>
              </a:rPr>
              <a:t>Data mining</a:t>
            </a:r>
          </a:p>
          <a:p>
            <a:pPr lvl="2"/>
            <a:r>
              <a:rPr lang="en-GB" sz="1400" kern="1200" dirty="0" smtClean="0">
                <a:solidFill>
                  <a:schemeClr val="tx1"/>
                </a:solidFill>
              </a:rPr>
              <a:t>Search and retrieval using contextual indexes</a:t>
            </a:r>
            <a:endParaRPr lang="en-NZ" sz="1400" kern="1200" dirty="0">
              <a:solidFill>
                <a:schemeClr val="tx1"/>
              </a:solidFill>
            </a:endParaRPr>
          </a:p>
          <a:p>
            <a:pPr lvl="1"/>
            <a:r>
              <a:rPr lang="en-GB" sz="1800" b="1" kern="1200" dirty="0" smtClean="0">
                <a:solidFill>
                  <a:schemeClr val="tx1"/>
                </a:solidFill>
              </a:rPr>
              <a:t>Capture quality</a:t>
            </a:r>
          </a:p>
          <a:p>
            <a:pPr lvl="2"/>
            <a:r>
              <a:rPr lang="en-GB" sz="1400" kern="1200" dirty="0">
                <a:solidFill>
                  <a:schemeClr val="tx1"/>
                </a:solidFill>
              </a:rPr>
              <a:t>P</a:t>
            </a:r>
            <a:r>
              <a:rPr lang="en-GB" sz="1400" kern="1200" dirty="0" smtClean="0">
                <a:solidFill>
                  <a:schemeClr val="tx1"/>
                </a:solidFill>
              </a:rPr>
              <a:t>acket </a:t>
            </a:r>
            <a:r>
              <a:rPr lang="en-GB" sz="1400" kern="1200" dirty="0">
                <a:solidFill>
                  <a:schemeClr val="tx1"/>
                </a:solidFill>
              </a:rPr>
              <a:t>loss </a:t>
            </a:r>
            <a:r>
              <a:rPr lang="en-GB" sz="1400" kern="1200" dirty="0" smtClean="0">
                <a:solidFill>
                  <a:schemeClr val="tx1"/>
                </a:solidFill>
              </a:rPr>
              <a:t>auditing</a:t>
            </a:r>
          </a:p>
          <a:p>
            <a:pPr lvl="2"/>
            <a:r>
              <a:rPr lang="en-GB" sz="1400" kern="1200" dirty="0" smtClean="0">
                <a:solidFill>
                  <a:schemeClr val="tx1"/>
                </a:solidFill>
              </a:rPr>
              <a:t>Filtering</a:t>
            </a:r>
          </a:p>
          <a:p>
            <a:pPr lvl="1"/>
            <a:r>
              <a:rPr lang="en-GB" sz="1800" b="1" kern="1200" dirty="0" smtClean="0">
                <a:solidFill>
                  <a:schemeClr val="tx1"/>
                </a:solidFill>
              </a:rPr>
              <a:t>Legal Evidence</a:t>
            </a:r>
          </a:p>
          <a:p>
            <a:pPr lvl="2"/>
            <a:r>
              <a:rPr lang="en-GB" sz="1400" kern="1200" dirty="0" smtClean="0">
                <a:solidFill>
                  <a:schemeClr val="tx1"/>
                </a:solidFill>
              </a:rPr>
              <a:t>Attribution, Verification, Signing</a:t>
            </a:r>
            <a:endParaRPr lang="en-NZ" sz="1400" kern="1200" dirty="0">
              <a:solidFill>
                <a:schemeClr val="tx1"/>
              </a:solidFill>
            </a:endParaRPr>
          </a:p>
        </p:txBody>
      </p:sp>
      <p:sp>
        <p:nvSpPr>
          <p:cNvPr id="4" name="Text Placeholder 2"/>
          <p:cNvSpPr txBox="1">
            <a:spLocks/>
          </p:cNvSpPr>
          <p:nvPr/>
        </p:nvSpPr>
        <p:spPr>
          <a:xfrm>
            <a:off x="4742916" y="1491630"/>
            <a:ext cx="4211961" cy="3024336"/>
          </a:xfrm>
          <a:prstGeom prst="rect">
            <a:avLst/>
          </a:prstGeom>
        </p:spPr>
        <p:txBody>
          <a:bodyPr/>
          <a:lstStyle>
            <a:defPPr marR="0" lvl="0" algn="l" rtl="0">
              <a:lnSpc>
                <a:spcPct val="100000"/>
              </a:lnSpc>
              <a:spcBef>
                <a:spcPts val="0"/>
              </a:spcBef>
              <a:spcAft>
                <a:spcPts val="0"/>
              </a:spcAft>
            </a:defPPr>
            <a:lvl1pPr marL="179388" marR="0" lvl="0" indent="-179388" algn="l" rtl="0">
              <a:lnSpc>
                <a:spcPct val="100000"/>
              </a:lnSpc>
              <a:spcBef>
                <a:spcPts val="0"/>
              </a:spcBef>
              <a:spcAft>
                <a:spcPts val="0"/>
              </a:spcAft>
              <a:buFont typeface="Arial" panose="020B0604020202020204" pitchFamily="34" charset="0"/>
              <a:buChar char="•"/>
              <a:defRPr sz="2800" b="0" i="0" u="none" strike="noStrike" cap="none">
                <a:solidFill>
                  <a:srgbClr val="000000"/>
                </a:solidFill>
                <a:latin typeface="+mn-lt"/>
                <a:ea typeface="Arial"/>
                <a:cs typeface="Arial"/>
                <a:sym typeface="Arial"/>
              </a:defRPr>
            </a:lvl1pPr>
            <a:lvl2pPr marL="444500" marR="0" lvl="1" indent="-179388" algn="l" rtl="0">
              <a:lnSpc>
                <a:spcPct val="100000"/>
              </a:lnSpc>
              <a:spcBef>
                <a:spcPts val="0"/>
              </a:spcBef>
              <a:spcAft>
                <a:spcPts val="0"/>
              </a:spcAft>
              <a:buFont typeface="Arial" panose="020B0604020202020204" pitchFamily="34" charset="0"/>
              <a:buChar char="•"/>
              <a:defRPr sz="2000" b="0" i="0" u="none" strike="noStrike" cap="none">
                <a:solidFill>
                  <a:srgbClr val="000000"/>
                </a:solidFill>
                <a:latin typeface="+mn-lt"/>
                <a:ea typeface="Arial"/>
                <a:cs typeface="Arial"/>
                <a:sym typeface="Arial"/>
              </a:defRPr>
            </a:lvl2pPr>
            <a:lvl3pPr marL="803275" marR="0" lvl="2" indent="-179388" algn="l" rtl="0">
              <a:lnSpc>
                <a:spcPct val="100000"/>
              </a:lnSpc>
              <a:spcBef>
                <a:spcPts val="0"/>
              </a:spcBef>
              <a:spcAft>
                <a:spcPts val="0"/>
              </a:spcAft>
              <a:buFont typeface="Arial" panose="020B0604020202020204" pitchFamily="34" charset="0"/>
              <a:buChar char="•"/>
              <a:defRPr sz="1600" b="0" i="0" u="none" strike="noStrike" cap="none">
                <a:solidFill>
                  <a:srgbClr val="000000"/>
                </a:solidFill>
                <a:latin typeface="+mn-lt"/>
                <a:ea typeface="Arial"/>
                <a:cs typeface="Arial"/>
                <a:sym typeface="Arial"/>
              </a:defRPr>
            </a:lvl3pPr>
            <a:lvl4pPr marL="1076325" marR="0" lvl="3" indent="-179388" algn="l" rtl="0">
              <a:lnSpc>
                <a:spcPct val="100000"/>
              </a:lnSpc>
              <a:spcBef>
                <a:spcPts val="0"/>
              </a:spcBef>
              <a:spcAft>
                <a:spcPts val="0"/>
              </a:spcAft>
              <a:buFont typeface="Arial" panose="020B0604020202020204" pitchFamily="34" charset="0"/>
              <a:buChar char="•"/>
              <a:defRPr sz="1400" b="0" i="0" u="none" strike="noStrike" cap="none">
                <a:solidFill>
                  <a:srgbClr val="000000"/>
                </a:solidFill>
                <a:latin typeface="+mn-lt"/>
                <a:ea typeface="Arial"/>
                <a:cs typeface="Arial"/>
                <a:sym typeface="Arial"/>
              </a:defRPr>
            </a:lvl4pPr>
            <a:lvl5pPr marL="1341438" marR="0" lvl="4" indent="-179388" algn="l" rtl="0">
              <a:lnSpc>
                <a:spcPct val="100000"/>
              </a:lnSpc>
              <a:spcBef>
                <a:spcPts val="0"/>
              </a:spcBef>
              <a:spcAft>
                <a:spcPts val="0"/>
              </a:spcAft>
              <a:buFont typeface="Arial" panose="020B0604020202020204" pitchFamily="34" charset="0"/>
              <a:buChar char="•"/>
              <a:defRPr sz="1200" b="0" i="0" u="none" strike="noStrike" cap="none">
                <a:solidFill>
                  <a:srgbClr val="000000"/>
                </a:solidFill>
                <a:latin typeface="+mn-lt"/>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lvl="1"/>
            <a:r>
              <a:rPr lang="en-GB" sz="1800" b="1" kern="1200" dirty="0" smtClean="0">
                <a:solidFill>
                  <a:schemeClr val="tx1"/>
                </a:solidFill>
              </a:rPr>
              <a:t>Clock sync recording</a:t>
            </a:r>
          </a:p>
          <a:p>
            <a:pPr lvl="2"/>
            <a:r>
              <a:rPr lang="en-GB" sz="1400" kern="1200" dirty="0" smtClean="0">
                <a:solidFill>
                  <a:schemeClr val="tx1"/>
                </a:solidFill>
              </a:rPr>
              <a:t>Financial regulatory compliance – e.g. MiFID 2</a:t>
            </a:r>
          </a:p>
          <a:p>
            <a:pPr lvl="2"/>
            <a:r>
              <a:rPr lang="en-GB" sz="1400" kern="1200" dirty="0" smtClean="0">
                <a:solidFill>
                  <a:schemeClr val="tx1"/>
                </a:solidFill>
              </a:rPr>
              <a:t>Event correlation</a:t>
            </a:r>
            <a:endParaRPr lang="en-NZ" sz="1400" kern="1200" dirty="0" smtClean="0">
              <a:solidFill>
                <a:schemeClr val="tx1"/>
              </a:solidFill>
            </a:endParaRPr>
          </a:p>
          <a:p>
            <a:pPr lvl="1"/>
            <a:r>
              <a:rPr lang="en-GB" sz="1800" b="1" kern="1200" dirty="0" smtClean="0">
                <a:solidFill>
                  <a:schemeClr val="tx1"/>
                </a:solidFill>
              </a:rPr>
              <a:t>Big Data</a:t>
            </a:r>
          </a:p>
          <a:p>
            <a:pPr lvl="2"/>
            <a:r>
              <a:rPr lang="en-GB" sz="1400" kern="1200" dirty="0" smtClean="0">
                <a:solidFill>
                  <a:schemeClr val="tx1"/>
                </a:solidFill>
              </a:rPr>
              <a:t>Baselining, Trending/Forecasting</a:t>
            </a:r>
          </a:p>
          <a:p>
            <a:pPr lvl="2"/>
            <a:r>
              <a:rPr lang="en-GB" sz="1400" kern="1200" dirty="0" smtClean="0">
                <a:solidFill>
                  <a:schemeClr val="tx1"/>
                </a:solidFill>
              </a:rPr>
              <a:t>Machine Learning </a:t>
            </a:r>
            <a:r>
              <a:rPr lang="en-US" sz="1400" kern="1200" dirty="0" smtClean="0">
                <a:solidFill>
                  <a:schemeClr val="tx1"/>
                </a:solidFill>
              </a:rPr>
              <a:t>/ Cloud Services</a:t>
            </a:r>
            <a:endParaRPr lang="en-GB" sz="1400" kern="1200" dirty="0" smtClean="0">
              <a:solidFill>
                <a:schemeClr val="tx1"/>
              </a:solidFill>
            </a:endParaRPr>
          </a:p>
          <a:p>
            <a:pPr lvl="1"/>
            <a:r>
              <a:rPr lang="en-GB" sz="1800" b="1" kern="1200" dirty="0" smtClean="0">
                <a:solidFill>
                  <a:schemeClr val="tx1"/>
                </a:solidFill>
              </a:rPr>
              <a:t>Security/Network </a:t>
            </a:r>
            <a:r>
              <a:rPr lang="en-GB" sz="1800" b="1" kern="1200" dirty="0">
                <a:solidFill>
                  <a:schemeClr val="tx1"/>
                </a:solidFill>
              </a:rPr>
              <a:t>e</a:t>
            </a:r>
            <a:r>
              <a:rPr lang="en-GB" sz="1800" b="1" kern="1200" dirty="0" smtClean="0">
                <a:solidFill>
                  <a:schemeClr val="tx1"/>
                </a:solidFill>
              </a:rPr>
              <a:t>vent annotation</a:t>
            </a:r>
          </a:p>
          <a:p>
            <a:pPr lvl="2"/>
            <a:r>
              <a:rPr lang="en-GB" sz="1400" kern="1200" dirty="0" smtClean="0">
                <a:solidFill>
                  <a:schemeClr val="tx1"/>
                </a:solidFill>
              </a:rPr>
              <a:t>Flagging suspect traffic for analysis</a:t>
            </a:r>
          </a:p>
          <a:p>
            <a:pPr lvl="2"/>
            <a:r>
              <a:rPr lang="en-GB" sz="1400" kern="1200" dirty="0" smtClean="0">
                <a:solidFill>
                  <a:schemeClr val="tx1"/>
                </a:solidFill>
              </a:rPr>
              <a:t>Measuring SLA compliance</a:t>
            </a:r>
            <a:endParaRPr lang="en-NZ" sz="1400" kern="1200" dirty="0" smtClean="0">
              <a:solidFill>
                <a:schemeClr val="tx1"/>
              </a:solidFill>
            </a:endParaRPr>
          </a:p>
          <a:p>
            <a:endParaRPr lang="en-NZ" dirty="0"/>
          </a:p>
        </p:txBody>
      </p:sp>
      <p:sp>
        <p:nvSpPr>
          <p:cNvPr id="7" name="Rectangle 6"/>
          <p:cNvSpPr/>
          <p:nvPr/>
        </p:nvSpPr>
        <p:spPr>
          <a:xfrm>
            <a:off x="395287" y="613276"/>
            <a:ext cx="7891032" cy="523220"/>
          </a:xfrm>
          <a:prstGeom prst="rect">
            <a:avLst/>
          </a:prstGeom>
        </p:spPr>
        <p:txBody>
          <a:bodyPr wrap="square">
            <a:spAutoFit/>
          </a:bodyPr>
          <a:lstStyle/>
          <a:p>
            <a:r>
              <a:rPr lang="en-GB" sz="2800" b="1" kern="1200" dirty="0" smtClean="0">
                <a:solidFill>
                  <a:schemeClr val="tx1"/>
                </a:solidFill>
              </a:rPr>
              <a:t>Metadata </a:t>
            </a:r>
            <a:r>
              <a:rPr lang="en-GB" sz="2800" b="1" kern="1200" dirty="0">
                <a:solidFill>
                  <a:schemeClr val="tx1"/>
                </a:solidFill>
              </a:rPr>
              <a:t>gives </a:t>
            </a:r>
            <a:r>
              <a:rPr lang="en-GB" sz="2800" b="1" kern="1200" dirty="0">
                <a:solidFill>
                  <a:schemeClr val="tx1"/>
                </a:solidFill>
                <a:latin typeface="+mn-lt"/>
              </a:rPr>
              <a:t>context</a:t>
            </a:r>
            <a:r>
              <a:rPr lang="en-GB" sz="2800" b="1" kern="1200" dirty="0">
                <a:solidFill>
                  <a:schemeClr val="tx1"/>
                </a:solidFill>
              </a:rPr>
              <a:t> - some use </a:t>
            </a:r>
            <a:r>
              <a:rPr lang="en-GB" sz="2800" b="1" kern="1200" dirty="0" smtClean="0">
                <a:solidFill>
                  <a:schemeClr val="tx1"/>
                </a:solidFill>
              </a:rPr>
              <a:t>cases </a:t>
            </a:r>
            <a:r>
              <a:rPr lang="mr-IN" sz="2800" b="1" kern="1200" dirty="0" smtClean="0">
                <a:solidFill>
                  <a:schemeClr val="tx1"/>
                </a:solidFill>
              </a:rPr>
              <a:t>…</a:t>
            </a:r>
            <a:endParaRPr lang="en-GB" sz="2800" b="1" kern="1200" dirty="0">
              <a:solidFill>
                <a:schemeClr val="tx1"/>
              </a:solidFill>
            </a:endParaRPr>
          </a:p>
        </p:txBody>
      </p:sp>
    </p:spTree>
    <p:extLst>
      <p:ext uri="{BB962C8B-B14F-4D97-AF65-F5344CB8AC3E}">
        <p14:creationId xmlns:p14="http://schemas.microsoft.com/office/powerpoint/2010/main" val="4378036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Agenda</a:t>
            </a:r>
            <a:endParaRPr lang="en-US" dirty="0"/>
          </a:p>
        </p:txBody>
      </p:sp>
      <p:sp>
        <p:nvSpPr>
          <p:cNvPr id="3" name="Text Placeholder 2"/>
          <p:cNvSpPr>
            <a:spLocks noGrp="1"/>
          </p:cNvSpPr>
          <p:nvPr>
            <p:ph type="body" sz="quarter" idx="11"/>
          </p:nvPr>
        </p:nvSpPr>
        <p:spPr/>
        <p:txBody>
          <a:bodyPr/>
          <a:lstStyle/>
          <a:p>
            <a:pPr marL="0" indent="0">
              <a:buNone/>
            </a:pPr>
            <a:r>
              <a:rPr lang="en-US" b="1" dirty="0">
                <a:solidFill>
                  <a:schemeClr val="bg1">
                    <a:lumMod val="65000"/>
                  </a:schemeClr>
                </a:solidFill>
              </a:rPr>
              <a:t>Why?</a:t>
            </a:r>
          </a:p>
          <a:p>
            <a:pPr lvl="1"/>
            <a:r>
              <a:rPr lang="en-US" dirty="0">
                <a:solidFill>
                  <a:schemeClr val="bg1">
                    <a:lumMod val="65000"/>
                  </a:schemeClr>
                </a:solidFill>
              </a:rPr>
              <a:t>Why do we need </a:t>
            </a:r>
            <a:r>
              <a:rPr lang="en-US" dirty="0" smtClean="0">
                <a:solidFill>
                  <a:schemeClr val="bg1">
                    <a:lumMod val="65000"/>
                  </a:schemeClr>
                </a:solidFill>
              </a:rPr>
              <a:t>metadata and-what </a:t>
            </a:r>
            <a:r>
              <a:rPr lang="en-US" dirty="0">
                <a:solidFill>
                  <a:schemeClr val="bg1">
                    <a:lumMod val="65000"/>
                  </a:schemeClr>
                </a:solidFill>
              </a:rPr>
              <a:t>would we use it for?</a:t>
            </a:r>
          </a:p>
          <a:p>
            <a:pPr marL="0" marR="0" lvl="0" indent="0" defTabSz="914400" eaLnBrk="1" fontAlgn="auto" latinLnBrk="0" hangingPunct="1">
              <a:lnSpc>
                <a:spcPct val="100000"/>
              </a:lnSpc>
              <a:spcBef>
                <a:spcPts val="0"/>
              </a:spcBef>
              <a:spcAft>
                <a:spcPts val="0"/>
              </a:spcAft>
              <a:buClrTx/>
              <a:buSzTx/>
              <a:buFontTx/>
              <a:buNone/>
              <a:tabLst/>
              <a:defRPr/>
            </a:pPr>
            <a:endParaRPr lang="en-US" b="1" dirty="0" smtClean="0"/>
          </a:p>
          <a:p>
            <a:pPr marL="0" marR="0" lvl="0" indent="0" defTabSz="914400" eaLnBrk="1" fontAlgn="auto" latinLnBrk="0" hangingPunct="1">
              <a:lnSpc>
                <a:spcPct val="100000"/>
              </a:lnSpc>
              <a:spcBef>
                <a:spcPts val="0"/>
              </a:spcBef>
              <a:spcAft>
                <a:spcPts val="0"/>
              </a:spcAft>
              <a:buClrTx/>
              <a:buSzTx/>
              <a:buFontTx/>
              <a:buNone/>
              <a:tabLst/>
              <a:defRPr/>
            </a:pPr>
            <a:r>
              <a:rPr lang="en-US" b="1" dirty="0" smtClean="0"/>
              <a:t>What?</a:t>
            </a:r>
          </a:p>
          <a:p>
            <a:pPr lvl="1"/>
            <a:r>
              <a:rPr lang="en-US" dirty="0" smtClean="0"/>
              <a:t>What do we mean by metadata</a:t>
            </a:r>
          </a:p>
          <a:p>
            <a:pPr lvl="1"/>
            <a:r>
              <a:rPr lang="en-US" dirty="0"/>
              <a:t>W</a:t>
            </a:r>
            <a:r>
              <a:rPr lang="en-US" dirty="0" smtClean="0"/>
              <a:t>hat metadata might we want? </a:t>
            </a:r>
          </a:p>
          <a:p>
            <a:pPr lvl="1"/>
            <a:r>
              <a:rPr lang="en-US" dirty="0" smtClean="0"/>
              <a:t>What sorts of metadata are there?</a:t>
            </a:r>
          </a:p>
          <a:p>
            <a:pPr lvl="1"/>
            <a:endParaRPr lang="en-US" dirty="0"/>
          </a:p>
          <a:p>
            <a:pPr marL="0" indent="0">
              <a:buNone/>
            </a:pPr>
            <a:r>
              <a:rPr lang="en-US" b="1" dirty="0" smtClean="0"/>
              <a:t>How?</a:t>
            </a:r>
          </a:p>
          <a:p>
            <a:pPr lvl="1"/>
            <a:r>
              <a:rPr lang="en-US" dirty="0" smtClean="0"/>
              <a:t>A look at a couple of options for encoding metadata: PCAP-NG and ERF</a:t>
            </a:r>
          </a:p>
          <a:p>
            <a:pPr lvl="1"/>
            <a:r>
              <a:rPr lang="en-US" dirty="0" smtClean="0"/>
              <a:t>How do they differ and what is the impact of that difference?</a:t>
            </a:r>
            <a:endParaRPr lang="en-US" dirty="0"/>
          </a:p>
          <a:p>
            <a:pPr lvl="1"/>
            <a:endParaRPr lang="en-US" dirty="0"/>
          </a:p>
        </p:txBody>
      </p:sp>
    </p:spTree>
    <p:extLst>
      <p:ext uri="{BB962C8B-B14F-4D97-AF65-F5344CB8AC3E}">
        <p14:creationId xmlns:p14="http://schemas.microsoft.com/office/powerpoint/2010/main" val="19372207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NZ" b="1" dirty="0" smtClean="0"/>
              <a:t>WHAT</a:t>
            </a:r>
            <a:endParaRPr lang="en-NZ" dirty="0"/>
          </a:p>
        </p:txBody>
      </p:sp>
      <p:pic>
        <p:nvPicPr>
          <p:cNvPr id="4" name="Content Placeholder 12"/>
          <p:cNvPicPr>
            <a:picLocks noChangeAspect="1"/>
          </p:cNvPicPr>
          <p:nvPr/>
        </p:nvPicPr>
        <p:blipFill>
          <a:blip r:embed="rId3"/>
          <a:stretch>
            <a:fillRect/>
          </a:stretch>
        </p:blipFill>
        <p:spPr>
          <a:xfrm>
            <a:off x="2051720" y="665980"/>
            <a:ext cx="7034129" cy="3956698"/>
          </a:xfrm>
          <a:prstGeom prst="rect">
            <a:avLst/>
          </a:prstGeom>
        </p:spPr>
      </p:pic>
      <p:sp>
        <p:nvSpPr>
          <p:cNvPr id="3" name="TextBox 2"/>
          <p:cNvSpPr txBox="1"/>
          <p:nvPr/>
        </p:nvSpPr>
        <p:spPr>
          <a:xfrm>
            <a:off x="107504" y="665980"/>
            <a:ext cx="1872208" cy="1401713"/>
          </a:xfrm>
          <a:prstGeom prst="rect">
            <a:avLst/>
          </a:prstGeom>
          <a:noFill/>
        </p:spPr>
        <p:txBody>
          <a:bodyPr wrap="square" rtlCol="0">
            <a:spAutoFit/>
          </a:bodyPr>
          <a:lstStyle/>
          <a:p>
            <a:r>
              <a:rPr lang="en-NZ" sz="2800" b="1" dirty="0" smtClean="0">
                <a:latin typeface="+mn-lt"/>
              </a:rPr>
              <a:t>Analogy to </a:t>
            </a:r>
            <a:r>
              <a:rPr lang="en-NZ" sz="2800" b="1" dirty="0">
                <a:latin typeface="+mn-lt"/>
              </a:rPr>
              <a:t>EXIF </a:t>
            </a:r>
            <a:r>
              <a:rPr lang="en-NZ" sz="2800" b="1" dirty="0" smtClean="0">
                <a:latin typeface="+mn-lt"/>
              </a:rPr>
              <a:t>metadata</a:t>
            </a:r>
            <a:endParaRPr lang="en-US" sz="2800" b="1" dirty="0">
              <a:latin typeface="+mn-lt"/>
            </a:endParaRPr>
          </a:p>
        </p:txBody>
      </p:sp>
    </p:spTree>
    <p:extLst>
      <p:ext uri="{BB962C8B-B14F-4D97-AF65-F5344CB8AC3E}">
        <p14:creationId xmlns:p14="http://schemas.microsoft.com/office/powerpoint/2010/main" val="36911377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2"/>
          <p:cNvSpPr>
            <a:spLocks noGrp="1"/>
          </p:cNvSpPr>
          <p:nvPr>
            <p:ph type="body" sz="quarter" idx="11"/>
          </p:nvPr>
        </p:nvSpPr>
        <p:spPr>
          <a:xfrm>
            <a:off x="395287" y="627535"/>
            <a:ext cx="8353177" cy="576064"/>
          </a:xfrm>
        </p:spPr>
        <p:txBody>
          <a:bodyPr/>
          <a:lstStyle/>
          <a:p>
            <a:pPr marL="0" indent="0">
              <a:buNone/>
            </a:pPr>
            <a:r>
              <a:rPr lang="en-US" b="1" kern="1200" dirty="0" smtClean="0">
                <a:solidFill>
                  <a:schemeClr val="tx1"/>
                </a:solidFill>
              </a:rPr>
              <a:t>Some examples of metadata we might be interested in</a:t>
            </a:r>
            <a:endParaRPr lang="en-NZ" b="1" kern="1200" dirty="0">
              <a:solidFill>
                <a:schemeClr val="tx1"/>
              </a:solidFill>
            </a:endParaRPr>
          </a:p>
          <a:p>
            <a:endParaRPr lang="en-NZ" dirty="0"/>
          </a:p>
        </p:txBody>
      </p:sp>
      <p:sp>
        <p:nvSpPr>
          <p:cNvPr id="2" name="Text Placeholder 1"/>
          <p:cNvSpPr>
            <a:spLocks noGrp="1"/>
          </p:cNvSpPr>
          <p:nvPr>
            <p:ph type="body" sz="quarter" idx="10"/>
          </p:nvPr>
        </p:nvSpPr>
        <p:spPr/>
        <p:txBody>
          <a:bodyPr/>
          <a:lstStyle/>
          <a:p>
            <a:r>
              <a:rPr lang="en-NZ" dirty="0"/>
              <a:t>WHAT</a:t>
            </a:r>
            <a:endParaRPr lang="en-NZ" b="1" dirty="0"/>
          </a:p>
        </p:txBody>
      </p:sp>
      <p:sp>
        <p:nvSpPr>
          <p:cNvPr id="13" name="TextBox 12"/>
          <p:cNvSpPr txBox="1"/>
          <p:nvPr/>
        </p:nvSpPr>
        <p:spPr>
          <a:xfrm>
            <a:off x="1075715" y="1547465"/>
            <a:ext cx="881973" cy="523220"/>
          </a:xfrm>
          <a:prstGeom prst="rect">
            <a:avLst/>
          </a:prstGeom>
          <a:noFill/>
        </p:spPr>
        <p:txBody>
          <a:bodyPr wrap="none" rtlCol="0">
            <a:spAutoFit/>
          </a:bodyPr>
          <a:lstStyle/>
          <a:p>
            <a:pPr algn="ctr"/>
            <a:r>
              <a:rPr lang="en-NZ" sz="2800" dirty="0" smtClean="0">
                <a:solidFill>
                  <a:schemeClr val="bg1"/>
                </a:solidFill>
              </a:rPr>
              <a:t>Who</a:t>
            </a:r>
            <a:endParaRPr lang="en-US" dirty="0">
              <a:solidFill>
                <a:schemeClr val="bg1"/>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758827933"/>
              </p:ext>
            </p:extLst>
          </p:nvPr>
        </p:nvGraphicFramePr>
        <p:xfrm>
          <a:off x="403506" y="1563638"/>
          <a:ext cx="8568952" cy="3221996"/>
        </p:xfrm>
        <a:graphic>
          <a:graphicData uri="http://schemas.openxmlformats.org/drawingml/2006/table">
            <a:tbl>
              <a:tblPr firstRow="1" bandRow="1">
                <a:tableStyleId>{2D5ABB26-0587-4C30-8999-92F81FD0307C}</a:tableStyleId>
              </a:tblPr>
              <a:tblGrid>
                <a:gridCol w="1512168">
                  <a:extLst>
                    <a:ext uri="{9D8B030D-6E8A-4147-A177-3AD203B41FA5}">
                      <a16:colId xmlns:a16="http://schemas.microsoft.com/office/drawing/2014/main" val="20000"/>
                    </a:ext>
                  </a:extLst>
                </a:gridCol>
                <a:gridCol w="1368152">
                  <a:extLst>
                    <a:ext uri="{9D8B030D-6E8A-4147-A177-3AD203B41FA5}">
                      <a16:colId xmlns:a16="http://schemas.microsoft.com/office/drawing/2014/main" val="20001"/>
                    </a:ext>
                  </a:extLst>
                </a:gridCol>
                <a:gridCol w="1368152">
                  <a:extLst>
                    <a:ext uri="{9D8B030D-6E8A-4147-A177-3AD203B41FA5}">
                      <a16:colId xmlns:a16="http://schemas.microsoft.com/office/drawing/2014/main" val="20002"/>
                    </a:ext>
                  </a:extLst>
                </a:gridCol>
                <a:gridCol w="1368152">
                  <a:extLst>
                    <a:ext uri="{9D8B030D-6E8A-4147-A177-3AD203B41FA5}">
                      <a16:colId xmlns:a16="http://schemas.microsoft.com/office/drawing/2014/main" val="20003"/>
                    </a:ext>
                  </a:extLst>
                </a:gridCol>
                <a:gridCol w="1368152">
                  <a:extLst>
                    <a:ext uri="{9D8B030D-6E8A-4147-A177-3AD203B41FA5}">
                      <a16:colId xmlns:a16="http://schemas.microsoft.com/office/drawing/2014/main" val="20004"/>
                    </a:ext>
                  </a:extLst>
                </a:gridCol>
                <a:gridCol w="1584176">
                  <a:extLst>
                    <a:ext uri="{9D8B030D-6E8A-4147-A177-3AD203B41FA5}">
                      <a16:colId xmlns:a16="http://schemas.microsoft.com/office/drawing/2014/main" val="20005"/>
                    </a:ext>
                  </a:extLst>
                </a:gridCol>
              </a:tblGrid>
              <a:tr h="446925">
                <a:tc>
                  <a:txBody>
                    <a:bodyPr/>
                    <a:lstStyle/>
                    <a:p>
                      <a:pPr algn="ctr"/>
                      <a:r>
                        <a:rPr lang="en-US" sz="2000" dirty="0" smtClean="0">
                          <a:solidFill>
                            <a:schemeClr val="bg1"/>
                          </a:solidFill>
                        </a:rPr>
                        <a:t>What</a:t>
                      </a:r>
                      <a:endParaRPr lang="en-US" sz="20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073763"/>
                    </a:solidFill>
                  </a:tcPr>
                </a:tc>
                <a:tc>
                  <a:txBody>
                    <a:bodyPr/>
                    <a:lstStyle/>
                    <a:p>
                      <a:pPr algn="ctr"/>
                      <a:r>
                        <a:rPr lang="en-US" sz="2000" dirty="0" smtClean="0">
                          <a:solidFill>
                            <a:schemeClr val="bg1"/>
                          </a:solidFill>
                        </a:rPr>
                        <a:t>When</a:t>
                      </a:r>
                      <a:endParaRPr lang="en-US" sz="20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073763"/>
                    </a:solidFill>
                  </a:tcPr>
                </a:tc>
                <a:tc>
                  <a:txBody>
                    <a:bodyPr/>
                    <a:lstStyle/>
                    <a:p>
                      <a:pPr algn="ctr"/>
                      <a:r>
                        <a:rPr lang="en-US" sz="2000" dirty="0" smtClean="0">
                          <a:solidFill>
                            <a:schemeClr val="bg1"/>
                          </a:solidFill>
                        </a:rPr>
                        <a:t>Where</a:t>
                      </a:r>
                      <a:endParaRPr lang="en-US" sz="20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073763"/>
                    </a:solidFill>
                  </a:tcPr>
                </a:tc>
                <a:tc>
                  <a:txBody>
                    <a:bodyPr/>
                    <a:lstStyle/>
                    <a:p>
                      <a:pPr algn="ctr"/>
                      <a:r>
                        <a:rPr lang="en-US" sz="2000" dirty="0" smtClean="0">
                          <a:solidFill>
                            <a:schemeClr val="bg1"/>
                          </a:solidFill>
                        </a:rPr>
                        <a:t>Why</a:t>
                      </a:r>
                      <a:endParaRPr lang="en-US" sz="20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073763"/>
                    </a:solidFill>
                  </a:tcPr>
                </a:tc>
                <a:tc>
                  <a:txBody>
                    <a:bodyPr/>
                    <a:lstStyle/>
                    <a:p>
                      <a:pPr algn="ctr"/>
                      <a:r>
                        <a:rPr lang="en-US" sz="2000" dirty="0" smtClean="0">
                          <a:solidFill>
                            <a:schemeClr val="bg1"/>
                          </a:solidFill>
                        </a:rPr>
                        <a:t>Who</a:t>
                      </a:r>
                      <a:endParaRPr lang="en-US" sz="20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073763"/>
                    </a:solidFill>
                  </a:tcPr>
                </a:tc>
                <a:tc>
                  <a:txBody>
                    <a:bodyPr/>
                    <a:lstStyle/>
                    <a:p>
                      <a:pPr algn="ctr"/>
                      <a:r>
                        <a:rPr lang="en-US" sz="2000" dirty="0" smtClean="0">
                          <a:solidFill>
                            <a:schemeClr val="bg1"/>
                          </a:solidFill>
                        </a:rPr>
                        <a:t>How</a:t>
                      </a:r>
                      <a:endParaRPr lang="en-US" sz="20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073763"/>
                    </a:solidFill>
                  </a:tcPr>
                </a:tc>
                <a:extLst>
                  <a:ext uri="{0D108BD9-81ED-4DB2-BD59-A6C34878D82A}">
                    <a16:rowId xmlns:a16="http://schemas.microsoft.com/office/drawing/2014/main" val="10000"/>
                  </a:ext>
                </a:extLst>
              </a:tr>
              <a:tr h="349239">
                <a:tc>
                  <a:txBody>
                    <a:bodyPr/>
                    <a:lstStyle/>
                    <a:p>
                      <a:r>
                        <a:rPr lang="en-US" dirty="0" smtClean="0"/>
                        <a:t>Packet contents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BE4E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Time stamp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BE4EF"/>
                    </a:solidFill>
                  </a:tcPr>
                </a:tc>
                <a:tc>
                  <a:txBody>
                    <a:bodyPr/>
                    <a:lstStyle/>
                    <a:p>
                      <a:r>
                        <a:rPr lang="en-US" dirty="0" smtClean="0"/>
                        <a:t>Interface ID</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BE4EF"/>
                    </a:solidFill>
                  </a:tcPr>
                </a:tc>
                <a:tc>
                  <a:txBody>
                    <a:bodyPr/>
                    <a:lstStyle/>
                    <a:p>
                      <a:r>
                        <a:rPr lang="en-US" dirty="0" smtClean="0"/>
                        <a:t>Ticket #</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BE4EF"/>
                    </a:solidFill>
                  </a:tcPr>
                </a:tc>
                <a:tc>
                  <a:txBody>
                    <a:bodyPr/>
                    <a:lstStyle/>
                    <a:p>
                      <a:r>
                        <a:rPr lang="en-US" dirty="0" smtClean="0"/>
                        <a:t>Authorization</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BE4EF"/>
                    </a:solidFill>
                  </a:tcPr>
                </a:tc>
                <a:tc>
                  <a:txBody>
                    <a:bodyPr/>
                    <a:lstStyle/>
                    <a:p>
                      <a:r>
                        <a:rPr lang="en-US" dirty="0" smtClean="0"/>
                        <a:t>Hardware model</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BE4EF"/>
                    </a:solidFill>
                  </a:tcPr>
                </a:tc>
                <a:extLst>
                  <a:ext uri="{0D108BD9-81ED-4DB2-BD59-A6C34878D82A}">
                    <a16:rowId xmlns:a16="http://schemas.microsoft.com/office/drawing/2014/main" val="10001"/>
                  </a:ext>
                </a:extLst>
              </a:tr>
              <a:tr h="349239">
                <a:tc>
                  <a:txBody>
                    <a:bodyPr/>
                    <a:lstStyle/>
                    <a:p>
                      <a:r>
                        <a:rPr lang="en-US" dirty="0" smtClean="0"/>
                        <a:t>Flags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BE4E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Clock</a:t>
                      </a:r>
                      <a:r>
                        <a:rPr lang="en-US" baseline="0" dirty="0" smtClean="0"/>
                        <a:t> source</a:t>
                      </a:r>
                      <a:endParaRPr lang="en-US"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BE4EF"/>
                    </a:solidFill>
                  </a:tcPr>
                </a:tc>
                <a:tc>
                  <a:txBody>
                    <a:bodyPr/>
                    <a:lstStyle/>
                    <a:p>
                      <a:r>
                        <a:rPr lang="en-US" dirty="0" smtClean="0"/>
                        <a:t>Card ID</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BE4EF"/>
                    </a:solidFill>
                  </a:tcPr>
                </a:tc>
                <a:tc>
                  <a:txBody>
                    <a:bodyPr/>
                    <a:lstStyle/>
                    <a:p>
                      <a:r>
                        <a:rPr lang="en-US" dirty="0" smtClean="0"/>
                        <a:t>IDS alert ID</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BE4EF"/>
                    </a:solidFill>
                  </a:tcPr>
                </a:tc>
                <a:tc>
                  <a:txBody>
                    <a:bodyPr/>
                    <a:lstStyle/>
                    <a:p>
                      <a:r>
                        <a:rPr lang="en-US" dirty="0" smtClean="0"/>
                        <a:t>User ID</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BE4EF"/>
                    </a:solidFill>
                  </a:tcPr>
                </a:tc>
                <a:tc>
                  <a:txBody>
                    <a:bodyPr/>
                    <a:lstStyle/>
                    <a:p>
                      <a:r>
                        <a:rPr lang="en-US" dirty="0" smtClean="0"/>
                        <a:t>OS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BE4EF"/>
                    </a:solidFill>
                  </a:tcPr>
                </a:tc>
                <a:extLst>
                  <a:ext uri="{0D108BD9-81ED-4DB2-BD59-A6C34878D82A}">
                    <a16:rowId xmlns:a16="http://schemas.microsoft.com/office/drawing/2014/main" val="10002"/>
                  </a:ext>
                </a:extLst>
              </a:tr>
              <a:tr h="349239">
                <a:tc>
                  <a:txBody>
                    <a:bodyPr/>
                    <a:lstStyle/>
                    <a:p>
                      <a:r>
                        <a:rPr lang="en-US" dirty="0" smtClean="0"/>
                        <a:t>Flow</a:t>
                      </a:r>
                      <a:r>
                        <a:rPr lang="en-US" baseline="0" dirty="0" smtClean="0"/>
                        <a:t> </a:t>
                      </a:r>
                      <a:r>
                        <a:rPr lang="en-US" dirty="0" smtClean="0"/>
                        <a:t>Hash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BE4E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Sync state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BE4EF"/>
                    </a:solidFill>
                  </a:tcPr>
                </a:tc>
                <a:tc>
                  <a:txBody>
                    <a:bodyPr/>
                    <a:lstStyle/>
                    <a:p>
                      <a:r>
                        <a:rPr lang="en-US" dirty="0" smtClean="0"/>
                        <a:t>System ID</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BE4EF"/>
                    </a:solidFill>
                  </a:tcPr>
                </a:tc>
                <a:tc>
                  <a:txBody>
                    <a:bodyPr/>
                    <a:lstStyle/>
                    <a:p>
                      <a:r>
                        <a:rPr lang="en-US" dirty="0" smtClean="0"/>
                        <a:t>Application ID</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BE4EF"/>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BE4EF"/>
                    </a:solidFill>
                  </a:tcPr>
                </a:tc>
                <a:tc>
                  <a:txBody>
                    <a:bodyPr/>
                    <a:lstStyle/>
                    <a:p>
                      <a:r>
                        <a:rPr lang="en-US" dirty="0" smtClean="0"/>
                        <a:t>Application</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BE4EF"/>
                    </a:solidFill>
                  </a:tcPr>
                </a:tc>
                <a:extLst>
                  <a:ext uri="{0D108BD9-81ED-4DB2-BD59-A6C34878D82A}">
                    <a16:rowId xmlns:a16="http://schemas.microsoft.com/office/drawing/2014/main" val="10003"/>
                  </a:ext>
                </a:extLst>
              </a:tr>
              <a:tr h="346632">
                <a:tc>
                  <a:txBody>
                    <a:bodyPr/>
                    <a:lstStyle/>
                    <a:p>
                      <a:r>
                        <a:rPr lang="en-US" dirty="0" smtClean="0"/>
                        <a:t>Capture filter</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BE4E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Clock error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BE4EF"/>
                    </a:solidFill>
                  </a:tcPr>
                </a:tc>
                <a:tc>
                  <a:txBody>
                    <a:bodyPr/>
                    <a:lstStyle/>
                    <a:p>
                      <a:r>
                        <a:rPr lang="en-US" dirty="0" smtClean="0"/>
                        <a:t>Site</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BE4EF"/>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Comments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BE4EF"/>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BE4EF"/>
                    </a:solidFill>
                  </a:tcPr>
                </a:tc>
                <a:tc>
                  <a:txBody>
                    <a:bodyPr/>
                    <a:lstStyle/>
                    <a:p>
                      <a:r>
                        <a:rPr lang="en-US" dirty="0" smtClean="0"/>
                        <a:t>Link State</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BE4EF"/>
                    </a:solidFill>
                  </a:tcPr>
                </a:tc>
                <a:extLst>
                  <a:ext uri="{0D108BD9-81ED-4DB2-BD59-A6C34878D82A}">
                    <a16:rowId xmlns:a16="http://schemas.microsoft.com/office/drawing/2014/main" val="10004"/>
                  </a:ext>
                </a:extLst>
              </a:tr>
              <a:tr h="349239">
                <a:tc>
                  <a:txBody>
                    <a:bodyPr/>
                    <a:lstStyle/>
                    <a:p>
                      <a:r>
                        <a:rPr lang="en-US" dirty="0" smtClean="0"/>
                        <a:t>Search terms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BE4E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BE4EF"/>
                    </a:solidFill>
                  </a:tcPr>
                </a:tc>
                <a:tc>
                  <a:txBody>
                    <a:bodyPr/>
                    <a:lstStyle/>
                    <a:p>
                      <a:r>
                        <a:rPr lang="en-US" dirty="0" smtClean="0"/>
                        <a:t>Link name</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BE4EF"/>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BE4EF"/>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BE4EF"/>
                    </a:solidFill>
                  </a:tcPr>
                </a:tc>
                <a:tc>
                  <a:txBody>
                    <a:bodyPr/>
                    <a:lstStyle/>
                    <a:p>
                      <a:r>
                        <a:rPr lang="en-US" dirty="0" smtClean="0"/>
                        <a:t>Link Speed</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BE4EF"/>
                    </a:solidFill>
                  </a:tcPr>
                </a:tc>
                <a:extLst>
                  <a:ext uri="{0D108BD9-81ED-4DB2-BD59-A6C34878D82A}">
                    <a16:rowId xmlns:a16="http://schemas.microsoft.com/office/drawing/2014/main" val="10005"/>
                  </a:ext>
                </a:extLst>
              </a:tr>
              <a:tr h="349239">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BE4EF"/>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BE4EF"/>
                    </a:solidFill>
                  </a:tcPr>
                </a:tc>
                <a:tc>
                  <a:txBody>
                    <a:bodyPr/>
                    <a:lstStyle/>
                    <a:p>
                      <a:r>
                        <a:rPr lang="en-US" dirty="0" smtClean="0"/>
                        <a:t>NPB</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BE4EF"/>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BE4EF"/>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BE4EF"/>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BE4EF"/>
                    </a:solidFill>
                  </a:tcPr>
                </a:tc>
                <a:extLst>
                  <a:ext uri="{0D108BD9-81ED-4DB2-BD59-A6C34878D82A}">
                    <a16:rowId xmlns:a16="http://schemas.microsoft.com/office/drawing/2014/main" val="10006"/>
                  </a:ext>
                </a:extLst>
              </a:tr>
              <a:tr h="682244">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BE4EF"/>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BE4EF"/>
                    </a:solidFill>
                  </a:tcPr>
                </a:tc>
                <a:tc>
                  <a:txBody>
                    <a:bodyPr/>
                    <a:lstStyle/>
                    <a:p>
                      <a:r>
                        <a:rPr lang="en-US" dirty="0" smtClean="0"/>
                        <a:t>Latitude /</a:t>
                      </a:r>
                      <a:r>
                        <a:rPr lang="en-US" dirty="0" err="1" smtClean="0"/>
                        <a:t>Longtitude</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BE4EF"/>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BE4EF"/>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BE4EF"/>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BE4EF"/>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6451094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NZ" dirty="0"/>
              <a:t>WHAT</a:t>
            </a:r>
            <a:endParaRPr lang="en-NZ" b="1" dirty="0"/>
          </a:p>
        </p:txBody>
      </p:sp>
      <p:sp>
        <p:nvSpPr>
          <p:cNvPr id="3" name="Text Placeholder 2"/>
          <p:cNvSpPr>
            <a:spLocks noGrp="1"/>
          </p:cNvSpPr>
          <p:nvPr>
            <p:ph type="body" sz="quarter" idx="11"/>
          </p:nvPr>
        </p:nvSpPr>
        <p:spPr>
          <a:xfrm>
            <a:off x="392806" y="1491630"/>
            <a:ext cx="4179194" cy="2880321"/>
          </a:xfrm>
        </p:spPr>
        <p:txBody>
          <a:bodyPr/>
          <a:lstStyle/>
          <a:p>
            <a:pPr marL="0" indent="0">
              <a:buNone/>
            </a:pPr>
            <a:r>
              <a:rPr lang="en-GB" sz="2400" b="1" kern="1200" dirty="0" smtClean="0">
                <a:solidFill>
                  <a:schemeClr val="tx1"/>
                </a:solidFill>
              </a:rPr>
              <a:t>Static </a:t>
            </a:r>
            <a:r>
              <a:rPr lang="en-GB" sz="2400" b="1" kern="1200" dirty="0">
                <a:solidFill>
                  <a:schemeClr val="tx1"/>
                </a:solidFill>
              </a:rPr>
              <a:t>capture </a:t>
            </a:r>
            <a:r>
              <a:rPr lang="en-GB" sz="2400" b="1" kern="1200" dirty="0" smtClean="0">
                <a:solidFill>
                  <a:schemeClr val="tx1"/>
                </a:solidFill>
              </a:rPr>
              <a:t>context</a:t>
            </a:r>
          </a:p>
          <a:p>
            <a:pPr marL="265112" lvl="1" indent="0">
              <a:buNone/>
            </a:pPr>
            <a:r>
              <a:rPr lang="en-GB" sz="1800" kern="1200" dirty="0">
                <a:solidFill>
                  <a:schemeClr val="tx1"/>
                </a:solidFill>
              </a:rPr>
              <a:t>H</a:t>
            </a:r>
            <a:r>
              <a:rPr lang="en-GB" sz="1800" kern="1200" dirty="0" smtClean="0">
                <a:solidFill>
                  <a:schemeClr val="tx1"/>
                </a:solidFill>
              </a:rPr>
              <a:t>ost system details</a:t>
            </a:r>
          </a:p>
          <a:p>
            <a:pPr marL="265112" lvl="1" indent="0">
              <a:buNone/>
            </a:pPr>
            <a:r>
              <a:rPr lang="en-GB" sz="1800" kern="1200" dirty="0">
                <a:solidFill>
                  <a:schemeClr val="tx1"/>
                </a:solidFill>
              </a:rPr>
              <a:t>C</a:t>
            </a:r>
            <a:r>
              <a:rPr lang="en-GB" sz="1800" kern="1200" dirty="0" smtClean="0">
                <a:solidFill>
                  <a:schemeClr val="tx1"/>
                </a:solidFill>
              </a:rPr>
              <a:t>apture interfaces</a:t>
            </a:r>
          </a:p>
          <a:p>
            <a:pPr marL="265112" lvl="1" indent="0">
              <a:buNone/>
            </a:pPr>
            <a:r>
              <a:rPr lang="en-GB" sz="1800" kern="1200" dirty="0" smtClean="0">
                <a:solidFill>
                  <a:schemeClr val="tx1"/>
                </a:solidFill>
              </a:rPr>
              <a:t>Software versions</a:t>
            </a:r>
          </a:p>
          <a:p>
            <a:pPr marL="265112" lvl="1" indent="0">
              <a:buNone/>
            </a:pPr>
            <a:endParaRPr lang="en-NZ" sz="1800" kern="1200" dirty="0">
              <a:solidFill>
                <a:schemeClr val="tx1"/>
              </a:solidFill>
            </a:endParaRPr>
          </a:p>
          <a:p>
            <a:pPr marL="0" indent="0">
              <a:buNone/>
            </a:pPr>
            <a:r>
              <a:rPr lang="en-GB" sz="2400" b="1" kern="1200" dirty="0" smtClean="0">
                <a:solidFill>
                  <a:schemeClr val="tx1"/>
                </a:solidFill>
              </a:rPr>
              <a:t>Dynamic </a:t>
            </a:r>
            <a:r>
              <a:rPr lang="en-GB" sz="2400" b="1" kern="1200" dirty="0">
                <a:solidFill>
                  <a:schemeClr val="tx1"/>
                </a:solidFill>
              </a:rPr>
              <a:t>capture </a:t>
            </a:r>
            <a:r>
              <a:rPr lang="en-GB" sz="2400" b="1" kern="1200" dirty="0" smtClean="0">
                <a:solidFill>
                  <a:schemeClr val="tx1"/>
                </a:solidFill>
              </a:rPr>
              <a:t>context</a:t>
            </a:r>
          </a:p>
          <a:p>
            <a:pPr marL="265112" lvl="1" indent="0">
              <a:buNone/>
            </a:pPr>
            <a:r>
              <a:rPr lang="en-GB" sz="1800" kern="1200" dirty="0">
                <a:solidFill>
                  <a:schemeClr val="tx1"/>
                </a:solidFill>
              </a:rPr>
              <a:t>T</a:t>
            </a:r>
            <a:r>
              <a:rPr lang="en-GB" sz="1800" kern="1200" dirty="0" smtClean="0">
                <a:solidFill>
                  <a:schemeClr val="tx1"/>
                </a:solidFill>
              </a:rPr>
              <a:t>iming </a:t>
            </a:r>
            <a:r>
              <a:rPr lang="en-GB" sz="1800" kern="1200" dirty="0">
                <a:solidFill>
                  <a:schemeClr val="tx1"/>
                </a:solidFill>
              </a:rPr>
              <a:t>and clock </a:t>
            </a:r>
            <a:r>
              <a:rPr lang="en-GB" sz="1800" kern="1200" dirty="0" smtClean="0">
                <a:solidFill>
                  <a:schemeClr val="tx1"/>
                </a:solidFill>
              </a:rPr>
              <a:t>synchronization</a:t>
            </a:r>
          </a:p>
          <a:p>
            <a:pPr marL="265112" lvl="1" indent="0">
              <a:buNone/>
            </a:pPr>
            <a:r>
              <a:rPr lang="en-GB" sz="1800" kern="1200" dirty="0">
                <a:solidFill>
                  <a:schemeClr val="tx1"/>
                </a:solidFill>
              </a:rPr>
              <a:t>L</a:t>
            </a:r>
            <a:r>
              <a:rPr lang="en-GB" sz="1800" kern="1200" dirty="0" smtClean="0">
                <a:solidFill>
                  <a:schemeClr val="tx1"/>
                </a:solidFill>
              </a:rPr>
              <a:t>ink state/speed</a:t>
            </a:r>
          </a:p>
          <a:p>
            <a:pPr marL="265112" lvl="1" indent="0">
              <a:buNone/>
            </a:pPr>
            <a:r>
              <a:rPr lang="en-GB" sz="1800" kern="1200" dirty="0">
                <a:solidFill>
                  <a:schemeClr val="tx1"/>
                </a:solidFill>
              </a:rPr>
              <a:t>O</a:t>
            </a:r>
            <a:r>
              <a:rPr lang="en-GB" sz="1800" kern="1200" dirty="0" smtClean="0">
                <a:solidFill>
                  <a:schemeClr val="tx1"/>
                </a:solidFill>
              </a:rPr>
              <a:t>ptical power</a:t>
            </a:r>
            <a:endParaRPr lang="en-NZ" sz="1800" kern="1200" dirty="0">
              <a:solidFill>
                <a:schemeClr val="tx1"/>
              </a:solidFill>
            </a:endParaRPr>
          </a:p>
        </p:txBody>
      </p:sp>
      <p:sp>
        <p:nvSpPr>
          <p:cNvPr id="5" name="Text Placeholder 2"/>
          <p:cNvSpPr txBox="1">
            <a:spLocks/>
          </p:cNvSpPr>
          <p:nvPr/>
        </p:nvSpPr>
        <p:spPr>
          <a:xfrm>
            <a:off x="4793836" y="1491630"/>
            <a:ext cx="4170652" cy="2160239"/>
          </a:xfrm>
          <a:prstGeom prst="rect">
            <a:avLst/>
          </a:prstGeom>
        </p:spPr>
        <p:txBody>
          <a:bodyPr/>
          <a:lstStyle>
            <a:defPPr marR="0" lvl="0" algn="l" rtl="0">
              <a:lnSpc>
                <a:spcPct val="100000"/>
              </a:lnSpc>
              <a:spcBef>
                <a:spcPts val="0"/>
              </a:spcBef>
              <a:spcAft>
                <a:spcPts val="0"/>
              </a:spcAft>
            </a:defPPr>
            <a:lvl1pPr marL="179388" marR="0" lvl="0" indent="-179388" algn="l" rtl="0">
              <a:lnSpc>
                <a:spcPct val="100000"/>
              </a:lnSpc>
              <a:spcBef>
                <a:spcPts val="0"/>
              </a:spcBef>
              <a:spcAft>
                <a:spcPts val="0"/>
              </a:spcAft>
              <a:buFont typeface="Arial" panose="020B0604020202020204" pitchFamily="34" charset="0"/>
              <a:buChar char="•"/>
              <a:defRPr sz="2800" b="0" i="0" u="none" strike="noStrike" cap="none">
                <a:solidFill>
                  <a:srgbClr val="000000"/>
                </a:solidFill>
                <a:latin typeface="+mn-lt"/>
                <a:ea typeface="Arial"/>
                <a:cs typeface="Arial"/>
                <a:sym typeface="Arial"/>
              </a:defRPr>
            </a:lvl1pPr>
            <a:lvl2pPr marL="444500" marR="0" lvl="1" indent="-179388" algn="l" rtl="0">
              <a:lnSpc>
                <a:spcPct val="100000"/>
              </a:lnSpc>
              <a:spcBef>
                <a:spcPts val="0"/>
              </a:spcBef>
              <a:spcAft>
                <a:spcPts val="0"/>
              </a:spcAft>
              <a:buFont typeface="Arial" panose="020B0604020202020204" pitchFamily="34" charset="0"/>
              <a:buChar char="•"/>
              <a:defRPr sz="2000" b="0" i="0" u="none" strike="noStrike" cap="none">
                <a:solidFill>
                  <a:srgbClr val="000000"/>
                </a:solidFill>
                <a:latin typeface="+mn-lt"/>
                <a:ea typeface="Arial"/>
                <a:cs typeface="Arial"/>
                <a:sym typeface="Arial"/>
              </a:defRPr>
            </a:lvl2pPr>
            <a:lvl3pPr marL="803275" marR="0" lvl="2" indent="-179388" algn="l" rtl="0">
              <a:lnSpc>
                <a:spcPct val="100000"/>
              </a:lnSpc>
              <a:spcBef>
                <a:spcPts val="0"/>
              </a:spcBef>
              <a:spcAft>
                <a:spcPts val="0"/>
              </a:spcAft>
              <a:buFont typeface="Arial" panose="020B0604020202020204" pitchFamily="34" charset="0"/>
              <a:buChar char="•"/>
              <a:defRPr sz="1600" b="0" i="0" u="none" strike="noStrike" cap="none">
                <a:solidFill>
                  <a:srgbClr val="000000"/>
                </a:solidFill>
                <a:latin typeface="+mn-lt"/>
                <a:ea typeface="Arial"/>
                <a:cs typeface="Arial"/>
                <a:sym typeface="Arial"/>
              </a:defRPr>
            </a:lvl3pPr>
            <a:lvl4pPr marL="1076325" marR="0" lvl="3" indent="-179388" algn="l" rtl="0">
              <a:lnSpc>
                <a:spcPct val="100000"/>
              </a:lnSpc>
              <a:spcBef>
                <a:spcPts val="0"/>
              </a:spcBef>
              <a:spcAft>
                <a:spcPts val="0"/>
              </a:spcAft>
              <a:buFont typeface="Arial" panose="020B0604020202020204" pitchFamily="34" charset="0"/>
              <a:buChar char="•"/>
              <a:defRPr sz="1400" b="0" i="0" u="none" strike="noStrike" cap="none">
                <a:solidFill>
                  <a:srgbClr val="000000"/>
                </a:solidFill>
                <a:latin typeface="+mn-lt"/>
                <a:ea typeface="Arial"/>
                <a:cs typeface="Arial"/>
                <a:sym typeface="Arial"/>
              </a:defRPr>
            </a:lvl4pPr>
            <a:lvl5pPr marL="1341438" marR="0" lvl="4" indent="-179388" algn="l" rtl="0">
              <a:lnSpc>
                <a:spcPct val="100000"/>
              </a:lnSpc>
              <a:spcBef>
                <a:spcPts val="0"/>
              </a:spcBef>
              <a:spcAft>
                <a:spcPts val="0"/>
              </a:spcAft>
              <a:buFont typeface="Arial" panose="020B0604020202020204" pitchFamily="34" charset="0"/>
              <a:buChar char="•"/>
              <a:defRPr sz="1200" b="0" i="0" u="none" strike="noStrike" cap="none">
                <a:solidFill>
                  <a:srgbClr val="000000"/>
                </a:solidFill>
                <a:latin typeface="+mn-lt"/>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indent="0">
              <a:buFont typeface="Arial" panose="020B0604020202020204" pitchFamily="34" charset="0"/>
              <a:buNone/>
            </a:pPr>
            <a:r>
              <a:rPr lang="en-GB" sz="2400" b="1" kern="1200" dirty="0" smtClean="0">
                <a:solidFill>
                  <a:schemeClr val="tx1"/>
                </a:solidFill>
              </a:rPr>
              <a:t>Post-Capture annotations</a:t>
            </a:r>
          </a:p>
          <a:p>
            <a:pPr marL="265112" lvl="1" indent="0">
              <a:buFont typeface="Arial" panose="020B0604020202020204" pitchFamily="34" charset="0"/>
              <a:buNone/>
            </a:pPr>
            <a:r>
              <a:rPr lang="en-GB" sz="1800" kern="1200" dirty="0" smtClean="0">
                <a:solidFill>
                  <a:schemeClr val="tx1"/>
                </a:solidFill>
              </a:rPr>
              <a:t>User Comments</a:t>
            </a:r>
          </a:p>
          <a:p>
            <a:pPr marL="265112" lvl="1" indent="0">
              <a:buFont typeface="Arial" panose="020B0604020202020204" pitchFamily="34" charset="0"/>
              <a:buNone/>
            </a:pPr>
            <a:r>
              <a:rPr lang="en-GB" sz="1800" kern="1200" dirty="0" smtClean="0">
                <a:solidFill>
                  <a:schemeClr val="tx1"/>
                </a:solidFill>
              </a:rPr>
              <a:t>Events/Alerts</a:t>
            </a:r>
          </a:p>
          <a:p>
            <a:pPr marL="265112" lvl="1" indent="0">
              <a:buFont typeface="Arial" panose="020B0604020202020204" pitchFamily="34" charset="0"/>
              <a:buNone/>
            </a:pPr>
            <a:r>
              <a:rPr lang="en-GB" sz="1800" kern="1200" dirty="0" smtClean="0">
                <a:solidFill>
                  <a:schemeClr val="tx1"/>
                </a:solidFill>
              </a:rPr>
              <a:t>Flow records, DPI</a:t>
            </a:r>
          </a:p>
          <a:p>
            <a:pPr marL="265112" lvl="1" indent="0">
              <a:buFont typeface="Arial" panose="020B0604020202020204" pitchFamily="34" charset="0"/>
              <a:buNone/>
            </a:pPr>
            <a:r>
              <a:rPr lang="en-GB" sz="1800" kern="1200" dirty="0" smtClean="0">
                <a:solidFill>
                  <a:schemeClr val="tx1"/>
                </a:solidFill>
              </a:rPr>
              <a:t>AI/ML</a:t>
            </a:r>
            <a:endParaRPr lang="en-NZ" sz="1800" kern="1200" dirty="0" smtClean="0">
              <a:solidFill>
                <a:schemeClr val="tx1"/>
              </a:solidFill>
            </a:endParaRPr>
          </a:p>
          <a:p>
            <a:endParaRPr lang="en-NZ" dirty="0"/>
          </a:p>
        </p:txBody>
      </p:sp>
      <p:sp>
        <p:nvSpPr>
          <p:cNvPr id="6" name="TextBox 5"/>
          <p:cNvSpPr txBox="1"/>
          <p:nvPr/>
        </p:nvSpPr>
        <p:spPr>
          <a:xfrm>
            <a:off x="367070" y="625751"/>
            <a:ext cx="4204930" cy="523220"/>
          </a:xfrm>
          <a:prstGeom prst="rect">
            <a:avLst/>
          </a:prstGeom>
          <a:noFill/>
        </p:spPr>
        <p:txBody>
          <a:bodyPr wrap="square" rtlCol="0">
            <a:spAutoFit/>
          </a:bodyPr>
          <a:lstStyle/>
          <a:p>
            <a:r>
              <a:rPr lang="en-GB" sz="2800" b="1" kern="1200" dirty="0" smtClean="0">
                <a:solidFill>
                  <a:schemeClr val="tx1"/>
                </a:solidFill>
                <a:latin typeface="+mj-lt"/>
              </a:rPr>
              <a:t>Types of metadata</a:t>
            </a:r>
            <a:endParaRPr lang="en-GB" sz="2800" b="1" kern="1200" dirty="0">
              <a:solidFill>
                <a:schemeClr val="tx1"/>
              </a:solidFill>
              <a:latin typeface="+mj-lt"/>
            </a:endParaRPr>
          </a:p>
        </p:txBody>
      </p:sp>
    </p:spTree>
    <p:extLst>
      <p:ext uri="{BB962C8B-B14F-4D97-AF65-F5344CB8AC3E}">
        <p14:creationId xmlns:p14="http://schemas.microsoft.com/office/powerpoint/2010/main" val="1208716269"/>
      </p:ext>
    </p:extLst>
  </p:cSld>
  <p:clrMapOvr>
    <a:masterClrMapping/>
  </p:clrMapOvr>
  <p:timing>
    <p:tnLst>
      <p:par>
        <p:cTn id="1" dur="indefinite" restart="never" nodeType="tmRoot"/>
      </p:par>
    </p:tnLst>
  </p:timing>
</p:sld>
</file>

<file path=ppt/theme/theme1.xml><?xml version="1.0" encoding="utf-8"?>
<a:theme xmlns:a="http://schemas.openxmlformats.org/drawingml/2006/main"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swald Title">
      <a:majorFont>
        <a:latin typeface="Oswald"/>
        <a:ea typeface=""/>
        <a:cs typeface=""/>
      </a:majorFont>
      <a:minorFont>
        <a:latin typeface="Oswa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16096</TotalTime>
  <Words>2399</Words>
  <Application>Microsoft Office PowerPoint</Application>
  <PresentationFormat>On-screen Show (16:9)</PresentationFormat>
  <Paragraphs>613</Paragraphs>
  <Slides>45</Slides>
  <Notes>39</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45</vt:i4>
      </vt:variant>
    </vt:vector>
  </HeadingPairs>
  <TitlesOfParts>
    <vt:vector size="48" baseType="lpstr">
      <vt:lpstr>Arial</vt:lpstr>
      <vt:lpstr>Oswald</vt:lpstr>
      <vt:lpstr>simple-light-2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Presentation Date</dc:title>
  <dc:creator>Jasper</dc:creator>
  <cp:lastModifiedBy>Stephen Donnelly</cp:lastModifiedBy>
  <cp:revision>164</cp:revision>
  <cp:lastPrinted>2017-05-31T05:13:42Z</cp:lastPrinted>
  <dcterms:modified xsi:type="dcterms:W3CDTF">2017-06-28T21:30:32Z</dcterms:modified>
</cp:coreProperties>
</file>