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2"/>
  </p:notesMasterIdLst>
  <p:handoutMasterIdLst>
    <p:handoutMasterId r:id="rId83"/>
  </p:handoutMasterIdLst>
  <p:sldIdLst>
    <p:sldId id="256" r:id="rId2"/>
    <p:sldId id="260" r:id="rId3"/>
    <p:sldId id="348" r:id="rId4"/>
    <p:sldId id="264" r:id="rId5"/>
    <p:sldId id="320" r:id="rId6"/>
    <p:sldId id="265" r:id="rId7"/>
    <p:sldId id="349" r:id="rId8"/>
    <p:sldId id="266" r:id="rId9"/>
    <p:sldId id="273" r:id="rId10"/>
    <p:sldId id="274" r:id="rId11"/>
    <p:sldId id="275" r:id="rId12"/>
    <p:sldId id="332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1" r:id="rId23"/>
    <p:sldId id="330" r:id="rId24"/>
    <p:sldId id="276" r:id="rId25"/>
    <p:sldId id="270" r:id="rId26"/>
    <p:sldId id="282" r:id="rId27"/>
    <p:sldId id="283" r:id="rId28"/>
    <p:sldId id="267" r:id="rId29"/>
    <p:sldId id="279" r:id="rId30"/>
    <p:sldId id="284" r:id="rId31"/>
    <p:sldId id="285" r:id="rId32"/>
    <p:sldId id="289" r:id="rId33"/>
    <p:sldId id="292" r:id="rId34"/>
    <p:sldId id="293" r:id="rId35"/>
    <p:sldId id="294" r:id="rId36"/>
    <p:sldId id="290" r:id="rId37"/>
    <p:sldId id="291" r:id="rId38"/>
    <p:sldId id="286" r:id="rId39"/>
    <p:sldId id="287" r:id="rId40"/>
    <p:sldId id="271" r:id="rId41"/>
    <p:sldId id="268" r:id="rId42"/>
    <p:sldId id="295" r:id="rId43"/>
    <p:sldId id="296" r:id="rId44"/>
    <p:sldId id="304" r:id="rId45"/>
    <p:sldId id="305" r:id="rId46"/>
    <p:sldId id="303" r:id="rId47"/>
    <p:sldId id="352" r:id="rId48"/>
    <p:sldId id="302" r:id="rId49"/>
    <p:sldId id="297" r:id="rId50"/>
    <p:sldId id="298" r:id="rId51"/>
    <p:sldId id="299" r:id="rId52"/>
    <p:sldId id="300" r:id="rId53"/>
    <p:sldId id="301" r:id="rId54"/>
    <p:sldId id="306" r:id="rId55"/>
    <p:sldId id="350" r:id="rId56"/>
    <p:sldId id="272" r:id="rId57"/>
    <p:sldId id="269" r:id="rId58"/>
    <p:sldId id="307" r:id="rId59"/>
    <p:sldId id="308" r:id="rId60"/>
    <p:sldId id="309" r:id="rId61"/>
    <p:sldId id="334" r:id="rId62"/>
    <p:sldId id="347" r:id="rId63"/>
    <p:sldId id="335" r:id="rId64"/>
    <p:sldId id="333" r:id="rId65"/>
    <p:sldId id="351" r:id="rId66"/>
    <p:sldId id="336" r:id="rId67"/>
    <p:sldId id="337" r:id="rId68"/>
    <p:sldId id="341" r:id="rId69"/>
    <p:sldId id="343" r:id="rId70"/>
    <p:sldId id="344" r:id="rId71"/>
    <p:sldId id="345" r:id="rId72"/>
    <p:sldId id="342" r:id="rId73"/>
    <p:sldId id="346" r:id="rId74"/>
    <p:sldId id="310" r:id="rId75"/>
    <p:sldId id="311" r:id="rId76"/>
    <p:sldId id="312" r:id="rId77"/>
    <p:sldId id="313" r:id="rId78"/>
    <p:sldId id="319" r:id="rId79"/>
    <p:sldId id="317" r:id="rId80"/>
    <p:sldId id="318" r:id="rId8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394"/>
    <a:srgbClr val="073763"/>
    <a:srgbClr val="595959"/>
    <a:srgbClr val="051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94737" autoAdjust="0"/>
  </p:normalViewPr>
  <p:slideViewPr>
    <p:cSldViewPr>
      <p:cViewPr varScale="1">
        <p:scale>
          <a:sx n="144" d="100"/>
          <a:sy n="144" d="100"/>
        </p:scale>
        <p:origin x="62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090D5-3811-423B-86BE-6E72D7A6C78B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E84D9-6F09-4ED3-8BA5-91094AAA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08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0335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19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07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6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3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80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9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39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6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8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9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8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60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5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31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1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3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7"/>
          <p:cNvSpPr/>
          <p:nvPr userDrawn="1"/>
        </p:nvSpPr>
        <p:spPr>
          <a:xfrm>
            <a:off x="8525" y="0"/>
            <a:ext cx="9144000" cy="1059558"/>
          </a:xfrm>
          <a:prstGeom prst="rect">
            <a:avLst/>
          </a:prstGeom>
          <a:solidFill>
            <a:srgbClr val="07376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Oswald"/>
              <a:buNone/>
            </a:pPr>
            <a:r>
              <a:rPr lang="en-US" sz="5500" b="0" i="0" u="none" strike="noStrike" cap="none" dirty="0" smtClean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SharkFest'17 US</a:t>
            </a:r>
            <a:r>
              <a:rPr lang="en" sz="5500" b="0" i="0" u="none" strike="noStrike" cap="none" dirty="0" smtClean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lang="en" sz="5500" b="0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571750"/>
            <a:ext cx="8353425" cy="1368152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0B5394"/>
                </a:solidFill>
                <a:latin typeface="Oswald" panose="02000503000000000000" pitchFamily="2" charset="0"/>
              </a:defRPr>
            </a:lvl1pPr>
            <a:lvl2pPr>
              <a:defRPr sz="2000" baseline="0">
                <a:solidFill>
                  <a:srgbClr val="595959"/>
                </a:solidFill>
                <a:latin typeface="Oswald" panose="02000503000000000000" pitchFamily="2" charset="0"/>
              </a:defRPr>
            </a:lvl2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4011911"/>
            <a:ext cx="8353425" cy="36004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B5394"/>
                </a:solidFill>
                <a:latin typeface="Oswald" panose="02000503000000000000" pitchFamily="2" charset="0"/>
              </a:defRPr>
            </a:lvl1pPr>
            <a:lvl2pPr algn="r">
              <a:defRPr sz="1800" baseline="0"/>
            </a:lvl2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4371975"/>
            <a:ext cx="8353425" cy="449263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Presenter Title | Presenter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335573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524593"/>
            <a:ext cx="9144000" cy="524593"/>
          </a:xfrm>
          <a:prstGeom prst="rect">
            <a:avLst/>
          </a:prstGeom>
          <a:solidFill>
            <a:srgbClr val="073763"/>
          </a:solidFill>
        </p:spPr>
        <p:txBody>
          <a:bodyPr/>
          <a:lstStyle>
            <a:lvl1pPr algn="ctr">
              <a:defRPr sz="3000" baseline="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95287" y="0"/>
            <a:ext cx="8353425" cy="5134493"/>
          </a:xfrm>
          <a:prstGeom prst="rect">
            <a:avLst/>
          </a:prstGeom>
        </p:spPr>
        <p:txBody>
          <a:bodyPr/>
          <a:lstStyle>
            <a:lvl1pPr marL="179388" indent="-179388"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 marL="444500" indent="-179388"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803275" indent="-179388"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076325" indent="-179388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341438" indent="-179388"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638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881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62"/>
          <p:cNvPicPr preferRelativeResize="0"/>
          <p:nvPr userDrawn="1"/>
        </p:nvPicPr>
        <p:blipFill rotWithShape="1">
          <a:blip r:embed="rId5">
            <a:alphaModFix amt="19000"/>
          </a:blip>
          <a:srcRect/>
          <a:stretch/>
        </p:blipFill>
        <p:spPr>
          <a:xfrm>
            <a:off x="2984025" y="1388000"/>
            <a:ext cx="3192998" cy="3192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63"/>
          <p:cNvSpPr txBox="1">
            <a:spLocks/>
          </p:cNvSpPr>
          <p:nvPr userDrawn="1"/>
        </p:nvSpPr>
        <p:spPr>
          <a:xfrm>
            <a:off x="311700" y="4776725"/>
            <a:ext cx="8520599" cy="2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dirty="0" smtClean="0">
                <a:latin typeface="Oswald"/>
                <a:ea typeface="Oswald"/>
                <a:cs typeface="Oswald"/>
                <a:sym typeface="Oswald"/>
              </a:rPr>
              <a:t> SharkFest'17 US • Carnegie Mellon University • June 19-22, 2017</a:t>
            </a:r>
          </a:p>
          <a:p>
            <a:pPr algn="r">
              <a:buClr>
                <a:schemeClr val="dk2"/>
              </a:buClr>
              <a:buSzPct val="25000"/>
              <a:buFont typeface="Arial"/>
              <a:buNone/>
            </a:pPr>
            <a:endParaRPr lang="en-US" sz="2400" dirty="0" smtClean="0">
              <a:solidFill>
                <a:srgbClr val="0B5394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r">
              <a:buClr>
                <a:schemeClr val="dk2"/>
              </a:buClr>
              <a:buSzPct val="25000"/>
              <a:buFont typeface="Arial"/>
              <a:buNone/>
            </a:pPr>
            <a:endParaRPr lang="en-US" sz="1800"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5288" y="1131690"/>
            <a:ext cx="8353425" cy="1296143"/>
          </a:xfrm>
        </p:spPr>
        <p:txBody>
          <a:bodyPr/>
          <a:lstStyle/>
          <a:p>
            <a:pPr algn="ctr"/>
            <a:r>
              <a:rPr lang="en-US" dirty="0" smtClean="0"/>
              <a:t>Analyzing Exploit Kit Traffic with Wireshark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Bradley Duncan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4371975"/>
            <a:ext cx="8353425" cy="360015"/>
          </a:xfrm>
        </p:spPr>
        <p:txBody>
          <a:bodyPr/>
          <a:lstStyle/>
          <a:p>
            <a:r>
              <a:rPr lang="en-US" dirty="0" smtClean="0"/>
              <a:t>Threat Intelligence Analyst | Palo Alto Networks Unit 42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95286" y="1131590"/>
            <a:ext cx="8353426" cy="2736353"/>
            <a:chOff x="395286" y="1131590"/>
            <a:chExt cx="8353426" cy="2736353"/>
          </a:xfrm>
        </p:grpSpPr>
        <p:sp>
          <p:nvSpPr>
            <p:cNvPr id="18" name="Text Placeholder 9"/>
            <p:cNvSpPr txBox="1">
              <a:spLocks/>
            </p:cNvSpPr>
            <p:nvPr/>
          </p:nvSpPr>
          <p:spPr>
            <a:xfrm>
              <a:off x="395286" y="1131590"/>
              <a:ext cx="8353425" cy="1296143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000" b="0" i="0" u="none" strike="noStrike" cap="none" baseline="0">
                  <a:solidFill>
                    <a:srgbClr val="0B5394"/>
                  </a:solidFill>
                  <a:latin typeface="Oswald" panose="02000503000000000000" pitchFamily="2" charset="0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2000" b="0" i="0" u="none" strike="noStrike" cap="none" baseline="0">
                  <a:solidFill>
                    <a:srgbClr val="595959"/>
                  </a:solidFill>
                  <a:latin typeface="Oswald" panose="02000503000000000000" pitchFamily="2" charset="0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Analyzing Exploit Kit Traffic with Wireshark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" name="Text Placeholder 9"/>
            <p:cNvSpPr txBox="1">
              <a:spLocks/>
            </p:cNvSpPr>
            <p:nvPr/>
          </p:nvSpPr>
          <p:spPr>
            <a:xfrm>
              <a:off x="395287" y="2571800"/>
              <a:ext cx="8353425" cy="1296143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000" b="0" i="0" u="none" strike="noStrike" cap="none" baseline="0">
                  <a:solidFill>
                    <a:srgbClr val="0B5394"/>
                  </a:solidFill>
                  <a:latin typeface="Oswald" panose="02000503000000000000" pitchFamily="2" charset="0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2000" b="0" i="0" u="none" strike="noStrike" cap="none" baseline="0">
                  <a:solidFill>
                    <a:srgbClr val="595959"/>
                  </a:solidFill>
                  <a:latin typeface="Oswald" panose="02000503000000000000" pitchFamily="2" charset="0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dirty="0" smtClean="0"/>
                <a:t>Analyzing Malicious Traffic with Wireshark</a:t>
              </a:r>
              <a:endParaRPr lang="en-US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131840" y="1275606"/>
              <a:ext cx="2592288" cy="432048"/>
            </a:xfrm>
            <a:prstGeom prst="line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131840" y="1275583"/>
              <a:ext cx="2592288" cy="504178"/>
            </a:xfrm>
            <a:prstGeom prst="line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9872" y="3216169"/>
              <a:ext cx="1944216" cy="1776"/>
            </a:xfrm>
            <a:prstGeom prst="line">
              <a:avLst/>
            </a:prstGeom>
            <a:ln w="76200" cap="rnd">
              <a:solidFill>
                <a:srgbClr val="0B539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4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376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4576" y="1793224"/>
            <a:ext cx="8394847" cy="2866758"/>
            <a:chOff x="374576" y="1793224"/>
            <a:chExt cx="8394847" cy="28667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76" y="1793224"/>
              <a:ext cx="8394847" cy="65010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74576" y="1793224"/>
              <a:ext cx="8394847" cy="65010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9552" y="4443958"/>
              <a:ext cx="2769496" cy="21602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94859" y="2462895"/>
              <a:ext cx="144693" cy="1981063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307227" y="2462895"/>
              <a:ext cx="5462196" cy="219708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42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42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203598"/>
            <a:ext cx="855059" cy="1144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596" y="680425"/>
            <a:ext cx="6459852" cy="41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3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16" y="699542"/>
            <a:ext cx="9164816" cy="38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72" y="915566"/>
            <a:ext cx="9144000" cy="397696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56" y="699542"/>
            <a:ext cx="3996444" cy="4104456"/>
          </a:xfrm>
        </p:spPr>
        <p:txBody>
          <a:bodyPr/>
          <a:lstStyle/>
          <a:p>
            <a:pPr marL="233363" indent="-223838"/>
            <a:r>
              <a:rPr lang="de-DE" sz="3200" dirty="0" smtClean="0"/>
              <a:t>Time </a:t>
            </a:r>
            <a:r>
              <a:rPr lang="de-DE" sz="3200" dirty="0" err="1" smtClean="0"/>
              <a:t>display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UTC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022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542"/>
            <a:ext cx="9144000" cy="4104456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Hide</a:t>
            </a:r>
            <a:r>
              <a:rPr lang="de-DE" sz="3200" dirty="0" smtClean="0"/>
              <a:t> </a:t>
            </a:r>
            <a:r>
              <a:rPr lang="de-DE" sz="3200" dirty="0" err="1" smtClean="0"/>
              <a:t>or</a:t>
            </a:r>
            <a:r>
              <a:rPr lang="de-DE" sz="3200" dirty="0" smtClean="0"/>
              <a:t> </a:t>
            </a:r>
            <a:r>
              <a:rPr lang="de-DE" sz="3200" dirty="0" err="1" smtClean="0"/>
              <a:t>remove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colums</a:t>
            </a:r>
            <a:r>
              <a:rPr lang="de-DE" sz="3200" dirty="0" smtClean="0"/>
              <a:t> </a:t>
            </a:r>
            <a:r>
              <a:rPr lang="de-DE" sz="3200" dirty="0" err="1" smtClean="0"/>
              <a:t>you</a:t>
            </a:r>
            <a:r>
              <a:rPr lang="de-DE" sz="3200" dirty="0" smtClean="0"/>
              <a:t> </a:t>
            </a:r>
            <a:r>
              <a:rPr lang="de-DE" sz="3200" dirty="0" err="1" smtClean="0"/>
              <a:t>don't</a:t>
            </a:r>
            <a:r>
              <a:rPr lang="de-DE" sz="3200" dirty="0" smtClean="0"/>
              <a:t> </a:t>
            </a:r>
            <a:r>
              <a:rPr lang="de-DE" sz="3200" dirty="0" err="1" smtClean="0"/>
              <a:t>need</a:t>
            </a:r>
            <a:r>
              <a:rPr lang="de-DE" sz="3200" dirty="0" smtClean="0"/>
              <a:t>.</a:t>
            </a:r>
            <a:endParaRPr lang="de-D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084"/>
            <a:ext cx="9144000" cy="34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542"/>
            <a:ext cx="9144000" cy="41830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83968" y="627534"/>
            <a:ext cx="4860032" cy="3600400"/>
          </a:xfrm>
        </p:spPr>
        <p:txBody>
          <a:bodyPr/>
          <a:lstStyle/>
          <a:p>
            <a:pPr marL="293688" indent="-284163"/>
            <a:r>
              <a:rPr lang="de-DE" sz="3200" dirty="0" smtClean="0"/>
              <a:t>Go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Column</a:t>
            </a:r>
            <a:r>
              <a:rPr lang="de-DE" sz="3200" dirty="0" smtClean="0"/>
              <a:t> </a:t>
            </a:r>
            <a:r>
              <a:rPr lang="de-DE" sz="3200" dirty="0" err="1" smtClean="0"/>
              <a:t>Preferences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14408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376"/>
            <a:ext cx="9144000" cy="417507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83968" y="627534"/>
            <a:ext cx="4860032" cy="3600400"/>
          </a:xfrm>
        </p:spPr>
        <p:txBody>
          <a:bodyPr/>
          <a:lstStyle/>
          <a:p>
            <a:pPr marL="293688" indent="-284163"/>
            <a:r>
              <a:rPr lang="de-DE" sz="3200" dirty="0" smtClean="0"/>
              <a:t>Go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Column</a:t>
            </a:r>
            <a:r>
              <a:rPr lang="de-DE" sz="3200" dirty="0" smtClean="0"/>
              <a:t> </a:t>
            </a:r>
            <a:r>
              <a:rPr lang="de-DE" sz="3200" dirty="0" err="1" smtClean="0"/>
              <a:t>Preferences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5978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27534"/>
            <a:ext cx="9144000" cy="3600400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Adding</a:t>
            </a:r>
            <a:r>
              <a:rPr lang="de-DE" sz="3200" dirty="0" smtClean="0"/>
              <a:t> a</a:t>
            </a:r>
            <a:br>
              <a:rPr lang="de-DE" sz="3200" dirty="0" smtClean="0"/>
            </a:br>
            <a:r>
              <a:rPr lang="de-DE" sz="3200" dirty="0" err="1" smtClean="0"/>
              <a:t>column</a:t>
            </a:r>
            <a:endParaRPr lang="de-D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5" y="699542"/>
            <a:ext cx="639147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27534"/>
            <a:ext cx="9144000" cy="3600400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Adding</a:t>
            </a:r>
            <a:r>
              <a:rPr lang="de-DE" sz="3200" dirty="0" smtClean="0"/>
              <a:t> a</a:t>
            </a:r>
            <a:br>
              <a:rPr lang="de-DE" sz="3200" dirty="0" smtClean="0"/>
            </a:br>
            <a:r>
              <a:rPr lang="de-DE" sz="3200" dirty="0" err="1" smtClean="0"/>
              <a:t>column</a:t>
            </a:r>
            <a:endParaRPr lang="de-DE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560" y="699542"/>
            <a:ext cx="7111504" cy="412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9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27534"/>
            <a:ext cx="9144000" cy="3600400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Adding</a:t>
            </a:r>
            <a:r>
              <a:rPr lang="de-DE" sz="3200" dirty="0" smtClean="0"/>
              <a:t> a</a:t>
            </a:r>
            <a:br>
              <a:rPr lang="de-DE" sz="3200" dirty="0" smtClean="0"/>
            </a:br>
            <a:r>
              <a:rPr lang="de-DE" sz="3200" dirty="0" err="1" smtClean="0"/>
              <a:t>column</a:t>
            </a:r>
            <a:endParaRPr lang="de-DE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93" y="699542"/>
            <a:ext cx="7146507" cy="399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WHY THE CHANGE?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r>
              <a:rPr lang="de-DE" sz="3200" dirty="0" smtClean="0"/>
              <a:t>Traditional </a:t>
            </a:r>
            <a:r>
              <a:rPr lang="de-DE" sz="3200" dirty="0" err="1" smtClean="0"/>
              <a:t>campaigns</a:t>
            </a:r>
            <a:r>
              <a:rPr lang="de-DE" sz="3200" dirty="0" smtClean="0"/>
              <a:t> </a:t>
            </a:r>
            <a:r>
              <a:rPr lang="de-DE" sz="3200" dirty="0" err="1" smtClean="0"/>
              <a:t>using</a:t>
            </a:r>
            <a:r>
              <a:rPr lang="de-DE" sz="3200" dirty="0" smtClean="0"/>
              <a:t> </a:t>
            </a:r>
            <a:r>
              <a:rPr lang="de-DE" sz="3200" dirty="0" err="1" smtClean="0"/>
              <a:t>exploit</a:t>
            </a:r>
            <a:r>
              <a:rPr lang="de-DE" sz="3200" dirty="0" smtClean="0"/>
              <a:t> </a:t>
            </a:r>
            <a:r>
              <a:rPr lang="de-DE" sz="3200" dirty="0" err="1" smtClean="0"/>
              <a:t>kits</a:t>
            </a:r>
            <a:r>
              <a:rPr lang="de-DE" sz="3200" dirty="0" smtClean="0"/>
              <a:t> </a:t>
            </a:r>
            <a:r>
              <a:rPr lang="de-DE" sz="3200" dirty="0" err="1" smtClean="0"/>
              <a:t>were</a:t>
            </a:r>
            <a:r>
              <a:rPr lang="de-DE" sz="3200" dirty="0" smtClean="0"/>
              <a:t> </a:t>
            </a:r>
            <a:r>
              <a:rPr lang="de-DE" sz="3200" dirty="0" err="1" smtClean="0"/>
              <a:t>relatively</a:t>
            </a:r>
            <a:r>
              <a:rPr lang="de-DE" sz="3200" dirty="0" smtClean="0"/>
              <a:t> easy </a:t>
            </a:r>
            <a:r>
              <a:rPr lang="de-DE" sz="3200" dirty="0" err="1" smtClean="0"/>
              <a:t>to</a:t>
            </a:r>
            <a:r>
              <a:rPr lang="de-DE" sz="3200" dirty="0" smtClean="0"/>
              <a:t> find.</a:t>
            </a:r>
          </a:p>
          <a:p>
            <a:endParaRPr lang="de-DE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536435" y="2023679"/>
            <a:ext cx="2564295" cy="25642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89" y="2336329"/>
            <a:ext cx="1749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charset="0"/>
                <a:ea typeface="Arial" charset="0"/>
                <a:cs typeface="Arial" charset="0"/>
              </a:rPr>
              <a:t>Exploitkit</a:t>
            </a:r>
            <a:endParaRPr lang="en-US" sz="4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server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971600" y="1982388"/>
            <a:ext cx="2564295" cy="25642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9614" y="2387371"/>
            <a:ext cx="2088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charset="0"/>
                <a:ea typeface="Arial" charset="0"/>
                <a:cs typeface="Arial" charset="0"/>
              </a:rPr>
              <a:t>Compro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-</a:t>
            </a:r>
            <a:br>
              <a:rPr lang="en-US" sz="36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600" dirty="0" err="1" smtClean="0">
                <a:latin typeface="Arial" charset="0"/>
                <a:ea typeface="Arial" charset="0"/>
                <a:cs typeface="Arial" charset="0"/>
              </a:rPr>
              <a:t>mised</a:t>
            </a:r>
            <a:endParaRPr lang="en-US" sz="36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website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408" y="3305825"/>
            <a:ext cx="1280160" cy="1"/>
          </a:xfrm>
          <a:prstGeom prst="straightConnector1">
            <a:avLst/>
          </a:prstGeom>
          <a:ln w="190500" cap="rnd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2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27534"/>
            <a:ext cx="9144000" cy="3600400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Adding</a:t>
            </a:r>
            <a:r>
              <a:rPr lang="de-DE" sz="3200" dirty="0" smtClean="0"/>
              <a:t> a</a:t>
            </a:r>
            <a:br>
              <a:rPr lang="de-DE" sz="3200" dirty="0" smtClean="0"/>
            </a:br>
            <a:r>
              <a:rPr lang="de-DE" sz="3200" dirty="0" err="1" smtClean="0"/>
              <a:t>column</a:t>
            </a:r>
            <a:endParaRPr lang="de-D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327076"/>
            <a:ext cx="6591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27534"/>
            <a:ext cx="9144000" cy="3600400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Adding</a:t>
            </a:r>
            <a:r>
              <a:rPr lang="de-DE" sz="3200" dirty="0" smtClean="0"/>
              <a:t> a</a:t>
            </a:r>
            <a:br>
              <a:rPr lang="de-DE" sz="3200" dirty="0" smtClean="0"/>
            </a:br>
            <a:r>
              <a:rPr lang="de-DE" sz="3200" dirty="0" err="1" smtClean="0"/>
              <a:t>column</a:t>
            </a:r>
            <a:endParaRPr lang="de-DE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327076"/>
            <a:ext cx="6591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27534"/>
            <a:ext cx="9144000" cy="3600400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Adding</a:t>
            </a:r>
            <a:r>
              <a:rPr lang="de-DE" sz="3200" dirty="0" smtClean="0"/>
              <a:t> a</a:t>
            </a:r>
            <a:br>
              <a:rPr lang="de-DE" sz="3200" dirty="0" smtClean="0"/>
            </a:br>
            <a:r>
              <a:rPr lang="de-DE" sz="3200" dirty="0" err="1" smtClean="0"/>
              <a:t>column</a:t>
            </a:r>
            <a:endParaRPr lang="de-D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559" y="699542"/>
            <a:ext cx="696744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083"/>
            <a:ext cx="9144000" cy="375138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27534"/>
            <a:ext cx="9144000" cy="3600400"/>
          </a:xfrm>
        </p:spPr>
        <p:txBody>
          <a:bodyPr/>
          <a:lstStyle/>
          <a:p>
            <a:pPr marL="293688" indent="-284163"/>
            <a:r>
              <a:rPr lang="de-DE" sz="3200" dirty="0" err="1" smtClean="0"/>
              <a:t>Aligning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columns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9520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r>
              <a:rPr lang="de-DE" sz="3200" dirty="0" smtClean="0"/>
              <a:t>Time    Source IP    Source </a:t>
            </a:r>
            <a:r>
              <a:rPr lang="de-DE" sz="3200" dirty="0" err="1" smtClean="0"/>
              <a:t>port</a:t>
            </a:r>
            <a:r>
              <a:rPr lang="de-DE" sz="3200" dirty="0" smtClean="0"/>
              <a:t>    Destination IP</a:t>
            </a:r>
          </a:p>
          <a:p>
            <a:r>
              <a:rPr lang="de-DE" sz="3200" dirty="0" smtClean="0"/>
              <a:t>Destination </a:t>
            </a:r>
            <a:r>
              <a:rPr lang="de-DE" sz="3200" dirty="0" err="1" smtClean="0"/>
              <a:t>port</a:t>
            </a:r>
            <a:r>
              <a:rPr lang="de-DE" sz="3200" dirty="0"/>
              <a:t> </a:t>
            </a:r>
            <a:r>
              <a:rPr lang="de-DE" sz="3200" dirty="0" smtClean="0"/>
              <a:t>   HTTP host    Info</a:t>
            </a:r>
            <a:endParaRPr lang="de-DE" sz="3200" dirty="0"/>
          </a:p>
        </p:txBody>
      </p:sp>
      <p:sp>
        <p:nvSpPr>
          <p:cNvPr id="5" name="Oval 4"/>
          <p:cNvSpPr/>
          <p:nvPr/>
        </p:nvSpPr>
        <p:spPr>
          <a:xfrm>
            <a:off x="1755648" y="1014984"/>
            <a:ext cx="100584" cy="1005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58184" y="1014984"/>
            <a:ext cx="100584" cy="1005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62472" y="1014984"/>
            <a:ext cx="100584" cy="1005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38728" y="1499616"/>
            <a:ext cx="100584" cy="1005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24128" y="1499616"/>
            <a:ext cx="100584" cy="1005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5686"/>
            <a:ext cx="9144000" cy="27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UP NEXT...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07604" y="1203598"/>
            <a:ext cx="7128792" cy="2952327"/>
          </a:xfrm>
        </p:spPr>
        <p:txBody>
          <a:bodyPr/>
          <a:lstStyle/>
          <a:p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Wireshark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setup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3600" b="1" dirty="0" smtClean="0"/>
              <a:t>Find </a:t>
            </a:r>
            <a:r>
              <a:rPr lang="de-DE" sz="3600" b="1" dirty="0" err="1" smtClean="0"/>
              <a:t>traffic</a:t>
            </a:r>
            <a:r>
              <a:rPr lang="de-DE" sz="3600" b="1" dirty="0" smtClean="0"/>
              <a:t> </a:t>
            </a:r>
            <a:r>
              <a:rPr lang="de-DE" sz="3600" b="1" dirty="0" err="1" smtClean="0"/>
              <a:t>based</a:t>
            </a:r>
            <a:r>
              <a:rPr lang="de-DE" sz="3600" b="1" dirty="0" smtClean="0"/>
              <a:t> </a:t>
            </a:r>
            <a:r>
              <a:rPr lang="de-DE" sz="3600" b="1" dirty="0"/>
              <a:t>on </a:t>
            </a:r>
            <a:r>
              <a:rPr lang="de-DE" sz="3600" b="1" dirty="0" smtClean="0"/>
              <a:t>an </a:t>
            </a:r>
            <a:r>
              <a:rPr lang="de-DE" sz="3600" b="1" dirty="0"/>
              <a:t>IDS </a:t>
            </a:r>
            <a:r>
              <a:rPr lang="de-DE" sz="3600" b="1" dirty="0" smtClean="0"/>
              <a:t>alert</a:t>
            </a:r>
            <a:br>
              <a:rPr lang="de-DE" sz="3600" b="1" dirty="0" smtClean="0"/>
            </a:br>
            <a:endParaRPr lang="de-DE" sz="1200" b="1" dirty="0" smtClean="0"/>
          </a:p>
          <a:p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Find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root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cause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after post-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infection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alerts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exploit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kit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traffic</a:t>
            </a:r>
            <a:endParaRPr lang="de-DE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r>
              <a:rPr lang="de-DE" sz="3200" dirty="0" smtClean="0"/>
              <a:t>Initial </a:t>
            </a:r>
            <a:r>
              <a:rPr lang="de-DE" sz="3200" dirty="0" err="1" smtClean="0"/>
              <a:t>alerts</a:t>
            </a:r>
            <a:r>
              <a:rPr lang="de-DE" sz="3200" dirty="0" smtClean="0"/>
              <a:t> on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first</a:t>
            </a:r>
            <a:r>
              <a:rPr lang="de-DE" sz="3200" dirty="0" smtClean="0"/>
              <a:t> </a:t>
            </a:r>
            <a:r>
              <a:rPr lang="de-DE" sz="3200" dirty="0" err="1" smtClean="0"/>
              <a:t>pcap</a:t>
            </a:r>
            <a:r>
              <a:rPr lang="de-DE" sz="3200" dirty="0" smtClean="0"/>
              <a:t> </a:t>
            </a:r>
            <a:r>
              <a:rPr lang="de-DE" sz="3200" dirty="0" err="1" smtClean="0"/>
              <a:t>show</a:t>
            </a:r>
            <a:r>
              <a:rPr lang="de-DE" sz="3200" dirty="0" smtClean="0"/>
              <a:t> a JS </a:t>
            </a:r>
            <a:r>
              <a:rPr lang="de-DE" sz="3200" dirty="0" err="1" smtClean="0"/>
              <a:t>or</a:t>
            </a:r>
            <a:r>
              <a:rPr lang="de-DE" sz="3200" dirty="0" smtClean="0"/>
              <a:t> WSF </a:t>
            </a:r>
            <a:r>
              <a:rPr lang="de-DE" sz="3200" dirty="0" err="1" smtClean="0"/>
              <a:t>downloader</a:t>
            </a:r>
            <a:endParaRPr lang="de-D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43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435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699542"/>
            <a:ext cx="87376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43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699542"/>
            <a:ext cx="6624736" cy="41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r>
              <a:rPr lang="de-DE" sz="3200" dirty="0" err="1" smtClean="0"/>
              <a:t>http.request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tcp.port</a:t>
            </a:r>
            <a:r>
              <a:rPr lang="de-DE" sz="3200" dirty="0" smtClean="0"/>
              <a:t> </a:t>
            </a:r>
            <a:r>
              <a:rPr lang="de-DE" sz="3200" dirty="0" err="1" smtClean="0"/>
              <a:t>eq</a:t>
            </a:r>
            <a:r>
              <a:rPr lang="de-DE" sz="3200" dirty="0" smtClean="0"/>
              <a:t> 49216</a:t>
            </a:r>
            <a:endParaRPr lang="de-DE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0" y="1707654"/>
            <a:ext cx="8522932" cy="244827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11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WHY THE CHANGE?</a:t>
            </a:r>
            <a:endParaRPr lang="de-DE" sz="3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99542"/>
            <a:ext cx="6480720" cy="41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579"/>
            <a:ext cx="9144000" cy="412701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082907"/>
            <a:ext cx="792088" cy="10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12" y="699542"/>
            <a:ext cx="6984776" cy="41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" y="699542"/>
            <a:ext cx="9144000" cy="412781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6576" y="2115690"/>
            <a:ext cx="2986248" cy="2117982"/>
            <a:chOff x="36576" y="2115690"/>
            <a:chExt cx="2986248" cy="21179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1760" y="2115690"/>
              <a:ext cx="611064" cy="5377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34923" y="2115690"/>
              <a:ext cx="587901" cy="52806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576" y="4059936"/>
              <a:ext cx="231558" cy="17373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36576" y="2115690"/>
              <a:ext cx="2375184" cy="194424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84748" y="2653426"/>
              <a:ext cx="2738076" cy="158024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9962" y="2115690"/>
            <a:ext cx="8646302" cy="2300862"/>
            <a:chOff x="19962" y="2115690"/>
            <a:chExt cx="8646302" cy="23008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4733" y="2115690"/>
              <a:ext cx="4605044" cy="43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6381" y="2549772"/>
              <a:ext cx="3301747" cy="38953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714732" y="2115690"/>
              <a:ext cx="4636008" cy="82361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66560" y="4069080"/>
              <a:ext cx="1899704" cy="16459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962" y="4233672"/>
              <a:ext cx="1383686" cy="1828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420262" y="2939304"/>
              <a:ext cx="2294470" cy="1294368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96136" y="2939304"/>
              <a:ext cx="984065" cy="112977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223220" y="873278"/>
            <a:ext cx="5071014" cy="855424"/>
            <a:chOff x="1223220" y="873278"/>
            <a:chExt cx="5071014" cy="85542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0262" y="1133624"/>
              <a:ext cx="4873972" cy="595078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435697" y="1124712"/>
              <a:ext cx="4858537" cy="58430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23220" y="876414"/>
              <a:ext cx="1340939" cy="17373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2564160" y="873278"/>
              <a:ext cx="3724008" cy="24176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223220" y="1059062"/>
              <a:ext cx="212477" cy="66709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19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2781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99792" y="1069848"/>
            <a:ext cx="4865837" cy="934080"/>
            <a:chOff x="2699792" y="1069848"/>
            <a:chExt cx="4865837" cy="934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9792" y="1399084"/>
              <a:ext cx="4864966" cy="59745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07092" y="1419622"/>
              <a:ext cx="4858537" cy="58430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9544" y="1069848"/>
              <a:ext cx="1340939" cy="17373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550483" y="1069848"/>
              <a:ext cx="3014275" cy="32923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2707092" y="1069848"/>
              <a:ext cx="502452" cy="321844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0154" y="2283718"/>
            <a:ext cx="8646302" cy="2300862"/>
            <a:chOff x="19962" y="2115690"/>
            <a:chExt cx="8646302" cy="230086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4733" y="2115690"/>
              <a:ext cx="4605044" cy="43408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6381" y="2549772"/>
              <a:ext cx="3301747" cy="38953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714732" y="2115690"/>
              <a:ext cx="4636008" cy="82361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66560" y="4069080"/>
              <a:ext cx="1899704" cy="16459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962" y="4233672"/>
              <a:ext cx="1383686" cy="1828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420262" y="2939304"/>
              <a:ext cx="2294470" cy="1294368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796136" y="2939304"/>
              <a:ext cx="984065" cy="112977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0822" y="2283718"/>
            <a:ext cx="2986248" cy="2117982"/>
            <a:chOff x="36576" y="2115690"/>
            <a:chExt cx="2986248" cy="211798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1760" y="2115690"/>
              <a:ext cx="611064" cy="53773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434923" y="2115690"/>
              <a:ext cx="587901" cy="52806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576" y="4059936"/>
              <a:ext cx="231558" cy="17373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36576" y="2115690"/>
              <a:ext cx="2375184" cy="194424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84748" y="2653426"/>
              <a:ext cx="2738076" cy="158024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18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699542"/>
            <a:ext cx="7668344" cy="41820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0362" y="2358534"/>
            <a:ext cx="8936484" cy="1768833"/>
            <a:chOff x="120362" y="2358534"/>
            <a:chExt cx="8936484" cy="17688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62" y="2358534"/>
              <a:ext cx="8903275" cy="86409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868680" y="3767328"/>
              <a:ext cx="5616624" cy="36003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20362" y="3255841"/>
              <a:ext cx="748318" cy="87152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485304" y="3255841"/>
              <a:ext cx="2571542" cy="871526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2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3" y="1131590"/>
            <a:ext cx="87220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063"/>
            <a:ext cx="9144000" cy="41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0658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53312" y="2422014"/>
            <a:ext cx="4925114" cy="2331848"/>
            <a:chOff x="1353312" y="2422014"/>
            <a:chExt cx="4925114" cy="2331848"/>
          </a:xfrm>
        </p:grpSpPr>
        <p:sp>
          <p:nvSpPr>
            <p:cNvPr id="24" name="Rectangle 23"/>
            <p:cNvSpPr/>
            <p:nvPr/>
          </p:nvSpPr>
          <p:spPr>
            <a:xfrm>
              <a:off x="5446322" y="4388102"/>
              <a:ext cx="832104" cy="3657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99232" y="3986784"/>
              <a:ext cx="832104" cy="3657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3312" y="3600244"/>
              <a:ext cx="859536" cy="3657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65376" y="3218688"/>
              <a:ext cx="859536" cy="3657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19816" y="2422014"/>
              <a:ext cx="850392" cy="3657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1090" y="1237448"/>
            <a:ext cx="8226817" cy="3521675"/>
            <a:chOff x="71090" y="1237448"/>
            <a:chExt cx="8226817" cy="35216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879" y="2278046"/>
              <a:ext cx="2018547" cy="79208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3827" y="3291830"/>
              <a:ext cx="2018547" cy="79208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958" y="1237448"/>
              <a:ext cx="2018547" cy="79208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72" y="2248631"/>
              <a:ext cx="2069723" cy="76656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8184" y="3399842"/>
              <a:ext cx="2069723" cy="76656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5446322" y="3399842"/>
              <a:ext cx="781862" cy="982999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247601" y="4166406"/>
              <a:ext cx="2050306" cy="592717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010789" y="3291830"/>
              <a:ext cx="804554" cy="694281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3812068" y="4083918"/>
              <a:ext cx="2050306" cy="278475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090" y="3041748"/>
              <a:ext cx="1276057" cy="906568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87884" y="3041748"/>
              <a:ext cx="36521" cy="905228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872136" y="2278046"/>
              <a:ext cx="2329733" cy="945242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706121" y="3090920"/>
              <a:ext cx="3572305" cy="485420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89958" y="2058951"/>
              <a:ext cx="1029858" cy="728823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876968" y="2034797"/>
              <a:ext cx="161563" cy="752977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4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FROM IDS ALERT</a:t>
            </a:r>
            <a:endParaRPr lang="de-DE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419622"/>
            <a:ext cx="8623300" cy="25527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779912" y="2211710"/>
            <a:ext cx="2808312" cy="1152128"/>
            <a:chOff x="3779912" y="2211710"/>
            <a:chExt cx="2808312" cy="1152128"/>
          </a:xfrm>
        </p:grpSpPr>
        <p:sp>
          <p:nvSpPr>
            <p:cNvPr id="7" name="Rectangle 6"/>
            <p:cNvSpPr/>
            <p:nvPr/>
          </p:nvSpPr>
          <p:spPr>
            <a:xfrm>
              <a:off x="3779912" y="2211710"/>
              <a:ext cx="1296144" cy="57606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16016" y="2787774"/>
              <a:ext cx="1872208" cy="57606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0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287" y="771549"/>
            <a:ext cx="8353425" cy="4104457"/>
          </a:xfrm>
        </p:spPr>
        <p:txBody>
          <a:bodyPr/>
          <a:lstStyle/>
          <a:p>
            <a:r>
              <a:rPr lang="de-DE" sz="3200" dirty="0" err="1" smtClean="0"/>
              <a:t>Now</a:t>
            </a:r>
            <a:r>
              <a:rPr lang="de-DE" sz="3200" dirty="0" smtClean="0"/>
              <a:t>, </a:t>
            </a:r>
            <a:r>
              <a:rPr lang="de-DE" sz="3200" dirty="0" err="1" smtClean="0"/>
              <a:t>generally</a:t>
            </a:r>
            <a:r>
              <a:rPr lang="de-DE" sz="3200" dirty="0" smtClean="0"/>
              <a:t> </a:t>
            </a:r>
            <a:r>
              <a:rPr lang="de-DE" sz="3200" dirty="0" err="1" smtClean="0"/>
              <a:t>malvertising</a:t>
            </a:r>
            <a:r>
              <a:rPr lang="de-DE" sz="3200" dirty="0" smtClean="0"/>
              <a:t> </a:t>
            </a:r>
            <a:r>
              <a:rPr lang="de-DE" sz="3200" dirty="0" err="1" smtClean="0"/>
              <a:t>leads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exploit</a:t>
            </a:r>
            <a:r>
              <a:rPr lang="de-DE" sz="3200" dirty="0" smtClean="0"/>
              <a:t> </a:t>
            </a:r>
            <a:r>
              <a:rPr lang="de-DE" sz="3200" dirty="0" err="1" smtClean="0"/>
              <a:t>kits</a:t>
            </a:r>
            <a:endParaRPr lang="de-DE" sz="3200" dirty="0" smtClean="0"/>
          </a:p>
          <a:p>
            <a:endParaRPr lang="de-DE" sz="3200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6256177" y="2311711"/>
            <a:ext cx="2564295" cy="25642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292689" y="2311711"/>
            <a:ext cx="2320169" cy="23201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946" y="2811283"/>
            <a:ext cx="2088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Normal</a:t>
            </a:r>
          </a:p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website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27785" y="2001140"/>
            <a:ext cx="951849" cy="564462"/>
          </a:xfrm>
          <a:prstGeom prst="straightConnector1">
            <a:avLst/>
          </a:prstGeom>
          <a:ln w="190500" cap="rnd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5" idx="0"/>
          </p:cNvCxnSpPr>
          <p:nvPr/>
        </p:nvCxnSpPr>
        <p:spPr>
          <a:xfrm flipH="1">
            <a:off x="3923634" y="2565602"/>
            <a:ext cx="388327" cy="1206081"/>
          </a:xfrm>
          <a:prstGeom prst="straightConnector1">
            <a:avLst/>
          </a:prstGeom>
          <a:ln w="190500" cap="rnd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3709" y="1657548"/>
            <a:ext cx="2432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AD</a:t>
            </a:r>
            <a:endParaRPr lang="en-US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1575" y="3771683"/>
            <a:ext cx="224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GATES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085355" y="4001294"/>
            <a:ext cx="984323" cy="155109"/>
          </a:xfrm>
          <a:prstGeom prst="straightConnector1">
            <a:avLst/>
          </a:prstGeom>
          <a:ln w="190500" cap="rnd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63431" y="2666611"/>
            <a:ext cx="1749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charset="0"/>
                <a:ea typeface="Arial" charset="0"/>
                <a:cs typeface="Arial" charset="0"/>
              </a:rPr>
              <a:t>Exploitkit</a:t>
            </a:r>
            <a:endParaRPr lang="en-US" sz="4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000" dirty="0" smtClean="0">
                <a:latin typeface="Arial" charset="0"/>
                <a:ea typeface="Arial" charset="0"/>
                <a:cs typeface="Arial" charset="0"/>
              </a:rPr>
              <a:t>server</a:t>
            </a:r>
          </a:p>
        </p:txBody>
      </p: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WHY THE CHANGE?</a:t>
            </a:r>
            <a:endParaRPr lang="de-DE" sz="3800" dirty="0"/>
          </a:p>
        </p:txBody>
      </p:sp>
    </p:spTree>
    <p:extLst>
      <p:ext uri="{BB962C8B-B14F-4D97-AF65-F5344CB8AC3E}">
        <p14:creationId xmlns:p14="http://schemas.microsoft.com/office/powerpoint/2010/main" val="12387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smtClean="0"/>
              <a:t>UP NEXT...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1203598"/>
            <a:ext cx="8352928" cy="2952327"/>
          </a:xfrm>
        </p:spPr>
        <p:txBody>
          <a:bodyPr/>
          <a:lstStyle/>
          <a:p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Wireshark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setup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Find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traffic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based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on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an </a:t>
            </a: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IDS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alert</a:t>
            </a:r>
            <a:r>
              <a:rPr lang="de-DE" sz="32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sz="3600" b="1" dirty="0" smtClean="0">
                <a:solidFill>
                  <a:schemeClr val="tx1"/>
                </a:solidFill>
              </a:rPr>
              <a:t>Find </a:t>
            </a:r>
            <a:r>
              <a:rPr lang="de-DE" sz="3600" b="1" dirty="0" err="1" smtClean="0">
                <a:solidFill>
                  <a:schemeClr val="tx1"/>
                </a:solidFill>
              </a:rPr>
              <a:t>root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cause</a:t>
            </a:r>
            <a:r>
              <a:rPr lang="de-DE" sz="3600" b="1" dirty="0" smtClean="0">
                <a:solidFill>
                  <a:schemeClr val="tx1"/>
                </a:solidFill>
              </a:rPr>
              <a:t> after post-</a:t>
            </a:r>
            <a:r>
              <a:rPr lang="de-DE" sz="3600" b="1" dirty="0" err="1" smtClean="0">
                <a:solidFill>
                  <a:schemeClr val="tx1"/>
                </a:solidFill>
              </a:rPr>
              <a:t>infection</a:t>
            </a:r>
            <a:r>
              <a:rPr lang="de-DE" sz="3600" b="1" dirty="0" smtClean="0">
                <a:solidFill>
                  <a:schemeClr val="tx1"/>
                </a:solidFill>
              </a:rPr>
              <a:t> alert</a:t>
            </a:r>
            <a:r>
              <a:rPr lang="de-DE" sz="32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exploit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kit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traffic</a:t>
            </a:r>
            <a:endParaRPr lang="de-DE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51049"/>
            <a:ext cx="8640960" cy="4104456"/>
          </a:xfrm>
        </p:spPr>
        <p:txBody>
          <a:bodyPr/>
          <a:lstStyle/>
          <a:p>
            <a:r>
              <a:rPr lang="de-DE" sz="3200" dirty="0" err="1" smtClean="0"/>
              <a:t>Alerts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Fareit</a:t>
            </a:r>
            <a:r>
              <a:rPr lang="de-DE" sz="3200" dirty="0" smtClean="0"/>
              <a:t>/Pony, </a:t>
            </a:r>
            <a:r>
              <a:rPr lang="de-DE" sz="3200" dirty="0" err="1" smtClean="0"/>
              <a:t>Terdot.A</a:t>
            </a:r>
            <a:r>
              <a:rPr lang="de-DE" sz="3200" dirty="0"/>
              <a:t>/</a:t>
            </a:r>
            <a:r>
              <a:rPr lang="de-DE" sz="3200" dirty="0" err="1" smtClean="0"/>
              <a:t>Zloader</a:t>
            </a:r>
            <a:r>
              <a:rPr lang="de-DE" sz="3200" dirty="0" smtClean="0"/>
              <a:t>, </a:t>
            </a:r>
            <a:r>
              <a:rPr lang="de-DE" sz="3200" dirty="0" err="1" smtClean="0"/>
              <a:t>and</a:t>
            </a:r>
            <a:r>
              <a:rPr lang="de-DE" sz="3200" dirty="0" smtClean="0"/>
              <a:t> Tor</a:t>
            </a:r>
            <a:endParaRPr lang="de-D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624"/>
            <a:ext cx="9144000" cy="34508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7497" y="1544894"/>
            <a:ext cx="7984989" cy="3178250"/>
            <a:chOff x="507497" y="1544894"/>
            <a:chExt cx="7984989" cy="31782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5908" y="2240216"/>
              <a:ext cx="3828167" cy="17629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498" y="1544894"/>
              <a:ext cx="7984988" cy="6953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2774" y="4003188"/>
              <a:ext cx="6098451" cy="7199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497" y="2211621"/>
              <a:ext cx="2078410" cy="5885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4367" y="2211621"/>
              <a:ext cx="2078410" cy="5885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7498" y="1544894"/>
              <a:ext cx="7984988" cy="125838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2772" y="2824511"/>
              <a:ext cx="1063135" cy="6113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4367" y="2824511"/>
              <a:ext cx="1226857" cy="6113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2771" y="3435846"/>
              <a:ext cx="1063136" cy="5959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0144" y="3435846"/>
              <a:ext cx="1231080" cy="59593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22773" y="2803277"/>
              <a:ext cx="6098451" cy="191986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56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51049"/>
            <a:ext cx="8640960" cy="4104456"/>
          </a:xfrm>
        </p:spPr>
        <p:txBody>
          <a:bodyPr/>
          <a:lstStyle/>
          <a:p>
            <a:pPr marL="228600" indent="-220663"/>
            <a:r>
              <a:rPr lang="de-DE" sz="3200" dirty="0" smtClean="0"/>
              <a:t>Filter: </a:t>
            </a:r>
            <a:r>
              <a:rPr lang="de-DE" sz="3200" dirty="0" err="1" smtClean="0"/>
              <a:t>http.request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ip.addr</a:t>
            </a:r>
            <a:r>
              <a:rPr lang="de-DE" sz="3200" dirty="0" smtClean="0"/>
              <a:t> </a:t>
            </a:r>
            <a:r>
              <a:rPr lang="de-DE" sz="3200" dirty="0" err="1" smtClean="0"/>
              <a:t>eq</a:t>
            </a:r>
            <a:r>
              <a:rPr lang="de-DE" sz="3200" dirty="0" smtClean="0"/>
              <a:t> 178.170.180.193</a:t>
            </a:r>
            <a:endParaRPr lang="de-DE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614"/>
            <a:ext cx="9144000" cy="35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773"/>
            <a:ext cx="9144000" cy="41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51049"/>
            <a:ext cx="8640960" cy="4104456"/>
          </a:xfrm>
        </p:spPr>
        <p:txBody>
          <a:bodyPr/>
          <a:lstStyle/>
          <a:p>
            <a:r>
              <a:rPr lang="de-DE" sz="3200" dirty="0" smtClean="0"/>
              <a:t>Filter: </a:t>
            </a:r>
            <a:r>
              <a:rPr lang="de-DE" sz="3200" dirty="0" err="1" smtClean="0"/>
              <a:t>http.request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ip.addr</a:t>
            </a:r>
            <a:r>
              <a:rPr lang="de-DE" sz="3200" dirty="0" smtClean="0"/>
              <a:t> </a:t>
            </a:r>
            <a:r>
              <a:rPr lang="de-DE" sz="3200" dirty="0" err="1" smtClean="0"/>
              <a:t>eq</a:t>
            </a:r>
            <a:r>
              <a:rPr lang="de-DE" sz="3200" dirty="0" smtClean="0"/>
              <a:t> 176.99.7.225</a:t>
            </a:r>
            <a:endParaRPr lang="de-D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662"/>
            <a:ext cx="9144000" cy="28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51049"/>
            <a:ext cx="8640960" cy="4104456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 smtClean="0"/>
              <a:t>Domains </a:t>
            </a:r>
            <a:r>
              <a:rPr lang="de-DE" sz="4400" dirty="0" err="1" smtClean="0"/>
              <a:t>from</a:t>
            </a:r>
            <a:r>
              <a:rPr lang="de-DE" sz="4400" dirty="0" smtClean="0"/>
              <a:t> </a:t>
            </a:r>
            <a:r>
              <a:rPr lang="de-DE" sz="4400" dirty="0" err="1" smtClean="0"/>
              <a:t>the</a:t>
            </a:r>
            <a:r>
              <a:rPr lang="de-DE" sz="4400" dirty="0" smtClean="0"/>
              <a:t> </a:t>
            </a:r>
            <a:r>
              <a:rPr lang="de-DE" sz="4400" dirty="0" err="1" smtClean="0"/>
              <a:t>alerts</a:t>
            </a:r>
            <a:endParaRPr lang="de-DE" sz="4400" dirty="0" smtClean="0"/>
          </a:p>
          <a:p>
            <a:pPr marL="0" indent="0">
              <a:buNone/>
            </a:pPr>
            <a:endParaRPr lang="de-DE" sz="4400" dirty="0" smtClean="0"/>
          </a:p>
          <a:p>
            <a:pPr marL="2459038" indent="-400050"/>
            <a:r>
              <a:rPr lang="de-DE" sz="4400" dirty="0" err="1" smtClean="0"/>
              <a:t>nyatguted.com</a:t>
            </a:r>
            <a:endParaRPr lang="de-DE" sz="4400" dirty="0" smtClean="0"/>
          </a:p>
          <a:p>
            <a:pPr marL="2459038" indent="-400050"/>
            <a:r>
              <a:rPr lang="de-DE" sz="4400" dirty="0" err="1" smtClean="0"/>
              <a:t>soevenghappar.ru</a:t>
            </a:r>
            <a:endParaRPr lang="de-DE" sz="4400" dirty="0" smtClean="0"/>
          </a:p>
          <a:p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5855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" y="699542"/>
            <a:ext cx="9144000" cy="429092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59" y="2787774"/>
            <a:ext cx="8601681" cy="37999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05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51049"/>
            <a:ext cx="8640960" cy="4104456"/>
          </a:xfrm>
        </p:spPr>
        <p:txBody>
          <a:bodyPr/>
          <a:lstStyle/>
          <a:p>
            <a:pPr marL="7937" indent="0" algn="ctr">
              <a:buNone/>
            </a:pPr>
            <a:r>
              <a:rPr lang="de-DE" sz="3600" dirty="0" smtClean="0"/>
              <a:t>"</a:t>
            </a:r>
            <a:r>
              <a:rPr lang="de-DE" sz="3600" dirty="0" err="1" smtClean="0"/>
              <a:t>nyatguted.com</a:t>
            </a:r>
            <a:r>
              <a:rPr lang="de-DE" sz="3600" dirty="0" smtClean="0"/>
              <a:t>"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site:malwr.com</a:t>
            </a:r>
            <a:endParaRPr lang="de-DE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814"/>
            <a:ext cx="9144000" cy="356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51049"/>
            <a:ext cx="8640960" cy="4104456"/>
          </a:xfrm>
        </p:spPr>
        <p:txBody>
          <a:bodyPr/>
          <a:lstStyle/>
          <a:p>
            <a:pPr marL="7937" indent="0" algn="ctr">
              <a:buNone/>
            </a:pPr>
            <a:r>
              <a:rPr lang="de-DE" sz="3200" dirty="0"/>
              <a:t>"</a:t>
            </a:r>
            <a:r>
              <a:rPr lang="de-DE" sz="3200" dirty="0" err="1"/>
              <a:t>nyatguted.com</a:t>
            </a:r>
            <a:r>
              <a:rPr lang="de-DE" sz="3200" dirty="0"/>
              <a:t>"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 smtClean="0"/>
              <a:t>site:hybrid-analysis.com</a:t>
            </a:r>
            <a:endParaRPr lang="de-D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118"/>
            <a:ext cx="9144000" cy="35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7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" y="699542"/>
            <a:ext cx="9144000" cy="41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07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INTRODUCTION</a:t>
            </a:r>
            <a:endParaRPr lang="de-DE" sz="3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553" y="1176971"/>
            <a:ext cx="3699664" cy="25006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96" y="3239462"/>
            <a:ext cx="4421376" cy="1244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7" y="849857"/>
            <a:ext cx="5671528" cy="1473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58049" y="1744553"/>
            <a:ext cx="3611135" cy="2640995"/>
            <a:chOff x="778070" y="1884556"/>
            <a:chExt cx="3611135" cy="2640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070" y="1884556"/>
              <a:ext cx="2237324" cy="223732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2722" y="2107581"/>
              <a:ext cx="1826483" cy="148438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237786" y="4063886"/>
              <a:ext cx="2673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@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malware_traffic</a:t>
              </a:r>
              <a:endParaRPr lang="en-US" sz="2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7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622"/>
            <a:ext cx="9144000" cy="3365287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51049"/>
            <a:ext cx="8640960" cy="4104456"/>
          </a:xfrm>
        </p:spPr>
        <p:txBody>
          <a:bodyPr/>
          <a:lstStyle/>
          <a:p>
            <a:r>
              <a:rPr lang="de-DE" sz="3200" dirty="0" smtClean="0"/>
              <a:t>Filter:  </a:t>
            </a:r>
            <a:r>
              <a:rPr lang="de-DE" sz="3200" dirty="0" err="1" smtClean="0"/>
              <a:t>ssl.handshake.extensions_server_name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07577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8" y="699542"/>
            <a:ext cx="8186723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949253"/>
            <a:ext cx="3535152" cy="3566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2328719"/>
            <a:ext cx="8869680" cy="3524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717721"/>
            <a:ext cx="5565038" cy="3108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3" y="3065185"/>
            <a:ext cx="3975653" cy="3657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3" y="3467513"/>
            <a:ext cx="5835535" cy="3566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3" y="3860697"/>
            <a:ext cx="8837874" cy="7132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89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060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067694"/>
            <a:ext cx="4071222" cy="7200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32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1563637"/>
            <a:ext cx="8640960" cy="3291867"/>
          </a:xfrm>
        </p:spPr>
        <p:txBody>
          <a:bodyPr/>
          <a:lstStyle/>
          <a:p>
            <a:pPr marL="0" indent="0" algn="ctr">
              <a:buNone/>
            </a:pPr>
            <a:r>
              <a:rPr lang="de-DE" sz="4200" dirty="0" err="1" smtClean="0"/>
              <a:t>http.request</a:t>
            </a:r>
            <a:r>
              <a:rPr lang="de-DE" sz="4200" dirty="0" smtClean="0"/>
              <a:t> </a:t>
            </a:r>
            <a:r>
              <a:rPr lang="de-DE" sz="4200" dirty="0" err="1" smtClean="0"/>
              <a:t>or</a:t>
            </a:r>
            <a:r>
              <a:rPr lang="de-DE" sz="4200" dirty="0" smtClean="0"/>
              <a:t> </a:t>
            </a:r>
            <a:r>
              <a:rPr lang="de-DE" sz="4200" dirty="0" err="1" smtClean="0"/>
              <a:t>ssl.handshake.extensions_server_name</a:t>
            </a:r>
            <a:endParaRPr lang="de-DE" sz="4200" dirty="0"/>
          </a:p>
        </p:txBody>
      </p:sp>
    </p:spTree>
    <p:extLst>
      <p:ext uri="{BB962C8B-B14F-4D97-AF65-F5344CB8AC3E}">
        <p14:creationId xmlns:p14="http://schemas.microsoft.com/office/powerpoint/2010/main" val="8273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ROOT CAUSE AFTER POST-INFECTION</a:t>
            </a:r>
            <a:endParaRPr lang="de-DE" sz="3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8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UP NEXT...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79612" y="1275606"/>
            <a:ext cx="6984776" cy="2952327"/>
          </a:xfrm>
        </p:spPr>
        <p:txBody>
          <a:bodyPr/>
          <a:lstStyle/>
          <a:p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Wireshark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setup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Find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traffic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based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on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an </a:t>
            </a: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>IDS 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alert</a:t>
            </a:r>
            <a:b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Find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root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cause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after post-</a:t>
            </a:r>
            <a:r>
              <a:rPr lang="de-DE" sz="3200" dirty="0" err="1" smtClean="0">
                <a:solidFill>
                  <a:schemeClr val="bg1">
                    <a:lumMod val="65000"/>
                  </a:schemeClr>
                </a:solidFill>
              </a:rPr>
              <a:t>infection</a:t>
            </a:r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  <a:t> alert</a:t>
            </a:r>
            <a:br>
              <a:rPr lang="de-DE" sz="32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3600" b="1" dirty="0" err="1" smtClean="0">
                <a:solidFill>
                  <a:schemeClr val="tx1"/>
                </a:solidFill>
              </a:rPr>
              <a:t>Example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of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exploit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kit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traffic</a:t>
            </a:r>
            <a:endParaRPr lang="de-DE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88925" indent="-280988"/>
            <a:r>
              <a:rPr lang="de-DE" sz="4200" dirty="0" err="1" smtClean="0"/>
              <a:t>Rig</a:t>
            </a:r>
            <a:r>
              <a:rPr lang="de-DE" sz="4200" dirty="0" smtClean="0"/>
              <a:t> EK </a:t>
            </a:r>
            <a:r>
              <a:rPr lang="de-DE" sz="4200" dirty="0" err="1" smtClean="0"/>
              <a:t>is</a:t>
            </a:r>
            <a:r>
              <a:rPr lang="de-DE" sz="4200" dirty="0" smtClean="0"/>
              <a:t> </a:t>
            </a:r>
            <a:r>
              <a:rPr lang="de-DE" sz="4200" dirty="0" err="1" smtClean="0"/>
              <a:t>often</a:t>
            </a:r>
            <a:r>
              <a:rPr lang="de-DE" sz="4200" dirty="0" smtClean="0"/>
              <a:t> </a:t>
            </a:r>
            <a:r>
              <a:rPr lang="de-DE" sz="4200" dirty="0" err="1" smtClean="0"/>
              <a:t>easiest</a:t>
            </a:r>
            <a:r>
              <a:rPr lang="de-DE" sz="4200" dirty="0" smtClean="0"/>
              <a:t> </a:t>
            </a:r>
            <a:r>
              <a:rPr lang="de-DE" sz="4200" dirty="0" err="1" smtClean="0"/>
              <a:t>to</a:t>
            </a:r>
            <a:r>
              <a:rPr lang="de-DE" sz="4200" dirty="0" smtClean="0"/>
              <a:t> </a:t>
            </a:r>
            <a:r>
              <a:rPr lang="de-DE" sz="4200" dirty="0" err="1" smtClean="0"/>
              <a:t>replicate</a:t>
            </a:r>
            <a:r>
              <a:rPr lang="de-DE" sz="4200" dirty="0" smtClean="0"/>
              <a:t>.</a:t>
            </a:r>
            <a:r>
              <a:rPr lang="de-DE" sz="4200" dirty="0"/>
              <a:t/>
            </a:r>
            <a:br>
              <a:rPr lang="de-DE" sz="4200" dirty="0"/>
            </a:br>
            <a:endParaRPr lang="de-DE" sz="1200" dirty="0"/>
          </a:p>
          <a:p>
            <a:pPr marL="288925" indent="-280988"/>
            <a:r>
              <a:rPr lang="de-DE" sz="4200" dirty="0" smtClean="0"/>
              <a:t>EKs </a:t>
            </a:r>
            <a:r>
              <a:rPr lang="de-DE" sz="4200" dirty="0" err="1" smtClean="0"/>
              <a:t>are</a:t>
            </a:r>
            <a:r>
              <a:rPr lang="de-DE" sz="4200" dirty="0" smtClean="0"/>
              <a:t> </a:t>
            </a:r>
            <a:r>
              <a:rPr lang="de-DE" sz="4200" dirty="0" err="1" smtClean="0"/>
              <a:t>evolving</a:t>
            </a:r>
            <a:r>
              <a:rPr lang="de-DE" sz="4200" dirty="0" smtClean="0"/>
              <a:t>.</a:t>
            </a:r>
            <a:r>
              <a:rPr lang="de-DE" sz="4200" dirty="0"/>
              <a:t/>
            </a:r>
            <a:br>
              <a:rPr lang="de-DE" sz="4200" dirty="0"/>
            </a:br>
            <a:endParaRPr lang="de-DE" sz="1200" dirty="0"/>
          </a:p>
          <a:p>
            <a:pPr marL="288925" indent="-280988"/>
            <a:r>
              <a:rPr lang="de-DE" sz="4200" dirty="0" err="1" smtClean="0"/>
              <a:t>Rig</a:t>
            </a:r>
            <a:r>
              <a:rPr lang="de-DE" sz="4200" dirty="0" smtClean="0"/>
              <a:t> EK URL </a:t>
            </a:r>
            <a:r>
              <a:rPr lang="de-DE" sz="4200" dirty="0" err="1" smtClean="0"/>
              <a:t>patterns</a:t>
            </a:r>
            <a:r>
              <a:rPr lang="de-DE" sz="4200" dirty="0" smtClean="0"/>
              <a:t> </a:t>
            </a:r>
            <a:r>
              <a:rPr lang="de-DE" sz="4200" dirty="0" err="1" smtClean="0"/>
              <a:t>changed</a:t>
            </a:r>
            <a:r>
              <a:rPr lang="de-DE" sz="4200" dirty="0" smtClean="0"/>
              <a:t> last </a:t>
            </a:r>
            <a:r>
              <a:rPr lang="de-DE" sz="4200" dirty="0" err="1" smtClean="0"/>
              <a:t>week</a:t>
            </a:r>
            <a:r>
              <a:rPr lang="de-DE" sz="4200" dirty="0" smtClean="0"/>
              <a:t> on June12th </a:t>
            </a:r>
            <a:r>
              <a:rPr lang="de-DE" sz="4200" dirty="0" err="1" smtClean="0"/>
              <a:t>or</a:t>
            </a:r>
            <a:r>
              <a:rPr lang="de-DE" sz="4200" dirty="0" smtClean="0"/>
              <a:t> June 13th.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1200" dirty="0" smtClean="0"/>
          </a:p>
          <a:p>
            <a:pPr marL="288925" indent="-280988"/>
            <a:r>
              <a:rPr lang="de-DE" sz="4200" dirty="0" err="1" smtClean="0"/>
              <a:t>Rig</a:t>
            </a:r>
            <a:r>
              <a:rPr lang="de-DE" sz="4200" dirty="0" smtClean="0"/>
              <a:t> EK </a:t>
            </a:r>
            <a:r>
              <a:rPr lang="de-DE" sz="4200" dirty="0" err="1" smtClean="0"/>
              <a:t>payload</a:t>
            </a:r>
            <a:r>
              <a:rPr lang="de-DE" sz="4200" dirty="0" smtClean="0"/>
              <a:t> </a:t>
            </a:r>
            <a:r>
              <a:rPr lang="de-DE" sz="4200" dirty="0" err="1" smtClean="0"/>
              <a:t>is</a:t>
            </a:r>
            <a:r>
              <a:rPr lang="de-DE" sz="4200" dirty="0" smtClean="0"/>
              <a:t> </a:t>
            </a:r>
            <a:r>
              <a:rPr lang="de-DE" sz="4200" dirty="0" err="1" smtClean="0"/>
              <a:t>encrypted</a:t>
            </a:r>
            <a:r>
              <a:rPr lang="de-DE" sz="4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3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88" y="2880938"/>
            <a:ext cx="3952821" cy="15544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2" y="1203598"/>
            <a:ext cx="8986375" cy="15544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20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03" y="3249518"/>
            <a:ext cx="3197787" cy="15544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31" y="1593334"/>
            <a:ext cx="8201733" cy="15544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88925" indent="-280988" algn="ctr"/>
            <a:r>
              <a:rPr lang="de-DE" sz="4200" dirty="0" smtClean="0"/>
              <a:t>Post-</a:t>
            </a:r>
            <a:r>
              <a:rPr lang="de-DE" sz="4200" dirty="0" err="1" smtClean="0"/>
              <a:t>infection</a:t>
            </a:r>
            <a:r>
              <a:rPr lang="de-DE" sz="4200" dirty="0" smtClean="0"/>
              <a:t> </a:t>
            </a:r>
            <a:r>
              <a:rPr lang="de-DE" sz="4200" dirty="0" err="1" smtClean="0"/>
              <a:t>alerts</a:t>
            </a:r>
            <a:endParaRPr lang="de-DE" sz="4200" dirty="0"/>
          </a:p>
        </p:txBody>
      </p:sp>
    </p:spTree>
    <p:extLst>
      <p:ext uri="{BB962C8B-B14F-4D97-AF65-F5344CB8AC3E}">
        <p14:creationId xmlns:p14="http://schemas.microsoft.com/office/powerpoint/2010/main" val="4398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OVERVIEW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15616" y="1203598"/>
            <a:ext cx="7128792" cy="2952327"/>
          </a:xfrm>
        </p:spPr>
        <p:txBody>
          <a:bodyPr/>
          <a:lstStyle/>
          <a:p>
            <a:r>
              <a:rPr lang="de-DE" sz="3200" dirty="0" err="1" smtClean="0"/>
              <a:t>Wireshark</a:t>
            </a:r>
            <a:r>
              <a:rPr lang="de-DE" sz="3200" dirty="0" smtClean="0"/>
              <a:t> </a:t>
            </a:r>
            <a:r>
              <a:rPr lang="de-DE" sz="3200" dirty="0" err="1" smtClean="0"/>
              <a:t>setup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1200" dirty="0" smtClean="0"/>
          </a:p>
          <a:p>
            <a:r>
              <a:rPr lang="de-DE" sz="3200" dirty="0" smtClean="0"/>
              <a:t>Find </a:t>
            </a:r>
            <a:r>
              <a:rPr lang="de-DE" sz="3200" dirty="0" err="1" smtClean="0"/>
              <a:t>traffic</a:t>
            </a:r>
            <a:r>
              <a:rPr lang="de-DE" sz="3200" dirty="0" smtClean="0"/>
              <a:t> </a:t>
            </a:r>
            <a:r>
              <a:rPr lang="de-DE" sz="3200" dirty="0" err="1" smtClean="0"/>
              <a:t>based</a:t>
            </a:r>
            <a:r>
              <a:rPr lang="de-DE" sz="3200" dirty="0" smtClean="0"/>
              <a:t> </a:t>
            </a:r>
            <a:r>
              <a:rPr lang="de-DE" sz="3200" dirty="0"/>
              <a:t>on </a:t>
            </a:r>
            <a:r>
              <a:rPr lang="de-DE" sz="3200" dirty="0" smtClean="0"/>
              <a:t>an </a:t>
            </a:r>
            <a:r>
              <a:rPr lang="de-DE" sz="3200" dirty="0"/>
              <a:t>IDS </a:t>
            </a:r>
            <a:r>
              <a:rPr lang="de-DE" sz="3200" dirty="0" smtClean="0"/>
              <a:t>alert</a:t>
            </a:r>
            <a:br>
              <a:rPr lang="de-DE" sz="3200" dirty="0" smtClean="0"/>
            </a:br>
            <a:endParaRPr lang="de-DE" sz="1200" dirty="0" smtClean="0"/>
          </a:p>
          <a:p>
            <a:r>
              <a:rPr lang="de-DE" sz="3200" dirty="0" smtClean="0"/>
              <a:t>Find </a:t>
            </a:r>
            <a:r>
              <a:rPr lang="de-DE" sz="3200" dirty="0" err="1" smtClean="0"/>
              <a:t>root</a:t>
            </a:r>
            <a:r>
              <a:rPr lang="de-DE" sz="3200" dirty="0" smtClean="0"/>
              <a:t> </a:t>
            </a:r>
            <a:r>
              <a:rPr lang="de-DE" sz="3200" dirty="0" err="1" smtClean="0"/>
              <a:t>cause</a:t>
            </a:r>
            <a:r>
              <a:rPr lang="de-DE" sz="3200" dirty="0" smtClean="0"/>
              <a:t> after post-</a:t>
            </a:r>
            <a:r>
              <a:rPr lang="de-DE" sz="3200" dirty="0" err="1" smtClean="0"/>
              <a:t>infection</a:t>
            </a:r>
            <a:r>
              <a:rPr lang="de-DE" sz="3200" dirty="0" smtClean="0"/>
              <a:t> </a:t>
            </a:r>
            <a:r>
              <a:rPr lang="de-DE" sz="3200" dirty="0" err="1" smtClean="0"/>
              <a:t>alerts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1200" dirty="0" smtClean="0"/>
          </a:p>
          <a:p>
            <a:r>
              <a:rPr lang="de-DE" sz="3200" dirty="0" err="1" smtClean="0"/>
              <a:t>Example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exploit</a:t>
            </a:r>
            <a:r>
              <a:rPr lang="de-DE" sz="3200" dirty="0" smtClean="0"/>
              <a:t> </a:t>
            </a:r>
            <a:r>
              <a:rPr lang="de-DE" sz="3200" dirty="0" err="1" smtClean="0"/>
              <a:t>kit</a:t>
            </a:r>
            <a:r>
              <a:rPr lang="de-DE" sz="3200" dirty="0" smtClean="0"/>
              <a:t> </a:t>
            </a:r>
            <a:r>
              <a:rPr lang="de-DE" sz="3200" dirty="0" err="1" smtClean="0"/>
              <a:t>traffic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71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7937" indent="0" algn="ctr">
              <a:buNone/>
            </a:pPr>
            <a:r>
              <a:rPr lang="de-DE" sz="4200" dirty="0" err="1" smtClean="0"/>
              <a:t>http.request</a:t>
            </a:r>
            <a:r>
              <a:rPr lang="de-DE" sz="4200" dirty="0" smtClean="0"/>
              <a:t> </a:t>
            </a:r>
            <a:r>
              <a:rPr lang="de-DE" sz="4200" dirty="0" err="1" smtClean="0"/>
              <a:t>and</a:t>
            </a:r>
            <a:r>
              <a:rPr lang="de-DE" sz="4200" dirty="0" smtClean="0"/>
              <a:t> </a:t>
            </a:r>
            <a:r>
              <a:rPr lang="de-DE" sz="4200" dirty="0" err="1" smtClean="0"/>
              <a:t>ip.addr</a:t>
            </a:r>
            <a:r>
              <a:rPr lang="de-DE" sz="4200" dirty="0" smtClean="0"/>
              <a:t> </a:t>
            </a:r>
            <a:r>
              <a:rPr lang="de-DE" sz="4200" dirty="0" err="1" smtClean="0"/>
              <a:t>eq</a:t>
            </a:r>
            <a:r>
              <a:rPr lang="de-DE" sz="4200" dirty="0" smtClean="0"/>
              <a:t> 185.158.153.204</a:t>
            </a:r>
            <a:endParaRPr lang="de-DE" sz="4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1052"/>
            <a:ext cx="9144000" cy="26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/>
              <a:t>EXPLOIT KIT TRAFFIC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33363" indent="-223838"/>
            <a:r>
              <a:rPr lang="de-DE" sz="3200" dirty="0" smtClean="0"/>
              <a:t>Flow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events</a:t>
            </a:r>
            <a:r>
              <a:rPr lang="de-DE" sz="3200" dirty="0" smtClean="0"/>
              <a:t> </a:t>
            </a:r>
            <a:r>
              <a:rPr lang="de-DE" sz="3200" dirty="0" err="1" smtClean="0"/>
              <a:t>from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EK </a:t>
            </a:r>
            <a:r>
              <a:rPr lang="de-DE" sz="3200" dirty="0" err="1" smtClean="0"/>
              <a:t>domain</a:t>
            </a:r>
            <a:r>
              <a:rPr lang="de-DE" sz="3200" dirty="0"/>
              <a:t>:</a:t>
            </a:r>
            <a:endParaRPr lang="de-DE" sz="3200" dirty="0" smtClean="0"/>
          </a:p>
          <a:p>
            <a:endParaRPr lang="de-DE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79731" y="1995686"/>
            <a:ext cx="1944216" cy="194421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2367629"/>
            <a:ext cx="2088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Landing page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83768" y="2994471"/>
            <a:ext cx="1008112" cy="0"/>
          </a:xfrm>
          <a:prstGeom prst="straightConnector1">
            <a:avLst/>
          </a:prstGeom>
          <a:ln w="190500" cap="rnd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96136" y="2994471"/>
            <a:ext cx="1008112" cy="0"/>
          </a:xfrm>
          <a:prstGeom prst="straightConnector1">
            <a:avLst/>
          </a:prstGeom>
          <a:ln w="190500" cap="rnd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>
          <a:xfrm>
            <a:off x="3599985" y="1995686"/>
            <a:ext cx="1944216" cy="194421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27867" y="2591147"/>
            <a:ext cx="2088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latin typeface="Arial" charset="0"/>
                <a:ea typeface="Arial" charset="0"/>
                <a:cs typeface="Arial" charset="0"/>
              </a:rPr>
              <a:t>exploit</a:t>
            </a:r>
            <a:endParaRPr lang="en-US" sz="3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925881" y="1995686"/>
            <a:ext cx="1944216" cy="194421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6251" y="2571750"/>
            <a:ext cx="2088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payload</a:t>
            </a:r>
          </a:p>
        </p:txBody>
      </p:sp>
    </p:spTree>
    <p:extLst>
      <p:ext uri="{BB962C8B-B14F-4D97-AF65-F5344CB8AC3E}">
        <p14:creationId xmlns:p14="http://schemas.microsoft.com/office/powerpoint/2010/main" val="10232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/>
              <a:t>EXPLOIT KIT TRAFFIC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33363" indent="-223838"/>
            <a:r>
              <a:rPr lang="de-DE" sz="3200" dirty="0" smtClean="0"/>
              <a:t>Flow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events</a:t>
            </a:r>
            <a:r>
              <a:rPr lang="de-DE" sz="3200" dirty="0" smtClean="0"/>
              <a:t> </a:t>
            </a:r>
            <a:r>
              <a:rPr lang="de-DE" sz="3200" dirty="0" err="1" smtClean="0"/>
              <a:t>from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EK </a:t>
            </a:r>
            <a:r>
              <a:rPr lang="de-DE" sz="3200" dirty="0" err="1" smtClean="0"/>
              <a:t>domain</a:t>
            </a:r>
            <a:r>
              <a:rPr lang="de-DE" sz="3200" dirty="0"/>
              <a:t>:</a:t>
            </a:r>
            <a:endParaRPr lang="de-DE" sz="3200" dirty="0" smtClean="0"/>
          </a:p>
          <a:p>
            <a:endParaRPr lang="de-DE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464427" y="1676937"/>
            <a:ext cx="2564295" cy="25642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22505" y="2512807"/>
            <a:ext cx="2157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smtClean="0">
                <a:latin typeface="Arial" charset="0"/>
                <a:ea typeface="Arial" charset="0"/>
                <a:cs typeface="Arial" charset="0"/>
              </a:rPr>
              <a:t>payload</a:t>
            </a:r>
            <a:endParaRPr lang="en-US" sz="4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899592" y="1635646"/>
            <a:ext cx="2564295" cy="256429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16144" y="1989587"/>
            <a:ext cx="2088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Landing</a:t>
            </a:r>
          </a:p>
          <a:p>
            <a:pPr algn="ctr"/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page &amp; IE exploit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24400" y="2959083"/>
            <a:ext cx="1280160" cy="1"/>
          </a:xfrm>
          <a:prstGeom prst="straightConnector1">
            <a:avLst/>
          </a:prstGeom>
          <a:ln w="190500" cap="rnd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7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7937" indent="0" algn="ctr">
              <a:buNone/>
            </a:pPr>
            <a:r>
              <a:rPr lang="de-DE" sz="4200" dirty="0"/>
              <a:t>(</a:t>
            </a:r>
            <a:r>
              <a:rPr lang="de-DE" sz="4200" dirty="0" err="1" smtClean="0"/>
              <a:t>http.request</a:t>
            </a:r>
            <a:r>
              <a:rPr lang="de-DE" sz="4200" dirty="0" smtClean="0"/>
              <a:t> </a:t>
            </a:r>
            <a:r>
              <a:rPr lang="de-DE" sz="4200" dirty="0" err="1" smtClean="0"/>
              <a:t>or</a:t>
            </a:r>
            <a:r>
              <a:rPr lang="de-DE" sz="4200" dirty="0" smtClean="0"/>
              <a:t> </a:t>
            </a:r>
            <a:r>
              <a:rPr lang="de-DE" sz="4200" dirty="0" err="1" smtClean="0"/>
              <a:t>http.response</a:t>
            </a:r>
            <a:r>
              <a:rPr lang="de-DE" sz="4200" dirty="0" smtClean="0"/>
              <a:t>) </a:t>
            </a:r>
            <a:r>
              <a:rPr lang="de-DE" sz="4200" dirty="0" err="1" smtClean="0"/>
              <a:t>and</a:t>
            </a:r>
            <a:r>
              <a:rPr lang="de-DE" sz="4200" dirty="0" smtClean="0"/>
              <a:t> </a:t>
            </a:r>
            <a:r>
              <a:rPr lang="de-DE" sz="4200" dirty="0" err="1" smtClean="0"/>
              <a:t>ip.addr</a:t>
            </a:r>
            <a:r>
              <a:rPr lang="de-DE" sz="4200" dirty="0" smtClean="0"/>
              <a:t> </a:t>
            </a:r>
            <a:r>
              <a:rPr lang="de-DE" sz="4200" dirty="0" err="1" smtClean="0"/>
              <a:t>eq</a:t>
            </a:r>
            <a:r>
              <a:rPr lang="de-DE" sz="4200" dirty="0" smtClean="0"/>
              <a:t> 185.158.153.204</a:t>
            </a:r>
            <a:endParaRPr lang="de-DE" sz="4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" y="2211710"/>
            <a:ext cx="9144000" cy="25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994"/>
            <a:ext cx="9144000" cy="408388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389888"/>
            <a:ext cx="9088530" cy="1344393"/>
            <a:chOff x="0" y="1389888"/>
            <a:chExt cx="9088530" cy="13443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" y="2263023"/>
              <a:ext cx="8961120" cy="46191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5470" y="2286000"/>
              <a:ext cx="8997090" cy="44828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1389888"/>
              <a:ext cx="3209544" cy="16459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 flipV="1">
              <a:off x="0" y="1554480"/>
              <a:ext cx="55470" cy="731520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206907" y="1389888"/>
              <a:ext cx="5881623" cy="896112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25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809"/>
            <a:ext cx="9144000" cy="409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1347614"/>
            <a:ext cx="9134856" cy="3434055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33363" indent="-223838"/>
            <a:r>
              <a:rPr lang="de-DE" sz="3200" dirty="0" smtClean="0"/>
              <a:t>File </a:t>
            </a:r>
            <a:r>
              <a:rPr lang="de-DE" sz="3200" dirty="0" smtClean="0">
                <a:sym typeface="Wingdings"/>
              </a:rPr>
              <a:t> Export Objects  HTTP</a:t>
            </a:r>
            <a:endParaRPr lang="de-DE" sz="3200" dirty="0" smtClean="0"/>
          </a:p>
          <a:p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" y="2139702"/>
            <a:ext cx="911057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7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7937" indent="0" algn="ctr">
              <a:buNone/>
            </a:pPr>
            <a:r>
              <a:rPr lang="de-DE" sz="4200" dirty="0"/>
              <a:t>(</a:t>
            </a:r>
            <a:r>
              <a:rPr lang="de-DE" sz="4200" dirty="0" err="1" smtClean="0"/>
              <a:t>http.request</a:t>
            </a:r>
            <a:r>
              <a:rPr lang="de-DE" sz="4200" dirty="0" smtClean="0"/>
              <a:t> </a:t>
            </a:r>
            <a:r>
              <a:rPr lang="de-DE" sz="4200" dirty="0" err="1" smtClean="0"/>
              <a:t>or</a:t>
            </a:r>
            <a:r>
              <a:rPr lang="de-DE" sz="4200" dirty="0" smtClean="0"/>
              <a:t> </a:t>
            </a:r>
            <a:r>
              <a:rPr lang="de-DE" sz="4200" dirty="0" err="1" smtClean="0"/>
              <a:t>http.response</a:t>
            </a:r>
            <a:r>
              <a:rPr lang="de-DE" sz="4200" dirty="0" smtClean="0"/>
              <a:t>) </a:t>
            </a:r>
            <a:r>
              <a:rPr lang="de-DE" sz="4200" dirty="0" err="1" smtClean="0"/>
              <a:t>and</a:t>
            </a:r>
            <a:r>
              <a:rPr lang="de-DE" sz="4200" dirty="0" smtClean="0"/>
              <a:t> </a:t>
            </a:r>
            <a:r>
              <a:rPr lang="de-DE" sz="4200" dirty="0" err="1" smtClean="0"/>
              <a:t>ip.addr</a:t>
            </a:r>
            <a:r>
              <a:rPr lang="de-DE" sz="4200" dirty="0" smtClean="0"/>
              <a:t> </a:t>
            </a:r>
            <a:r>
              <a:rPr lang="de-DE" sz="4200" dirty="0" err="1" smtClean="0"/>
              <a:t>eq</a:t>
            </a:r>
            <a:r>
              <a:rPr lang="de-DE" sz="4200" dirty="0" smtClean="0"/>
              <a:t> 185.158.153.204</a:t>
            </a:r>
            <a:endParaRPr lang="de-DE" sz="4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" y="2211710"/>
            <a:ext cx="9144000" cy="25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1347614"/>
            <a:ext cx="9134856" cy="3434055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33363" indent="-223838"/>
            <a:r>
              <a:rPr lang="de-DE" sz="3200" dirty="0" smtClean="0"/>
              <a:t>File </a:t>
            </a:r>
            <a:r>
              <a:rPr lang="de-DE" sz="3200" dirty="0" smtClean="0">
                <a:sym typeface="Wingdings"/>
              </a:rPr>
              <a:t> Export Objects  HTTP</a:t>
            </a:r>
            <a:endParaRPr lang="de-DE" sz="3200" dirty="0" smtClean="0"/>
          </a:p>
          <a:p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" y="2139702"/>
            <a:ext cx="9110578" cy="432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" y="3579862"/>
            <a:ext cx="9107424" cy="4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PCAPS ONLINE AT: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412" y="1059582"/>
            <a:ext cx="8353176" cy="3456383"/>
          </a:xfrm>
        </p:spPr>
        <p:txBody>
          <a:bodyPr/>
          <a:lstStyle/>
          <a:p>
            <a:r>
              <a:rPr lang="de-DE" sz="2600" dirty="0"/>
              <a:t>http://</a:t>
            </a:r>
            <a:r>
              <a:rPr lang="de-DE" sz="2600" dirty="0" err="1" smtClean="0"/>
              <a:t>www.malware-traffic-analysis.net</a:t>
            </a:r>
            <a:r>
              <a:rPr lang="de-DE" sz="2600" dirty="0" smtClean="0"/>
              <a:t>/2017/06/01/</a:t>
            </a:r>
            <a:br>
              <a:rPr lang="de-DE" sz="2600" dirty="0" smtClean="0"/>
            </a:br>
            <a:r>
              <a:rPr lang="de-DE" sz="2600" dirty="0" smtClean="0"/>
              <a:t>2017-06-01-SharkFest-pcap-for-lab-by-Duncan-01.pcap.zip</a:t>
            </a:r>
            <a:br>
              <a:rPr lang="de-DE" sz="2600" dirty="0" smtClean="0"/>
            </a:br>
            <a:endParaRPr lang="de-DE" sz="2600" dirty="0" smtClean="0"/>
          </a:p>
          <a:p>
            <a:r>
              <a:rPr lang="de-DE" sz="2600" dirty="0" smtClean="0"/>
              <a:t>http</a:t>
            </a:r>
            <a:r>
              <a:rPr lang="de-DE" sz="2600" dirty="0"/>
              <a:t>://</a:t>
            </a:r>
            <a:r>
              <a:rPr lang="de-DE" sz="2600" dirty="0" err="1" smtClean="0"/>
              <a:t>www.malware-traffic-analysis.net</a:t>
            </a:r>
            <a:r>
              <a:rPr lang="de-DE" sz="2600" dirty="0" smtClean="0"/>
              <a:t>/2017/06/01/</a:t>
            </a:r>
            <a:br>
              <a:rPr lang="de-DE" sz="2600" dirty="0" smtClean="0"/>
            </a:br>
            <a:r>
              <a:rPr lang="de-DE" sz="2600" dirty="0" smtClean="0"/>
              <a:t>2017-06-01-SharkFest-pcap-for-lab-by-Duncan-02.pcap.zip</a:t>
            </a:r>
            <a:br>
              <a:rPr lang="de-DE" sz="2600" dirty="0" smtClean="0"/>
            </a:br>
            <a:endParaRPr lang="de-DE" sz="2600" dirty="0" smtClean="0"/>
          </a:p>
          <a:p>
            <a:r>
              <a:rPr lang="de-DE" sz="2600" dirty="0" smtClean="0"/>
              <a:t> </a:t>
            </a:r>
            <a:r>
              <a:rPr lang="de-DE" sz="2600" dirty="0"/>
              <a:t>http://</a:t>
            </a:r>
            <a:r>
              <a:rPr lang="de-DE" sz="2600" dirty="0" err="1" smtClean="0"/>
              <a:t>www.malware-traffic-analysis.net</a:t>
            </a:r>
            <a:r>
              <a:rPr lang="de-DE" sz="2600" dirty="0" smtClean="0"/>
              <a:t>/2017/06/01/</a:t>
            </a:r>
            <a:br>
              <a:rPr lang="de-DE" sz="2600" dirty="0" smtClean="0"/>
            </a:br>
            <a:r>
              <a:rPr lang="de-DE" sz="2600" dirty="0" smtClean="0"/>
              <a:t>2017-06-01-SharkFest-pcap-for-lab-by-Duncan-03.pcap.zip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2126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33363" indent="-223838"/>
            <a:r>
              <a:rPr lang="de-DE" sz="3200" dirty="0" err="1"/>
              <a:t>Example</a:t>
            </a:r>
            <a:r>
              <a:rPr lang="de-DE" sz="3200" dirty="0"/>
              <a:t> </a:t>
            </a:r>
            <a:r>
              <a:rPr lang="de-DE" sz="3200" dirty="0" err="1"/>
              <a:t>from</a:t>
            </a:r>
            <a:r>
              <a:rPr lang="de-DE" sz="3200" dirty="0"/>
              <a:t> </a:t>
            </a:r>
            <a:r>
              <a:rPr lang="de-DE" sz="3200" dirty="0" err="1" smtClean="0"/>
              <a:t>Tuesday</a:t>
            </a:r>
            <a:r>
              <a:rPr lang="de-DE" sz="3200" dirty="0" smtClean="0"/>
              <a:t> 2017-06-20:</a:t>
            </a:r>
            <a:endParaRPr lang="de-DE" sz="3200" dirty="0"/>
          </a:p>
          <a:p>
            <a:endParaRPr lang="de-DE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7614"/>
            <a:ext cx="9144000" cy="335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542"/>
            <a:ext cx="9144000" cy="409735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2776" y="1918066"/>
            <a:ext cx="9075504" cy="1727293"/>
            <a:chOff x="22776" y="1918066"/>
            <a:chExt cx="9075504" cy="1727293"/>
          </a:xfrm>
        </p:grpSpPr>
        <p:sp>
          <p:nvSpPr>
            <p:cNvPr id="13" name="Rectangle 12"/>
            <p:cNvSpPr>
              <a:spLocks/>
            </p:cNvSpPr>
            <p:nvPr/>
          </p:nvSpPr>
          <p:spPr>
            <a:xfrm>
              <a:off x="22776" y="3452864"/>
              <a:ext cx="3181072" cy="192495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226624" y="2406403"/>
              <a:ext cx="5871656" cy="123895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" y="1918066"/>
              <a:ext cx="9052560" cy="46662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5720" y="1939779"/>
              <a:ext cx="9052560" cy="44491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2776" y="2406400"/>
              <a:ext cx="22944" cy="103560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8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2776" y="3890525"/>
            <a:ext cx="1740912" cy="19339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764368" y="3014846"/>
            <a:ext cx="5967493" cy="106817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0" y="2355727"/>
            <a:ext cx="1671646" cy="153479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73352" y="2377440"/>
            <a:ext cx="6062472" cy="6400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1563638"/>
            <a:ext cx="9144000" cy="3325091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233363" indent="-223838"/>
            <a:r>
              <a:rPr lang="de-DE" sz="3200" dirty="0" err="1" smtClean="0"/>
              <a:t>Example</a:t>
            </a:r>
            <a:r>
              <a:rPr lang="de-DE" sz="3200" dirty="0" smtClean="0"/>
              <a:t> </a:t>
            </a:r>
            <a:r>
              <a:rPr lang="de-DE" sz="3200" dirty="0" err="1" smtClean="0"/>
              <a:t>from</a:t>
            </a:r>
            <a:r>
              <a:rPr lang="de-DE" sz="3200" dirty="0" smtClean="0"/>
              <a:t> </a:t>
            </a:r>
            <a:r>
              <a:rPr lang="de-DE" sz="3200" dirty="0" err="1" smtClean="0"/>
              <a:t>yesterday</a:t>
            </a:r>
            <a:r>
              <a:rPr lang="de-DE" sz="3200" dirty="0" smtClean="0"/>
              <a:t> on 2017-06-20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7937" indent="0" algn="ctr">
              <a:buNone/>
            </a:pPr>
            <a:r>
              <a:rPr lang="de-DE" sz="4200" dirty="0"/>
              <a:t>(</a:t>
            </a:r>
            <a:r>
              <a:rPr lang="de-DE" sz="4200" dirty="0" err="1" smtClean="0"/>
              <a:t>http.request</a:t>
            </a:r>
            <a:r>
              <a:rPr lang="de-DE" sz="4200" dirty="0" smtClean="0"/>
              <a:t> </a:t>
            </a:r>
            <a:r>
              <a:rPr lang="de-DE" sz="4200" dirty="0" err="1" smtClean="0"/>
              <a:t>or</a:t>
            </a:r>
            <a:r>
              <a:rPr lang="de-DE" sz="4200" dirty="0" smtClean="0"/>
              <a:t> </a:t>
            </a:r>
            <a:r>
              <a:rPr lang="de-DE" sz="4200" dirty="0" err="1" smtClean="0"/>
              <a:t>http.response</a:t>
            </a:r>
            <a:r>
              <a:rPr lang="de-DE" sz="4200" dirty="0" smtClean="0"/>
              <a:t>) </a:t>
            </a:r>
            <a:r>
              <a:rPr lang="de-DE" sz="4200" dirty="0" err="1" smtClean="0"/>
              <a:t>and</a:t>
            </a:r>
            <a:r>
              <a:rPr lang="de-DE" sz="4200" dirty="0" smtClean="0"/>
              <a:t> </a:t>
            </a:r>
            <a:r>
              <a:rPr lang="de-DE" sz="4200" dirty="0" err="1" smtClean="0"/>
              <a:t>ip.addr</a:t>
            </a:r>
            <a:r>
              <a:rPr lang="de-DE" sz="4200" dirty="0" smtClean="0"/>
              <a:t> </a:t>
            </a:r>
            <a:r>
              <a:rPr lang="de-DE" sz="4200" dirty="0" err="1" smtClean="0"/>
              <a:t>eq</a:t>
            </a:r>
            <a:r>
              <a:rPr lang="de-DE" sz="4200" dirty="0" smtClean="0"/>
              <a:t> 185.158.153.204</a:t>
            </a:r>
            <a:endParaRPr lang="de-DE" sz="4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" y="2211710"/>
            <a:ext cx="9144000" cy="25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9144000" cy="402593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7504" y="2079906"/>
            <a:ext cx="8807896" cy="2474500"/>
            <a:chOff x="107504" y="2079906"/>
            <a:chExt cx="8807896" cy="2474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3766634"/>
              <a:ext cx="787772" cy="78777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2079907"/>
              <a:ext cx="8686800" cy="4572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07504" y="3941064"/>
              <a:ext cx="216024" cy="21945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>
            <a:xfrm>
              <a:off x="107504" y="3126920"/>
              <a:ext cx="3081528" cy="210312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189032" y="2537107"/>
              <a:ext cx="5726368" cy="80012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07504" y="2079906"/>
              <a:ext cx="108012" cy="104681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07504" y="3730555"/>
              <a:ext cx="1368152" cy="18903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7504" y="4165103"/>
              <a:ext cx="1368152" cy="38930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0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244"/>
            <a:ext cx="9144000" cy="39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6" y="771551"/>
            <a:ext cx="8353176" cy="4104456"/>
          </a:xfrm>
        </p:spPr>
        <p:txBody>
          <a:bodyPr/>
          <a:lstStyle/>
          <a:p>
            <a:pPr marL="7937" indent="0" algn="ctr">
              <a:buNone/>
            </a:pPr>
            <a:r>
              <a:rPr lang="de-DE" sz="4200" dirty="0" err="1"/>
              <a:t>i</a:t>
            </a:r>
            <a:r>
              <a:rPr lang="de-DE" sz="4200" dirty="0" err="1" smtClean="0"/>
              <a:t>p</a:t>
            </a:r>
            <a:r>
              <a:rPr lang="de-DE" sz="4200" dirty="0" smtClean="0"/>
              <a:t> </a:t>
            </a:r>
            <a:r>
              <a:rPr lang="de-DE" sz="4200" dirty="0" err="1" smtClean="0"/>
              <a:t>contains</a:t>
            </a:r>
            <a:r>
              <a:rPr lang="de-DE" sz="4200" dirty="0" smtClean="0"/>
              <a:t> </a:t>
            </a:r>
            <a:r>
              <a:rPr lang="de-DE" sz="4200" dirty="0" err="1" smtClean="0"/>
              <a:t>red.troy.systems</a:t>
            </a:r>
            <a:endParaRPr lang="de-DE" sz="4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2" y="1624990"/>
            <a:ext cx="9144000" cy="32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28" y="732572"/>
            <a:ext cx="7367944" cy="40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6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EXPLOIT KIT TRAFFIC</a:t>
            </a:r>
            <a:endParaRPr lang="de-DE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244"/>
            <a:ext cx="9144000" cy="39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SUMMARY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15616" y="1203598"/>
            <a:ext cx="7128792" cy="2952327"/>
          </a:xfrm>
        </p:spPr>
        <p:txBody>
          <a:bodyPr/>
          <a:lstStyle/>
          <a:p>
            <a:r>
              <a:rPr lang="de-DE" sz="3200" dirty="0" err="1" smtClean="0"/>
              <a:t>Wireshark</a:t>
            </a:r>
            <a:r>
              <a:rPr lang="de-DE" sz="3200" dirty="0" smtClean="0"/>
              <a:t> </a:t>
            </a:r>
            <a:r>
              <a:rPr lang="de-DE" sz="3200" dirty="0" err="1" smtClean="0"/>
              <a:t>setup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1200" dirty="0" smtClean="0"/>
          </a:p>
          <a:p>
            <a:r>
              <a:rPr lang="de-DE" sz="3200" dirty="0" smtClean="0"/>
              <a:t>Find </a:t>
            </a:r>
            <a:r>
              <a:rPr lang="de-DE" sz="3200" dirty="0" err="1" smtClean="0"/>
              <a:t>traffic</a:t>
            </a:r>
            <a:r>
              <a:rPr lang="de-DE" sz="3200" dirty="0" smtClean="0"/>
              <a:t> </a:t>
            </a:r>
            <a:r>
              <a:rPr lang="de-DE" sz="3200" dirty="0" err="1" smtClean="0"/>
              <a:t>based</a:t>
            </a:r>
            <a:r>
              <a:rPr lang="de-DE" sz="3200" dirty="0" smtClean="0"/>
              <a:t> </a:t>
            </a:r>
            <a:r>
              <a:rPr lang="de-DE" sz="3200" dirty="0"/>
              <a:t>on </a:t>
            </a:r>
            <a:r>
              <a:rPr lang="de-DE" sz="3200" dirty="0" smtClean="0"/>
              <a:t>an </a:t>
            </a:r>
            <a:r>
              <a:rPr lang="de-DE" sz="3200" dirty="0"/>
              <a:t>IDS </a:t>
            </a:r>
            <a:r>
              <a:rPr lang="de-DE" sz="3200" dirty="0" smtClean="0"/>
              <a:t>alert</a:t>
            </a:r>
            <a:br>
              <a:rPr lang="de-DE" sz="3200" dirty="0" smtClean="0"/>
            </a:br>
            <a:endParaRPr lang="de-DE" sz="1200" dirty="0" smtClean="0"/>
          </a:p>
          <a:p>
            <a:r>
              <a:rPr lang="de-DE" sz="3200" dirty="0" smtClean="0"/>
              <a:t>Find </a:t>
            </a:r>
            <a:r>
              <a:rPr lang="de-DE" sz="3200" dirty="0" err="1" smtClean="0"/>
              <a:t>root</a:t>
            </a:r>
            <a:r>
              <a:rPr lang="de-DE" sz="3200" dirty="0" smtClean="0"/>
              <a:t> </a:t>
            </a:r>
            <a:r>
              <a:rPr lang="de-DE" sz="3200" dirty="0" err="1" smtClean="0"/>
              <a:t>cause</a:t>
            </a:r>
            <a:r>
              <a:rPr lang="de-DE" sz="3200" dirty="0" smtClean="0"/>
              <a:t> after post-</a:t>
            </a:r>
            <a:r>
              <a:rPr lang="de-DE" sz="3200" dirty="0" err="1" smtClean="0"/>
              <a:t>infection</a:t>
            </a:r>
            <a:r>
              <a:rPr lang="de-DE" sz="3200" dirty="0" smtClean="0"/>
              <a:t> </a:t>
            </a:r>
            <a:r>
              <a:rPr lang="de-DE" sz="3200" dirty="0" err="1" smtClean="0"/>
              <a:t>alerts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1200" dirty="0" smtClean="0"/>
          </a:p>
          <a:p>
            <a:r>
              <a:rPr lang="de-DE" sz="3200" dirty="0" err="1" smtClean="0"/>
              <a:t>Example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exploit</a:t>
            </a:r>
            <a:r>
              <a:rPr lang="de-DE" sz="3200" dirty="0" smtClean="0"/>
              <a:t> </a:t>
            </a:r>
            <a:r>
              <a:rPr lang="de-DE" sz="3200" dirty="0" err="1" smtClean="0"/>
              <a:t>kit</a:t>
            </a:r>
            <a:r>
              <a:rPr lang="de-DE" sz="3200" dirty="0" smtClean="0"/>
              <a:t> </a:t>
            </a:r>
            <a:r>
              <a:rPr lang="de-DE" sz="3200" dirty="0" err="1" smtClean="0"/>
              <a:t>traffic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4923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550"/>
            <a:ext cx="9144000" cy="392632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2571750"/>
            <a:ext cx="9144000" cy="1584176"/>
            <a:chOff x="0" y="2571750"/>
            <a:chExt cx="9144000" cy="15841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71750"/>
              <a:ext cx="9144000" cy="56789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52" y="2571750"/>
              <a:ext cx="9036496" cy="56533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16552" y="3858768"/>
              <a:ext cx="3635896" cy="2880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3752" y="3137083"/>
              <a:ext cx="4374232" cy="1018843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052448" y="3137083"/>
              <a:ext cx="1037800" cy="100971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00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Bradley Duncan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95288" y="4371975"/>
            <a:ext cx="8353425" cy="360015"/>
          </a:xfrm>
        </p:spPr>
        <p:txBody>
          <a:bodyPr/>
          <a:lstStyle/>
          <a:p>
            <a:r>
              <a:rPr lang="en-US" dirty="0" smtClean="0"/>
              <a:t>Threat Intelligence Analyst | Palo Alto Networks Unit 42</a:t>
            </a:r>
            <a:endParaRPr lang="en-US" dirty="0"/>
          </a:p>
        </p:txBody>
      </p:sp>
      <p:sp>
        <p:nvSpPr>
          <p:cNvPr id="18" name="Text Placeholder 9"/>
          <p:cNvSpPr txBox="1">
            <a:spLocks/>
          </p:cNvSpPr>
          <p:nvPr/>
        </p:nvSpPr>
        <p:spPr>
          <a:xfrm>
            <a:off x="323528" y="1272364"/>
            <a:ext cx="8353425" cy="12961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 baseline="0">
                <a:solidFill>
                  <a:srgbClr val="0B5394"/>
                </a:solidFill>
                <a:latin typeface="Oswald" panose="02000503000000000000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 baseline="0">
                <a:solidFill>
                  <a:srgbClr val="595959"/>
                </a:solidFill>
                <a:latin typeface="Oswald" panose="02000503000000000000" pitchFamily="2" charset="0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Analyzing Exploit Kit Traffic with Wireshark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 Placeholder 9"/>
          <p:cNvSpPr txBox="1">
            <a:spLocks/>
          </p:cNvSpPr>
          <p:nvPr/>
        </p:nvSpPr>
        <p:spPr>
          <a:xfrm>
            <a:off x="323529" y="2712574"/>
            <a:ext cx="8353425" cy="12961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 baseline="0">
                <a:solidFill>
                  <a:srgbClr val="0B5394"/>
                </a:solidFill>
                <a:latin typeface="Oswald" panose="02000503000000000000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 u="none" strike="noStrike" cap="none" baseline="0">
                <a:solidFill>
                  <a:srgbClr val="595959"/>
                </a:solidFill>
                <a:latin typeface="Oswald" panose="02000503000000000000" pitchFamily="2" charset="0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/>
              <a:t>Analyzing Malicious Traffic with Wireshark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060082" y="1416380"/>
            <a:ext cx="2592288" cy="432048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0082" y="1416357"/>
            <a:ext cx="2592288" cy="504178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48114" y="3356943"/>
            <a:ext cx="1944216" cy="1776"/>
          </a:xfrm>
          <a:prstGeom prst="line">
            <a:avLst/>
          </a:prstGeom>
          <a:ln w="76200" cap="rnd">
            <a:solidFill>
              <a:srgbClr val="0B539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8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99542"/>
          </a:xfrm>
        </p:spPr>
        <p:txBody>
          <a:bodyPr/>
          <a:lstStyle/>
          <a:p>
            <a:r>
              <a:rPr lang="de-DE" sz="3800" dirty="0" smtClean="0"/>
              <a:t>WIRESHARK SETUP</a:t>
            </a:r>
            <a:endParaRPr lang="de-DE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771551"/>
            <a:ext cx="8496944" cy="4104456"/>
          </a:xfrm>
        </p:spPr>
        <p:txBody>
          <a:bodyPr/>
          <a:lstStyle/>
          <a:p>
            <a:r>
              <a:rPr lang="de-DE" sz="3200" dirty="0" smtClean="0"/>
              <a:t>Default </a:t>
            </a:r>
            <a:r>
              <a:rPr lang="de-DE" sz="3200" dirty="0" err="1" smtClean="0"/>
              <a:t>column</a:t>
            </a:r>
            <a:r>
              <a:rPr lang="de-DE" sz="3200" dirty="0" smtClean="0"/>
              <a:t> </a:t>
            </a:r>
            <a:r>
              <a:rPr lang="de-DE" sz="3200" dirty="0" err="1" smtClean="0"/>
              <a:t>display</a:t>
            </a:r>
            <a:r>
              <a:rPr lang="de-DE" sz="3200" dirty="0" smtClean="0"/>
              <a:t> not ideal </a:t>
            </a:r>
            <a:r>
              <a:rPr lang="de-DE" sz="3200" dirty="0" err="1" smtClean="0"/>
              <a:t>for</a:t>
            </a:r>
            <a:r>
              <a:rPr lang="de-DE" sz="3200" dirty="0" smtClean="0"/>
              <a:t> HTTP </a:t>
            </a:r>
            <a:r>
              <a:rPr lang="de-DE" sz="3200" dirty="0" err="1" smtClean="0"/>
              <a:t>traffic</a:t>
            </a:r>
            <a:endParaRPr lang="de-D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3051"/>
            <a:ext cx="9144000" cy="32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swald Title">
      <a:majorFont>
        <a:latin typeface="Oswald"/>
        <a:ea typeface=""/>
        <a:cs typeface=""/>
      </a:majorFont>
      <a:minorFont>
        <a:latin typeface="Oswa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534</Words>
  <Application>Microsoft Macintosh PowerPoint</Application>
  <PresentationFormat>On-screen Show (16:9)</PresentationFormat>
  <Paragraphs>172</Paragraphs>
  <Slides>80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Oswald</vt:lpstr>
      <vt:lpstr>Wingdings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Date</dc:title>
  <dc:creator>Jasper</dc:creator>
  <cp:lastModifiedBy>Bradley Duncan</cp:lastModifiedBy>
  <cp:revision>94</cp:revision>
  <cp:lastPrinted>2017-04-10T18:55:22Z</cp:lastPrinted>
  <dcterms:modified xsi:type="dcterms:W3CDTF">2017-06-29T22:08:34Z</dcterms:modified>
</cp:coreProperties>
</file>