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2"/>
  </p:notesMasterIdLst>
  <p:sldIdLst>
    <p:sldId id="256" r:id="rId3"/>
    <p:sldId id="259" r:id="rId4"/>
    <p:sldId id="257" r:id="rId5"/>
    <p:sldId id="268" r:id="rId6"/>
    <p:sldId id="269" r:id="rId7"/>
    <p:sldId id="270" r:id="rId8"/>
    <p:sldId id="271" r:id="rId9"/>
    <p:sldId id="272" r:id="rId10"/>
    <p:sldId id="273" r:id="rId11"/>
    <p:sldId id="258" r:id="rId12"/>
    <p:sldId id="266" r:id="rId13"/>
  </p:sldIdLst>
  <p:sldSz cx="9144000" cy="5143500" type="screen16x9"/>
  <p:notesSz cx="6858000" cy="9144000"/>
  <p:custDataLst>
    <p:tags r:id="rId14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13"/>
  </p:normalViewPr>
  <p:slideViewPr>
    <p:cSldViewPr snapToGrid="0" snapToObjects="1">
      <p:cViewPr varScale="1">
        <p:scale>
          <a:sx n="154" d="100"/>
          <a:sy n="154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721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997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756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2216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66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1595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011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6151281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</a:xfrm>
      </p:grpSpPr>
      <p:sp>
        <p:nvSpPr>
          <p:cNvPr id="15" name="Shape 15"/>
          <p:cNvSpPr/>
          <p:nvPr/>
        </p:nvSpPr>
        <p:spPr>
          <a:xfrm>
            <a:off x="0" y="1001267"/>
            <a:ext cx="9144000" cy="4142100"/>
          </a:xfrm>
          <a:prstGeom prst="rect">
            <a:avLst/>
          </a:prstGeom>
          <a:solidFill>
            <a:srgbClr val="0D439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 hasCustomPrompt="1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  <a:defRPr sz="3600" b="1" i="0" u="none" strike="noStrike" cap="none" baseline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r>
              <a:rPr lang="en-US" smtClean="0"/>
              <a:t>Mangling Packets on the Fly With Divert Sockets</a:t>
            </a: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 hasCustomPrompt="1"/>
          </p:nvPr>
        </p:nvSpPr>
        <p:spPr>
          <a:xfrm>
            <a:off x="259257" y="2643014"/>
            <a:ext cx="2621761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D9D9D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How to Hack a Cisco Router ACL</a:t>
            </a:r>
            <a:endParaRPr/>
          </a:p>
        </p:txBody>
      </p:sp>
      <p:sp>
        <p:nvSpPr>
          <p:cNvPr id="18" name="Shape 18"/>
          <p:cNvSpPr txBox="1"/>
          <p:nvPr/>
        </p:nvSpPr>
        <p:spPr>
          <a:xfrm>
            <a:off x="5558084" y="3384445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 strike="noStrike" cap="none" smtClean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Kary</a:t>
            </a:r>
            <a:r>
              <a:rPr lang="en-US" sz="2400" b="0" i="0" u="none" strike="noStrike" cap="none" baseline="0" smtClean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Rogers</a:t>
            </a:r>
            <a:endParaRPr sz="2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Shape 19"/>
          <p:cNvSpPr txBox="1"/>
          <p:nvPr/>
        </p:nvSpPr>
        <p:spPr>
          <a:xfrm>
            <a:off x="1010363" y="-5"/>
            <a:ext cx="7286700" cy="9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800"/>
              <a:buFont typeface="Tahoma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SharkFest </a:t>
            </a:r>
            <a:r>
              <a:rPr lang="en-US" sz="4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’18 US</a:t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734684" y="4835723"/>
            <a:ext cx="767463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#sf18us  •  Computer History Museum, Mountain View, CA  •  June 25-28</a:t>
            </a: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5558084" y="3848412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B01"/>
              </a:buClr>
              <a:buSzPts val="1800"/>
              <a:buFont typeface="Tahoma"/>
              <a:buNone/>
            </a:pPr>
            <a:r>
              <a:rPr lang="en-US" sz="1800" b="0" i="0" u="none" strike="noStrike" cap="none" smtClean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Director,</a:t>
            </a:r>
            <a:r>
              <a:rPr lang="en-US" sz="1800" b="0" i="0" u="none" strike="noStrike" cap="none" baseline="0" smtClean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 Staff Engineering  Riverbed Tech Support</a:t>
            </a:r>
            <a:endParaRPr sz="1800" b="0" i="0" u="none" strike="noStrike" cap="none">
              <a:solidFill>
                <a:srgbClr val="D9D9D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259257" y="3832503"/>
            <a:ext cx="184708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Default layout">
  <p:cSld name="Default layout">
    <p:spTree>
      <p:nvGrpSpPr>
        <p:cNvPr id="1" name="Shape 23"/>
        <p:cNvGrpSpPr/>
        <p:nvPr/>
      </p:nvGrpSpPr>
      <p:grpSpPr>
        <a:xfrm>
          <a:off x="0" y="0"/>
          <a: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Bullets plus picture">
  <p:cSld name="Bullets plus picture">
    <p:spTree>
      <p:nvGrpSpPr>
        <p:cNvPr id="1" name="Shape 26"/>
        <p:cNvGrpSpPr/>
        <p:nvPr/>
      </p:nvGrpSpPr>
      <p:grpSpPr>
        <a:xfrm>
          <a:off x="0" y="0"/>
          <a: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pic" idx="2"/>
          </p:nvPr>
        </p:nvSpPr>
        <p:spPr>
          <a:xfrm>
            <a:off x="6062473" y="1193801"/>
            <a:ext cx="263893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Picture only">
  <p:cSld name="Picture only">
    <p:spTree>
      <p:nvGrpSpPr>
        <p:cNvPr id="1" name="Shape 30"/>
        <p:cNvGrpSpPr/>
        <p:nvPr/>
      </p:nvGrpSpPr>
      <p:grpSpPr>
        <a:xfrm>
          <a:off x="0" y="0"/>
          <a: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492953" y="1193802"/>
            <a:ext cx="82084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image" Target="../media/image1.jpeg" /><Relationship Id="rId6" Type="http://schemas.openxmlformats.org/officeDocument/2006/relationships/image" Target="../media/image2.jpeg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sp>
        <p:nvSpPr>
          <p:cNvPr id="6" name="Shape 6"/>
          <p:cNvSpPr/>
          <p:nvPr/>
        </p:nvSpPr>
        <p:spPr>
          <a:xfrm>
            <a:off x="1" y="0"/>
            <a:ext cx="9152524" cy="9961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400"/>
              <a:buFont typeface="Oswald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Shape 7" descr="sf logo-white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6600" y="139198"/>
            <a:ext cx="719049" cy="7130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  <a:defRPr sz="3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92953" y="1193801"/>
            <a:ext cx="82084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" y="4809667"/>
            <a:ext cx="9144000" cy="3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60925" y="4836075"/>
            <a:ext cx="8272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#sf18us  •  Computer History Museum, Mountain View, CA  •  June 25-28</a:t>
            </a: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8330987" y="4796825"/>
            <a:ext cx="4523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3" name="Shape 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50775" y="132812"/>
            <a:ext cx="732625" cy="7351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1.xml" /><Relationship Id="rId3" Type="http://schemas.openxmlformats.org/officeDocument/2006/relationships/hyperlink" Target="mailto:kary@packetbomb.com" TargetMode="External" /><Relationship Id="rId4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</a:pPr>
            <a:r>
              <a:rPr lang="en-US" smtClean="0"/>
              <a:t>Real World Packet Analysis Case Studies</a:t>
            </a:r>
            <a:endParaRPr sz="3600" b="1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59257" y="2764100"/>
            <a:ext cx="2813127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CC01"/>
              </a:buClr>
              <a:buSzPts val="2000"/>
              <a:buFont typeface="Arial"/>
              <a:buNone/>
            </a:pPr>
            <a:r>
              <a:rPr lang="en-US" smtClean="0"/>
              <a:t>Solving Real Problems for Real People</a:t>
            </a:r>
            <a:endParaRPr sz="2000" b="0" i="0" u="none" strike="noStrike" cap="none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Q &amp; A</a:t>
            </a:r>
            <a:endParaRPr sz="4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Any questions?</a:t>
            </a:r>
            <a:endParaRPr/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Contact</a:t>
            </a:r>
            <a:endParaRPr sz="4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Fill out the survey!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>
                <a:hlinkClick r:id="rId3"/>
              </a:rPr>
              <a:t>kary@packetbomb.com</a:t>
            </a: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@packetbomb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Packetbomb.com</a:t>
            </a:r>
            <a:endParaRPr/>
          </a:p>
        </p:txBody>
      </p:sp>
      <p:pic>
        <p:nvPicPr>
          <p:cNvPr id="51" name="Shape 51" descr="https://www.wireshark.org/assets/theme-2015/images/wireshark_logo.png"/>
          <p:cNvPicPr preferRelativeResize="0">
            <a:picLocks noGrp="1"/>
          </p:cNvPicPr>
          <p:nvPr>
            <p:ph type="pic" idx="2"/>
          </p:nvPr>
        </p:nvPicPr>
        <p:blipFill>
          <a:blip r:embed="rId4">
            <a:alphaModFix/>
          </a:blip>
          <a:srcRect l="39131" r="39132"/>
          <a:stretch>
            <a:fillRect/>
          </a:stretch>
        </p:blipFill>
        <p:spPr>
          <a:xfrm>
            <a:off x="6062473" y="1193801"/>
            <a:ext cx="2638934" cy="33986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92598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Packet A(nalysis)-Team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endParaRPr lang="en-US" smtClean="0"/>
          </a:p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endParaRPr lang="en-US"/>
          </a:p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r>
              <a:rPr lang="en-US" smtClean="0"/>
              <a:t>Helping strangers on the Internet via packetbomb.com</a:t>
            </a:r>
          </a:p>
        </p:txBody>
      </p:sp>
    </p:spTree>
    <p:extLst>
      <p:ext uri="{BB962C8B-B14F-4D97-AF65-F5344CB8AC3E}">
        <p14:creationId xmlns:p14="http://schemas.microsoft.com/office/powerpoint/2010/main" val="508287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Before We Get Started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Add delta column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Look at Statistics -&gt; Conversations to identify connection of interest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Review 3-way handshake</a:t>
            </a:r>
          </a:p>
          <a:p>
            <a:pPr marL="685800" lvl="1" indent="-228600">
              <a:spcBef>
                <a:spcPct val="0"/>
              </a:spcBef>
              <a:buSzPts val="2800"/>
            </a:pPr>
            <a:r>
              <a:rPr lang="en-US" err="1" smtClean="0"/>
              <a:t>iRTT</a:t>
            </a:r>
          </a:p>
          <a:p>
            <a:pPr marL="685800" lvl="1" indent="-228600">
              <a:spcBef>
                <a:spcPct val="0"/>
              </a:spcBef>
              <a:buSzPts val="2800"/>
            </a:pPr>
            <a:r>
              <a:rPr lang="en-US" smtClean="0"/>
              <a:t>MSS</a:t>
            </a:r>
          </a:p>
          <a:p>
            <a:pPr marL="685800" lvl="1" indent="-228600">
              <a:spcBef>
                <a:spcPct val="0"/>
              </a:spcBef>
              <a:buSzPts val="2800"/>
            </a:pPr>
            <a:r>
              <a:rPr lang="en-US" smtClean="0"/>
              <a:t>Window scale</a:t>
            </a:r>
          </a:p>
          <a:p>
            <a:pPr marL="228600" indent="-228600">
              <a:spcBef>
                <a:spcPct val="0"/>
              </a:spcBef>
            </a:pPr>
            <a:r>
              <a:rPr lang="en-US" smtClean="0"/>
              <a:t>Adjust columns / config as 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err="1" smtClean="0"/>
              <a:t>iPerf Throughput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Data center new 1G connection to AWS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Low throughput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Help?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Show me dat pcap</a:t>
            </a:r>
          </a:p>
        </p:txBody>
      </p:sp>
    </p:spTree>
    <p:extLst>
      <p:ext uri="{BB962C8B-B14F-4D97-AF65-F5344CB8AC3E}">
        <p14:creationId xmlns:p14="http://schemas.microsoft.com/office/powerpoint/2010/main" val="1071262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err="1" smtClean="0"/>
              <a:t>iPerf T-put Takeaway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Know the basics! iRTT, MSS, Window size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Think about behavior perspective</a:t>
            </a:r>
          </a:p>
          <a:p>
            <a:pPr marL="685800" lvl="1" indent="-228600">
              <a:spcBef>
                <a:spcPct val="0"/>
              </a:spcBef>
              <a:buSzPts val="2800"/>
            </a:pPr>
            <a:r>
              <a:rPr lang="en-US" smtClean="0"/>
              <a:t>Client side vs server side</a:t>
            </a:r>
          </a:p>
          <a:p>
            <a:pPr marL="228600" indent="-228600">
              <a:spcBef>
                <a:spcPct val="0"/>
              </a:spcBef>
            </a:pPr>
            <a:endParaRPr lang="en-US" smtClean="0"/>
          </a:p>
          <a:p>
            <a:pPr marL="228600" indent="-228600">
              <a:spcBef>
                <a:spcPct val="0"/>
              </a:spcBef>
            </a:pPr>
            <a:r>
              <a:rPr lang="en-US" smtClean="0"/>
              <a:t>Know a little about expected application behavior</a:t>
            </a:r>
          </a:p>
          <a:p>
            <a:pPr marL="685800" lvl="1" indent="-228600">
              <a:spcBef>
                <a:spcPct val="0"/>
              </a:spcBef>
            </a:pPr>
            <a:r>
              <a:rPr lang="en-US" smtClean="0"/>
              <a:t>Have a baseline to compare to</a:t>
            </a:r>
          </a:p>
        </p:txBody>
      </p:sp>
    </p:spTree>
    <p:extLst>
      <p:ext uri="{BB962C8B-B14F-4D97-AF65-F5344CB8AC3E}">
        <p14:creationId xmlns:p14="http://schemas.microsoft.com/office/powerpoint/2010/main" val="943668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Slow Web Page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Local TV news station uploading stories to CMS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Intermittently slow to load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Click around until the issue happens, note time and URL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To the pcap!</a:t>
            </a:r>
          </a:p>
        </p:txBody>
      </p:sp>
    </p:spTree>
    <p:extLst>
      <p:ext uri="{BB962C8B-B14F-4D97-AF65-F5344CB8AC3E}">
        <p14:creationId xmlns:p14="http://schemas.microsoft.com/office/powerpoint/2010/main" val="122419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Slow Web Page Takeaway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Know protocol basics e.g. TTL, IP ID, TCP Seq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Look for visual changes while scrolling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Learn TCP sequence number analysis</a:t>
            </a:r>
          </a:p>
        </p:txBody>
      </p:sp>
    </p:spTree>
    <p:extLst>
      <p:ext uri="{BB962C8B-B14F-4D97-AF65-F5344CB8AC3E}">
        <p14:creationId xmlns:p14="http://schemas.microsoft.com/office/powerpoint/2010/main" val="1105330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Network Cameras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150 network cameras connect and upload data to a server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They also maintain a long lived connection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Sometimes they can’t connect and the long lived connection will die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Router and HAProxy in play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Let’s look at a pcap!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0577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Cameras Takeaway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If you feel overwhelmed, go SLOW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Do the IPs look as expected?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Do the TCP ports look as expected?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Do the TCP sequence numbers look as expected?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TTL? IP ID?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GO SLOW and verify</a:t>
            </a: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6196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52</Paragraphs>
  <Slides>11</Slides>
  <Notes>11</Notes>
  <TotalTime>3223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2">
      <vt:lpstr>Custom Design</vt:lpstr>
      <vt:lpstr>Real World Packet Analysis Case Studies</vt:lpstr>
      <vt:lpstr>Packet A(nalysis)-Team</vt:lpstr>
      <vt:lpstr>Before We Get Started</vt:lpstr>
      <vt:lpstr>iPerf Throughput</vt:lpstr>
      <vt:lpstr>iPerf T-put Takeaway</vt:lpstr>
      <vt:lpstr>Slow Web Page</vt:lpstr>
      <vt:lpstr>Slow Web Page Takeaway</vt:lpstr>
      <vt:lpstr>Network Cameras</vt:lpstr>
      <vt:lpstr>Cameras Takeaway</vt:lpstr>
      <vt:lpstr>Q &amp; A</vt:lpstr>
      <vt:lpstr>Contact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Mangling Packets on the Fly With Divert Sockets</dc:title>
  <cp:lastModifiedBy>Kary Rogers</cp:lastModifiedBy>
  <cp:revision>15</cp:revision>
  <dcterms:modified xsi:type="dcterms:W3CDTF">2023-02-24T17:25:45Z</dcterms:modified>
</cp:coreProperties>
</file>