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52" r:id="rId1"/>
  </p:sldMasterIdLst>
  <p:notesMasterIdLst>
    <p:notesMasterId r:id="rId2"/>
  </p:notesMasterIdLst>
  <p:sldIdLst>
    <p:sldId id="259" r:id="rId3"/>
    <p:sldId id="260" r:id="rId4"/>
    <p:sldId id="313" r:id="rId5"/>
    <p:sldId id="261" r:id="rId6"/>
    <p:sldId id="262" r:id="rId7"/>
    <p:sldId id="263" r:id="rId8"/>
    <p:sldId id="264" r:id="rId9"/>
    <p:sldId id="265" r:id="rId10"/>
    <p:sldId id="266" r:id="rId11"/>
    <p:sldId id="267" r:id="rId12"/>
    <p:sldId id="268" r:id="rId13"/>
    <p:sldId id="269" r:id="rId14"/>
    <p:sldId id="307" r:id="rId15"/>
    <p:sldId id="308" r:id="rId16"/>
    <p:sldId id="309" r:id="rId17"/>
    <p:sldId id="310" r:id="rId18"/>
    <p:sldId id="270" r:id="rId19"/>
    <p:sldId id="271" r:id="rId20"/>
    <p:sldId id="273" r:id="rId21"/>
    <p:sldId id="272" r:id="rId22"/>
    <p:sldId id="311" r:id="rId23"/>
    <p:sldId id="274" r:id="rId24"/>
    <p:sldId id="275" r:id="rId25"/>
    <p:sldId id="276" r:id="rId26"/>
    <p:sldId id="277" r:id="rId27"/>
    <p:sldId id="279" r:id="rId28"/>
    <p:sldId id="278" r:id="rId29"/>
    <p:sldId id="280" r:id="rId30"/>
    <p:sldId id="283" r:id="rId31"/>
    <p:sldId id="282" r:id="rId32"/>
    <p:sldId id="312" r:id="rId33"/>
    <p:sldId id="285" r:id="rId34"/>
    <p:sldId id="286" r:id="rId35"/>
    <p:sldId id="287" r:id="rId36"/>
    <p:sldId id="288" r:id="rId37"/>
    <p:sldId id="289" r:id="rId38"/>
    <p:sldId id="290" r:id="rId39"/>
    <p:sldId id="291" r:id="rId40"/>
    <p:sldId id="292" r:id="rId41"/>
    <p:sldId id="295" r:id="rId42"/>
    <p:sldId id="294" r:id="rId43"/>
    <p:sldId id="297" r:id="rId44"/>
    <p:sldId id="298" r:id="rId45"/>
    <p:sldId id="299" r:id="rId46"/>
    <p:sldId id="293" r:id="rId47"/>
    <p:sldId id="296" r:id="rId48"/>
    <p:sldId id="306" r:id="rId49"/>
  </p:sldIdLst>
  <p:sldSz cx="9144000" cy="5143500" type="screen16x9"/>
  <p:notesSz cx="6858000" cy="9144000"/>
  <p:embeddedFontLst>
    <p:embeddedFont>
      <p:font typeface="Tahoma" panose="020B0604030504040204" pitchFamily="34" charset="0"/>
      <p:regular r:id="rId51"/>
      <p:bold r:id="rId52"/>
    </p:embeddedFont>
    <p:embeddedFont>
      <p:font typeface="Oswald" panose="02000503000000000000" pitchFamily="2" charset="0"/>
      <p:regular r:id="rId53"/>
    </p:embeddedFont>
    <p:embeddedFont>
      <p:font typeface="Calibri" panose="020F0502020204030204" pitchFamily="34" charset="0"/>
      <p:regular r:id="rId54"/>
      <p:bold r:id="rId55"/>
      <p:italic r:id="rId56"/>
      <p:boldItalic r:id="rId57"/>
    </p:embeddedFont>
  </p:embeddedFontLst>
  <p:custDataLst>
    <p:tags r:id="rId50"/>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81"/>
  </p:normalViewPr>
  <p:slideViewPr>
    <p:cSldViewPr snapToGrid="0" snapToObjects="1">
      <p:cViewPr varScale="1">
        <p:scale>
          <a:sx n="144" d="100"/>
          <a:sy n="144" d="100"/>
        </p:scale>
        <p:origin x="654" y="102"/>
      </p:cViewPr>
      <p:guideLst/>
    </p:cSldViewPr>
  </p:slideViewPr>
  <p:notesTextViewPr>
    <p:cViewPr>
      <p:scale>
        <a:sx n="1" d="1"/>
        <a:sy n="1" d="1"/>
      </p:scale>
      <p:origin x="0" y="-66"/>
    </p:cViewPr>
  </p:notesTextViewPr>
  <p:notesViewPr>
    <p:cSldViewPr>
      <p:cViewPr>
        <p:scale>
          <a:sx n="0" d="100"/>
          <a:sy n="0"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tags" Target="tags/tag1.xml" /><Relationship Id="rId51" Type="http://schemas.openxmlformats.org/officeDocument/2006/relationships/font" Target="fonts/font1.fntdata" /><Relationship Id="rId52" Type="http://schemas.openxmlformats.org/officeDocument/2006/relationships/font" Target="fonts/font2.fntdata" /><Relationship Id="rId53" Type="http://schemas.openxmlformats.org/officeDocument/2006/relationships/font" Target="fonts/font3.fntdata" /><Relationship Id="rId54" Type="http://schemas.openxmlformats.org/officeDocument/2006/relationships/font" Target="fonts/font4.fntdata" /><Relationship Id="rId55" Type="http://schemas.openxmlformats.org/officeDocument/2006/relationships/font" Target="fonts/font5.fntdata" /><Relationship Id="rId56" Type="http://schemas.openxmlformats.org/officeDocument/2006/relationships/font" Target="fonts/font6.fntdata" /><Relationship Id="rId57" Type="http://schemas.openxmlformats.org/officeDocument/2006/relationships/font" Target="fonts/font7.fntdata" /><Relationship Id="rId58" Type="http://schemas.openxmlformats.org/officeDocument/2006/relationships/presProps" Target="presProps.xml" /><Relationship Id="rId59" Type="http://schemas.openxmlformats.org/officeDocument/2006/relationships/viewProps" Target="viewProps.xml" /><Relationship Id="rId6" Type="http://schemas.openxmlformats.org/officeDocument/2006/relationships/slide" Target="slides/slide4.xml" /><Relationship Id="rId60" Type="http://schemas.openxmlformats.org/officeDocument/2006/relationships/theme" Target="theme/theme1.xml" /><Relationship Id="rId61" Type="http://schemas.openxmlformats.org/officeDocument/2006/relationships/tableStyles" Target="tableStyles.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xfrm>
      </p:grpSpPr>
      <p:sp>
        <p:nvSpPr>
          <p:cNvPr id="3" name="Shape 3"/>
          <p:cNvSpPr>
            <a:spLocks noGrp="1" noRot="1" noChangeAspect="1"/>
          </p:cNvSpPr>
          <p:nvPr>
            <p:ph type="sldImg" idx="2"/>
          </p:nvPr>
        </p:nvSpPr>
        <p:spPr>
          <a:xfrm>
            <a:off x="381300" y="685800"/>
            <a:ext cx="6096075" cy="3429000"/>
          </a:xfrm>
          <a:custGeom>
            <a:rect l="0" t="0" r="0" b="0"/>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US" sz="1100" b="1" i="0" u="none" strike="noStrike" kern="1200" cap="none">
                <a:solidFill>
                  <a:schemeClr val="tx1"/>
                </a:solidFill>
                <a:effectLst/>
                <a:latin typeface="Arial"/>
                <a:ea typeface="Arial"/>
                <a:cs typeface="Arial"/>
                <a:sym typeface="Arial"/>
              </a:rPr>
              <a:t>Stephen Donnelly - Sharkfest Presentation Abstract</a:t>
            </a:r>
            <a:endParaRPr lang="en-NZ" sz="1100" b="0" i="0" u="none" strike="noStrike" kern="1200" cap="none">
              <a:solidFill>
                <a:schemeClr val="tx1"/>
              </a:solidFill>
              <a:effectLst/>
              <a:latin typeface="Arial"/>
              <a:ea typeface="Arial"/>
              <a:cs typeface="Arial"/>
              <a:sym typeface="Arial"/>
            </a:endParaRPr>
          </a:p>
          <a:p>
            <a:pPr>
              <a:buNone/>
            </a:pPr>
            <a:r>
              <a:rPr lang="en-US"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Full packet capture and archival is increasingly important, providing ‘ground truth’ evidence for investigating security incidents and performance issues</a:t>
            </a:r>
            <a:r>
              <a:rPr lang="en-US" sz="1100" b="0" i="0" u="none" strike="noStrike" kern="1200" cap="none">
                <a:solidFill>
                  <a:schemeClr val="tx1"/>
                </a:solidFill>
                <a:effectLst/>
                <a:latin typeface="Arial"/>
                <a:ea typeface="Arial"/>
                <a:cs typeface="Arial"/>
                <a:sym typeface="Arial"/>
              </a:rPr>
              <a:t>. But captured packets by themselves lack context – such as information about where they were captured and the environment at the time of capture. This becomes especially problematic when packets are captured from multiple points, data resides in multiple places or multiple files, or when the data being analyzed is historical. </a:t>
            </a:r>
            <a:endParaRPr lang="en-NZ" sz="1100" b="0" i="0" u="none" strike="noStrike" kern="1200" cap="none">
              <a:solidFill>
                <a:schemeClr val="tx1"/>
              </a:solidFill>
              <a:effectLst/>
              <a:latin typeface="Arial"/>
              <a:ea typeface="Arial"/>
              <a:cs typeface="Arial"/>
              <a:sym typeface="Arial"/>
            </a:endParaRPr>
          </a:p>
          <a:p>
            <a:pPr>
              <a:buNone/>
            </a:pPr>
            <a:r>
              <a:rPr lang="en-US"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a:buNone/>
            </a:pPr>
            <a:r>
              <a:rPr lang="en-US" sz="1100" b="0" i="0" u="none" strike="noStrike" kern="1200" cap="none">
                <a:solidFill>
                  <a:schemeClr val="tx1"/>
                </a:solidFill>
                <a:effectLst/>
                <a:latin typeface="Arial"/>
                <a:ea typeface="Arial"/>
                <a:cs typeface="Arial"/>
                <a:sym typeface="Arial"/>
              </a:rPr>
              <a:t>Augmenting packet data with metadata can help provide useful context about when, where and how packets were captured and the environment at the time of capture. It can also record a range of post-capture data such as comments or information from analytics applications. </a:t>
            </a:r>
            <a:endParaRPr lang="en-NZ" sz="1100" b="0" i="0" u="none" strike="noStrike" kern="1200" cap="none">
              <a:solidFill>
                <a:schemeClr val="tx1"/>
              </a:solidFill>
              <a:effectLst/>
              <a:latin typeface="Arial"/>
              <a:ea typeface="Arial"/>
              <a:cs typeface="Arial"/>
              <a:sym typeface="Arial"/>
            </a:endParaRPr>
          </a:p>
          <a:p>
            <a:pPr>
              <a:buNone/>
            </a:pPr>
            <a:r>
              <a:rPr lang="en-US"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a:buNone/>
            </a:pPr>
            <a:r>
              <a:rPr lang="en-US" sz="1100" b="0" i="0" u="none" strike="noStrike" kern="1200" cap="none">
                <a:solidFill>
                  <a:schemeClr val="tx1"/>
                </a:solidFill>
                <a:effectLst/>
                <a:latin typeface="Arial"/>
                <a:ea typeface="Arial"/>
                <a:cs typeface="Arial"/>
                <a:sym typeface="Arial"/>
              </a:rPr>
              <a:t>This presentation will discuss what types of metadata can be useful, what it can be useful for, and how it can be encoded into packet capture data to ensure it provides permanent context to the packets that are captured.</a:t>
            </a:r>
            <a:endParaRPr lang="en-NZ" sz="1100" b="0" i="0" u="none" strike="noStrike" kern="1200" cap="none">
              <a:solidFill>
                <a:schemeClr val="tx1"/>
              </a:solidFill>
              <a:effectLst/>
              <a:latin typeface="Arial"/>
              <a:ea typeface="Arial"/>
              <a:cs typeface="Arial"/>
              <a:sym typeface="Arial"/>
            </a:endParaRPr>
          </a:p>
          <a:p>
            <a:pPr>
              <a:buNone/>
            </a:pPr>
            <a:r>
              <a:rPr lang="en-US"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a:buNone/>
            </a:pPr>
            <a:r>
              <a:rPr lang="en-US" sz="1100" b="1" i="1" u="none" strike="noStrike" kern="1200" cap="none">
                <a:solidFill>
                  <a:schemeClr val="tx1"/>
                </a:solidFill>
                <a:effectLst/>
                <a:latin typeface="Arial"/>
                <a:ea typeface="Arial"/>
                <a:cs typeface="Arial"/>
                <a:sym typeface="Arial"/>
              </a:rPr>
              <a:t>Below is an outline of the information that we would look to cover in the presentation:</a:t>
            </a:r>
            <a:endParaRPr lang="en-NZ" sz="1100" b="0" i="0" u="none" strike="noStrike" kern="1200" cap="none">
              <a:solidFill>
                <a:schemeClr val="tx1"/>
              </a:solidFill>
              <a:effectLst/>
              <a:latin typeface="Arial"/>
              <a:ea typeface="Arial"/>
              <a:cs typeface="Arial"/>
              <a:sym typeface="Arial"/>
            </a:endParaRPr>
          </a:p>
          <a:p>
            <a:pPr>
              <a:buNone/>
            </a:pPr>
            <a:r>
              <a:rPr lang="en-US"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a:buNone/>
            </a:pPr>
            <a:r>
              <a:rPr lang="en-GB" sz="1100" b="1" i="0" u="none" strike="noStrike" kern="1200" cap="none">
                <a:solidFill>
                  <a:schemeClr val="tx1"/>
                </a:solidFill>
                <a:effectLst/>
                <a:latin typeface="Arial"/>
                <a:ea typeface="Arial"/>
                <a:cs typeface="Arial"/>
                <a:sym typeface="Arial"/>
              </a:rPr>
              <a:t>Metadata types</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Static capture context (host system, capture interfaces etc.)</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Dynamic capture context (timing and clock synchronization, link state/speed, optical power etc.)</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Post capture metadata (comments, events/alerts, Flow annotations, DPI, other expert information?)</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a:buNone/>
            </a:pPr>
            <a:r>
              <a:rPr lang="en-GB" sz="1100" b="1" i="0" u="none" strike="noStrike" kern="1200" cap="none">
                <a:solidFill>
                  <a:schemeClr val="tx1"/>
                </a:solidFill>
                <a:effectLst/>
                <a:latin typeface="Arial"/>
                <a:ea typeface="Arial"/>
                <a:cs typeface="Arial"/>
                <a:sym typeface="Arial"/>
              </a:rPr>
              <a:t>Use cases</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Scalable capture (multi-point capture/multi-interface/multiple source files)</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Capture quality (packet loss auditing)</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Clock sync recording (Financial regulatory compliance – e.g. MiFID2)</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Big Data (feature extraction, ML)</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a:buNone/>
            </a:pPr>
            <a:r>
              <a:rPr lang="en-GB" sz="1100" b="1" i="0" u="none" strike="noStrike" kern="1200" cap="none">
                <a:solidFill>
                  <a:schemeClr val="tx1"/>
                </a:solidFill>
                <a:effectLst/>
                <a:latin typeface="Arial"/>
                <a:ea typeface="Arial"/>
                <a:cs typeface="Arial"/>
                <a:sym typeface="Arial"/>
              </a:rPr>
              <a:t>Metadata in Wireshark history</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Pcap file header, linktype</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a:buNone/>
            </a:pPr>
            <a:r>
              <a:rPr lang="en-GB" sz="1100" b="1" i="0" u="none" strike="noStrike" kern="1200" cap="none">
                <a:solidFill>
                  <a:schemeClr val="tx1"/>
                </a:solidFill>
                <a:effectLst/>
                <a:latin typeface="Arial"/>
                <a:ea typeface="Arial"/>
                <a:cs typeface="Arial"/>
                <a:sym typeface="Arial"/>
              </a:rPr>
              <a:t>File formats versus streaming</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Pcap-NG block types and per-packet options</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ERF extension headers and Provenance</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a:buNone/>
            </a:pPr>
            <a:r>
              <a:rPr lang="en-GB" sz="1100" b="1" i="0" u="none" strike="noStrike" kern="1200" cap="none">
                <a:solidFill>
                  <a:schemeClr val="tx1"/>
                </a:solidFill>
                <a:effectLst/>
                <a:latin typeface="Arial"/>
                <a:ea typeface="Arial"/>
                <a:cs typeface="Arial"/>
                <a:sym typeface="Arial"/>
              </a:rPr>
              <a:t>Metadata display in Wireshark</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Wireshark GUI/CLI tools</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o   Packet display, file summary</a:t>
            </a:r>
            <a:endParaRPr lang="en-NZ" sz="1100" b="0" i="0" u="none" strike="noStrike" kern="1200" cap="none">
              <a:solidFill>
                <a:schemeClr val="tx1"/>
              </a:solidFill>
              <a:effectLst/>
              <a:latin typeface="Arial"/>
              <a:ea typeface="Arial"/>
              <a:cs typeface="Arial"/>
              <a:sym typeface="Arial"/>
            </a:endParaRPr>
          </a:p>
          <a:p>
            <a:pPr>
              <a:buNone/>
            </a:pPr>
            <a:r>
              <a:rPr lang="en-GB" sz="1100" b="0" i="0" u="none" strike="noStrike" kern="1200" cap="none">
                <a:solidFill>
                  <a:schemeClr val="tx1"/>
                </a:solidFill>
                <a:effectLst/>
                <a:latin typeface="Arial"/>
                <a:ea typeface="Arial"/>
                <a:cs typeface="Arial"/>
                <a:sym typeface="Arial"/>
              </a:rPr>
              <a:t> </a:t>
            </a:r>
            <a:endParaRPr lang="en-NZ" sz="1100" b="0" i="0" u="none" strike="noStrike" kern="1200" cap="none">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ct val="0"/>
              </a:spcBef>
              <a:spcAft>
                <a:spcPct val="0"/>
              </a:spcAft>
              <a:buClr>
                <a:schemeClr val="dk1"/>
              </a:buClr>
              <a:buSzTx/>
              <a:buNone/>
              <a:defRPr/>
            </a:pPr>
            <a:endParaRPr lang="en-US"/>
          </a:p>
        </p:txBody>
      </p:sp>
    </p:spTree>
    <p:extLst>
      <p:ext uri="{BB962C8B-B14F-4D97-AF65-F5344CB8AC3E}">
        <p14:creationId xmlns:p14="http://schemas.microsoft.com/office/powerpoint/2010/main" val="424628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431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574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
                <a:schemeClr val="dk1"/>
              </a:buClr>
              <a:buSzTx/>
              <a:buFont typeface="Arial"/>
              <a:buNone/>
              <a:defRPr/>
            </a:pPr>
            <a:r>
              <a:rPr lang="en-NZ"/>
              <a:t>The time stamp accuracy field in the pcap file header is not read or written</a:t>
            </a:r>
            <a:r>
              <a:rPr lang="en-NZ" baseline="0"/>
              <a:t> by libpcap, and appears unused.</a:t>
            </a:r>
            <a:endParaRPr lang="en-NZ"/>
          </a:p>
          <a:p>
            <a:endParaRPr lang="en-US"/>
          </a:p>
        </p:txBody>
      </p:sp>
    </p:spTree>
    <p:extLst>
      <p:ext uri="{BB962C8B-B14F-4D97-AF65-F5344CB8AC3E}">
        <p14:creationId xmlns:p14="http://schemas.microsoft.com/office/powerpoint/2010/main" val="3799935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
                <a:schemeClr val="dk1"/>
              </a:buClr>
              <a:buSzTx/>
              <a:buFont typeface="Arial"/>
              <a:buNone/>
              <a:defRPr/>
            </a:pPr>
            <a:r>
              <a:rPr lang="en-NZ"/>
              <a:t>Pcap</a:t>
            </a:r>
            <a:r>
              <a:rPr lang="en-NZ" baseline="0"/>
              <a:t> capture file in Wireshark, note there is no Interface information as Pcap only supports one interface.</a:t>
            </a:r>
            <a:endParaRPr lang="en-NZ"/>
          </a:p>
        </p:txBody>
      </p:sp>
    </p:spTree>
    <p:extLst>
      <p:ext uri="{BB962C8B-B14F-4D97-AF65-F5344CB8AC3E}">
        <p14:creationId xmlns:p14="http://schemas.microsoft.com/office/powerpoint/2010/main" val="183907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
                <a:schemeClr val="dk1"/>
              </a:buClr>
              <a:buSzTx/>
              <a:buFont typeface="Arial"/>
              <a:buNone/>
              <a:defRPr/>
            </a:pPr>
            <a:r>
              <a:rPr lang="en-NZ"/>
              <a:t>Single</a:t>
            </a:r>
            <a:r>
              <a:rPr lang="en-NZ" baseline="0"/>
              <a:t> unnamed interface, no drop info, no filter info, no trace comment.</a:t>
            </a:r>
            <a:endParaRPr lang="en-NZ"/>
          </a:p>
          <a:p>
            <a:pPr>
              <a:buNone/>
            </a:pPr>
            <a:endParaRPr lang="en-US"/>
          </a:p>
        </p:txBody>
      </p:sp>
    </p:spTree>
    <p:extLst>
      <p:ext uri="{BB962C8B-B14F-4D97-AF65-F5344CB8AC3E}">
        <p14:creationId xmlns:p14="http://schemas.microsoft.com/office/powerpoint/2010/main" val="211835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
                <a:schemeClr val="dk1"/>
              </a:buClr>
              <a:buSzTx/>
              <a:buFont typeface="Arial"/>
              <a:buNone/>
              <a:defRPr/>
            </a:pPr>
            <a:r>
              <a:rPr lang="en-US"/>
              <a:t>Metadata coverage in Pcap is not very extensive.</a:t>
            </a:r>
          </a:p>
        </p:txBody>
      </p:sp>
    </p:spTree>
    <p:extLst>
      <p:ext uri="{BB962C8B-B14F-4D97-AF65-F5344CB8AC3E}">
        <p14:creationId xmlns:p14="http://schemas.microsoft.com/office/powerpoint/2010/main" val="85486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1489009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
                <a:schemeClr val="dk1"/>
              </a:buClr>
              <a:buSzTx/>
              <a:buFont typeface="Arial"/>
              <a:buNone/>
              <a:defRPr/>
            </a:pPr>
            <a:r>
              <a:rPr lang="en-NZ"/>
              <a:t>In the standard, </a:t>
            </a:r>
            <a:r>
              <a:rPr lang="en-NZ" b="1"/>
              <a:t>bold</a:t>
            </a:r>
            <a:r>
              <a:rPr lang="en-NZ"/>
              <a:t> is required, </a:t>
            </a:r>
            <a:r>
              <a:rPr lang="en-NZ" i="1"/>
              <a:t>italics</a:t>
            </a:r>
            <a:r>
              <a:rPr lang="en-NZ" baseline="0"/>
              <a:t> are optional</a:t>
            </a:r>
            <a:endParaRPr lang="en-NZ"/>
          </a:p>
          <a:p>
            <a:endParaRPr lang="en-US"/>
          </a:p>
        </p:txBody>
      </p:sp>
    </p:spTree>
    <p:extLst>
      <p:ext uri="{BB962C8B-B14F-4D97-AF65-F5344CB8AC3E}">
        <p14:creationId xmlns:p14="http://schemas.microsoft.com/office/powerpoint/2010/main" val="344567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a:t>No byte counts!</a:t>
            </a:r>
          </a:p>
        </p:txBody>
      </p:sp>
    </p:spTree>
    <p:extLst>
      <p:ext uri="{BB962C8B-B14F-4D97-AF65-F5344CB8AC3E}">
        <p14:creationId xmlns:p14="http://schemas.microsoft.com/office/powerpoint/2010/main" val="354815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NZ" sz="1100"/>
              <a:t>Only one SHB supported by Wireshark</a:t>
            </a:r>
          </a:p>
          <a:p>
            <a:pPr>
              <a:buNone/>
            </a:pPr>
            <a:r>
              <a:rPr lang="en-NZ" sz="1100"/>
              <a:t>One IDB per Interface present</a:t>
            </a:r>
          </a:p>
          <a:p>
            <a:pPr>
              <a:buNone/>
            </a:pPr>
            <a:r>
              <a:rPr lang="en-NZ" sz="1100"/>
              <a:t>Wireshark User Manual says Resolved names not saved in capture file, but they are in PCAP-NG</a:t>
            </a:r>
          </a:p>
          <a:p>
            <a:pPr marL="0" marR="0" lvl="0" indent="0" algn="l" defTabSz="914400" rtl="0" eaLnBrk="1" fontAlgn="auto" latinLnBrk="0" hangingPunct="1">
              <a:lnSpc>
                <a:spcPct val="100000"/>
              </a:lnSpc>
              <a:spcBef>
                <a:spcPct val="0"/>
              </a:spcBef>
              <a:spcAft>
                <a:spcPct val="0"/>
              </a:spcAft>
              <a:buClrTx/>
              <a:buSzTx/>
              <a:buNone/>
              <a:defRPr/>
            </a:pPr>
            <a:r>
              <a:rPr lang="en-NZ" sz="1100"/>
              <a:t>Except, a bug</a:t>
            </a:r>
            <a:r>
              <a:rPr lang="en-NZ" sz="1100" baseline="0"/>
              <a:t> in WS 2.2 means no names are saved!</a:t>
            </a:r>
            <a:endParaRPr lang="en-NZ" sz="1100"/>
          </a:p>
          <a:p>
            <a:pPr>
              <a:buNone/>
            </a:pPr>
            <a:r>
              <a:rPr lang="en-NZ" sz="1100"/>
              <a:t>As many NRBs are added as needed</a:t>
            </a:r>
          </a:p>
          <a:p>
            <a:pPr>
              <a:buNone/>
            </a:pPr>
            <a:r>
              <a:rPr lang="en-NZ" sz="1100" baseline="0"/>
              <a:t>One ISB per IDB, drop info from libpcap</a:t>
            </a:r>
            <a:endParaRPr lang="en-NZ" sz="1100"/>
          </a:p>
          <a:p>
            <a:endParaRPr lang="en-US"/>
          </a:p>
        </p:txBody>
      </p:sp>
    </p:spTree>
    <p:extLst>
      <p:ext uri="{BB962C8B-B14F-4D97-AF65-F5344CB8AC3E}">
        <p14:creationId xmlns:p14="http://schemas.microsoft.com/office/powerpoint/2010/main" val="133942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439574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NZ"/>
              <a:t>Looks very similar to pcap</a:t>
            </a:r>
          </a:p>
          <a:p>
            <a:pPr>
              <a:buNone/>
            </a:pPr>
            <a:r>
              <a:rPr lang="en-NZ"/>
              <a:t>No</a:t>
            </a:r>
            <a:r>
              <a:rPr lang="en-NZ" baseline="0"/>
              <a:t> SHB, IDBs etc in Packet List, the info is parsed but not displayed/dissected</a:t>
            </a:r>
          </a:p>
          <a:p>
            <a:pPr>
              <a:buNone/>
            </a:pPr>
            <a:r>
              <a:rPr lang="en-NZ"/>
              <a:t>Frame dissector</a:t>
            </a:r>
            <a:r>
              <a:rPr lang="en-NZ" baseline="0"/>
              <a:t> now has Interface Id. Note Windows IF name is unhelpful, but Globally unique (GUID). Linux uses network device name (eth0), so not GUID.</a:t>
            </a:r>
          </a:p>
          <a:p>
            <a:endParaRPr lang="en-NZ"/>
          </a:p>
          <a:p>
            <a:pPr>
              <a:buNone/>
            </a:pPr>
            <a:endParaRPr lang="en-US"/>
          </a:p>
        </p:txBody>
      </p:sp>
    </p:spTree>
    <p:extLst>
      <p:ext uri="{BB962C8B-B14F-4D97-AF65-F5344CB8AC3E}">
        <p14:creationId xmlns:p14="http://schemas.microsoft.com/office/powerpoint/2010/main" val="183162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NZ"/>
              <a:t>Windows does not add</a:t>
            </a:r>
            <a:r>
              <a:rPr lang="en-NZ" baseline="0"/>
              <a:t> Hardware option to SHB, whereas Linux puts a CPU model string in</a:t>
            </a:r>
          </a:p>
          <a:p>
            <a:pPr>
              <a:buNone/>
            </a:pPr>
            <a:r>
              <a:rPr lang="en-NZ" baseline="0"/>
              <a:t>Filled fields include Interface names, Dropped packets, capture filter, Link Type, Packet Size (snaplen)</a:t>
            </a:r>
            <a:endParaRPr lang="en-NZ"/>
          </a:p>
          <a:p>
            <a:endParaRPr lang="en-US"/>
          </a:p>
        </p:txBody>
      </p:sp>
    </p:spTree>
    <p:extLst>
      <p:ext uri="{BB962C8B-B14F-4D97-AF65-F5344CB8AC3E}">
        <p14:creationId xmlns:p14="http://schemas.microsoft.com/office/powerpoint/2010/main" val="2625267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NZ"/>
              <a:t>Dropped Packet counts come from libpcap.</a:t>
            </a:r>
          </a:p>
          <a:p>
            <a:pPr>
              <a:buNone/>
            </a:pPr>
            <a:r>
              <a:rPr lang="en-NZ"/>
              <a:t>Packet Stats are</a:t>
            </a:r>
            <a:r>
              <a:rPr lang="en-NZ" baseline="0"/>
              <a:t> global, and are computed by Wireshark, not read from PCAP-NG</a:t>
            </a:r>
          </a:p>
          <a:p>
            <a:pPr>
              <a:buNone/>
            </a:pPr>
            <a:r>
              <a:rPr lang="en-NZ" baseline="0"/>
              <a:t>File comment from SHB</a:t>
            </a:r>
          </a:p>
          <a:p>
            <a:endParaRPr lang="en-US"/>
          </a:p>
        </p:txBody>
      </p:sp>
    </p:spTree>
    <p:extLst>
      <p:ext uri="{BB962C8B-B14F-4D97-AF65-F5344CB8AC3E}">
        <p14:creationId xmlns:p14="http://schemas.microsoft.com/office/powerpoint/2010/main" val="168682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NZ" baseline="0"/>
              <a:t>Packet comments are options in EPBs</a:t>
            </a:r>
          </a:p>
          <a:p>
            <a:pPr>
              <a:buNone/>
            </a:pPr>
            <a:r>
              <a:rPr lang="en-NZ" baseline="0"/>
              <a:t>Comments are not saved until the whole file is rewritten</a:t>
            </a:r>
          </a:p>
          <a:p>
            <a:endParaRPr lang="en-NZ" baseline="0"/>
          </a:p>
          <a:p>
            <a:endParaRPr lang="en-NZ"/>
          </a:p>
          <a:p>
            <a:endParaRPr lang="en-US"/>
          </a:p>
        </p:txBody>
      </p:sp>
    </p:spTree>
    <p:extLst>
      <p:ext uri="{BB962C8B-B14F-4D97-AF65-F5344CB8AC3E}">
        <p14:creationId xmlns:p14="http://schemas.microsoft.com/office/powerpoint/2010/main" val="1418709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US"/>
              <a:t>Hash is packet payload signature/checksum for dedupe etc, NOT</a:t>
            </a:r>
            <a:r>
              <a:rPr lang="en-US" baseline="0"/>
              <a:t> a Flow Hash.</a:t>
            </a:r>
          </a:p>
          <a:p>
            <a:pPr>
              <a:buNone/>
            </a:pPr>
            <a:r>
              <a:rPr lang="en-US" baseline="0"/>
              <a:t>Capture filter is BPF/tcpdump grammar</a:t>
            </a:r>
          </a:p>
          <a:p>
            <a:pPr>
              <a:buNone/>
            </a:pPr>
            <a:r>
              <a:rPr lang="en-US" baseline="0"/>
              <a:t>Display Filters are not stored on export (Search terms)</a:t>
            </a:r>
          </a:p>
          <a:p>
            <a:pPr>
              <a:buNone/>
            </a:pPr>
            <a:r>
              <a:rPr lang="en-US" baseline="0"/>
              <a:t>Timestamp resolution not displayed by WS, can auto-set display resolution</a:t>
            </a:r>
          </a:p>
          <a:p>
            <a:pPr>
              <a:buNone/>
            </a:pPr>
            <a:r>
              <a:rPr lang="en-US"/>
              <a:t>Comments are</a:t>
            </a:r>
            <a:r>
              <a:rPr lang="en-US" baseline="0"/>
              <a:t> a get out of jail card, but must be maintained manually!</a:t>
            </a:r>
          </a:p>
          <a:p>
            <a:endParaRPr lang="en-US"/>
          </a:p>
          <a:p>
            <a:endParaRPr lang="en-US"/>
          </a:p>
        </p:txBody>
      </p:sp>
    </p:spTree>
    <p:extLst>
      <p:ext uri="{BB962C8B-B14F-4D97-AF65-F5344CB8AC3E}">
        <p14:creationId xmlns:p14="http://schemas.microsoft.com/office/powerpoint/2010/main" val="3024035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4513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100"/>
              <a:t>Format support per-flow comments, Wireshark does not have a UI for it yet. Will come back to comments.</a:t>
            </a:r>
          </a:p>
          <a:p>
            <a:r>
              <a:rPr lang="en-US" sz="1100"/>
              <a:t>Wireshark Interface names include full name hierarchy information</a:t>
            </a:r>
          </a:p>
          <a:p>
            <a:r>
              <a:rPr lang="en-US" sz="1100"/>
              <a:t>All 160+ defined tags are dissected by WS, not all are currently used/filled during capture</a:t>
            </a:r>
          </a:p>
        </p:txBody>
      </p:sp>
    </p:spTree>
    <p:extLst>
      <p:ext uri="{BB962C8B-B14F-4D97-AF65-F5344CB8AC3E}">
        <p14:creationId xmlns:p14="http://schemas.microsoft.com/office/powerpoint/2010/main" val="2370527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
                <a:schemeClr val="dk1"/>
              </a:buClr>
              <a:buSzTx/>
              <a:buFont typeface="Arial"/>
              <a:buNone/>
              <a:defRPr/>
            </a:pPr>
            <a:r>
              <a:rPr lang="en-NZ"/>
              <a:t>Provenance records are inserted into the capture stream periodically, usually once</a:t>
            </a:r>
            <a:r>
              <a:rPr lang="en-NZ" baseline="0"/>
              <a:t> per second.</a:t>
            </a:r>
            <a:endParaRPr lang="en-NZ"/>
          </a:p>
          <a:p>
            <a:endParaRPr lang="en-US"/>
          </a:p>
        </p:txBody>
      </p:sp>
    </p:spTree>
    <p:extLst>
      <p:ext uri="{BB962C8B-B14F-4D97-AF65-F5344CB8AC3E}">
        <p14:creationId xmlns:p14="http://schemas.microsoft.com/office/powerpoint/2010/main" val="279477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
                <a:schemeClr val="dk1"/>
              </a:buClr>
              <a:buSzTx/>
              <a:buFont typeface="Arial"/>
              <a:buNone/>
              <a:defRPr/>
            </a:pPr>
            <a:r>
              <a:rPr lang="en-NZ"/>
              <a:t>Some brief examples, many more tags defined (160+)</a:t>
            </a:r>
          </a:p>
          <a:p>
            <a:endParaRPr lang="en-US"/>
          </a:p>
        </p:txBody>
      </p:sp>
    </p:spTree>
    <p:extLst>
      <p:ext uri="{BB962C8B-B14F-4D97-AF65-F5344CB8AC3E}">
        <p14:creationId xmlns:p14="http://schemas.microsoft.com/office/powerpoint/2010/main" val="3128920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Note Provenance metadata record in Packet List (frame 5)</a:t>
            </a:r>
          </a:p>
          <a:p>
            <a:pPr>
              <a:buNone/>
            </a:pPr>
            <a:r>
              <a:rPr lang="en-NZ"/>
              <a:t>Interface Id string has friendly name plus hierarchy, also see Extension Header</a:t>
            </a:r>
          </a:p>
          <a:p>
            <a:pPr>
              <a:buNone/>
            </a:pPr>
            <a:r>
              <a:rPr lang="en-NZ"/>
              <a:t>Provenance filters can be</a:t>
            </a:r>
            <a:r>
              <a:rPr lang="en-NZ" baseline="0"/>
              <a:t> hidden in packet list if desired using a Display filter (could also get a coloring rule)</a:t>
            </a:r>
            <a:endParaRPr lang="en-NZ"/>
          </a:p>
        </p:txBody>
      </p:sp>
    </p:spTree>
    <p:extLst>
      <p:ext uri="{BB962C8B-B14F-4D97-AF65-F5344CB8AC3E}">
        <p14:creationId xmlns:p14="http://schemas.microsoft.com/office/powerpoint/2010/main" val="148232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mtClean="0"/>
              <a:t>A directory of pcap files is like</a:t>
            </a:r>
            <a:r>
              <a:rPr lang="en-NZ" baseline="0" smtClean="0"/>
              <a:t> a shelf of unlabelled tin cans. What’s in them? Who made it? Are they expired?</a:t>
            </a:r>
            <a:endParaRPr lang="en-NZ"/>
          </a:p>
        </p:txBody>
      </p:sp>
    </p:spTree>
    <p:extLst>
      <p:ext uri="{BB962C8B-B14F-4D97-AF65-F5344CB8AC3E}">
        <p14:creationId xmlns:p14="http://schemas.microsoft.com/office/powerpoint/2010/main" val="2734122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Hardware from Host description, plus</a:t>
            </a:r>
            <a:r>
              <a:rPr lang="en-NZ" baseline="0"/>
              <a:t> vendor, model, CPU info</a:t>
            </a:r>
          </a:p>
          <a:p>
            <a:pPr>
              <a:buNone/>
            </a:pPr>
            <a:r>
              <a:rPr lang="en-NZ" baseline="0"/>
              <a:t>Interface list has friendly name plus Hierarchy (Host, Module, Interface)</a:t>
            </a:r>
          </a:p>
          <a:p>
            <a:pPr>
              <a:buNone/>
            </a:pPr>
            <a:r>
              <a:rPr lang="en-NZ" baseline="0"/>
              <a:t>Dropped packets show as ‘Unknown’ because packet drops are accounted per stream not interface in DAG</a:t>
            </a:r>
            <a:endParaRPr lang="en-NZ"/>
          </a:p>
        </p:txBody>
      </p:sp>
    </p:spTree>
    <p:extLst>
      <p:ext uri="{BB962C8B-B14F-4D97-AF65-F5344CB8AC3E}">
        <p14:creationId xmlns:p14="http://schemas.microsoft.com/office/powerpoint/2010/main" val="3189056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Provenance records are fully dissected, visible in Packet List. Will be marked</a:t>
            </a:r>
            <a:r>
              <a:rPr lang="en-NZ" baseline="0"/>
              <a:t> as</a:t>
            </a:r>
            <a:r>
              <a:rPr lang="en-NZ"/>
              <a:t> ‘non-packet</a:t>
            </a:r>
            <a:r>
              <a:rPr lang="en-NZ" baseline="0"/>
              <a:t> records’ internally.</a:t>
            </a:r>
          </a:p>
          <a:p>
            <a:pPr>
              <a:buNone/>
            </a:pPr>
            <a:r>
              <a:rPr lang="en-NZ"/>
              <a:t>Note highlighted dissected element at bottom left,</a:t>
            </a:r>
            <a:r>
              <a:rPr lang="en-NZ" baseline="0"/>
              <a:t> erf.meta.section_module.clk_port_proto</a:t>
            </a:r>
            <a:endParaRPr lang="en-NZ"/>
          </a:p>
        </p:txBody>
      </p:sp>
    </p:spTree>
    <p:extLst>
      <p:ext uri="{BB962C8B-B14F-4D97-AF65-F5344CB8AC3E}">
        <p14:creationId xmlns:p14="http://schemas.microsoft.com/office/powerpoint/2010/main" val="1612877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Capture Section</a:t>
            </a:r>
          </a:p>
          <a:p>
            <a:pPr>
              <a:buNone/>
            </a:pPr>
            <a:r>
              <a:rPr lang="en-NZ"/>
              <a:t>Name/Description</a:t>
            </a:r>
            <a:r>
              <a:rPr lang="en-NZ" baseline="0"/>
              <a:t> are manual fields</a:t>
            </a:r>
          </a:p>
          <a:p>
            <a:endParaRPr lang="en-NZ"/>
          </a:p>
        </p:txBody>
      </p:sp>
    </p:spTree>
    <p:extLst>
      <p:ext uri="{BB962C8B-B14F-4D97-AF65-F5344CB8AC3E}">
        <p14:creationId xmlns:p14="http://schemas.microsoft.com/office/powerpoint/2010/main" val="2628660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Host Section,</a:t>
            </a:r>
            <a:r>
              <a:rPr lang="en-NZ" baseline="0"/>
              <a:t> mostly automatic</a:t>
            </a:r>
          </a:p>
          <a:p>
            <a:pPr>
              <a:buNone/>
            </a:pPr>
            <a:r>
              <a:rPr lang="en-NZ" baseline="0"/>
              <a:t>More detail: hostname, vendor, model, serial, hardware</a:t>
            </a:r>
            <a:endParaRPr lang="en-NZ"/>
          </a:p>
        </p:txBody>
      </p:sp>
    </p:spTree>
    <p:extLst>
      <p:ext uri="{BB962C8B-B14F-4D97-AF65-F5344CB8AC3E}">
        <p14:creationId xmlns:p14="http://schemas.microsoft.com/office/powerpoint/2010/main" val="572865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Module Section</a:t>
            </a:r>
          </a:p>
          <a:p>
            <a:pPr>
              <a:buNone/>
            </a:pPr>
            <a:r>
              <a:rPr lang="en-NZ"/>
              <a:t>Note</a:t>
            </a:r>
            <a:r>
              <a:rPr lang="en-NZ" baseline="0"/>
              <a:t> clock sync</a:t>
            </a:r>
          </a:p>
          <a:p>
            <a:pPr>
              <a:buNone/>
            </a:pPr>
            <a:r>
              <a:rPr lang="en-NZ" baseline="0"/>
              <a:t>PTP Offset from Master 18ns (Estimate)</a:t>
            </a:r>
          </a:p>
          <a:p>
            <a:endParaRPr lang="en-NZ"/>
          </a:p>
        </p:txBody>
      </p:sp>
    </p:spTree>
    <p:extLst>
      <p:ext uri="{BB962C8B-B14F-4D97-AF65-F5344CB8AC3E}">
        <p14:creationId xmlns:p14="http://schemas.microsoft.com/office/powerpoint/2010/main" val="1470855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Interface section.</a:t>
            </a:r>
          </a:p>
          <a:p>
            <a:pPr>
              <a:buNone/>
            </a:pPr>
            <a:r>
              <a:rPr lang="en-NZ"/>
              <a:t>One 40G interface (one MAC), 4 transceivers</a:t>
            </a:r>
          </a:p>
          <a:p>
            <a:pPr>
              <a:buNone/>
            </a:pPr>
            <a:r>
              <a:rPr lang="en-NZ"/>
              <a:t>Optical Power is dynamic</a:t>
            </a:r>
            <a:r>
              <a:rPr lang="en-NZ" baseline="0"/>
              <a:t> metadata</a:t>
            </a:r>
            <a:endParaRPr lang="en-NZ"/>
          </a:p>
          <a:p>
            <a:pPr>
              <a:buNone/>
            </a:pPr>
            <a:r>
              <a:rPr lang="en-NZ"/>
              <a:t>Interface 2 is timing port</a:t>
            </a:r>
          </a:p>
          <a:p>
            <a:endParaRPr lang="en-NZ"/>
          </a:p>
        </p:txBody>
      </p:sp>
    </p:spTree>
    <p:extLst>
      <p:ext uri="{BB962C8B-B14F-4D97-AF65-F5344CB8AC3E}">
        <p14:creationId xmlns:p14="http://schemas.microsoft.com/office/powerpoint/2010/main" val="243768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Stream Section</a:t>
            </a:r>
          </a:p>
          <a:p>
            <a:pPr>
              <a:buNone/>
            </a:pPr>
            <a:r>
              <a:rPr lang="en-NZ"/>
              <a:t>Note</a:t>
            </a:r>
            <a:r>
              <a:rPr lang="en-NZ" baseline="0"/>
              <a:t> Stream Drop counters</a:t>
            </a:r>
          </a:p>
          <a:p>
            <a:endParaRPr lang="en-NZ"/>
          </a:p>
        </p:txBody>
      </p:sp>
    </p:spTree>
    <p:extLst>
      <p:ext uri="{BB962C8B-B14F-4D97-AF65-F5344CB8AC3E}">
        <p14:creationId xmlns:p14="http://schemas.microsoft.com/office/powerpoint/2010/main" val="3928483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US"/>
              <a:t>Metadata</a:t>
            </a:r>
            <a:r>
              <a:rPr lang="en-US" baseline="0"/>
              <a:t> s</a:t>
            </a:r>
            <a:r>
              <a:rPr lang="en-US"/>
              <a:t>upported by ERF Provenance format</a:t>
            </a:r>
          </a:p>
          <a:p>
            <a:pPr>
              <a:buNone/>
            </a:pPr>
            <a:r>
              <a:rPr lang="en-US" baseline="0"/>
              <a:t>All fields defined are dissected by Wireshark</a:t>
            </a:r>
          </a:p>
          <a:p>
            <a:pPr>
              <a:buNone/>
            </a:pPr>
            <a:r>
              <a:rPr lang="en-US" baseline="0"/>
              <a:t>Not all types are currently added at capture time, depends on tools used</a:t>
            </a:r>
          </a:p>
          <a:p>
            <a:pPr>
              <a:buNone/>
            </a:pPr>
            <a:r>
              <a:rPr lang="en-US" baseline="0"/>
              <a:t>Wireshark supports some conversion to/from PCAP-NG</a:t>
            </a:r>
          </a:p>
        </p:txBody>
      </p:sp>
    </p:spTree>
    <p:extLst>
      <p:ext uri="{BB962C8B-B14F-4D97-AF65-F5344CB8AC3E}">
        <p14:creationId xmlns:p14="http://schemas.microsoft.com/office/powerpoint/2010/main" val="3862113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How do comments work in Wireshark?</a:t>
            </a:r>
          </a:p>
          <a:p>
            <a:pPr>
              <a:buNone/>
            </a:pPr>
            <a:r>
              <a:rPr lang="en-NZ"/>
              <a:t>Refresh on PCAP-NG</a:t>
            </a:r>
          </a:p>
          <a:p>
            <a:pPr>
              <a:buNone/>
            </a:pPr>
            <a:r>
              <a:rPr lang="en-NZ"/>
              <a:t>*ERF</a:t>
            </a:r>
            <a:r>
              <a:rPr lang="en-NZ" baseline="0"/>
              <a:t> comment in PR, not in 2.4 yet</a:t>
            </a:r>
            <a:endParaRPr lang="en-NZ"/>
          </a:p>
          <a:p>
            <a:pPr>
              <a:buNone/>
            </a:pPr>
            <a:r>
              <a:rPr lang="en-NZ"/>
              <a:t>Generation time is on save</a:t>
            </a:r>
          </a:p>
          <a:p>
            <a:pPr>
              <a:buNone/>
            </a:pPr>
            <a:r>
              <a:rPr lang="en-NZ"/>
              <a:t>HostID of generating system, e.g. laptop with Wireshark (set via environment variable)</a:t>
            </a:r>
          </a:p>
          <a:p>
            <a:pPr>
              <a:buNone/>
            </a:pPr>
            <a:r>
              <a:rPr lang="en-NZ"/>
              <a:t>Flow linking not explicitly supported in Wireshark</a:t>
            </a:r>
          </a:p>
        </p:txBody>
      </p:sp>
    </p:spTree>
    <p:extLst>
      <p:ext uri="{BB962C8B-B14F-4D97-AF65-F5344CB8AC3E}">
        <p14:creationId xmlns:p14="http://schemas.microsoft.com/office/powerpoint/2010/main" val="3457538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NZ"/>
              <a:t>Broad comparison of PCAP-NG and ERF</a:t>
            </a:r>
          </a:p>
          <a:p>
            <a:pPr marL="0" marR="0" lvl="0" indent="0" algn="l" defTabSz="914400" rtl="0" eaLnBrk="1" fontAlgn="auto" latinLnBrk="0" hangingPunct="1">
              <a:lnSpc>
                <a:spcPct val="100000"/>
              </a:lnSpc>
              <a:spcBef>
                <a:spcPct val="0"/>
              </a:spcBef>
              <a:spcAft>
                <a:spcPct val="0"/>
              </a:spcAft>
              <a:buClrTx/>
              <a:buSzTx/>
              <a:buFontTx/>
              <a:buNone/>
              <a:defRPr/>
            </a:pPr>
            <a:r>
              <a:rPr lang="en-NZ"/>
              <a:t>Because ERF is dissected, all metadata is available in export formats</a:t>
            </a:r>
            <a:r>
              <a:rPr lang="en-NZ" baseline="0"/>
              <a:t> including PDML, JSON etc.</a:t>
            </a:r>
          </a:p>
        </p:txBody>
      </p:sp>
    </p:spTree>
    <p:extLst>
      <p:ext uri="{BB962C8B-B14F-4D97-AF65-F5344CB8AC3E}">
        <p14:creationId xmlns:p14="http://schemas.microsoft.com/office/powerpoint/2010/main" val="406212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NZ"/>
              <a:t>Packet traces can be misleading without context</a:t>
            </a:r>
          </a:p>
        </p:txBody>
      </p:sp>
    </p:spTree>
    <p:extLst>
      <p:ext uri="{BB962C8B-B14F-4D97-AF65-F5344CB8AC3E}">
        <p14:creationId xmlns:p14="http://schemas.microsoft.com/office/powerpoint/2010/main" val="587512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NZ"/>
              <a:t>We want Data Lakes, not Data Swamps. Utility of</a:t>
            </a:r>
            <a:r>
              <a:rPr lang="en-NZ" baseline="0"/>
              <a:t> Big Data depends on capturing context and quality of input data.</a:t>
            </a:r>
            <a:endParaRPr lang="en-NZ"/>
          </a:p>
          <a:p>
            <a:pPr>
              <a:buNone/>
            </a:pPr>
            <a:r>
              <a:rPr lang="en-NZ"/>
              <a:t>Share packet captures</a:t>
            </a:r>
            <a:r>
              <a:rPr lang="en-NZ" baseline="0"/>
              <a:t> in rich formats, not pcap!</a:t>
            </a:r>
            <a:endParaRPr lang="en-NZ"/>
          </a:p>
          <a:p>
            <a:endParaRPr lang="en-US"/>
          </a:p>
        </p:txBody>
      </p:sp>
    </p:spTree>
    <p:extLst>
      <p:ext uri="{BB962C8B-B14F-4D97-AF65-F5344CB8AC3E}">
        <p14:creationId xmlns:p14="http://schemas.microsoft.com/office/powerpoint/2010/main" val="2876941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
                <a:schemeClr val="dk1"/>
              </a:buClr>
              <a:buSzTx/>
              <a:buFont typeface="Arial"/>
              <a:buNone/>
              <a:defRPr/>
            </a:pPr>
            <a:r>
              <a:rPr lang="en-NZ"/>
              <a:t>Poll: Which do you prefer, PCAP-NG where</a:t>
            </a:r>
            <a:r>
              <a:rPr lang="en-NZ" baseline="0"/>
              <a:t> Blocks are hidden, or ERF where Provenance is dissected explicitly?</a:t>
            </a:r>
          </a:p>
          <a:p>
            <a:endParaRPr lang="en-US"/>
          </a:p>
        </p:txBody>
      </p:sp>
    </p:spTree>
    <p:extLst>
      <p:ext uri="{BB962C8B-B14F-4D97-AF65-F5344CB8AC3E}">
        <p14:creationId xmlns:p14="http://schemas.microsoft.com/office/powerpoint/2010/main" val="3782151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NZ"/>
              <a:t>Trace file with three records</a:t>
            </a:r>
          </a:p>
          <a:p>
            <a:pPr>
              <a:buNone/>
            </a:pPr>
            <a:r>
              <a:rPr lang="en-NZ"/>
              <a:t>Want to add a comment to Packet 3</a:t>
            </a:r>
          </a:p>
          <a:p>
            <a:endParaRPr lang="en-US"/>
          </a:p>
        </p:txBody>
      </p:sp>
    </p:spTree>
    <p:extLst>
      <p:ext uri="{BB962C8B-B14F-4D97-AF65-F5344CB8AC3E}">
        <p14:creationId xmlns:p14="http://schemas.microsoft.com/office/powerpoint/2010/main" val="2830172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NZ"/>
              <a:t>New Provenance record is inserted</a:t>
            </a:r>
            <a:r>
              <a:rPr lang="en-NZ" baseline="0"/>
              <a:t> before record 3</a:t>
            </a:r>
          </a:p>
          <a:p>
            <a:pPr>
              <a:buNone/>
            </a:pPr>
            <a:r>
              <a:rPr lang="en-NZ" baseline="0"/>
              <a:t>Record 3 becomes record 4, get a new AnchorID extension header</a:t>
            </a:r>
          </a:p>
          <a:p>
            <a:pPr>
              <a:buNone/>
            </a:pPr>
            <a:r>
              <a:rPr lang="en-NZ" baseline="0"/>
              <a:t>AnchorID in Provenance record links the metadata to the packet</a:t>
            </a:r>
          </a:p>
          <a:p>
            <a:pPr>
              <a:buNone/>
            </a:pPr>
            <a:r>
              <a:rPr lang="en-NZ" baseline="0"/>
              <a:t>Provenance record contains comment option, PLUS User ID and Generation time</a:t>
            </a:r>
          </a:p>
          <a:p>
            <a:pPr>
              <a:buNone/>
            </a:pPr>
            <a:r>
              <a:rPr lang="en-NZ" baseline="0"/>
              <a:t>Can potentially contain any Provenance tags</a:t>
            </a:r>
          </a:p>
        </p:txBody>
      </p:sp>
    </p:spTree>
    <p:extLst>
      <p:ext uri="{BB962C8B-B14F-4D97-AF65-F5344CB8AC3E}">
        <p14:creationId xmlns:p14="http://schemas.microsoft.com/office/powerpoint/2010/main" val="4075950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r>
              <a:rPr lang="en-NZ"/>
              <a:t>Because all Provenance fields are dissected, we can ‘abuse’ IO Graph</a:t>
            </a:r>
            <a:r>
              <a:rPr lang="en-NZ" baseline="0"/>
              <a:t> for any metadata, e.g. Optical Power over Time</a:t>
            </a:r>
          </a:p>
          <a:p>
            <a:pPr>
              <a:buNone/>
            </a:pPr>
            <a:r>
              <a:rPr lang="en-NZ" baseline="0"/>
              <a:t>(Y axis units not quite right)</a:t>
            </a:r>
          </a:p>
          <a:p>
            <a:endParaRPr lang="en-NZ"/>
          </a:p>
        </p:txBody>
      </p:sp>
    </p:spTree>
    <p:extLst>
      <p:ext uri="{BB962C8B-B14F-4D97-AF65-F5344CB8AC3E}">
        <p14:creationId xmlns:p14="http://schemas.microsoft.com/office/powerpoint/2010/main" val="357428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097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146519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185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
                <a:schemeClr val="dk1"/>
              </a:buClr>
              <a:buSzTx/>
              <a:buFont typeface="Arial"/>
              <a:buNone/>
              <a:defRPr/>
            </a:pPr>
            <a:r>
              <a:rPr lang="en-NZ"/>
              <a:t>Wireshark can also dissect JPEG EXIF Tags, but the display is not friendly!!</a:t>
            </a:r>
          </a:p>
          <a:p>
            <a:endParaRPr lang="en-US"/>
          </a:p>
        </p:txBody>
      </p:sp>
    </p:spTree>
    <p:extLst>
      <p:ext uri="{BB962C8B-B14F-4D97-AF65-F5344CB8AC3E}">
        <p14:creationId xmlns:p14="http://schemas.microsoft.com/office/powerpoint/2010/main" val="140210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mtClean="0"/>
              <a:t>A packet</a:t>
            </a:r>
            <a:r>
              <a:rPr lang="en-NZ" baseline="0" smtClean="0"/>
              <a:t> trace is more like a video than a photograph</a:t>
            </a:r>
          </a:p>
          <a:p>
            <a:r>
              <a:rPr lang="en-NZ" baseline="0" smtClean="0"/>
              <a:t>It covers a period of time, during which parameters change dynamically</a:t>
            </a:r>
          </a:p>
          <a:p>
            <a:r>
              <a:rPr lang="en-NZ" baseline="0" smtClean="0"/>
              <a:t>Some information is fixed, like the camera model, some is dynamic like the location, lighting, angles</a:t>
            </a:r>
          </a:p>
          <a:p>
            <a:r>
              <a:rPr lang="en-NZ" baseline="0" smtClean="0"/>
              <a:t>Data can be added later, like narration, a directors commentary, or subtitles</a:t>
            </a:r>
            <a:endParaRPr lang="en-NZ"/>
          </a:p>
        </p:txBody>
      </p:sp>
    </p:spTree>
    <p:extLst>
      <p:ext uri="{BB962C8B-B14F-4D97-AF65-F5344CB8AC3E}">
        <p14:creationId xmlns:p14="http://schemas.microsoft.com/office/powerpoint/2010/main" val="331883113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Slide">
  <p:cSld name="Title Slide">
    <p:spTree>
      <p:nvGrpSpPr>
        <p:cNvPr id="1" name="Shape 14"/>
        <p:cNvGrpSpPr/>
        <p:nvPr/>
      </p:nvGrpSpPr>
      <p:grpSpPr>
        <a:xfrm>
          <a:off x="0" y="0"/>
          <a:ext cx="0" cy="0"/>
        </a:xfrm>
      </p:grpSpPr>
      <p:sp>
        <p:nvSpPr>
          <p:cNvPr id="15" name="Shape 15"/>
          <p:cNvSpPr/>
          <p:nvPr/>
        </p:nvSpPr>
        <p:spPr>
          <a:xfrm>
            <a:off x="0" y="1001267"/>
            <a:ext cx="9144000" cy="4142100"/>
          </a:xfrm>
          <a:prstGeom prst="rect">
            <a:avLst/>
          </a:prstGeom>
          <a:solidFill>
            <a:srgbClr val="0D439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Shape 16"/>
          <p:cNvSpPr txBox="1">
            <a:spLocks noGrp="1"/>
          </p:cNvSpPr>
          <p:nvPr>
            <p:ph type="ctrTitle"/>
          </p:nvPr>
        </p:nvSpPr>
        <p:spPr>
          <a:xfrm>
            <a:off x="259257" y="1236191"/>
            <a:ext cx="4557717" cy="1257658"/>
          </a:xfrm>
          <a:prstGeom prst="rect">
            <a:avLst/>
          </a:prstGeom>
          <a:noFill/>
          <a:ln>
            <a:noFill/>
          </a:ln>
        </p:spPr>
        <p:txBody>
          <a:bodyPr spcFirstLastPara="1" wrap="square" lIns="91425" tIns="91425" rIns="91425" bIns="91425" anchor="t" anchorCtr="0"/>
          <a:lstStyle>
            <a:lvl1pPr marR="0" lvl="0" algn="l" rtl="0">
              <a:lnSpc>
                <a:spcPct val="90000"/>
              </a:lnSpc>
              <a:spcBef>
                <a:spcPct val="0"/>
              </a:spcBef>
              <a:spcAft>
                <a:spcPct val="0"/>
              </a:spcAft>
              <a:buClr>
                <a:schemeClr val="lt1"/>
              </a:buClr>
              <a:buSzPts val="3600"/>
              <a:buFont typeface="Tahoma"/>
              <a:buNone/>
              <a:defRPr sz="3600" b="1" i="0" u="none" strike="noStrike" cap="none">
                <a:solidFill>
                  <a:schemeClr val="lt1"/>
                </a:solidFill>
                <a:latin typeface="Tahoma"/>
                <a:ea typeface="Tahoma"/>
                <a:cs typeface="Tahoma"/>
                <a:sym typeface="Tahoma"/>
              </a:defRPr>
            </a:lvl1pPr>
            <a:lvl2pPr lvl="1">
              <a:spcBef>
                <a:spcPct val="0"/>
              </a:spcBef>
              <a:spcAft>
                <a:spcPct val="0"/>
              </a:spcAft>
              <a:buSzPts val="3600"/>
              <a:buNone/>
              <a:defRPr sz="1800"/>
            </a:lvl2pPr>
            <a:lvl3pPr lvl="2">
              <a:spcBef>
                <a:spcPct val="0"/>
              </a:spcBef>
              <a:spcAft>
                <a:spcPct val="0"/>
              </a:spcAft>
              <a:buSzPts val="3600"/>
              <a:buNone/>
              <a:defRPr sz="1800"/>
            </a:lvl3pPr>
            <a:lvl4pPr lvl="3">
              <a:spcBef>
                <a:spcPct val="0"/>
              </a:spcBef>
              <a:spcAft>
                <a:spcPct val="0"/>
              </a:spcAft>
              <a:buSzPts val="3600"/>
              <a:buNone/>
              <a:defRPr sz="1800"/>
            </a:lvl4pPr>
            <a:lvl5pPr lvl="4">
              <a:spcBef>
                <a:spcPct val="0"/>
              </a:spcBef>
              <a:spcAft>
                <a:spcPct val="0"/>
              </a:spcAft>
              <a:buSzPts val="3600"/>
              <a:buNone/>
              <a:defRPr sz="1800"/>
            </a:lvl5pPr>
            <a:lvl6pPr lvl="5">
              <a:spcBef>
                <a:spcPct val="0"/>
              </a:spcBef>
              <a:spcAft>
                <a:spcPct val="0"/>
              </a:spcAft>
              <a:buSzPts val="3600"/>
              <a:buNone/>
              <a:defRPr sz="1800"/>
            </a:lvl6pPr>
            <a:lvl7pPr lvl="6">
              <a:spcBef>
                <a:spcPct val="0"/>
              </a:spcBef>
              <a:spcAft>
                <a:spcPct val="0"/>
              </a:spcAft>
              <a:buSzPts val="3600"/>
              <a:buNone/>
              <a:defRPr sz="1800"/>
            </a:lvl7pPr>
            <a:lvl8pPr lvl="7">
              <a:spcBef>
                <a:spcPct val="0"/>
              </a:spcBef>
              <a:spcAft>
                <a:spcPct val="0"/>
              </a:spcAft>
              <a:buSzPts val="3600"/>
              <a:buNone/>
              <a:defRPr sz="1800"/>
            </a:lvl8pPr>
            <a:lvl9pPr lvl="8">
              <a:spcBef>
                <a:spcPct val="0"/>
              </a:spcBef>
              <a:spcAft>
                <a:spcPct val="0"/>
              </a:spcAft>
              <a:buSzPts val="3600"/>
              <a:buNone/>
              <a:defRPr sz="1800"/>
            </a:lvl9pPr>
          </a:lstStyle>
          <a:p>
            <a:endParaRPr/>
          </a:p>
        </p:txBody>
      </p:sp>
      <p:sp>
        <p:nvSpPr>
          <p:cNvPr id="17" name="Shape 17"/>
          <p:cNvSpPr txBox="1">
            <a:spLocks noGrp="1"/>
          </p:cNvSpPr>
          <p:nvPr>
            <p:ph type="subTitle" idx="1"/>
          </p:nvPr>
        </p:nvSpPr>
        <p:spPr>
          <a:xfrm>
            <a:off x="259257" y="2491384"/>
            <a:ext cx="2621761" cy="964726"/>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ct val="0"/>
              </a:spcAft>
              <a:buClr>
                <a:srgbClr val="D9D9D9"/>
              </a:buClr>
              <a:buSzPts val="2000"/>
              <a:buFont typeface="Arial"/>
              <a:buNone/>
              <a:defRPr sz="2000" b="0" i="0" u="none" strike="noStrike" cap="none">
                <a:solidFill>
                  <a:srgbClr val="D9D9D9"/>
                </a:solidFill>
                <a:latin typeface="Tahoma"/>
                <a:ea typeface="Tahoma"/>
                <a:cs typeface="Tahoma"/>
                <a:sym typeface="Tahoma"/>
              </a:defRPr>
            </a:lvl1pPr>
            <a:lvl2pPr marR="0" lvl="1" algn="ctr" rtl="0">
              <a:lnSpc>
                <a:spcPct val="90000"/>
              </a:lnSpc>
              <a:spcBef>
                <a:spcPts val="500"/>
              </a:spcBef>
              <a:spcAft>
                <a:spcPct val="0"/>
              </a:spcAft>
              <a:buClr>
                <a:srgbClr val="003399"/>
              </a:buClr>
              <a:buSzPts val="2000"/>
              <a:buFont typeface="Arial"/>
              <a:buNone/>
              <a:defRPr sz="2000" b="0" i="0" u="none" strike="noStrike" cap="none">
                <a:solidFill>
                  <a:srgbClr val="003399"/>
                </a:solidFill>
                <a:latin typeface="Tahoma"/>
                <a:ea typeface="Tahoma"/>
                <a:cs typeface="Tahoma"/>
                <a:sym typeface="Tahoma"/>
              </a:defRPr>
            </a:lvl2pPr>
            <a:lvl3pPr marR="0" lvl="2" algn="ctr" rtl="0">
              <a:lnSpc>
                <a:spcPct val="90000"/>
              </a:lnSpc>
              <a:spcBef>
                <a:spcPts val="500"/>
              </a:spcBef>
              <a:spcAft>
                <a:spcPct val="0"/>
              </a:spcAft>
              <a:buClr>
                <a:srgbClr val="003399"/>
              </a:buClr>
              <a:buSzPts val="1800"/>
              <a:buFont typeface="Arial"/>
              <a:buNone/>
              <a:defRPr sz="1800" b="0" i="0" u="none" strike="noStrike" cap="none">
                <a:solidFill>
                  <a:srgbClr val="003399"/>
                </a:solidFill>
                <a:latin typeface="Tahoma"/>
                <a:ea typeface="Tahoma"/>
                <a:cs typeface="Tahoma"/>
                <a:sym typeface="Tahoma"/>
              </a:defRPr>
            </a:lvl3pPr>
            <a:lvl4pPr marR="0" lvl="3" algn="ctr" rtl="0">
              <a:lnSpc>
                <a:spcPct val="90000"/>
              </a:lnSpc>
              <a:spcBef>
                <a:spcPts val="500"/>
              </a:spcBef>
              <a:spcAft>
                <a:spcPct val="0"/>
              </a:spcAft>
              <a:buClr>
                <a:srgbClr val="003399"/>
              </a:buClr>
              <a:buSzPts val="1600"/>
              <a:buFont typeface="Arial"/>
              <a:buNone/>
              <a:defRPr sz="1600" b="0" i="0" u="none" strike="noStrike" cap="none">
                <a:solidFill>
                  <a:srgbClr val="003399"/>
                </a:solidFill>
                <a:latin typeface="Tahoma"/>
                <a:ea typeface="Tahoma"/>
                <a:cs typeface="Tahoma"/>
                <a:sym typeface="Tahoma"/>
              </a:defRPr>
            </a:lvl4pPr>
            <a:lvl5pPr marR="0" lvl="4" algn="ctr" rtl="0">
              <a:lnSpc>
                <a:spcPct val="90000"/>
              </a:lnSpc>
              <a:spcBef>
                <a:spcPts val="500"/>
              </a:spcBef>
              <a:spcAft>
                <a:spcPct val="0"/>
              </a:spcAft>
              <a:buClr>
                <a:srgbClr val="003399"/>
              </a:buClr>
              <a:buSzPts val="1600"/>
              <a:buFont typeface="Arial"/>
              <a:buNone/>
              <a:defRPr sz="1600" b="0" i="0" u="none" strike="noStrike" cap="none">
                <a:solidFill>
                  <a:srgbClr val="003399"/>
                </a:solidFill>
                <a:latin typeface="Tahoma"/>
                <a:ea typeface="Tahoma"/>
                <a:cs typeface="Tahoma"/>
                <a:sym typeface="Tahoma"/>
              </a:defRPr>
            </a:lvl5pPr>
            <a:lvl6pPr marR="0" lvl="5"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p:nvPr/>
        </p:nvSpPr>
        <p:spPr>
          <a:xfrm>
            <a:off x="5558084" y="3384445"/>
            <a:ext cx="3393288" cy="4465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chemeClr val="lt1"/>
              </a:buClr>
              <a:buSzPts val="2400"/>
              <a:buFont typeface="Tahoma"/>
              <a:buNone/>
            </a:pPr>
            <a:r>
              <a:rPr lang="en-US" sz="2400" b="0" i="0" u="none" strike="noStrike" cap="none">
                <a:solidFill>
                  <a:schemeClr val="lt1"/>
                </a:solidFill>
                <a:latin typeface="Tahoma"/>
                <a:ea typeface="Tahoma"/>
                <a:cs typeface="Tahoma"/>
                <a:sym typeface="Tahoma"/>
              </a:rPr>
              <a:t>Dr. Stephen Donnelly</a:t>
            </a:r>
            <a:endParaRPr sz="2400" b="0" i="0" u="none" strike="noStrike" cap="none">
              <a:solidFill>
                <a:schemeClr val="lt1"/>
              </a:solidFill>
              <a:latin typeface="Tahoma"/>
              <a:ea typeface="Tahoma"/>
              <a:cs typeface="Tahoma"/>
              <a:sym typeface="Tahoma"/>
            </a:endParaRPr>
          </a:p>
        </p:txBody>
      </p:sp>
      <p:sp>
        <p:nvSpPr>
          <p:cNvPr id="19" name="Shape 19"/>
          <p:cNvSpPr txBox="1"/>
          <p:nvPr/>
        </p:nvSpPr>
        <p:spPr>
          <a:xfrm>
            <a:off x="1010363" y="-5"/>
            <a:ext cx="7286700" cy="974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ct val="0"/>
              </a:spcBef>
              <a:spcAft>
                <a:spcPct val="0"/>
              </a:spcAft>
              <a:buClr>
                <a:schemeClr val="lt1"/>
              </a:buClr>
              <a:buSzPts val="4800"/>
              <a:buFont typeface="Tahoma"/>
              <a:buNone/>
            </a:pPr>
            <a:r>
              <a:rPr lang="en-US" sz="4800" b="0" i="0" u="none" strike="noStrike" cap="none">
                <a:solidFill>
                  <a:schemeClr val="lt1"/>
                </a:solidFill>
                <a:latin typeface="Tahoma"/>
                <a:ea typeface="Tahoma"/>
                <a:cs typeface="Tahoma"/>
                <a:sym typeface="Tahoma"/>
              </a:rPr>
              <a:t>SharkFest </a:t>
            </a:r>
            <a:r>
              <a:rPr lang="en-US" sz="4800">
                <a:solidFill>
                  <a:schemeClr val="lt1"/>
                </a:solidFill>
                <a:latin typeface="Tahoma"/>
                <a:ea typeface="Tahoma"/>
                <a:cs typeface="Tahoma"/>
                <a:sym typeface="Tahoma"/>
              </a:rPr>
              <a:t>’18 US</a:t>
            </a:r>
            <a:endParaRPr/>
          </a:p>
        </p:txBody>
      </p:sp>
      <p:sp>
        <p:nvSpPr>
          <p:cNvPr id="20" name="Shape 20"/>
          <p:cNvSpPr/>
          <p:nvPr/>
        </p:nvSpPr>
        <p:spPr>
          <a:xfrm>
            <a:off x="734684" y="4835723"/>
            <a:ext cx="7674632" cy="307777"/>
          </a:xfrm>
          <a:prstGeom prst="rect">
            <a:avLst/>
          </a:prstGeom>
          <a:noFill/>
          <a:ln>
            <a:noFill/>
          </a:ln>
        </p:spPr>
        <p:txBody>
          <a:bodyPr spcFirstLastPara="1" wrap="square" lIns="91425" tIns="45700" rIns="91425" bIns="45700" anchor="t" anchorCtr="0">
            <a:noAutofit/>
          </a:bodyPr>
          <a:lstStyle/>
          <a:p>
            <a:pPr marL="0" lvl="0" indent="0" algn="ctr" rtl="0">
              <a:spcBef>
                <a:spcPct val="0"/>
              </a:spcBef>
              <a:spcAft>
                <a:spcPct val="0"/>
              </a:spcAft>
              <a:buClr>
                <a:schemeClr val="lt1"/>
              </a:buClr>
              <a:buSzPts val="1400"/>
              <a:buFont typeface="Tahoma"/>
              <a:buNone/>
            </a:pPr>
            <a:r>
              <a:rPr lang="en-US">
                <a:solidFill>
                  <a:schemeClr val="lt1"/>
                </a:solidFill>
                <a:latin typeface="Tahoma"/>
                <a:ea typeface="Tahoma"/>
                <a:cs typeface="Tahoma"/>
                <a:sym typeface="Tahoma"/>
              </a:rPr>
              <a:t>#sf18us  •  Computer History Museum, Mountain View, CA  •  June 25-28</a:t>
            </a:r>
            <a:endParaRPr>
              <a:solidFill>
                <a:schemeClr val="lt1"/>
              </a:solidFill>
              <a:latin typeface="Tahoma"/>
              <a:ea typeface="Tahoma"/>
              <a:cs typeface="Tahoma"/>
              <a:sym typeface="Tahoma"/>
            </a:endParaRPr>
          </a:p>
          <a:p>
            <a:pPr marL="0" marR="0" lvl="0" indent="0" algn="ctr" rtl="0">
              <a:lnSpc>
                <a:spcPct val="100000"/>
              </a:lnSpc>
              <a:spcBef>
                <a:spcPct val="0"/>
              </a:spcBef>
              <a:spcAft>
                <a:spcPct val="0"/>
              </a:spcAft>
              <a:buClr>
                <a:schemeClr val="lt1"/>
              </a:buClr>
              <a:buSzPts val="1400"/>
              <a:buFont typeface="Tahoma"/>
              <a:buNone/>
            </a:pPr>
            <a:endParaRPr>
              <a:solidFill>
                <a:schemeClr val="lt1"/>
              </a:solidFill>
              <a:latin typeface="Tahoma"/>
              <a:ea typeface="Tahoma"/>
              <a:cs typeface="Tahoma"/>
              <a:sym typeface="Tahoma"/>
            </a:endParaRPr>
          </a:p>
        </p:txBody>
      </p:sp>
      <p:sp>
        <p:nvSpPr>
          <p:cNvPr id="21" name="Shape 21"/>
          <p:cNvSpPr txBox="1"/>
          <p:nvPr/>
        </p:nvSpPr>
        <p:spPr>
          <a:xfrm>
            <a:off x="5558084" y="3848412"/>
            <a:ext cx="3393288" cy="4465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FFCB01"/>
              </a:buClr>
              <a:buSzPts val="1800"/>
              <a:buFont typeface="Tahoma"/>
              <a:buNone/>
            </a:pPr>
            <a:r>
              <a:rPr lang="en-US" sz="1800" b="0" i="0" u="none" strike="noStrike" cap="none">
                <a:solidFill>
                  <a:srgbClr val="D9D9D9"/>
                </a:solidFill>
                <a:latin typeface="Tahoma"/>
                <a:ea typeface="Tahoma"/>
                <a:cs typeface="Tahoma"/>
                <a:sym typeface="Tahoma"/>
              </a:rPr>
              <a:t>CTO, Endace</a:t>
            </a:r>
            <a:endParaRPr sz="1800" b="0" i="0" u="none" strike="noStrike" cap="none">
              <a:solidFill>
                <a:srgbClr val="D9D9D9"/>
              </a:solidFill>
              <a:latin typeface="Tahoma"/>
              <a:ea typeface="Tahoma"/>
              <a:cs typeface="Tahoma"/>
              <a:sym typeface="Tahoma"/>
            </a:endParaRPr>
          </a:p>
        </p:txBody>
      </p:sp>
      <p:sp>
        <p:nvSpPr>
          <p:cNvPr id="22" name="Shape 22"/>
          <p:cNvSpPr txBox="1"/>
          <p:nvPr/>
        </p:nvSpPr>
        <p:spPr>
          <a:xfrm>
            <a:off x="259257" y="3832503"/>
            <a:ext cx="184708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lt1"/>
              </a:buClr>
              <a:buSzPts val="1400"/>
              <a:buFont typeface="Tahoma"/>
              <a:buNone/>
            </a:pPr>
            <a:endParaRPr sz="1400" b="0" i="0" u="none" strike="noStrike" cap="none">
              <a:solidFill>
                <a:schemeClr val="lt1"/>
              </a:solidFill>
              <a:latin typeface="Tahoma"/>
              <a:ea typeface="Tahoma"/>
              <a:cs typeface="Tahoma"/>
              <a:sym typeface="Tahoma"/>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8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898493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9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15053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0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396505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1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80718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2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54494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3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8051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4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4466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5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82692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6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512411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7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951115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Picture only">
  <p:cSld name="Picture only">
    <p:spTree>
      <p:nvGrpSpPr>
        <p:cNvPr id="1" name="Shape 30"/>
        <p:cNvGrpSpPr/>
        <p:nvPr/>
      </p:nvGrpSpPr>
      <p:grpSpPr>
        <a:xfrm>
          <a:off x="0" y="0"/>
          <a:ext cx="0" cy="0"/>
        </a:xfrm>
      </p:grpSpPr>
      <p:sp>
        <p:nvSpPr>
          <p:cNvPr id="31" name="Shape 31"/>
          <p:cNvSpPr txBox="1">
            <a:spLocks noGrp="1"/>
          </p:cNvSpPr>
          <p:nvPr>
            <p:ph type="title"/>
          </p:nvPr>
        </p:nvSpPr>
        <p:spPr>
          <a:xfrm>
            <a:off x="928525" y="11375"/>
            <a:ext cx="6843900" cy="978000"/>
          </a:xfrm>
          <a:prstGeom prst="rect">
            <a:avLst/>
          </a:prstGeom>
          <a:noFill/>
          <a:ln>
            <a:noFill/>
          </a:ln>
        </p:spPr>
        <p:txBody>
          <a:bodyPr spcFirstLastPara="1" wrap="square" lIns="91425" tIns="91425" rIns="91425" bIns="91425" anchor="ctr" anchorCtr="0"/>
          <a:lstStyle>
            <a:lvl1pPr marR="0" lvl="0" algn="ctr" rtl="0">
              <a:lnSpc>
                <a:spcPct val="90000"/>
              </a:lnSpc>
              <a:spcBef>
                <a:spcPct val="0"/>
              </a:spcBef>
              <a:spcAft>
                <a:spcPct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spcBef>
                <a:spcPct val="0"/>
              </a:spcBef>
              <a:spcAft>
                <a:spcPct val="0"/>
              </a:spcAft>
              <a:buSzPts val="3600"/>
              <a:buNone/>
              <a:defRPr sz="1800"/>
            </a:lvl2pPr>
            <a:lvl3pPr lvl="2">
              <a:spcBef>
                <a:spcPct val="0"/>
              </a:spcBef>
              <a:spcAft>
                <a:spcPct val="0"/>
              </a:spcAft>
              <a:buSzPts val="3600"/>
              <a:buNone/>
              <a:defRPr sz="1800"/>
            </a:lvl3pPr>
            <a:lvl4pPr lvl="3">
              <a:spcBef>
                <a:spcPct val="0"/>
              </a:spcBef>
              <a:spcAft>
                <a:spcPct val="0"/>
              </a:spcAft>
              <a:buSzPts val="3600"/>
              <a:buNone/>
              <a:defRPr sz="1800"/>
            </a:lvl4pPr>
            <a:lvl5pPr lvl="4">
              <a:spcBef>
                <a:spcPct val="0"/>
              </a:spcBef>
              <a:spcAft>
                <a:spcPct val="0"/>
              </a:spcAft>
              <a:buSzPts val="3600"/>
              <a:buNone/>
              <a:defRPr sz="1800"/>
            </a:lvl5pPr>
            <a:lvl6pPr lvl="5">
              <a:spcBef>
                <a:spcPct val="0"/>
              </a:spcBef>
              <a:spcAft>
                <a:spcPct val="0"/>
              </a:spcAft>
              <a:buSzPts val="3600"/>
              <a:buNone/>
              <a:defRPr sz="1800"/>
            </a:lvl6pPr>
            <a:lvl7pPr lvl="6">
              <a:spcBef>
                <a:spcPct val="0"/>
              </a:spcBef>
              <a:spcAft>
                <a:spcPct val="0"/>
              </a:spcAft>
              <a:buSzPts val="3600"/>
              <a:buNone/>
              <a:defRPr sz="1800"/>
            </a:lvl7pPr>
            <a:lvl8pPr lvl="7">
              <a:spcBef>
                <a:spcPct val="0"/>
              </a:spcBef>
              <a:spcAft>
                <a:spcPct val="0"/>
              </a:spcAft>
              <a:buSzPts val="3600"/>
              <a:buNone/>
              <a:defRPr sz="1800"/>
            </a:lvl8pPr>
            <a:lvl9pPr lvl="8">
              <a:spcBef>
                <a:spcPct val="0"/>
              </a:spcBef>
              <a:spcAft>
                <a:spcPct val="0"/>
              </a:spcAft>
              <a:buSzPts val="3600"/>
              <a:buNone/>
              <a:defRPr sz="1800"/>
            </a:lvl9pPr>
          </a:lstStyle>
          <a:p>
            <a:endParaRPr/>
          </a:p>
        </p:txBody>
      </p:sp>
      <p:sp>
        <p:nvSpPr>
          <p:cNvPr id="32" name="Shape 32"/>
          <p:cNvSpPr>
            <a:spLocks noGrp="1"/>
          </p:cNvSpPr>
          <p:nvPr>
            <p:ph type="pic" idx="2"/>
          </p:nvPr>
        </p:nvSpPr>
        <p:spPr>
          <a:xfrm>
            <a:off x="492953" y="1193802"/>
            <a:ext cx="8208453" cy="3398604"/>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R="0" lvl="1"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R="0" lvl="2"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R="0" lvl="3"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R="0" lvl="4"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8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31625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9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418873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0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13733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1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15586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2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61084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3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977511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4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146873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5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937657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6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596171"/>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7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12789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17319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8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221984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9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1099740"/>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0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32690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1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95105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2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348332"/>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3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606929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4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239523"/>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5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209553"/>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6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511987"/>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7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906505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_Default layout">
    <p:spTree>
      <p:nvGrpSpPr>
        <p:cNvPr id="1" name=""/>
        <p:cNvGrpSpPr/>
        <p:nvPr/>
      </p:nvGrpSpPr>
      <p:grpSpPr>
        <a:xfrm>
          <a:off x="0" y="0"/>
          <a: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301476"/>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8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902210"/>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9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33086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40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2069614"/>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41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539239"/>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42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7479473"/>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43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286850"/>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44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260491"/>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45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01732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786103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4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63060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5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86809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6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33896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7_Default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92952" y="1193801"/>
            <a:ext cx="8208454" cy="339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53010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slideLayout" Target="../slideLayouts/slideLayout47.xml" /><Relationship Id="rId48" Type="http://schemas.openxmlformats.org/officeDocument/2006/relationships/image" Target="../media/image1.jpeg" /><Relationship Id="rId49" Type="http://schemas.openxmlformats.org/officeDocument/2006/relationships/image" Target="../media/image2.jpeg" /><Relationship Id="rId5" Type="http://schemas.openxmlformats.org/officeDocument/2006/relationships/slideLayout" Target="../slideLayouts/slideLayout5.xml" /><Relationship Id="rId50" Type="http://schemas.openxmlformats.org/officeDocument/2006/relationships/theme" Target="../theme/theme1.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lt1"/>
        </a:solidFill>
        <a:effectLst/>
      </p:bgPr>
    </p:bg>
    <p:spTree>
      <p:nvGrpSpPr>
        <p:cNvPr id="1" name="Shape 5"/>
        <p:cNvGrpSpPr/>
        <p:nvPr/>
      </p:nvGrpSpPr>
      <p:grpSpPr>
        <a:xfrm>
          <a:off x="0" y="0"/>
          <a:ext cx="0" cy="0"/>
        </a:xfrm>
      </p:grpSpPr>
      <p:sp>
        <p:nvSpPr>
          <p:cNvPr id="6" name="Shape 6"/>
          <p:cNvSpPr/>
          <p:nvPr/>
        </p:nvSpPr>
        <p:spPr>
          <a:xfrm>
            <a:off x="1" y="0"/>
            <a:ext cx="9152524" cy="99615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ct val="0"/>
              </a:spcBef>
              <a:spcAft>
                <a:spcPct val="0"/>
              </a:spcAft>
              <a:buClr>
                <a:srgbClr val="FFFFFF"/>
              </a:buClr>
              <a:buSzPts val="1400"/>
              <a:buFont typeface="Oswald"/>
              <a:buNone/>
            </a:pPr>
            <a:endParaRPr sz="1400" b="0" i="0" u="none" strike="noStrike" cap="none">
              <a:solidFill>
                <a:srgbClr val="000000"/>
              </a:solidFill>
              <a:latin typeface="Arial"/>
              <a:ea typeface="Arial"/>
              <a:cs typeface="Arial"/>
              <a:sym typeface="Arial"/>
            </a:endParaRPr>
          </a:p>
        </p:txBody>
      </p:sp>
      <p:pic>
        <p:nvPicPr>
          <p:cNvPr id="7" name="Shape 7" descr="sf logo-white.png"/>
          <p:cNvPicPr preferRelativeResize="0"/>
          <p:nvPr/>
        </p:nvPicPr>
        <p:blipFill>
          <a:blip r:embed="rId48">
            <a:alphaModFix/>
          </a:blip>
          <a:stretch>
            <a:fillRect/>
          </a:stretch>
        </p:blipFill>
        <p:spPr>
          <a:xfrm>
            <a:off x="146600" y="139198"/>
            <a:ext cx="719049" cy="713072"/>
          </a:xfrm>
          <a:prstGeom prst="rect">
            <a:avLst/>
          </a:prstGeom>
          <a:noFill/>
          <a:ln>
            <a:noFill/>
          </a:ln>
        </p:spPr>
      </p:pic>
      <p:sp>
        <p:nvSpPr>
          <p:cNvPr id="8" name="Shape 8"/>
          <p:cNvSpPr txBox="1">
            <a:spLocks noGrp="1"/>
          </p:cNvSpPr>
          <p:nvPr>
            <p:ph type="title"/>
          </p:nvPr>
        </p:nvSpPr>
        <p:spPr>
          <a:xfrm>
            <a:off x="928525" y="11375"/>
            <a:ext cx="6843900" cy="978000"/>
          </a:xfrm>
          <a:prstGeom prst="rect">
            <a:avLst/>
          </a:prstGeom>
          <a:noFill/>
          <a:ln>
            <a:noFill/>
          </a:ln>
        </p:spPr>
        <p:txBody>
          <a:bodyPr spcFirstLastPara="1" wrap="square" lIns="91425" tIns="91425" rIns="91425" bIns="91425" anchor="ctr" anchorCtr="0"/>
          <a:lstStyle>
            <a:lvl1pPr marR="0" lvl="0" algn="ctr" rtl="0">
              <a:lnSpc>
                <a:spcPct val="90000"/>
              </a:lnSpc>
              <a:spcBef>
                <a:spcPct val="0"/>
              </a:spcBef>
              <a:spcAft>
                <a:spcPct val="0"/>
              </a:spcAft>
              <a:buClr>
                <a:schemeClr val="lt1"/>
              </a:buClr>
              <a:buSzPts val="3600"/>
              <a:buFont typeface="Tahoma"/>
              <a:buNone/>
              <a:defRPr sz="3600" b="0" i="0" u="none" strike="noStrike" cap="none">
                <a:solidFill>
                  <a:schemeClr val="lt1"/>
                </a:solidFill>
                <a:latin typeface="Tahoma"/>
                <a:ea typeface="Tahoma"/>
                <a:cs typeface="Tahoma"/>
                <a:sym typeface="Tahoma"/>
              </a:defRPr>
            </a:lvl1pPr>
            <a:lvl2pPr lvl="1">
              <a:spcBef>
                <a:spcPct val="0"/>
              </a:spcBef>
              <a:spcAft>
                <a:spcPct val="0"/>
              </a:spcAft>
              <a:buSzPts val="3600"/>
              <a:buNone/>
              <a:defRPr sz="3600"/>
            </a:lvl2pPr>
            <a:lvl3pPr lvl="2">
              <a:spcBef>
                <a:spcPct val="0"/>
              </a:spcBef>
              <a:spcAft>
                <a:spcPct val="0"/>
              </a:spcAft>
              <a:buSzPts val="3600"/>
              <a:buNone/>
              <a:defRPr sz="3600"/>
            </a:lvl3pPr>
            <a:lvl4pPr lvl="3">
              <a:spcBef>
                <a:spcPct val="0"/>
              </a:spcBef>
              <a:spcAft>
                <a:spcPct val="0"/>
              </a:spcAft>
              <a:buSzPts val="3600"/>
              <a:buNone/>
              <a:defRPr sz="3600"/>
            </a:lvl4pPr>
            <a:lvl5pPr lvl="4">
              <a:spcBef>
                <a:spcPct val="0"/>
              </a:spcBef>
              <a:spcAft>
                <a:spcPct val="0"/>
              </a:spcAft>
              <a:buSzPts val="3600"/>
              <a:buNone/>
              <a:defRPr sz="3600"/>
            </a:lvl5pPr>
            <a:lvl6pPr lvl="5">
              <a:spcBef>
                <a:spcPct val="0"/>
              </a:spcBef>
              <a:spcAft>
                <a:spcPct val="0"/>
              </a:spcAft>
              <a:buSzPts val="3600"/>
              <a:buNone/>
              <a:defRPr sz="3600"/>
            </a:lvl6pPr>
            <a:lvl7pPr lvl="6">
              <a:spcBef>
                <a:spcPct val="0"/>
              </a:spcBef>
              <a:spcAft>
                <a:spcPct val="0"/>
              </a:spcAft>
              <a:buSzPts val="3600"/>
              <a:buNone/>
              <a:defRPr sz="3600"/>
            </a:lvl7pPr>
            <a:lvl8pPr lvl="7">
              <a:spcBef>
                <a:spcPct val="0"/>
              </a:spcBef>
              <a:spcAft>
                <a:spcPct val="0"/>
              </a:spcAft>
              <a:buSzPts val="3600"/>
              <a:buNone/>
              <a:defRPr sz="3600"/>
            </a:lvl8pPr>
            <a:lvl9pPr lvl="8">
              <a:spcBef>
                <a:spcPct val="0"/>
              </a:spcBef>
              <a:spcAft>
                <a:spcPct val="0"/>
              </a:spcAft>
              <a:buSzPts val="3600"/>
              <a:buNone/>
              <a:defRPr sz="3600"/>
            </a:lvl9pPr>
          </a:lstStyle>
          <a:p>
            <a:endParaRPr/>
          </a:p>
        </p:txBody>
      </p:sp>
      <p:sp>
        <p:nvSpPr>
          <p:cNvPr id="9" name="Shape 9"/>
          <p:cNvSpPr txBox="1">
            <a:spLocks noGrp="1"/>
          </p:cNvSpPr>
          <p:nvPr>
            <p:ph type="body" idx="1"/>
          </p:nvPr>
        </p:nvSpPr>
        <p:spPr>
          <a:xfrm>
            <a:off x="492953" y="1193801"/>
            <a:ext cx="8208453" cy="339860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Shape 10"/>
          <p:cNvSpPr/>
          <p:nvPr/>
        </p:nvSpPr>
        <p:spPr>
          <a:xfrm>
            <a:off x="1" y="4809667"/>
            <a:ext cx="9144000" cy="35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Shape 11"/>
          <p:cNvSpPr/>
          <p:nvPr/>
        </p:nvSpPr>
        <p:spPr>
          <a:xfrm>
            <a:off x="460925" y="4836075"/>
            <a:ext cx="8272500" cy="354000"/>
          </a:xfrm>
          <a:prstGeom prst="rect">
            <a:avLst/>
          </a:prstGeom>
          <a:noFill/>
          <a:ln>
            <a:noFill/>
          </a:ln>
        </p:spPr>
        <p:txBody>
          <a:bodyPr spcFirstLastPara="1" wrap="square" lIns="91425" tIns="45700" rIns="91425" bIns="45700" anchor="t" anchorCtr="0">
            <a:noAutofit/>
          </a:bodyPr>
          <a:lstStyle/>
          <a:p>
            <a:pPr marL="0" lvl="0" indent="0" algn="ctr" rtl="0">
              <a:spcBef>
                <a:spcPct val="0"/>
              </a:spcBef>
              <a:spcAft>
                <a:spcPct val="0"/>
              </a:spcAft>
              <a:buClr>
                <a:schemeClr val="lt1"/>
              </a:buClr>
              <a:buSzPts val="1400"/>
              <a:buFont typeface="Tahoma"/>
              <a:buNone/>
            </a:pPr>
            <a:r>
              <a:rPr lang="en-US">
                <a:solidFill>
                  <a:schemeClr val="lt1"/>
                </a:solidFill>
                <a:latin typeface="Tahoma"/>
                <a:ea typeface="Tahoma"/>
                <a:cs typeface="Tahoma"/>
                <a:sym typeface="Tahoma"/>
              </a:rPr>
              <a:t>#sf18us  •  Computer History Museum, Mountain View, CA  •  June 25-28</a:t>
            </a:r>
            <a:endParaRPr>
              <a:solidFill>
                <a:schemeClr val="lt1"/>
              </a:solidFill>
              <a:latin typeface="Tahoma"/>
              <a:ea typeface="Tahoma"/>
              <a:cs typeface="Tahoma"/>
              <a:sym typeface="Tahoma"/>
            </a:endParaRPr>
          </a:p>
        </p:txBody>
      </p:sp>
      <p:sp>
        <p:nvSpPr>
          <p:cNvPr id="12" name="Shape 12"/>
          <p:cNvSpPr/>
          <p:nvPr/>
        </p:nvSpPr>
        <p:spPr>
          <a:xfrm>
            <a:off x="8330987" y="4796825"/>
            <a:ext cx="45236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lt1"/>
              </a:buClr>
              <a:buSzPts val="1400"/>
              <a:buFont typeface="Tahoma"/>
              <a:buNone/>
            </a:pPr>
            <a:endParaRPr sz="1400" b="0" i="0" u="none" strike="noStrike" cap="none">
              <a:solidFill>
                <a:schemeClr val="lt1"/>
              </a:solidFill>
              <a:latin typeface="Tahoma"/>
              <a:ea typeface="Tahoma"/>
              <a:cs typeface="Tahoma"/>
              <a:sym typeface="Tahoma"/>
            </a:endParaRPr>
          </a:p>
        </p:txBody>
      </p:sp>
      <p:pic>
        <p:nvPicPr>
          <p:cNvPr id="13" name="Shape 13"/>
          <p:cNvPicPr preferRelativeResize="0"/>
          <p:nvPr/>
        </p:nvPicPr>
        <p:blipFill>
          <a:blip r:embed="rId49">
            <a:alphaModFix/>
          </a:blip>
          <a:stretch>
            <a:fillRect/>
          </a:stretch>
        </p:blipFill>
        <p:spPr>
          <a:xfrm>
            <a:off x="8250775" y="132812"/>
            <a:ext cx="732625" cy="735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3.xml" /><Relationship Id="rId3"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4.xml" /><Relationship Id="rId3" Type="http://schemas.openxmlformats.org/officeDocument/2006/relationships/image" Target="../media/image7.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6.xml" /><Relationship Id="rId3" Type="http://schemas.openxmlformats.org/officeDocument/2006/relationships/hyperlink" Target="https://github.com/pcapng/pcapng" TargetMode="Ex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9.xml" /><Relationship Id="rId3" Type="http://schemas.openxmlformats.org/officeDocument/2006/relationships/image" Target="../media/image8.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20.xml" /><Relationship Id="rId3" Type="http://schemas.openxmlformats.org/officeDocument/2006/relationships/image" Target="../media/image9.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21.xml" /><Relationship Id="rId3" Type="http://schemas.openxmlformats.org/officeDocument/2006/relationships/image" Target="../media/image10.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2.xml" /><Relationship Id="rId3" Type="http://schemas.openxmlformats.org/officeDocument/2006/relationships/image" Target="../media/image1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notesSlide" Target="../notesSlides/notesSlide23.xml" /><Relationship Id="rId3" Type="http://schemas.openxmlformats.org/officeDocument/2006/relationships/image" Target="../media/image1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24.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25.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2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27.xml" /><Relationship Id="rId3" Type="http://schemas.openxmlformats.org/officeDocument/2006/relationships/image" Target="../media/image13.jpeg" /><Relationship Id="rId4" Type="http://schemas.openxmlformats.org/officeDocument/2006/relationships/image" Target="../media/image1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4.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2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notesSlide" Target="../notesSlides/notesSlide29.xml" /><Relationship Id="rId3" Type="http://schemas.openxmlformats.org/officeDocument/2006/relationships/image" Target="../media/image15.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notesSlide" Target="../notesSlides/notesSlide30.xml" /><Relationship Id="rId3" Type="http://schemas.openxmlformats.org/officeDocument/2006/relationships/image" Target="../media/image16.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31.xml" /><Relationship Id="rId3" Type="http://schemas.openxmlformats.org/officeDocument/2006/relationships/image" Target="../media/image17.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32.xml" /><Relationship Id="rId3" Type="http://schemas.openxmlformats.org/officeDocument/2006/relationships/image" Target="../media/image18.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33.xml" /><Relationship Id="rId3" Type="http://schemas.openxmlformats.org/officeDocument/2006/relationships/image" Target="../media/image19.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34.xml" /><Relationship Id="rId3" Type="http://schemas.openxmlformats.org/officeDocument/2006/relationships/image" Target="../media/image20.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notesSlide" Target="../notesSlides/notesSlide35.xml" /><Relationship Id="rId3" Type="http://schemas.openxmlformats.org/officeDocument/2006/relationships/image" Target="../media/image21.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36.xml" /><Relationship Id="rId3" Type="http://schemas.openxmlformats.org/officeDocument/2006/relationships/image" Target="../media/image2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notesSlide" Target="../notesSlides/notesSlide37.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38.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39.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40.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41.xml" /><Relationship Id="rId3" Type="http://schemas.openxmlformats.org/officeDocument/2006/relationships/hyperlink" Target="mailto:stephen.donnelly@endace.com" TargetMode="Externa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42.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notesSlide" Target="../notesSlides/notesSlide43.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7.xml" /><Relationship Id="rId2" Type="http://schemas.openxmlformats.org/officeDocument/2006/relationships/notesSlide" Target="../notesSlides/notesSlide44.xml" /><Relationship Id="rId3" Type="http://schemas.openxmlformats.org/officeDocument/2006/relationships/image" Target="../media/image2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xml" /><Relationship Id="rId3" Type="http://schemas.openxmlformats.org/officeDocument/2006/relationships/image" Target="../media/image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259257" y="1236191"/>
            <a:ext cx="4724223" cy="1257658"/>
          </a:xfrm>
        </p:spPr>
        <p:txBody>
          <a:bodyPr/>
          <a:lstStyle/>
          <a:p>
            <a:r>
              <a:rPr lang="en-US" sz="2400"/>
              <a:t>Augmenting Packet Capture with Contextual Metadata</a:t>
            </a:r>
          </a:p>
        </p:txBody>
      </p:sp>
      <p:sp>
        <p:nvSpPr>
          <p:cNvPr id="3" name="Subtitle 2"/>
          <p:cNvSpPr>
            <a:spLocks noGrp="1"/>
          </p:cNvSpPr>
          <p:nvPr>
            <p:ph type="subTitle" idx="1"/>
          </p:nvPr>
        </p:nvSpPr>
        <p:spPr>
          <a:xfrm>
            <a:off x="259257" y="2491384"/>
            <a:ext cx="3626943" cy="752559"/>
          </a:xfrm>
        </p:spPr>
        <p:txBody>
          <a:bodyPr/>
          <a:lstStyle/>
          <a:p>
            <a:r>
              <a:rPr lang="en-US"/>
              <a:t>The Why, What, and How</a:t>
            </a:r>
            <a:br>
              <a:rPr lang="en-US"/>
            </a:br>
          </a:p>
        </p:txBody>
      </p:sp>
    </p:spTree>
    <p:extLst>
      <p:ext uri="{BB962C8B-B14F-4D97-AF65-F5344CB8AC3E}">
        <p14:creationId xmlns:p14="http://schemas.microsoft.com/office/powerpoint/2010/main" val="48701490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WHAT: Packet Metadata</a:t>
            </a:r>
          </a:p>
        </p:txBody>
      </p:sp>
      <p:sp>
        <p:nvSpPr>
          <p:cNvPr id="7" name="Rectangle 6"/>
          <p:cNvSpPr/>
          <p:nvPr/>
        </p:nvSpPr>
        <p:spPr>
          <a:xfrm>
            <a:off x="286704" y="1030515"/>
            <a:ext cx="8644541" cy="400110"/>
          </a:xfrm>
          <a:prstGeom prst="rect">
            <a:avLst/>
          </a:prstGeom>
        </p:spPr>
        <p:txBody>
          <a:bodyPr wrap="square">
            <a:spAutoFit/>
          </a:bodyPr>
          <a:lstStyle/>
          <a:p>
            <a:r>
              <a:rPr lang="en-US" sz="2000" b="1" kern="1200">
                <a:solidFill>
                  <a:srgbClr val="003399"/>
                </a:solidFill>
                <a:latin typeface="Tahoma"/>
                <a:ea typeface="Tahoma"/>
                <a:cs typeface="Tahoma"/>
              </a:rPr>
              <a:t>Some examples of metadata</a:t>
            </a:r>
            <a:endParaRPr lang="en-GB" sz="2000" b="1" kern="1200">
              <a:solidFill>
                <a:srgbClr val="003399"/>
              </a:solidFill>
              <a:latin typeface="Tahoma"/>
              <a:ea typeface="Tahoma"/>
              <a:cs typeface="Tahoma"/>
            </a:endParaRPr>
          </a:p>
        </p:txBody>
      </p:sp>
      <p:graphicFrame>
        <p:nvGraphicFramePr>
          <p:cNvPr id="9" name="Content Placeholder 4"/>
          <p:cNvGraphicFramePr/>
          <p:nvPr>
            <p:extLst/>
          </p:nvPr>
        </p:nvGraphicFramePr>
        <p:xfrm>
          <a:off x="505287" y="1460308"/>
          <a:ext cx="8207376" cy="3164840"/>
        </p:xfrm>
        <a:graphic>
          <a:graphicData uri="http://schemas.openxmlformats.org/drawingml/2006/table">
            <a:tbl>
              <a:tblPr firstRow="1" bandRow="1">
                <a:tableStyleId>{5C22544A-7EE6-4342-B048-85BDC9FD1C3A}</a:tableStyleId>
              </a:tblPr>
              <a:tblGrid>
                <a:gridCol w="1367896">
                  <a:extLst>
                    <a:ext uri="{9D8B030D-6E8A-4147-A177-3AD203B41FA5}">
                      <a16:colId xmlns:a16="http://schemas.microsoft.com/office/drawing/2014/main" val="20000"/>
                    </a:ext>
                  </a:extLst>
                </a:gridCol>
                <a:gridCol w="1367896">
                  <a:extLst>
                    <a:ext uri="{9D8B030D-6E8A-4147-A177-3AD203B41FA5}">
                      <a16:colId xmlns:a16="http://schemas.microsoft.com/office/drawing/2014/main" val="20001"/>
                    </a:ext>
                  </a:extLst>
                </a:gridCol>
                <a:gridCol w="1367896">
                  <a:extLst>
                    <a:ext uri="{9D8B030D-6E8A-4147-A177-3AD203B41FA5}">
                      <a16:colId xmlns:a16="http://schemas.microsoft.com/office/drawing/2014/main" val="20002"/>
                    </a:ext>
                  </a:extLst>
                </a:gridCol>
                <a:gridCol w="1367896">
                  <a:extLst>
                    <a:ext uri="{9D8B030D-6E8A-4147-A177-3AD203B41FA5}">
                      <a16:colId xmlns:a16="http://schemas.microsoft.com/office/drawing/2014/main" val="20003"/>
                    </a:ext>
                  </a:extLst>
                </a:gridCol>
                <a:gridCol w="1367896">
                  <a:extLst>
                    <a:ext uri="{9D8B030D-6E8A-4147-A177-3AD203B41FA5}">
                      <a16:colId xmlns:a16="http://schemas.microsoft.com/office/drawing/2014/main" val="20004"/>
                    </a:ext>
                  </a:extLst>
                </a:gridCol>
                <a:gridCol w="1367896">
                  <a:extLst>
                    <a:ext uri="{9D8B030D-6E8A-4147-A177-3AD203B41FA5}">
                      <a16:colId xmlns:a16="http://schemas.microsoft.com/office/drawing/2014/main" val="20005"/>
                    </a:ext>
                  </a:extLst>
                </a:gridCol>
              </a:tblGrid>
              <a:tr h="370840">
                <a:tc>
                  <a:txBody>
                    <a:bodyPr/>
                    <a:lstStyle/>
                    <a:p>
                      <a:pPr algn="ctr"/>
                      <a:r>
                        <a:rPr lang="en-US" sz="2000">
                          <a:solidFill>
                            <a:schemeClr val="bg1"/>
                          </a:solidFill>
                          <a:latin typeface="Tahoma"/>
                          <a:ea typeface="Tahoma"/>
                          <a:cs typeface="Tahoma"/>
                        </a:rPr>
                        <a:t>What</a:t>
                      </a:r>
                    </a:p>
                  </a:txBody>
                  <a:tcPr/>
                </a:tc>
                <a:tc>
                  <a:txBody>
                    <a:bodyPr/>
                    <a:lstStyle/>
                    <a:p>
                      <a:pPr algn="ctr"/>
                      <a:r>
                        <a:rPr lang="en-US" sz="2000">
                          <a:solidFill>
                            <a:schemeClr val="bg1"/>
                          </a:solidFill>
                          <a:latin typeface="Tahoma"/>
                          <a:ea typeface="Tahoma"/>
                          <a:cs typeface="Tahoma"/>
                        </a:rPr>
                        <a:t>When</a:t>
                      </a:r>
                    </a:p>
                  </a:txBody>
                  <a:tcPr/>
                </a:tc>
                <a:tc>
                  <a:txBody>
                    <a:bodyPr/>
                    <a:lstStyle/>
                    <a:p>
                      <a:pPr algn="ctr"/>
                      <a:r>
                        <a:rPr lang="en-US" sz="2000">
                          <a:solidFill>
                            <a:schemeClr val="bg1"/>
                          </a:solidFill>
                          <a:latin typeface="Tahoma"/>
                          <a:ea typeface="Tahoma"/>
                          <a:cs typeface="Tahoma"/>
                        </a:rPr>
                        <a:t>Where</a:t>
                      </a:r>
                    </a:p>
                  </a:txBody>
                  <a:tcPr/>
                </a:tc>
                <a:tc>
                  <a:txBody>
                    <a:bodyPr/>
                    <a:lstStyle/>
                    <a:p>
                      <a:pPr algn="ctr"/>
                      <a:r>
                        <a:rPr lang="en-US" sz="2000">
                          <a:solidFill>
                            <a:schemeClr val="bg1"/>
                          </a:solidFill>
                          <a:latin typeface="Tahoma"/>
                          <a:ea typeface="Tahoma"/>
                          <a:cs typeface="Tahoma"/>
                        </a:rPr>
                        <a:t>Why</a:t>
                      </a:r>
                    </a:p>
                  </a:txBody>
                  <a:tcPr/>
                </a:tc>
                <a:tc>
                  <a:txBody>
                    <a:bodyPr/>
                    <a:lstStyle/>
                    <a:p>
                      <a:pPr algn="ctr"/>
                      <a:r>
                        <a:rPr lang="en-US" sz="2000">
                          <a:solidFill>
                            <a:schemeClr val="bg1"/>
                          </a:solidFill>
                          <a:latin typeface="Tahoma"/>
                          <a:ea typeface="Tahoma"/>
                          <a:cs typeface="Tahoma"/>
                        </a:rPr>
                        <a:t>Who</a:t>
                      </a:r>
                    </a:p>
                  </a:txBody>
                  <a:tcPr/>
                </a:tc>
                <a:tc>
                  <a:txBody>
                    <a:bodyPr/>
                    <a:lstStyle/>
                    <a:p>
                      <a:pPr algn="ctr"/>
                      <a:r>
                        <a:rPr lang="en-US" sz="2000">
                          <a:solidFill>
                            <a:schemeClr val="bg1"/>
                          </a:solidFill>
                          <a:latin typeface="Tahoma"/>
                          <a:ea typeface="Tahoma"/>
                          <a:cs typeface="Tahoma"/>
                        </a:rPr>
                        <a:t>How</a:t>
                      </a:r>
                    </a:p>
                  </a:txBody>
                  <a:tcPr/>
                </a:tc>
                <a:extLst>
                  <a:ext uri="{0D108BD9-81ED-4DB2-BD59-A6C34878D82A}">
                    <a16:rowId xmlns:a16="http://schemas.microsoft.com/office/drawing/2014/main" val="10000"/>
                  </a:ext>
                </a:extLst>
              </a:tr>
              <a:tr h="370840">
                <a:tc>
                  <a:txBody>
                    <a:bodyPr/>
                    <a:lstStyle/>
                    <a:p>
                      <a:r>
                        <a:rPr lang="en-US" sz="1200">
                          <a:latin typeface="Tahoma"/>
                          <a:ea typeface="Tahoma"/>
                          <a:cs typeface="Tahoma"/>
                        </a:rPr>
                        <a:t>Packet contents</a:t>
                      </a:r>
                    </a:p>
                  </a:txBody>
                  <a:tcPr>
                    <a:solidFill>
                      <a:srgbClr val="D0D5EA"/>
                    </a:solidFill>
                  </a:tcPr>
                </a:tc>
                <a:tc>
                  <a:txBody>
                    <a:bodyPr/>
                    <a:lstStyle/>
                    <a:p>
                      <a:r>
                        <a:rPr lang="en-US" sz="1200" kern="1200">
                          <a:solidFill>
                            <a:schemeClr val="dk1"/>
                          </a:solidFill>
                          <a:latin typeface="Tahoma"/>
                          <a:ea typeface="Tahoma"/>
                          <a:cs typeface="Tahoma"/>
                        </a:rPr>
                        <a:t>Time stamp</a:t>
                      </a:r>
                    </a:p>
                  </a:txBody>
                  <a:tcPr/>
                </a:tc>
                <a:tc>
                  <a:txBody>
                    <a:bodyPr/>
                    <a:lstStyle/>
                    <a:p>
                      <a:r>
                        <a:rPr lang="en-US" sz="1200">
                          <a:latin typeface="Tahoma"/>
                          <a:ea typeface="Tahoma"/>
                          <a:cs typeface="Tahoma"/>
                        </a:rPr>
                        <a:t>Interface ID</a:t>
                      </a:r>
                    </a:p>
                  </a:txBody>
                  <a:tcPr/>
                </a:tc>
                <a:tc>
                  <a:txBody>
                    <a:bodyPr/>
                    <a:lstStyle/>
                    <a:p>
                      <a:r>
                        <a:rPr lang="en-US" sz="1200">
                          <a:latin typeface="Tahoma"/>
                          <a:ea typeface="Tahoma"/>
                          <a:cs typeface="Tahoma"/>
                        </a:rPr>
                        <a:t>Ticket #</a:t>
                      </a:r>
                    </a:p>
                  </a:txBody>
                  <a:tcPr/>
                </a:tc>
                <a:tc>
                  <a:txBody>
                    <a:bodyPr/>
                    <a:lstStyle/>
                    <a:p>
                      <a:r>
                        <a:rPr lang="en-US" sz="1200">
                          <a:latin typeface="Tahoma"/>
                          <a:ea typeface="Tahoma"/>
                          <a:cs typeface="Tahoma"/>
                        </a:rPr>
                        <a:t>Authorization</a:t>
                      </a:r>
                    </a:p>
                  </a:txBody>
                  <a:tcPr/>
                </a:tc>
                <a:tc>
                  <a:txBody>
                    <a:bodyPr/>
                    <a:lstStyle/>
                    <a:p>
                      <a:r>
                        <a:rPr lang="en-US" sz="1200">
                          <a:latin typeface="Tahoma"/>
                          <a:ea typeface="Tahoma"/>
                          <a:cs typeface="Tahoma"/>
                        </a:rPr>
                        <a:t>Hardware model</a:t>
                      </a:r>
                    </a:p>
                  </a:txBody>
                  <a:tcPr/>
                </a:tc>
                <a:extLst>
                  <a:ext uri="{0D108BD9-81ED-4DB2-BD59-A6C34878D82A}">
                    <a16:rowId xmlns:a16="http://schemas.microsoft.com/office/drawing/2014/main" val="10001"/>
                  </a:ext>
                </a:extLst>
              </a:tr>
              <a:tr h="370840">
                <a:tc>
                  <a:txBody>
                    <a:bodyPr/>
                    <a:lstStyle/>
                    <a:p>
                      <a:r>
                        <a:rPr lang="en-US" sz="1200">
                          <a:latin typeface="Tahoma"/>
                          <a:ea typeface="Tahoma"/>
                          <a:cs typeface="Tahoma"/>
                        </a:rPr>
                        <a:t>Flags</a:t>
                      </a:r>
                    </a:p>
                  </a:txBody>
                  <a:tcPr/>
                </a:tc>
                <a:tc>
                  <a:txBody>
                    <a:bodyPr/>
                    <a:lstStyle/>
                    <a:p>
                      <a:r>
                        <a:rPr lang="en-US" sz="1200" kern="1200">
                          <a:solidFill>
                            <a:schemeClr val="dk1"/>
                          </a:solidFill>
                          <a:latin typeface="Tahoma"/>
                          <a:ea typeface="Tahoma"/>
                          <a:cs typeface="Tahoma"/>
                        </a:rPr>
                        <a:t>Clock source</a:t>
                      </a:r>
                    </a:p>
                  </a:txBody>
                  <a:tcPr/>
                </a:tc>
                <a:tc>
                  <a:txBody>
                    <a:bodyPr/>
                    <a:lstStyle/>
                    <a:p>
                      <a:r>
                        <a:rPr lang="en-US" sz="1200">
                          <a:latin typeface="Tahoma"/>
                          <a:ea typeface="Tahoma"/>
                          <a:cs typeface="Tahoma"/>
                        </a:rPr>
                        <a:t>Card ID</a:t>
                      </a:r>
                    </a:p>
                  </a:txBody>
                  <a:tcPr/>
                </a:tc>
                <a:tc>
                  <a:txBody>
                    <a:bodyPr/>
                    <a:lstStyle/>
                    <a:p>
                      <a:r>
                        <a:rPr lang="en-US" sz="1200">
                          <a:latin typeface="Tahoma"/>
                          <a:ea typeface="Tahoma"/>
                          <a:cs typeface="Tahoma"/>
                        </a:rPr>
                        <a:t>IDS alert ID</a:t>
                      </a:r>
                    </a:p>
                  </a:txBody>
                  <a:tcPr/>
                </a:tc>
                <a:tc>
                  <a:txBody>
                    <a:bodyPr/>
                    <a:lstStyle/>
                    <a:p>
                      <a:r>
                        <a:rPr lang="en-US" sz="1200">
                          <a:latin typeface="Tahoma"/>
                          <a:ea typeface="Tahoma"/>
                          <a:cs typeface="Tahoma"/>
                        </a:rPr>
                        <a:t>User ID</a:t>
                      </a:r>
                    </a:p>
                  </a:txBody>
                  <a:tcPr/>
                </a:tc>
                <a:tc>
                  <a:txBody>
                    <a:bodyPr/>
                    <a:lstStyle/>
                    <a:p>
                      <a:r>
                        <a:rPr lang="en-US" sz="1200" kern="1200">
                          <a:solidFill>
                            <a:schemeClr val="dk1"/>
                          </a:solidFill>
                          <a:latin typeface="Tahoma"/>
                          <a:ea typeface="Tahoma"/>
                          <a:cs typeface="Tahoma"/>
                        </a:rPr>
                        <a:t>OS</a:t>
                      </a:r>
                    </a:p>
                  </a:txBody>
                  <a:tcPr/>
                </a:tc>
                <a:extLst>
                  <a:ext uri="{0D108BD9-81ED-4DB2-BD59-A6C34878D82A}">
                    <a16:rowId xmlns:a16="http://schemas.microsoft.com/office/drawing/2014/main" val="10002"/>
                  </a:ext>
                </a:extLst>
              </a:tr>
              <a:tr h="370840">
                <a:tc>
                  <a:txBody>
                    <a:bodyPr/>
                    <a:lstStyle/>
                    <a:p>
                      <a:r>
                        <a:rPr lang="en-US" sz="1200">
                          <a:latin typeface="Tahoma"/>
                          <a:ea typeface="Tahoma"/>
                          <a:cs typeface="Tahoma"/>
                        </a:rPr>
                        <a:t>Hash</a:t>
                      </a:r>
                    </a:p>
                  </a:txBody>
                  <a:tcPr/>
                </a:tc>
                <a:tc>
                  <a:txBody>
                    <a:bodyPr/>
                    <a:lstStyle/>
                    <a:p>
                      <a:r>
                        <a:rPr lang="en-US" sz="1200" kern="1200">
                          <a:solidFill>
                            <a:schemeClr val="dk1"/>
                          </a:solidFill>
                          <a:latin typeface="Tahoma"/>
                          <a:ea typeface="Tahoma"/>
                          <a:cs typeface="Tahoma"/>
                        </a:rPr>
                        <a:t>Sync state</a:t>
                      </a:r>
                    </a:p>
                  </a:txBody>
                  <a:tcPr/>
                </a:tc>
                <a:tc>
                  <a:txBody>
                    <a:bodyPr/>
                    <a:lstStyle/>
                    <a:p>
                      <a:r>
                        <a:rPr lang="en-US" sz="1200">
                          <a:latin typeface="Tahoma"/>
                          <a:ea typeface="Tahoma"/>
                          <a:cs typeface="Tahoma"/>
                        </a:rPr>
                        <a:t>System ID</a:t>
                      </a:r>
                    </a:p>
                  </a:txBody>
                  <a:tcPr/>
                </a:tc>
                <a:tc>
                  <a:txBody>
                    <a:bodyPr/>
                    <a:lstStyle/>
                    <a:p>
                      <a:r>
                        <a:rPr lang="en-US" sz="1200">
                          <a:latin typeface="Tahoma"/>
                          <a:ea typeface="Tahoma"/>
                          <a:cs typeface="Tahoma"/>
                        </a:rPr>
                        <a:t>Application ID</a:t>
                      </a: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Application</a:t>
                      </a:r>
                    </a:p>
                  </a:txBody>
                  <a:tcPr/>
                </a:tc>
                <a:extLst>
                  <a:ext uri="{0D108BD9-81ED-4DB2-BD59-A6C34878D82A}">
                    <a16:rowId xmlns:a16="http://schemas.microsoft.com/office/drawing/2014/main" val="10003"/>
                  </a:ext>
                </a:extLst>
              </a:tr>
              <a:tr h="370840">
                <a:tc>
                  <a:txBody>
                    <a:bodyPr/>
                    <a:lstStyle/>
                    <a:p>
                      <a:r>
                        <a:rPr lang="en-US" sz="1200">
                          <a:latin typeface="Tahoma"/>
                          <a:ea typeface="Tahoma"/>
                          <a:cs typeface="Tahoma"/>
                        </a:rPr>
                        <a:t>Capture filter</a:t>
                      </a:r>
                    </a:p>
                  </a:txBody>
                  <a:tcPr/>
                </a:tc>
                <a:tc>
                  <a:txBody>
                    <a:bodyPr/>
                    <a:lstStyle/>
                    <a:p>
                      <a:r>
                        <a:rPr lang="en-US" sz="1200" kern="1200">
                          <a:solidFill>
                            <a:schemeClr val="dk1"/>
                          </a:solidFill>
                          <a:latin typeface="Tahoma"/>
                          <a:ea typeface="Tahoma"/>
                          <a:cs typeface="Tahoma"/>
                        </a:rPr>
                        <a:t>Clock error</a:t>
                      </a:r>
                    </a:p>
                  </a:txBody>
                  <a:tcPr/>
                </a:tc>
                <a:tc>
                  <a:txBody>
                    <a:bodyPr/>
                    <a:lstStyle/>
                    <a:p>
                      <a:r>
                        <a:rPr lang="en-US" sz="1200">
                          <a:latin typeface="Tahoma"/>
                          <a:ea typeface="Tahoma"/>
                          <a:cs typeface="Tahoma"/>
                        </a:rPr>
                        <a:t>Site</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Comments</a:t>
                      </a: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Link state</a:t>
                      </a:r>
                    </a:p>
                  </a:txBody>
                  <a:tcPr/>
                </a:tc>
                <a:extLst>
                  <a:ext uri="{0D108BD9-81ED-4DB2-BD59-A6C34878D82A}">
                    <a16:rowId xmlns:a16="http://schemas.microsoft.com/office/drawing/2014/main" val="10004"/>
                  </a:ext>
                </a:extLst>
              </a:tr>
              <a:tr h="370840">
                <a:tc>
                  <a:txBody>
                    <a:bodyPr/>
                    <a:lstStyle/>
                    <a:p>
                      <a:r>
                        <a:rPr lang="en-US" sz="1200">
                          <a:latin typeface="Tahoma"/>
                          <a:ea typeface="Tahoma"/>
                          <a:cs typeface="Tahoma"/>
                        </a:rPr>
                        <a:t>Search terms</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dk1"/>
                          </a:solidFill>
                          <a:latin typeface="Tahoma"/>
                          <a:ea typeface="Tahoma"/>
                          <a:cs typeface="Tahoma"/>
                        </a:rPr>
                        <a:t>Time stamp resolution</a:t>
                      </a:r>
                    </a:p>
                  </a:txBody>
                  <a:tcPr/>
                </a:tc>
                <a:tc>
                  <a:txBody>
                    <a:bodyPr/>
                    <a:lstStyle/>
                    <a:p>
                      <a:r>
                        <a:rPr lang="en-US" sz="1200">
                          <a:latin typeface="Tahoma"/>
                          <a:ea typeface="Tahoma"/>
                          <a:cs typeface="Tahoma"/>
                        </a:rPr>
                        <a:t>Link name</a:t>
                      </a:r>
                    </a:p>
                  </a:txBody>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Link speed</a:t>
                      </a:r>
                    </a:p>
                  </a:txBody>
                  <a:tcPr/>
                </a:tc>
                <a:extLst>
                  <a:ext uri="{0D108BD9-81ED-4DB2-BD59-A6C34878D82A}">
                    <a16:rowId xmlns:a16="http://schemas.microsoft.com/office/drawing/2014/main" val="10005"/>
                  </a:ext>
                </a:extLst>
              </a:tr>
              <a:tr h="370840">
                <a:tc>
                  <a:txBody>
                    <a:bodyPr/>
                    <a:lstStyle/>
                    <a:p>
                      <a:endParaRPr lang="en-US" sz="1200">
                        <a:latin typeface="Tahoma"/>
                        <a:ea typeface="Tahoma"/>
                        <a:cs typeface="Tahom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NPB</a:t>
                      </a:r>
                    </a:p>
                  </a:txBody>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Optical power</a:t>
                      </a:r>
                    </a:p>
                  </a:txBody>
                  <a:tcPr/>
                </a:tc>
                <a:extLst>
                  <a:ext uri="{0D108BD9-81ED-4DB2-BD59-A6C34878D82A}">
                    <a16:rowId xmlns:a16="http://schemas.microsoft.com/office/drawing/2014/main" val="10006"/>
                  </a:ext>
                </a:extLst>
              </a:tr>
              <a:tr h="370840">
                <a:tc>
                  <a:txBody>
                    <a:bodyPr/>
                    <a:lstStyle/>
                    <a:p>
                      <a:endParaRPr lang="en-US" sz="1200">
                        <a:latin typeface="Tahoma"/>
                        <a:ea typeface="Tahoma"/>
                        <a:cs typeface="Tahom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Latitude /Longitude</a:t>
                      </a:r>
                    </a:p>
                  </a:txBody>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Capture hardware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93011766"/>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quarter" idx="10"/>
          </p:nvPr>
        </p:nvSpPr>
        <p:spPr/>
        <p:txBody>
          <a:bodyPr>
            <a:normAutofit fontScale="85000" lnSpcReduction="10000"/>
          </a:bodyPr>
          <a:lstStyle/>
          <a:p>
            <a:pPr marL="0" indent="0">
              <a:buNone/>
            </a:pPr>
            <a:r>
              <a:rPr lang="en-US" b="1">
                <a:solidFill>
                  <a:srgbClr val="003399">
                    <a:alpha val="40000"/>
                  </a:srgbClr>
                </a:solidFill>
              </a:rPr>
              <a:t>WHY?</a:t>
            </a:r>
          </a:p>
          <a:p>
            <a:pPr lvl="1"/>
            <a:r>
              <a:rPr lang="en-US">
                <a:solidFill>
                  <a:srgbClr val="003399">
                    <a:alpha val="40000"/>
                  </a:srgbClr>
                </a:solidFill>
              </a:rPr>
              <a:t>Why do we need metadata and-what would we use it for?</a:t>
            </a:r>
          </a:p>
          <a:p>
            <a:pPr marL="0" indent="0">
              <a:buNone/>
            </a:pPr>
            <a:r>
              <a:rPr lang="en-US" b="1">
                <a:solidFill>
                  <a:srgbClr val="003399">
                    <a:alpha val="40000"/>
                  </a:srgbClr>
                </a:solidFill>
              </a:rPr>
              <a:t>WHAT?</a:t>
            </a:r>
          </a:p>
          <a:p>
            <a:pPr lvl="1"/>
            <a:r>
              <a:rPr lang="en-US">
                <a:solidFill>
                  <a:srgbClr val="003399">
                    <a:alpha val="40000"/>
                  </a:srgbClr>
                </a:solidFill>
              </a:rPr>
              <a:t>What do we mean by metadata?</a:t>
            </a:r>
          </a:p>
          <a:p>
            <a:pPr lvl="1"/>
            <a:r>
              <a:rPr lang="en-US">
                <a:solidFill>
                  <a:srgbClr val="003399">
                    <a:alpha val="40000"/>
                  </a:srgbClr>
                </a:solidFill>
              </a:rPr>
              <a:t>What categories of metadata are there?</a:t>
            </a:r>
          </a:p>
          <a:p>
            <a:pPr lvl="1"/>
            <a:r>
              <a:rPr lang="en-US">
                <a:solidFill>
                  <a:srgbClr val="003399">
                    <a:alpha val="40000"/>
                  </a:srgbClr>
                </a:solidFill>
              </a:rPr>
              <a:t>What metadata might we want? </a:t>
            </a:r>
          </a:p>
          <a:p>
            <a:pPr marL="0" indent="0">
              <a:buNone/>
            </a:pPr>
            <a:r>
              <a:rPr lang="en-US" b="1"/>
              <a:t>HOW?</a:t>
            </a:r>
          </a:p>
          <a:p>
            <a:pPr lvl="1">
              <a:lnSpc>
                <a:spcPct val="110000"/>
              </a:lnSpc>
            </a:pPr>
            <a:r>
              <a:rPr lang="en-US"/>
              <a:t>Some options for encoding metadata: PCAP-NG and ERF</a:t>
            </a:r>
          </a:p>
          <a:p>
            <a:pPr lvl="1"/>
            <a:r>
              <a:rPr lang="en-US"/>
              <a:t>How do they differ and what is the impact?</a:t>
            </a:r>
          </a:p>
          <a:p>
            <a:pPr marL="0" indent="0">
              <a:buNone/>
            </a:pPr>
            <a:endParaRPr lang="en-US"/>
          </a:p>
        </p:txBody>
      </p:sp>
    </p:spTree>
    <p:extLst>
      <p:ext uri="{BB962C8B-B14F-4D97-AF65-F5344CB8AC3E}">
        <p14:creationId xmlns:p14="http://schemas.microsoft.com/office/powerpoint/2010/main" val="481436625"/>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 file format</a:t>
            </a:r>
          </a:p>
        </p:txBody>
      </p:sp>
      <p:sp>
        <p:nvSpPr>
          <p:cNvPr id="3" name="Content Placeholder 2"/>
          <p:cNvSpPr>
            <a:spLocks noGrp="1"/>
          </p:cNvSpPr>
          <p:nvPr>
            <p:ph sz="quarter" idx="10"/>
          </p:nvPr>
        </p:nvSpPr>
        <p:spPr/>
        <p:txBody>
          <a:bodyPr>
            <a:normAutofit fontScale="62500" lnSpcReduction="20000"/>
          </a:bodyPr>
          <a:lstStyle/>
          <a:p>
            <a:pPr marL="0" indent="0">
              <a:buNone/>
            </a:pPr>
            <a:r>
              <a:rPr lang="en-US" b="1"/>
              <a:t>File Header</a:t>
            </a:r>
          </a:p>
          <a:p>
            <a:pPr lvl="1"/>
            <a:r>
              <a:rPr lang="en-US"/>
              <a:t>Magic number (endianness, micro/nanosecond resolution)</a:t>
            </a:r>
          </a:p>
          <a:p>
            <a:pPr lvl="1"/>
            <a:r>
              <a:rPr lang="en-US"/>
              <a:t>PCAP Version</a:t>
            </a:r>
          </a:p>
          <a:p>
            <a:pPr lvl="1"/>
            <a:r>
              <a:rPr lang="en-US"/>
              <a:t>Time zone (GMT to local correction)</a:t>
            </a:r>
          </a:p>
          <a:p>
            <a:pPr lvl="1"/>
            <a:r>
              <a:rPr lang="en-US"/>
              <a:t>Time stamp accuracy (?)</a:t>
            </a:r>
          </a:p>
          <a:p>
            <a:pPr lvl="1"/>
            <a:r>
              <a:rPr lang="en-US"/>
              <a:t>Snap length</a:t>
            </a:r>
          </a:p>
          <a:p>
            <a:pPr lvl="1"/>
            <a:r>
              <a:rPr lang="en-US"/>
              <a:t>Link type</a:t>
            </a:r>
          </a:p>
          <a:p>
            <a:pPr marL="0" indent="0">
              <a:buNone/>
            </a:pPr>
            <a:r>
              <a:rPr lang="en-US" b="1"/>
              <a:t>Packet Header</a:t>
            </a:r>
          </a:p>
          <a:p>
            <a:pPr lvl="1"/>
            <a:r>
              <a:rPr lang="en-US"/>
              <a:t>Time stamp</a:t>
            </a:r>
          </a:p>
          <a:p>
            <a:pPr lvl="1"/>
            <a:r>
              <a:rPr lang="en-US"/>
              <a:t>Captured Length</a:t>
            </a:r>
          </a:p>
          <a:p>
            <a:pPr lvl="1"/>
            <a:r>
              <a:rPr lang="en-US"/>
              <a:t>Length off wire</a:t>
            </a:r>
          </a:p>
          <a:p>
            <a:pPr marL="0" indent="0">
              <a:buNone/>
            </a:pPr>
            <a:r>
              <a:rPr lang="en-US" b="1"/>
              <a:t>Packet/Frame content</a:t>
            </a:r>
          </a:p>
        </p:txBody>
      </p:sp>
    </p:spTree>
    <p:extLst>
      <p:ext uri="{BB962C8B-B14F-4D97-AF65-F5344CB8AC3E}">
        <p14:creationId xmlns:p14="http://schemas.microsoft.com/office/powerpoint/2010/main" val="95638958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2" name="Title 1"/>
          <p:cNvSpPr>
            <a:spLocks noGrp="1"/>
          </p:cNvSpPr>
          <p:nvPr>
            <p:ph type="title"/>
          </p:nvPr>
        </p:nvSpPr>
        <p:spPr/>
        <p:txBody>
          <a:bodyPr/>
          <a:lstStyle/>
          <a:p>
            <a:r>
              <a:rPr lang="en-NZ"/>
              <a:t>Pcap Demo</a:t>
            </a:r>
          </a:p>
        </p:txBody>
      </p:sp>
      <p:sp>
        <p:nvSpPr>
          <p:cNvPr id="3" name="Content Placeholder 2"/>
          <p:cNvSpPr>
            <a:spLocks noGrp="1"/>
          </p:cNvSpPr>
          <p:nvPr>
            <p:ph sz="quarter" idx="10"/>
          </p:nvPr>
        </p:nvSpPr>
        <p:spPr/>
        <p:txBody>
          <a:bodyPr/>
          <a:lstStyle/>
          <a:p>
            <a:endParaRPr lang="en-NZ"/>
          </a:p>
        </p:txBody>
      </p:sp>
    </p:spTree>
    <p:extLst>
      <p:ext uri="{BB962C8B-B14F-4D97-AF65-F5344CB8AC3E}">
        <p14:creationId xmlns:p14="http://schemas.microsoft.com/office/powerpoint/2010/main" val="120388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 In Wireshark</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8090" y="977973"/>
            <a:ext cx="7524107" cy="3820835"/>
          </a:xfrm>
          <a:prstGeom prst="rect">
            <a:avLst/>
          </a:prstGeom>
        </p:spPr>
      </p:pic>
    </p:spTree>
    <p:extLst>
      <p:ext uri="{BB962C8B-B14F-4D97-AF65-F5344CB8AC3E}">
        <p14:creationId xmlns:p14="http://schemas.microsoft.com/office/powerpoint/2010/main" val="161801026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 In Wireshark</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6516" y="975034"/>
            <a:ext cx="7535681" cy="3826713"/>
          </a:xfrm>
          <a:prstGeom prst="rect">
            <a:avLst/>
          </a:prstGeom>
        </p:spPr>
      </p:pic>
    </p:spTree>
    <p:extLst>
      <p:ext uri="{BB962C8B-B14F-4D97-AF65-F5344CB8AC3E}">
        <p14:creationId xmlns:p14="http://schemas.microsoft.com/office/powerpoint/2010/main" val="501682054"/>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HOW: What Does PCAP Enable?</a:t>
            </a:r>
          </a:p>
        </p:txBody>
      </p:sp>
      <p:sp>
        <p:nvSpPr>
          <p:cNvPr id="5" name="Rectangle 4"/>
          <p:cNvSpPr/>
          <p:nvPr/>
        </p:nvSpPr>
        <p:spPr>
          <a:xfrm>
            <a:off x="286704" y="1030515"/>
            <a:ext cx="8644541" cy="400110"/>
          </a:xfrm>
          <a:prstGeom prst="rect">
            <a:avLst/>
          </a:prstGeom>
        </p:spPr>
        <p:txBody>
          <a:bodyPr wrap="square">
            <a:spAutoFit/>
          </a:bodyPr>
          <a:lstStyle/>
          <a:p>
            <a:r>
              <a:rPr lang="en-US" sz="2000" b="1" kern="1200">
                <a:solidFill>
                  <a:srgbClr val="003399"/>
                </a:solidFill>
                <a:latin typeface="Tahoma"/>
                <a:ea typeface="Tahoma"/>
                <a:cs typeface="Tahoma"/>
              </a:rPr>
              <a:t>Metadata In PCAP Files</a:t>
            </a:r>
            <a:r>
              <a:rPr lang="en-GB" sz="2000" b="1" kern="1200">
                <a:solidFill>
                  <a:srgbClr val="003399"/>
                </a:solidFill>
                <a:latin typeface="Tahoma"/>
                <a:ea typeface="Tahoma"/>
                <a:cs typeface="Tahoma"/>
              </a:rPr>
              <a:t>:</a:t>
            </a:r>
          </a:p>
        </p:txBody>
      </p:sp>
      <p:graphicFrame>
        <p:nvGraphicFramePr>
          <p:cNvPr id="6" name="Content Placeholder 4"/>
          <p:cNvGraphicFramePr/>
          <p:nvPr>
            <p:extLst/>
          </p:nvPr>
        </p:nvGraphicFramePr>
        <p:xfrm>
          <a:off x="505287" y="1460308"/>
          <a:ext cx="8207376" cy="3164840"/>
        </p:xfrm>
        <a:graphic>
          <a:graphicData uri="http://schemas.openxmlformats.org/drawingml/2006/table">
            <a:tbl>
              <a:tblPr firstRow="1" bandRow="1">
                <a:tableStyleId>{5C22544A-7EE6-4342-B048-85BDC9FD1C3A}</a:tableStyleId>
              </a:tblPr>
              <a:tblGrid>
                <a:gridCol w="1367896">
                  <a:extLst>
                    <a:ext uri="{9D8B030D-6E8A-4147-A177-3AD203B41FA5}">
                      <a16:colId xmlns:a16="http://schemas.microsoft.com/office/drawing/2014/main" val="20000"/>
                    </a:ext>
                  </a:extLst>
                </a:gridCol>
                <a:gridCol w="1367896">
                  <a:extLst>
                    <a:ext uri="{9D8B030D-6E8A-4147-A177-3AD203B41FA5}">
                      <a16:colId xmlns:a16="http://schemas.microsoft.com/office/drawing/2014/main" val="20001"/>
                    </a:ext>
                  </a:extLst>
                </a:gridCol>
                <a:gridCol w="1367896">
                  <a:extLst>
                    <a:ext uri="{9D8B030D-6E8A-4147-A177-3AD203B41FA5}">
                      <a16:colId xmlns:a16="http://schemas.microsoft.com/office/drawing/2014/main" val="20002"/>
                    </a:ext>
                  </a:extLst>
                </a:gridCol>
                <a:gridCol w="1367896">
                  <a:extLst>
                    <a:ext uri="{9D8B030D-6E8A-4147-A177-3AD203B41FA5}">
                      <a16:colId xmlns:a16="http://schemas.microsoft.com/office/drawing/2014/main" val="20003"/>
                    </a:ext>
                  </a:extLst>
                </a:gridCol>
                <a:gridCol w="1367896">
                  <a:extLst>
                    <a:ext uri="{9D8B030D-6E8A-4147-A177-3AD203B41FA5}">
                      <a16:colId xmlns:a16="http://schemas.microsoft.com/office/drawing/2014/main" val="20004"/>
                    </a:ext>
                  </a:extLst>
                </a:gridCol>
                <a:gridCol w="1367896">
                  <a:extLst>
                    <a:ext uri="{9D8B030D-6E8A-4147-A177-3AD203B41FA5}">
                      <a16:colId xmlns:a16="http://schemas.microsoft.com/office/drawing/2014/main" val="20005"/>
                    </a:ext>
                  </a:extLst>
                </a:gridCol>
              </a:tblGrid>
              <a:tr h="370840">
                <a:tc>
                  <a:txBody>
                    <a:bodyPr/>
                    <a:lstStyle/>
                    <a:p>
                      <a:pPr algn="ctr"/>
                      <a:r>
                        <a:rPr lang="en-US" sz="2000">
                          <a:solidFill>
                            <a:schemeClr val="bg1"/>
                          </a:solidFill>
                          <a:latin typeface="Tahoma"/>
                          <a:ea typeface="Tahoma"/>
                          <a:cs typeface="Tahoma"/>
                        </a:rPr>
                        <a:t>What</a:t>
                      </a:r>
                    </a:p>
                  </a:txBody>
                  <a:tcPr/>
                </a:tc>
                <a:tc>
                  <a:txBody>
                    <a:bodyPr/>
                    <a:lstStyle/>
                    <a:p>
                      <a:pPr algn="ctr"/>
                      <a:r>
                        <a:rPr lang="en-US" sz="2000">
                          <a:solidFill>
                            <a:schemeClr val="bg1"/>
                          </a:solidFill>
                          <a:latin typeface="Tahoma"/>
                          <a:ea typeface="Tahoma"/>
                          <a:cs typeface="Tahoma"/>
                        </a:rPr>
                        <a:t>When</a:t>
                      </a:r>
                    </a:p>
                  </a:txBody>
                  <a:tcPr/>
                </a:tc>
                <a:tc>
                  <a:txBody>
                    <a:bodyPr/>
                    <a:lstStyle/>
                    <a:p>
                      <a:pPr algn="ctr"/>
                      <a:r>
                        <a:rPr lang="en-US" sz="2000">
                          <a:solidFill>
                            <a:schemeClr val="bg1"/>
                          </a:solidFill>
                          <a:latin typeface="Tahoma"/>
                          <a:ea typeface="Tahoma"/>
                          <a:cs typeface="Tahoma"/>
                        </a:rPr>
                        <a:t>Where</a:t>
                      </a:r>
                    </a:p>
                  </a:txBody>
                  <a:tcPr/>
                </a:tc>
                <a:tc>
                  <a:txBody>
                    <a:bodyPr/>
                    <a:lstStyle/>
                    <a:p>
                      <a:pPr algn="ctr"/>
                      <a:r>
                        <a:rPr lang="en-US" sz="2000">
                          <a:solidFill>
                            <a:schemeClr val="bg1"/>
                          </a:solidFill>
                          <a:latin typeface="Tahoma"/>
                          <a:ea typeface="Tahoma"/>
                          <a:cs typeface="Tahoma"/>
                        </a:rPr>
                        <a:t>Why</a:t>
                      </a:r>
                    </a:p>
                  </a:txBody>
                  <a:tcPr/>
                </a:tc>
                <a:tc>
                  <a:txBody>
                    <a:bodyPr/>
                    <a:lstStyle/>
                    <a:p>
                      <a:pPr algn="ctr"/>
                      <a:r>
                        <a:rPr lang="en-US" sz="2000">
                          <a:solidFill>
                            <a:schemeClr val="bg1"/>
                          </a:solidFill>
                          <a:latin typeface="Tahoma"/>
                          <a:ea typeface="Tahoma"/>
                          <a:cs typeface="Tahoma"/>
                        </a:rPr>
                        <a:t>Who</a:t>
                      </a:r>
                    </a:p>
                  </a:txBody>
                  <a:tcPr/>
                </a:tc>
                <a:tc>
                  <a:txBody>
                    <a:bodyPr/>
                    <a:lstStyle/>
                    <a:p>
                      <a:pPr algn="ctr"/>
                      <a:r>
                        <a:rPr lang="en-US" sz="2000">
                          <a:solidFill>
                            <a:schemeClr val="bg1"/>
                          </a:solidFill>
                          <a:latin typeface="Tahoma"/>
                          <a:ea typeface="Tahoma"/>
                          <a:cs typeface="Tahoma"/>
                        </a:rPr>
                        <a:t>How</a:t>
                      </a:r>
                    </a:p>
                  </a:txBody>
                  <a:tcPr/>
                </a:tc>
                <a:extLst>
                  <a:ext uri="{0D108BD9-81ED-4DB2-BD59-A6C34878D82A}">
                    <a16:rowId xmlns:a16="http://schemas.microsoft.com/office/drawing/2014/main" val="10000"/>
                  </a:ext>
                </a:extLst>
              </a:tr>
              <a:tr h="370840">
                <a:tc>
                  <a:txBody>
                    <a:bodyPr/>
                    <a:lstStyle/>
                    <a:p>
                      <a:r>
                        <a:rPr lang="en-US" sz="1200">
                          <a:latin typeface="Tahoma"/>
                          <a:ea typeface="Tahoma"/>
                          <a:cs typeface="Tahoma"/>
                        </a:rPr>
                        <a:t>Packet contents</a:t>
                      </a:r>
                    </a:p>
                  </a:txBody>
                  <a:tcPr>
                    <a:solidFill>
                      <a:srgbClr val="92D050"/>
                    </a:solidFill>
                  </a:tcPr>
                </a:tc>
                <a:tc>
                  <a:txBody>
                    <a:bodyPr/>
                    <a:lstStyle/>
                    <a:p>
                      <a:r>
                        <a:rPr lang="en-US" sz="1200" kern="1200">
                          <a:solidFill>
                            <a:schemeClr val="dk1"/>
                          </a:solidFill>
                          <a:latin typeface="Tahoma"/>
                          <a:ea typeface="Tahoma"/>
                          <a:cs typeface="Tahoma"/>
                        </a:rPr>
                        <a:t>Time stamp</a:t>
                      </a:r>
                    </a:p>
                  </a:txBody>
                  <a:tcPr>
                    <a:solidFill>
                      <a:srgbClr val="92D050"/>
                    </a:solidFill>
                  </a:tcPr>
                </a:tc>
                <a:tc>
                  <a:txBody>
                    <a:bodyPr/>
                    <a:lstStyle/>
                    <a:p>
                      <a:r>
                        <a:rPr lang="en-US" sz="1200">
                          <a:latin typeface="Tahoma"/>
                          <a:ea typeface="Tahoma"/>
                          <a:cs typeface="Tahoma"/>
                        </a:rPr>
                        <a:t>Interface ID</a:t>
                      </a:r>
                    </a:p>
                  </a:txBody>
                  <a:tcPr/>
                </a:tc>
                <a:tc>
                  <a:txBody>
                    <a:bodyPr/>
                    <a:lstStyle/>
                    <a:p>
                      <a:r>
                        <a:rPr lang="en-US" sz="1200">
                          <a:latin typeface="Tahoma"/>
                          <a:ea typeface="Tahoma"/>
                          <a:cs typeface="Tahoma"/>
                        </a:rPr>
                        <a:t>Ticket #</a:t>
                      </a:r>
                    </a:p>
                  </a:txBody>
                  <a:tcPr/>
                </a:tc>
                <a:tc>
                  <a:txBody>
                    <a:bodyPr/>
                    <a:lstStyle/>
                    <a:p>
                      <a:r>
                        <a:rPr lang="en-US" sz="1200">
                          <a:latin typeface="Tahoma"/>
                          <a:ea typeface="Tahoma"/>
                          <a:cs typeface="Tahoma"/>
                        </a:rPr>
                        <a:t>Authorization</a:t>
                      </a:r>
                    </a:p>
                  </a:txBody>
                  <a:tcPr/>
                </a:tc>
                <a:tc>
                  <a:txBody>
                    <a:bodyPr/>
                    <a:lstStyle/>
                    <a:p>
                      <a:r>
                        <a:rPr lang="en-US" sz="1200">
                          <a:latin typeface="Tahoma"/>
                          <a:ea typeface="Tahoma"/>
                          <a:cs typeface="Tahoma"/>
                        </a:rPr>
                        <a:t>Hardware model</a:t>
                      </a:r>
                    </a:p>
                  </a:txBody>
                  <a:tcPr/>
                </a:tc>
                <a:extLst>
                  <a:ext uri="{0D108BD9-81ED-4DB2-BD59-A6C34878D82A}">
                    <a16:rowId xmlns:a16="http://schemas.microsoft.com/office/drawing/2014/main" val="10001"/>
                  </a:ext>
                </a:extLst>
              </a:tr>
              <a:tr h="370840">
                <a:tc>
                  <a:txBody>
                    <a:bodyPr/>
                    <a:lstStyle/>
                    <a:p>
                      <a:r>
                        <a:rPr lang="en-US" sz="1200">
                          <a:latin typeface="Tahoma"/>
                          <a:ea typeface="Tahoma"/>
                          <a:cs typeface="Tahoma"/>
                        </a:rPr>
                        <a:t>Flags</a:t>
                      </a:r>
                    </a:p>
                  </a:txBody>
                  <a:tcPr/>
                </a:tc>
                <a:tc>
                  <a:txBody>
                    <a:bodyPr/>
                    <a:lstStyle/>
                    <a:p>
                      <a:r>
                        <a:rPr lang="en-US" sz="1200" kern="1200">
                          <a:solidFill>
                            <a:schemeClr val="dk1"/>
                          </a:solidFill>
                          <a:latin typeface="Tahoma"/>
                          <a:ea typeface="Tahoma"/>
                          <a:cs typeface="Tahoma"/>
                        </a:rPr>
                        <a:t>Clock source</a:t>
                      </a:r>
                    </a:p>
                  </a:txBody>
                  <a:tcPr/>
                </a:tc>
                <a:tc>
                  <a:txBody>
                    <a:bodyPr/>
                    <a:lstStyle/>
                    <a:p>
                      <a:r>
                        <a:rPr lang="en-US" sz="1200">
                          <a:latin typeface="Tahoma"/>
                          <a:ea typeface="Tahoma"/>
                          <a:cs typeface="Tahoma"/>
                        </a:rPr>
                        <a:t>Card ID</a:t>
                      </a:r>
                    </a:p>
                  </a:txBody>
                  <a:tcPr/>
                </a:tc>
                <a:tc>
                  <a:txBody>
                    <a:bodyPr/>
                    <a:lstStyle/>
                    <a:p>
                      <a:r>
                        <a:rPr lang="en-US" sz="1200">
                          <a:latin typeface="Tahoma"/>
                          <a:ea typeface="Tahoma"/>
                          <a:cs typeface="Tahoma"/>
                        </a:rPr>
                        <a:t>IDS alert ID</a:t>
                      </a:r>
                    </a:p>
                  </a:txBody>
                  <a:tcPr/>
                </a:tc>
                <a:tc>
                  <a:txBody>
                    <a:bodyPr/>
                    <a:lstStyle/>
                    <a:p>
                      <a:r>
                        <a:rPr lang="en-US" sz="1200">
                          <a:latin typeface="Tahoma"/>
                          <a:ea typeface="Tahoma"/>
                          <a:cs typeface="Tahoma"/>
                        </a:rPr>
                        <a:t>User ID</a:t>
                      </a:r>
                    </a:p>
                  </a:txBody>
                  <a:tcPr/>
                </a:tc>
                <a:tc>
                  <a:txBody>
                    <a:bodyPr/>
                    <a:lstStyle/>
                    <a:p>
                      <a:r>
                        <a:rPr lang="en-US" sz="1200" kern="1200">
                          <a:solidFill>
                            <a:schemeClr val="dk1"/>
                          </a:solidFill>
                          <a:latin typeface="Tahoma"/>
                          <a:ea typeface="Tahoma"/>
                          <a:cs typeface="Tahoma"/>
                        </a:rPr>
                        <a:t>OS</a:t>
                      </a:r>
                    </a:p>
                  </a:txBody>
                  <a:tcPr/>
                </a:tc>
                <a:extLst>
                  <a:ext uri="{0D108BD9-81ED-4DB2-BD59-A6C34878D82A}">
                    <a16:rowId xmlns:a16="http://schemas.microsoft.com/office/drawing/2014/main" val="10002"/>
                  </a:ext>
                </a:extLst>
              </a:tr>
              <a:tr h="370840">
                <a:tc>
                  <a:txBody>
                    <a:bodyPr/>
                    <a:lstStyle/>
                    <a:p>
                      <a:r>
                        <a:rPr lang="en-US" sz="1200">
                          <a:latin typeface="Tahoma"/>
                          <a:ea typeface="Tahoma"/>
                          <a:cs typeface="Tahoma"/>
                        </a:rPr>
                        <a:t>Hash</a:t>
                      </a:r>
                    </a:p>
                  </a:txBody>
                  <a:tcPr/>
                </a:tc>
                <a:tc>
                  <a:txBody>
                    <a:bodyPr/>
                    <a:lstStyle/>
                    <a:p>
                      <a:r>
                        <a:rPr lang="en-US" sz="1200" kern="1200">
                          <a:solidFill>
                            <a:schemeClr val="dk1"/>
                          </a:solidFill>
                          <a:latin typeface="Tahoma"/>
                          <a:ea typeface="Tahoma"/>
                          <a:cs typeface="Tahoma"/>
                        </a:rPr>
                        <a:t>Sync state</a:t>
                      </a:r>
                    </a:p>
                  </a:txBody>
                  <a:tcPr/>
                </a:tc>
                <a:tc>
                  <a:txBody>
                    <a:bodyPr/>
                    <a:lstStyle/>
                    <a:p>
                      <a:r>
                        <a:rPr lang="en-US" sz="1200">
                          <a:latin typeface="Tahoma"/>
                          <a:ea typeface="Tahoma"/>
                          <a:cs typeface="Tahoma"/>
                        </a:rPr>
                        <a:t>System ID</a:t>
                      </a:r>
                    </a:p>
                  </a:txBody>
                  <a:tcPr/>
                </a:tc>
                <a:tc>
                  <a:txBody>
                    <a:bodyPr/>
                    <a:lstStyle/>
                    <a:p>
                      <a:r>
                        <a:rPr lang="en-US" sz="1200">
                          <a:latin typeface="Tahoma"/>
                          <a:ea typeface="Tahoma"/>
                          <a:cs typeface="Tahoma"/>
                        </a:rPr>
                        <a:t>Application ID</a:t>
                      </a: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Application</a:t>
                      </a:r>
                    </a:p>
                  </a:txBody>
                  <a:tcPr/>
                </a:tc>
                <a:extLst>
                  <a:ext uri="{0D108BD9-81ED-4DB2-BD59-A6C34878D82A}">
                    <a16:rowId xmlns:a16="http://schemas.microsoft.com/office/drawing/2014/main" val="10003"/>
                  </a:ext>
                </a:extLst>
              </a:tr>
              <a:tr h="370840">
                <a:tc>
                  <a:txBody>
                    <a:bodyPr/>
                    <a:lstStyle/>
                    <a:p>
                      <a:r>
                        <a:rPr lang="en-US" sz="1200">
                          <a:latin typeface="Tahoma"/>
                          <a:ea typeface="Tahoma"/>
                          <a:cs typeface="Tahoma"/>
                        </a:rPr>
                        <a:t>Capture filter</a:t>
                      </a:r>
                    </a:p>
                  </a:txBody>
                  <a:tcPr/>
                </a:tc>
                <a:tc>
                  <a:txBody>
                    <a:bodyPr/>
                    <a:lstStyle/>
                    <a:p>
                      <a:r>
                        <a:rPr lang="en-US" sz="1200" kern="1200">
                          <a:solidFill>
                            <a:schemeClr val="dk1"/>
                          </a:solidFill>
                          <a:latin typeface="Tahoma"/>
                          <a:ea typeface="Tahoma"/>
                          <a:cs typeface="Tahoma"/>
                        </a:rPr>
                        <a:t>Clock error</a:t>
                      </a:r>
                    </a:p>
                  </a:txBody>
                  <a:tcPr>
                    <a:solidFill>
                      <a:srgbClr val="E9EBF5"/>
                    </a:solidFill>
                  </a:tcPr>
                </a:tc>
                <a:tc>
                  <a:txBody>
                    <a:bodyPr/>
                    <a:lstStyle/>
                    <a:p>
                      <a:r>
                        <a:rPr lang="en-US" sz="1200">
                          <a:latin typeface="Tahoma"/>
                          <a:ea typeface="Tahoma"/>
                          <a:cs typeface="Tahoma"/>
                        </a:rPr>
                        <a:t>Site</a:t>
                      </a:r>
                    </a:p>
                  </a:txBody>
                  <a:tcPr>
                    <a:solidFill>
                      <a:srgbClr val="E9EBF5"/>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Comments</a:t>
                      </a: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Link state</a:t>
                      </a:r>
                    </a:p>
                  </a:txBody>
                  <a:tcPr/>
                </a:tc>
                <a:extLst>
                  <a:ext uri="{0D108BD9-81ED-4DB2-BD59-A6C34878D82A}">
                    <a16:rowId xmlns:a16="http://schemas.microsoft.com/office/drawing/2014/main" val="10004"/>
                  </a:ext>
                </a:extLst>
              </a:tr>
              <a:tr h="370840">
                <a:tc>
                  <a:txBody>
                    <a:bodyPr/>
                    <a:lstStyle/>
                    <a:p>
                      <a:r>
                        <a:rPr lang="en-US" sz="1200">
                          <a:latin typeface="Tahoma"/>
                          <a:ea typeface="Tahoma"/>
                          <a:cs typeface="Tahoma"/>
                        </a:rPr>
                        <a:t>Display</a:t>
                      </a:r>
                      <a:r>
                        <a:rPr lang="en-US" sz="1200" baseline="0">
                          <a:latin typeface="Tahoma"/>
                          <a:ea typeface="Tahoma"/>
                          <a:cs typeface="Tahoma"/>
                        </a:rPr>
                        <a:t> Filter</a:t>
                      </a: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dk1"/>
                          </a:solidFill>
                          <a:latin typeface="Tahoma"/>
                          <a:ea typeface="Tahoma"/>
                          <a:cs typeface="Tahoma"/>
                        </a:rPr>
                        <a:t>Time stamp resolution</a:t>
                      </a:r>
                    </a:p>
                  </a:txBody>
                  <a:tcPr>
                    <a:solidFill>
                      <a:srgbClr val="92D050"/>
                    </a:solidFill>
                  </a:tcPr>
                </a:tc>
                <a:tc>
                  <a:txBody>
                    <a:bodyPr/>
                    <a:lstStyle/>
                    <a:p>
                      <a:r>
                        <a:rPr lang="en-US" sz="1200">
                          <a:latin typeface="Tahoma"/>
                          <a:ea typeface="Tahoma"/>
                          <a:cs typeface="Tahoma"/>
                        </a:rPr>
                        <a:t>Link name</a:t>
                      </a:r>
                    </a:p>
                  </a:txBody>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Link speed</a:t>
                      </a:r>
                    </a:p>
                  </a:txBody>
                  <a:tcPr/>
                </a:tc>
                <a:extLst>
                  <a:ext uri="{0D108BD9-81ED-4DB2-BD59-A6C34878D82A}">
                    <a16:rowId xmlns:a16="http://schemas.microsoft.com/office/drawing/2014/main" val="10005"/>
                  </a:ext>
                </a:extLst>
              </a:tr>
              <a:tr h="370840">
                <a:tc>
                  <a:txBody>
                    <a:bodyPr/>
                    <a:lstStyle/>
                    <a:p>
                      <a:endParaRPr lang="en-US" sz="1200">
                        <a:latin typeface="Tahoma"/>
                        <a:ea typeface="Tahoma"/>
                        <a:cs typeface="Tahom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NPB</a:t>
                      </a:r>
                    </a:p>
                  </a:txBody>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Optical power</a:t>
                      </a:r>
                    </a:p>
                  </a:txBody>
                  <a:tcPr/>
                </a:tc>
                <a:extLst>
                  <a:ext uri="{0D108BD9-81ED-4DB2-BD59-A6C34878D82A}">
                    <a16:rowId xmlns:a16="http://schemas.microsoft.com/office/drawing/2014/main" val="10006"/>
                  </a:ext>
                </a:extLst>
              </a:tr>
              <a:tr h="370840">
                <a:tc>
                  <a:txBody>
                    <a:bodyPr/>
                    <a:lstStyle/>
                    <a:p>
                      <a:endParaRPr lang="en-US" sz="1200">
                        <a:latin typeface="Tahoma"/>
                        <a:ea typeface="Tahoma"/>
                        <a:cs typeface="Tahom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Latitude /Longitude</a:t>
                      </a:r>
                    </a:p>
                  </a:txBody>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Capture hardware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1293735"/>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PCAP-NG</a:t>
            </a:r>
          </a:p>
        </p:txBody>
      </p:sp>
      <p:sp>
        <p:nvSpPr>
          <p:cNvPr id="3" name="Content Placeholder 2"/>
          <p:cNvSpPr>
            <a:spLocks noGrp="1"/>
          </p:cNvSpPr>
          <p:nvPr>
            <p:ph sz="quarter" idx="10"/>
          </p:nvPr>
        </p:nvSpPr>
        <p:spPr>
          <a:xfrm>
            <a:off x="492952" y="1193800"/>
            <a:ext cx="8208454" cy="3538219"/>
          </a:xfrm>
        </p:spPr>
        <p:txBody>
          <a:bodyPr>
            <a:normAutofit fontScale="70000" lnSpcReduction="20000"/>
          </a:bodyPr>
          <a:lstStyle/>
          <a:p>
            <a:pPr marL="0" indent="0">
              <a:buNone/>
            </a:pPr>
            <a:r>
              <a:rPr lang="en-US" sz="2400" b="1"/>
              <a:t>Block Based Dump File Format With TLV Options</a:t>
            </a:r>
          </a:p>
          <a:p>
            <a:pPr lvl="1"/>
            <a:r>
              <a:rPr lang="en-US"/>
              <a:t>Can store much richer metadata (30+ tags)</a:t>
            </a:r>
          </a:p>
          <a:p>
            <a:pPr lvl="1"/>
            <a:r>
              <a:rPr lang="en-US"/>
              <a:t>Supports multiple interfaces</a:t>
            </a:r>
          </a:p>
          <a:p>
            <a:pPr lvl="1"/>
            <a:r>
              <a:rPr lang="en-US"/>
              <a:t>Extendable</a:t>
            </a:r>
          </a:p>
          <a:p>
            <a:pPr marL="0" indent="0">
              <a:buNone/>
            </a:pPr>
            <a:r>
              <a:rPr lang="en-US" sz="2400" b="1"/>
              <a:t>IETF Drafts</a:t>
            </a:r>
          </a:p>
          <a:p>
            <a:pPr lvl="1"/>
            <a:r>
              <a:rPr lang="en-US"/>
              <a:t>2004, 2014</a:t>
            </a:r>
          </a:p>
          <a:p>
            <a:pPr marL="0" indent="0">
              <a:buNone/>
            </a:pPr>
            <a:r>
              <a:rPr lang="en-US" sz="2400" b="1"/>
              <a:t>Supported </a:t>
            </a:r>
          </a:p>
          <a:p>
            <a:pPr lvl="1"/>
            <a:r>
              <a:rPr lang="en-US"/>
              <a:t>Since Wireshark 1.2.0 (2009)</a:t>
            </a:r>
          </a:p>
          <a:p>
            <a:pPr marL="0" indent="0">
              <a:buNone/>
            </a:pPr>
            <a:r>
              <a:rPr lang="en-US" sz="2400" b="1"/>
              <a:t>Readable By Libpcap </a:t>
            </a:r>
          </a:p>
          <a:p>
            <a:pPr lvl="1"/>
            <a:r>
              <a:rPr lang="en-US"/>
              <a:t>Since 1.1.0 (2010)</a:t>
            </a:r>
          </a:p>
          <a:p>
            <a:pPr marL="0" indent="0">
              <a:buNone/>
            </a:pPr>
            <a:r>
              <a:rPr lang="en-US" sz="2400" b="1"/>
              <a:t>Default Format In Wireshark </a:t>
            </a:r>
          </a:p>
          <a:p>
            <a:pPr lvl="1"/>
            <a:r>
              <a:rPr lang="en-US"/>
              <a:t>Since 1.8 (2012)</a:t>
            </a:r>
            <a:endParaRPr lang="en-US">
              <a:hlinkClick r:id="rId3"/>
            </a:endParaRPr>
          </a:p>
        </p:txBody>
      </p:sp>
      <p:sp>
        <p:nvSpPr>
          <p:cNvPr id="4" name="Rectangle 3"/>
          <p:cNvSpPr/>
          <p:nvPr/>
        </p:nvSpPr>
        <p:spPr>
          <a:xfrm>
            <a:off x="4785540" y="3972342"/>
            <a:ext cx="4099199" cy="400110"/>
          </a:xfrm>
          <a:prstGeom prst="rect">
            <a:avLst/>
          </a:prstGeom>
        </p:spPr>
        <p:txBody>
          <a:bodyPr wrap="none">
            <a:spAutoFit/>
          </a:bodyPr>
          <a:lstStyle/>
          <a:p>
            <a:pPr algn="ctr"/>
            <a:r>
              <a:rPr lang="en-US" sz="2000">
                <a:hlinkClick r:id="rId3"/>
              </a:rPr>
              <a:t>https://github.com/pcapng/pcapng</a:t>
            </a:r>
            <a:r>
              <a:rPr lang="en-US" sz="2000"/>
              <a:t> </a:t>
            </a:r>
          </a:p>
        </p:txBody>
      </p:sp>
    </p:spTree>
    <p:extLst>
      <p:ext uri="{BB962C8B-B14F-4D97-AF65-F5344CB8AC3E}">
        <p14:creationId xmlns:p14="http://schemas.microsoft.com/office/powerpoint/2010/main" val="334916301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PCAP-NG Blocks</a:t>
            </a:r>
          </a:p>
        </p:txBody>
      </p:sp>
      <p:sp>
        <p:nvSpPr>
          <p:cNvPr id="3" name="Content Placeholder 2"/>
          <p:cNvSpPr>
            <a:spLocks noGrp="1"/>
          </p:cNvSpPr>
          <p:nvPr>
            <p:ph sz="quarter" idx="10"/>
          </p:nvPr>
        </p:nvSpPr>
        <p:spPr/>
        <p:txBody>
          <a:bodyPr>
            <a:normAutofit fontScale="92500" lnSpcReduction="20000"/>
          </a:bodyPr>
          <a:lstStyle/>
          <a:p>
            <a:pPr marL="0" indent="0">
              <a:buNone/>
            </a:pPr>
            <a:r>
              <a:rPr lang="en-US" sz="2100" b="1"/>
              <a:t>Section Header Block (SHB)</a:t>
            </a:r>
          </a:p>
          <a:p>
            <a:pPr lvl="1"/>
            <a:r>
              <a:rPr lang="en-US" sz="1900" b="1"/>
              <a:t>Version</a:t>
            </a:r>
          </a:p>
          <a:p>
            <a:pPr lvl="1"/>
            <a:r>
              <a:rPr lang="en-US" sz="1700" i="1"/>
              <a:t>Hardware, OS, Application</a:t>
            </a:r>
          </a:p>
          <a:p>
            <a:pPr marL="0" indent="0">
              <a:buNone/>
            </a:pPr>
            <a:r>
              <a:rPr lang="en-US" sz="2100" b="1"/>
              <a:t>Interface Description Block (IDB)</a:t>
            </a:r>
          </a:p>
          <a:p>
            <a:pPr lvl="1"/>
            <a:r>
              <a:rPr lang="en-US" sz="1900" b="1"/>
              <a:t>Linktype, Snaplen</a:t>
            </a:r>
          </a:p>
          <a:p>
            <a:pPr lvl="1"/>
            <a:r>
              <a:rPr lang="en-US" sz="1700" i="1"/>
              <a:t>Name, Addresses, Speed, TS Resolution, Filter, FCS length</a:t>
            </a:r>
          </a:p>
          <a:p>
            <a:pPr marL="0" indent="0">
              <a:buNone/>
            </a:pPr>
            <a:r>
              <a:rPr lang="en-US" sz="2100" b="1"/>
              <a:t>Enhanced Packet Block (EPB)</a:t>
            </a:r>
          </a:p>
          <a:p>
            <a:pPr lvl="1"/>
            <a:r>
              <a:rPr lang="en-US" sz="1900" b="1"/>
              <a:t>Interface, Time stamp, Lengths, Packet</a:t>
            </a:r>
          </a:p>
          <a:p>
            <a:pPr lvl="1"/>
            <a:r>
              <a:rPr lang="en-US" sz="1700" i="1"/>
              <a:t>Flags, Hash, Drops</a:t>
            </a:r>
          </a:p>
          <a:p>
            <a:pPr marL="0" indent="0">
              <a:buNone/>
            </a:pPr>
            <a:r>
              <a:rPr lang="en-US" sz="2100" b="1"/>
              <a:t>Name Resolution Block (NRB)</a:t>
            </a:r>
          </a:p>
          <a:p>
            <a:pPr lvl="1"/>
            <a:r>
              <a:rPr lang="en-US" sz="1900" b="1"/>
              <a:t>IPv4, IPv6</a:t>
            </a:r>
          </a:p>
          <a:p>
            <a:pPr marL="0" indent="0">
              <a:buNone/>
            </a:pPr>
            <a:endParaRPr lang="en-US"/>
          </a:p>
        </p:txBody>
      </p:sp>
    </p:spTree>
    <p:extLst>
      <p:ext uri="{BB962C8B-B14F-4D97-AF65-F5344CB8AC3E}">
        <p14:creationId xmlns:p14="http://schemas.microsoft.com/office/powerpoint/2010/main" val="177395641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PCAP-NG Blocks</a:t>
            </a:r>
          </a:p>
        </p:txBody>
      </p:sp>
      <p:sp>
        <p:nvSpPr>
          <p:cNvPr id="3" name="Content Placeholder 2"/>
          <p:cNvSpPr>
            <a:spLocks noGrp="1"/>
          </p:cNvSpPr>
          <p:nvPr>
            <p:ph sz="quarter" idx="10"/>
          </p:nvPr>
        </p:nvSpPr>
        <p:spPr>
          <a:xfrm>
            <a:off x="492952" y="1193801"/>
            <a:ext cx="8208454" cy="3521074"/>
          </a:xfrm>
        </p:spPr>
        <p:txBody>
          <a:bodyPr>
            <a:normAutofit lnSpcReduction="10000"/>
          </a:bodyPr>
          <a:lstStyle/>
          <a:p>
            <a:pPr marL="0" indent="0">
              <a:buNone/>
            </a:pPr>
            <a:r>
              <a:rPr lang="en-US" sz="2100" b="1"/>
              <a:t>Interface Statistics Block (ISB)</a:t>
            </a:r>
          </a:p>
          <a:p>
            <a:pPr lvl="1"/>
            <a:r>
              <a:rPr lang="en-US" sz="1700" b="1"/>
              <a:t>Timestamp, Interface ID</a:t>
            </a:r>
          </a:p>
          <a:p>
            <a:pPr lvl="1"/>
            <a:r>
              <a:rPr lang="en-US" sz="1600" i="1"/>
              <a:t>Start, End time</a:t>
            </a:r>
          </a:p>
          <a:p>
            <a:pPr lvl="1"/>
            <a:r>
              <a:rPr lang="en-US" sz="1600" i="1"/>
              <a:t>Received/Dropped/Filtered packet counts</a:t>
            </a:r>
          </a:p>
          <a:p>
            <a:pPr marL="0" indent="0">
              <a:buNone/>
            </a:pPr>
            <a:r>
              <a:rPr lang="en-US" sz="2100" b="1"/>
              <a:t>Experimental Blocks (proposed)</a:t>
            </a:r>
          </a:p>
          <a:p>
            <a:pPr lvl="1"/>
            <a:r>
              <a:rPr lang="en-US" sz="1700"/>
              <a:t>Compression</a:t>
            </a:r>
          </a:p>
          <a:p>
            <a:pPr lvl="1"/>
            <a:r>
              <a:rPr lang="en-US" sz="1700"/>
              <a:t>Encryption</a:t>
            </a:r>
          </a:p>
          <a:p>
            <a:pPr lvl="1"/>
            <a:r>
              <a:rPr lang="en-US" sz="1700"/>
              <a:t>Directory (index)</a:t>
            </a:r>
          </a:p>
          <a:p>
            <a:pPr lvl="1"/>
            <a:r>
              <a:rPr lang="en-US" sz="1700"/>
              <a:t>Traffic Statistics and Monitoring</a:t>
            </a:r>
          </a:p>
          <a:p>
            <a:pPr lvl="1"/>
            <a:r>
              <a:rPr lang="en-US" sz="1700"/>
              <a:t>Event/Security</a:t>
            </a:r>
          </a:p>
          <a:p>
            <a:pPr lvl="1"/>
            <a:r>
              <a:rPr lang="en-US" sz="1700"/>
              <a:t>Vendor extensions</a:t>
            </a:r>
          </a:p>
          <a:p>
            <a:pPr marL="0" indent="0">
              <a:buNone/>
            </a:pPr>
            <a:endParaRPr lang="en-US"/>
          </a:p>
        </p:txBody>
      </p:sp>
    </p:spTree>
    <p:extLst>
      <p:ext uri="{BB962C8B-B14F-4D97-AF65-F5344CB8AC3E}">
        <p14:creationId xmlns:p14="http://schemas.microsoft.com/office/powerpoint/2010/main" val="274570121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Packet Capture As Ground Truth</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7555" y="1007532"/>
            <a:ext cx="6478132" cy="3784386"/>
          </a:xfrm>
          <a:prstGeom prst="rect">
            <a:avLst/>
          </a:prstGeom>
        </p:spPr>
      </p:pic>
    </p:spTree>
    <p:extLst>
      <p:ext uri="{BB962C8B-B14F-4D97-AF65-F5344CB8AC3E}">
        <p14:creationId xmlns:p14="http://schemas.microsoft.com/office/powerpoint/2010/main" val="1889818456"/>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PCAP-NG File Format</a:t>
            </a:r>
          </a:p>
        </p:txBody>
      </p:sp>
      <p:sp>
        <p:nvSpPr>
          <p:cNvPr id="5" name="Right Arrow 4"/>
          <p:cNvSpPr/>
          <p:nvPr/>
        </p:nvSpPr>
        <p:spPr>
          <a:xfrm>
            <a:off x="3059832" y="4075380"/>
            <a:ext cx="4968552" cy="58460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ight Arrow 5"/>
          <p:cNvSpPr/>
          <p:nvPr/>
        </p:nvSpPr>
        <p:spPr>
          <a:xfrm>
            <a:off x="2312517" y="2301857"/>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ounded Rectangle 6"/>
          <p:cNvSpPr/>
          <p:nvPr/>
        </p:nvSpPr>
        <p:spPr>
          <a:xfrm>
            <a:off x="3059832" y="2002973"/>
            <a:ext cx="504056" cy="1008112"/>
          </a:xfrm>
          <a:prstGeom prst="roundRect">
            <a:avLst/>
          </a:prstGeom>
          <a:solidFill>
            <a:schemeClr val="accent5"/>
          </a:solidFill>
          <a:scene3d>
            <a:camera prst="isometricRightUp"/>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a:p>
        </p:txBody>
      </p:sp>
      <p:sp>
        <p:nvSpPr>
          <p:cNvPr id="8" name="Rounded Rectangle 7"/>
          <p:cNvSpPr/>
          <p:nvPr/>
        </p:nvSpPr>
        <p:spPr>
          <a:xfrm>
            <a:off x="3203848" y="2002972"/>
            <a:ext cx="504056" cy="1008112"/>
          </a:xfrm>
          <a:prstGeom prst="roundRect">
            <a:avLst/>
          </a:prstGeom>
          <a:solidFill>
            <a:schemeClr val="bg2"/>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9" name="Rounded Rectangle 8"/>
          <p:cNvSpPr/>
          <p:nvPr/>
        </p:nvSpPr>
        <p:spPr>
          <a:xfrm>
            <a:off x="3347864" y="2002973"/>
            <a:ext cx="504056" cy="1008112"/>
          </a:xfrm>
          <a:prstGeom prst="roundRect">
            <a:avLst/>
          </a:prstGeom>
          <a:solidFill>
            <a:schemeClr val="bg2"/>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10" name="Rounded Rectangle 9"/>
          <p:cNvSpPr/>
          <p:nvPr/>
        </p:nvSpPr>
        <p:spPr>
          <a:xfrm>
            <a:off x="3491880" y="2002972"/>
            <a:ext cx="504056" cy="1008112"/>
          </a:xfrm>
          <a:prstGeom prst="roundRect">
            <a:avLst/>
          </a:prstGeom>
          <a:solidFill>
            <a:schemeClr val="bg2"/>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11" name="Rounded Rectangle 10"/>
          <p:cNvSpPr/>
          <p:nvPr/>
        </p:nvSpPr>
        <p:spPr>
          <a:xfrm>
            <a:off x="3635896" y="2002971"/>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12" name="Rounded Rectangle 11"/>
          <p:cNvSpPr/>
          <p:nvPr/>
        </p:nvSpPr>
        <p:spPr>
          <a:xfrm>
            <a:off x="3779912" y="1998405"/>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13" name="Rounded Rectangle 12"/>
          <p:cNvSpPr/>
          <p:nvPr/>
        </p:nvSpPr>
        <p:spPr>
          <a:xfrm>
            <a:off x="3923928" y="1998405"/>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14" name="Rounded Rectangle 13"/>
          <p:cNvSpPr/>
          <p:nvPr/>
        </p:nvSpPr>
        <p:spPr>
          <a:xfrm>
            <a:off x="4067944" y="2010059"/>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a:p>
        </p:txBody>
      </p:sp>
      <p:sp>
        <p:nvSpPr>
          <p:cNvPr id="15" name="Rounded Rectangle 14"/>
          <p:cNvSpPr/>
          <p:nvPr/>
        </p:nvSpPr>
        <p:spPr>
          <a:xfrm>
            <a:off x="4211960" y="2010058"/>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16" name="Rounded Rectangle 15"/>
          <p:cNvSpPr/>
          <p:nvPr/>
        </p:nvSpPr>
        <p:spPr>
          <a:xfrm>
            <a:off x="4355976" y="2010059"/>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17" name="Rounded Rectangle 16"/>
          <p:cNvSpPr/>
          <p:nvPr/>
        </p:nvSpPr>
        <p:spPr>
          <a:xfrm>
            <a:off x="4499992" y="2010058"/>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18" name="Rounded Rectangle 17"/>
          <p:cNvSpPr/>
          <p:nvPr/>
        </p:nvSpPr>
        <p:spPr>
          <a:xfrm>
            <a:off x="4644008" y="2010057"/>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19" name="Rounded Rectangle 18"/>
          <p:cNvSpPr/>
          <p:nvPr/>
        </p:nvSpPr>
        <p:spPr>
          <a:xfrm>
            <a:off x="4788024" y="2005491"/>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0" name="Rounded Rectangle 19"/>
          <p:cNvSpPr/>
          <p:nvPr/>
        </p:nvSpPr>
        <p:spPr>
          <a:xfrm>
            <a:off x="4932040" y="2005491"/>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1" name="Rounded Rectangle 20"/>
          <p:cNvSpPr/>
          <p:nvPr/>
        </p:nvSpPr>
        <p:spPr>
          <a:xfrm>
            <a:off x="5076056" y="2007776"/>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a:p>
        </p:txBody>
      </p:sp>
      <p:sp>
        <p:nvSpPr>
          <p:cNvPr id="22" name="Rounded Rectangle 21"/>
          <p:cNvSpPr/>
          <p:nvPr/>
        </p:nvSpPr>
        <p:spPr>
          <a:xfrm>
            <a:off x="5220072" y="2007775"/>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3" name="Rounded Rectangle 22"/>
          <p:cNvSpPr/>
          <p:nvPr/>
        </p:nvSpPr>
        <p:spPr>
          <a:xfrm>
            <a:off x="5364088" y="2007776"/>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4" name="Rounded Rectangle 23"/>
          <p:cNvSpPr/>
          <p:nvPr/>
        </p:nvSpPr>
        <p:spPr>
          <a:xfrm>
            <a:off x="5508104" y="2007775"/>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5" name="Rounded Rectangle 24"/>
          <p:cNvSpPr/>
          <p:nvPr/>
        </p:nvSpPr>
        <p:spPr>
          <a:xfrm>
            <a:off x="5652120" y="2007774"/>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6" name="Rounded Rectangle 25"/>
          <p:cNvSpPr/>
          <p:nvPr/>
        </p:nvSpPr>
        <p:spPr>
          <a:xfrm>
            <a:off x="5796136" y="2003208"/>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7" name="Rounded Rectangle 26"/>
          <p:cNvSpPr/>
          <p:nvPr/>
        </p:nvSpPr>
        <p:spPr>
          <a:xfrm>
            <a:off x="5940152" y="2003208"/>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8" name="Rounded Rectangle 27"/>
          <p:cNvSpPr/>
          <p:nvPr/>
        </p:nvSpPr>
        <p:spPr>
          <a:xfrm>
            <a:off x="6084168" y="2010059"/>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a:p>
        </p:txBody>
      </p:sp>
      <p:sp>
        <p:nvSpPr>
          <p:cNvPr id="29" name="Rounded Rectangle 28"/>
          <p:cNvSpPr/>
          <p:nvPr/>
        </p:nvSpPr>
        <p:spPr>
          <a:xfrm>
            <a:off x="6228184" y="2010058"/>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0" name="Rounded Rectangle 29"/>
          <p:cNvSpPr/>
          <p:nvPr/>
        </p:nvSpPr>
        <p:spPr>
          <a:xfrm>
            <a:off x="6372200" y="2010059"/>
            <a:ext cx="504056" cy="1008112"/>
          </a:xfrm>
          <a:prstGeom prst="roundRect">
            <a:avLst/>
          </a:prstGeom>
          <a:solidFill>
            <a:schemeClr val="accent1"/>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1" name="Rounded Rectangle 30"/>
          <p:cNvSpPr/>
          <p:nvPr/>
        </p:nvSpPr>
        <p:spPr>
          <a:xfrm>
            <a:off x="6516216" y="2010058"/>
            <a:ext cx="504056" cy="1008112"/>
          </a:xfrm>
          <a:prstGeom prst="roundRect">
            <a:avLst/>
          </a:prstGeom>
          <a:solidFill>
            <a:schemeClr val="accent6"/>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2" name="Rounded Rectangle 31"/>
          <p:cNvSpPr/>
          <p:nvPr/>
        </p:nvSpPr>
        <p:spPr>
          <a:xfrm>
            <a:off x="6660232" y="2010057"/>
            <a:ext cx="504056" cy="1008112"/>
          </a:xfrm>
          <a:prstGeom prst="roundRect">
            <a:avLst/>
          </a:prstGeom>
          <a:solidFill>
            <a:schemeClr val="accent6"/>
          </a:soli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3" name="Rounded Rectangle 32"/>
          <p:cNvSpPr/>
          <p:nvPr/>
        </p:nvSpPr>
        <p:spPr>
          <a:xfrm>
            <a:off x="6804248" y="2005491"/>
            <a:ext cx="504056" cy="1008112"/>
          </a:xfrm>
          <a:prstGeom prst="roundRect">
            <a:avLst/>
          </a:prstGeom>
          <a:scene3d>
            <a:camera prst="isometricRightUp"/>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a:p>
        </p:txBody>
      </p:sp>
      <p:sp>
        <p:nvSpPr>
          <p:cNvPr id="34" name="Rounded Rectangle 33"/>
          <p:cNvSpPr/>
          <p:nvPr/>
        </p:nvSpPr>
        <p:spPr>
          <a:xfrm>
            <a:off x="6948264" y="2005491"/>
            <a:ext cx="504056" cy="1008112"/>
          </a:xfrm>
          <a:prstGeom prst="roundRect">
            <a:avLst/>
          </a:prstGeom>
          <a:scene3d>
            <a:camera prst="isometricRightUp"/>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a:p>
        </p:txBody>
      </p:sp>
      <p:sp>
        <p:nvSpPr>
          <p:cNvPr id="35" name="Rounded Rectangle 34"/>
          <p:cNvSpPr/>
          <p:nvPr/>
        </p:nvSpPr>
        <p:spPr>
          <a:xfrm>
            <a:off x="7092280" y="2009070"/>
            <a:ext cx="504056" cy="1008112"/>
          </a:xfrm>
          <a:prstGeom prst="roundRect">
            <a:avLst/>
          </a:prstGeom>
          <a:scene3d>
            <a:camera prst="isometricRightUp"/>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a:p>
        </p:txBody>
      </p:sp>
      <p:sp>
        <p:nvSpPr>
          <p:cNvPr id="36" name="TextBox 35"/>
          <p:cNvSpPr txBox="1"/>
          <p:nvPr/>
        </p:nvSpPr>
        <p:spPr>
          <a:xfrm>
            <a:off x="5087089" y="1060560"/>
            <a:ext cx="954107" cy="461665"/>
          </a:xfrm>
          <a:prstGeom prst="rect">
            <a:avLst/>
          </a:prstGeom>
          <a:noFill/>
        </p:spPr>
        <p:txBody>
          <a:bodyPr wrap="none" rtlCol="0">
            <a:spAutoFit/>
          </a:bodyPr>
          <a:lstStyle/>
          <a:p>
            <a:r>
              <a:rPr lang="en-NZ" sz="2400">
                <a:solidFill>
                  <a:schemeClr val="accent1"/>
                </a:solidFill>
              </a:rPr>
              <a:t>EPBs</a:t>
            </a:r>
          </a:p>
        </p:txBody>
      </p:sp>
      <p:cxnSp>
        <p:nvCxnSpPr>
          <p:cNvPr id="37" name="Straight Arrow Connector 36"/>
          <p:cNvCxnSpPr/>
          <p:nvPr/>
        </p:nvCxnSpPr>
        <p:spPr>
          <a:xfrm flipH="1">
            <a:off x="4139952" y="1506003"/>
            <a:ext cx="576064"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932040" y="1541061"/>
            <a:ext cx="288032" cy="32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724128" y="1541061"/>
            <a:ext cx="180020" cy="32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83990" y="1526572"/>
            <a:ext cx="504056"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240842" y="3491548"/>
            <a:ext cx="817853" cy="461665"/>
          </a:xfrm>
          <a:prstGeom prst="rect">
            <a:avLst/>
          </a:prstGeom>
          <a:noFill/>
        </p:spPr>
        <p:txBody>
          <a:bodyPr wrap="none" rtlCol="0">
            <a:spAutoFit/>
          </a:bodyPr>
          <a:lstStyle/>
          <a:p>
            <a:r>
              <a:rPr lang="en-NZ" sz="2400">
                <a:solidFill>
                  <a:schemeClr val="accent3"/>
                </a:solidFill>
              </a:rPr>
              <a:t>SHB</a:t>
            </a:r>
          </a:p>
        </p:txBody>
      </p:sp>
      <p:cxnSp>
        <p:nvCxnSpPr>
          <p:cNvPr id="42" name="Straight Arrow Connector 41"/>
          <p:cNvCxnSpPr/>
          <p:nvPr/>
        </p:nvCxnSpPr>
        <p:spPr>
          <a:xfrm flipV="1">
            <a:off x="2950683" y="3113622"/>
            <a:ext cx="170875" cy="377927"/>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311860" y="3072898"/>
            <a:ext cx="65119" cy="54763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3435689" y="3067650"/>
            <a:ext cx="13198" cy="55288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545365" y="3067649"/>
            <a:ext cx="54527" cy="54054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7308304" y="3105954"/>
            <a:ext cx="452946" cy="4312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180318" y="4178220"/>
            <a:ext cx="497252" cy="307777"/>
          </a:xfrm>
          <a:prstGeom prst="rect">
            <a:avLst/>
          </a:prstGeom>
          <a:noFill/>
        </p:spPr>
        <p:txBody>
          <a:bodyPr wrap="none" rtlCol="0">
            <a:spAutoFit/>
          </a:bodyPr>
          <a:lstStyle/>
          <a:p>
            <a:pPr algn="ctr"/>
            <a:r>
              <a:rPr lang="en-NZ"/>
              <a:t>T=4</a:t>
            </a:r>
          </a:p>
        </p:txBody>
      </p:sp>
      <p:sp>
        <p:nvSpPr>
          <p:cNvPr id="48" name="TextBox 47"/>
          <p:cNvSpPr txBox="1"/>
          <p:nvPr/>
        </p:nvSpPr>
        <p:spPr>
          <a:xfrm>
            <a:off x="6172206" y="4180064"/>
            <a:ext cx="497252" cy="307777"/>
          </a:xfrm>
          <a:prstGeom prst="rect">
            <a:avLst/>
          </a:prstGeom>
          <a:noFill/>
        </p:spPr>
        <p:txBody>
          <a:bodyPr wrap="none" rtlCol="0">
            <a:spAutoFit/>
          </a:bodyPr>
          <a:lstStyle/>
          <a:p>
            <a:pPr algn="ctr"/>
            <a:r>
              <a:rPr lang="en-NZ"/>
              <a:t>T=4</a:t>
            </a:r>
          </a:p>
        </p:txBody>
      </p:sp>
      <p:sp>
        <p:nvSpPr>
          <p:cNvPr id="49" name="TextBox 48"/>
          <p:cNvSpPr txBox="1"/>
          <p:nvPr/>
        </p:nvSpPr>
        <p:spPr>
          <a:xfrm>
            <a:off x="5148064" y="4177918"/>
            <a:ext cx="529312" cy="369332"/>
          </a:xfrm>
          <a:prstGeom prst="rect">
            <a:avLst/>
          </a:prstGeom>
          <a:noFill/>
        </p:spPr>
        <p:txBody>
          <a:bodyPr wrap="none" rtlCol="0">
            <a:spAutoFit/>
          </a:bodyPr>
          <a:lstStyle/>
          <a:p>
            <a:pPr algn="ctr"/>
            <a:r>
              <a:rPr lang="en-NZ"/>
              <a:t>T=2</a:t>
            </a:r>
          </a:p>
        </p:txBody>
      </p:sp>
      <p:sp>
        <p:nvSpPr>
          <p:cNvPr id="50" name="TextBox 49"/>
          <p:cNvSpPr txBox="1"/>
          <p:nvPr/>
        </p:nvSpPr>
        <p:spPr>
          <a:xfrm>
            <a:off x="4155982" y="4177918"/>
            <a:ext cx="497252" cy="307777"/>
          </a:xfrm>
          <a:prstGeom prst="rect">
            <a:avLst/>
          </a:prstGeom>
          <a:noFill/>
        </p:spPr>
        <p:txBody>
          <a:bodyPr wrap="none" rtlCol="0">
            <a:spAutoFit/>
          </a:bodyPr>
          <a:lstStyle/>
          <a:p>
            <a:pPr algn="ctr"/>
            <a:r>
              <a:rPr lang="en-NZ"/>
              <a:t>T=1</a:t>
            </a:r>
          </a:p>
        </p:txBody>
      </p:sp>
      <p:sp>
        <p:nvSpPr>
          <p:cNvPr id="51" name="TextBox 50"/>
          <p:cNvSpPr txBox="1"/>
          <p:nvPr/>
        </p:nvSpPr>
        <p:spPr>
          <a:xfrm>
            <a:off x="3147870" y="4177918"/>
            <a:ext cx="497252" cy="307777"/>
          </a:xfrm>
          <a:prstGeom prst="rect">
            <a:avLst/>
          </a:prstGeom>
          <a:noFill/>
        </p:spPr>
        <p:txBody>
          <a:bodyPr wrap="none" rtlCol="0">
            <a:spAutoFit/>
          </a:bodyPr>
          <a:lstStyle/>
          <a:p>
            <a:pPr algn="ctr"/>
            <a:r>
              <a:rPr lang="en-NZ"/>
              <a:t>T=0</a:t>
            </a:r>
          </a:p>
        </p:txBody>
      </p:sp>
      <p:sp>
        <p:nvSpPr>
          <p:cNvPr id="52" name="TextBox 51"/>
          <p:cNvSpPr txBox="1"/>
          <p:nvPr/>
        </p:nvSpPr>
        <p:spPr>
          <a:xfrm>
            <a:off x="2266279" y="4177918"/>
            <a:ext cx="649537" cy="369332"/>
          </a:xfrm>
          <a:prstGeom prst="rect">
            <a:avLst/>
          </a:prstGeom>
          <a:noFill/>
        </p:spPr>
        <p:txBody>
          <a:bodyPr wrap="none" rtlCol="0">
            <a:spAutoFit/>
          </a:bodyPr>
          <a:lstStyle/>
          <a:p>
            <a:pPr algn="ctr"/>
            <a:r>
              <a:rPr lang="en-NZ"/>
              <a:t>Time</a:t>
            </a:r>
          </a:p>
        </p:txBody>
      </p:sp>
      <p:pic>
        <p:nvPicPr>
          <p:cNvPr id="53" name="Picture 5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1992" y="1839642"/>
            <a:ext cx="1016881" cy="1291980"/>
          </a:xfrm>
          <a:prstGeom prst="rect">
            <a:avLst/>
          </a:prstGeom>
        </p:spPr>
      </p:pic>
      <p:sp>
        <p:nvSpPr>
          <p:cNvPr id="54" name="TextBox 53"/>
          <p:cNvSpPr txBox="1"/>
          <p:nvPr/>
        </p:nvSpPr>
        <p:spPr>
          <a:xfrm>
            <a:off x="3129821" y="3579681"/>
            <a:ext cx="851515" cy="461665"/>
          </a:xfrm>
          <a:prstGeom prst="rect">
            <a:avLst/>
          </a:prstGeom>
          <a:noFill/>
        </p:spPr>
        <p:txBody>
          <a:bodyPr wrap="none" rtlCol="0">
            <a:spAutoFit/>
          </a:bodyPr>
          <a:lstStyle/>
          <a:p>
            <a:r>
              <a:rPr lang="en-NZ" sz="2400">
                <a:solidFill>
                  <a:schemeClr val="accent3"/>
                </a:solidFill>
              </a:rPr>
              <a:t>IDBs</a:t>
            </a:r>
          </a:p>
        </p:txBody>
      </p:sp>
      <p:sp>
        <p:nvSpPr>
          <p:cNvPr id="55" name="TextBox 54"/>
          <p:cNvSpPr txBox="1"/>
          <p:nvPr/>
        </p:nvSpPr>
        <p:spPr>
          <a:xfrm>
            <a:off x="6030899" y="3620534"/>
            <a:ext cx="989373" cy="461665"/>
          </a:xfrm>
          <a:prstGeom prst="rect">
            <a:avLst/>
          </a:prstGeom>
          <a:noFill/>
        </p:spPr>
        <p:txBody>
          <a:bodyPr wrap="none" rtlCol="0">
            <a:spAutoFit/>
          </a:bodyPr>
          <a:lstStyle/>
          <a:p>
            <a:r>
              <a:rPr lang="en-NZ" sz="2400">
                <a:solidFill>
                  <a:schemeClr val="accent3"/>
                </a:solidFill>
              </a:rPr>
              <a:t>NRBs</a:t>
            </a:r>
          </a:p>
        </p:txBody>
      </p:sp>
      <p:sp>
        <p:nvSpPr>
          <p:cNvPr id="56" name="TextBox 55"/>
          <p:cNvSpPr txBox="1"/>
          <p:nvPr/>
        </p:nvSpPr>
        <p:spPr>
          <a:xfrm>
            <a:off x="7344308" y="3537203"/>
            <a:ext cx="833883" cy="461665"/>
          </a:xfrm>
          <a:prstGeom prst="rect">
            <a:avLst/>
          </a:prstGeom>
          <a:noFill/>
        </p:spPr>
        <p:txBody>
          <a:bodyPr wrap="none" rtlCol="0">
            <a:spAutoFit/>
          </a:bodyPr>
          <a:lstStyle/>
          <a:p>
            <a:r>
              <a:rPr lang="en-NZ" sz="2400">
                <a:solidFill>
                  <a:schemeClr val="accent3"/>
                </a:solidFill>
              </a:rPr>
              <a:t>ISBs</a:t>
            </a:r>
          </a:p>
        </p:txBody>
      </p:sp>
      <p:cxnSp>
        <p:nvCxnSpPr>
          <p:cNvPr id="57" name="Straight Arrow Connector 56"/>
          <p:cNvCxnSpPr/>
          <p:nvPr/>
        </p:nvCxnSpPr>
        <p:spPr>
          <a:xfrm flipV="1">
            <a:off x="6525586" y="3067649"/>
            <a:ext cx="174505" cy="55288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0238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2" name="Title 1"/>
          <p:cNvSpPr>
            <a:spLocks noGrp="1"/>
          </p:cNvSpPr>
          <p:nvPr>
            <p:ph type="title"/>
          </p:nvPr>
        </p:nvSpPr>
        <p:spPr/>
        <p:txBody>
          <a:bodyPr/>
          <a:lstStyle/>
          <a:p>
            <a:r>
              <a:rPr lang="en-NZ"/>
              <a:t>PCAP-NG Demo</a:t>
            </a:r>
          </a:p>
        </p:txBody>
      </p:sp>
      <p:sp>
        <p:nvSpPr>
          <p:cNvPr id="3" name="Content Placeholder 2"/>
          <p:cNvSpPr>
            <a:spLocks noGrp="1"/>
          </p:cNvSpPr>
          <p:nvPr>
            <p:ph sz="quarter" idx="10"/>
          </p:nvPr>
        </p:nvSpPr>
        <p:spPr/>
        <p:txBody>
          <a:bodyPr/>
          <a:lstStyle/>
          <a:p>
            <a:endParaRPr lang="en-NZ"/>
          </a:p>
        </p:txBody>
      </p:sp>
    </p:spTree>
    <p:extLst>
      <p:ext uri="{BB962C8B-B14F-4D97-AF65-F5344CB8AC3E}">
        <p14:creationId xmlns:p14="http://schemas.microsoft.com/office/powerpoint/2010/main" val="1362291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PCAP-NG In Wireshark</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9289" y="977973"/>
            <a:ext cx="7540312" cy="3829064"/>
          </a:xfrm>
          <a:prstGeom prst="rect">
            <a:avLst/>
          </a:prstGeom>
        </p:spPr>
      </p:pic>
    </p:spTree>
    <p:extLst>
      <p:ext uri="{BB962C8B-B14F-4D97-AF65-F5344CB8AC3E}">
        <p14:creationId xmlns:p14="http://schemas.microsoft.com/office/powerpoint/2010/main" val="820497405"/>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PCAP-NG In Wireshark</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7859" y="977973"/>
            <a:ext cx="7574602" cy="3846477"/>
          </a:xfrm>
          <a:prstGeom prst="rect">
            <a:avLst/>
          </a:prstGeom>
        </p:spPr>
      </p:pic>
    </p:spTree>
    <p:extLst>
      <p:ext uri="{BB962C8B-B14F-4D97-AF65-F5344CB8AC3E}">
        <p14:creationId xmlns:p14="http://schemas.microsoft.com/office/powerpoint/2010/main" val="3448588265"/>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PCAP-NG In Wireshark</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7860" y="977973"/>
            <a:ext cx="7574602" cy="3846478"/>
          </a:xfrm>
          <a:prstGeom prst="rect">
            <a:avLst/>
          </a:prstGeom>
        </p:spPr>
      </p:pic>
    </p:spTree>
    <p:extLst>
      <p:ext uri="{BB962C8B-B14F-4D97-AF65-F5344CB8AC3E}">
        <p14:creationId xmlns:p14="http://schemas.microsoft.com/office/powerpoint/2010/main" val="1439006582"/>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PCAP-NG In Wireshark</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7859" y="977972"/>
            <a:ext cx="7574603" cy="3846477"/>
          </a:xfrm>
          <a:prstGeom prst="rect">
            <a:avLst/>
          </a:prstGeom>
        </p:spPr>
      </p:pic>
    </p:spTree>
    <p:extLst>
      <p:ext uri="{BB962C8B-B14F-4D97-AF65-F5344CB8AC3E}">
        <p14:creationId xmlns:p14="http://schemas.microsoft.com/office/powerpoint/2010/main" val="1081615463"/>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77240" y="0"/>
            <a:ext cx="8375285" cy="977973"/>
          </a:xfrm>
        </p:spPr>
        <p:txBody>
          <a:bodyPr>
            <a:normAutofit/>
          </a:bodyPr>
          <a:lstStyle/>
          <a:p>
            <a:r>
              <a:rPr lang="en-US"/>
              <a:t>HOW: What Does PCAP-NG Enable?</a:t>
            </a:r>
          </a:p>
        </p:txBody>
      </p:sp>
      <p:sp>
        <p:nvSpPr>
          <p:cNvPr id="5" name="Rectangle 4"/>
          <p:cNvSpPr/>
          <p:nvPr/>
        </p:nvSpPr>
        <p:spPr>
          <a:xfrm>
            <a:off x="286704" y="1030515"/>
            <a:ext cx="8644541" cy="400110"/>
          </a:xfrm>
          <a:prstGeom prst="rect">
            <a:avLst/>
          </a:prstGeom>
        </p:spPr>
        <p:txBody>
          <a:bodyPr wrap="square">
            <a:spAutoFit/>
          </a:bodyPr>
          <a:lstStyle/>
          <a:p>
            <a:r>
              <a:rPr lang="en-US" sz="2000" b="1" kern="1200">
                <a:solidFill>
                  <a:srgbClr val="003399"/>
                </a:solidFill>
                <a:latin typeface="Tahoma"/>
                <a:ea typeface="Tahoma"/>
                <a:cs typeface="Tahoma"/>
              </a:rPr>
              <a:t>Metadata In PCAP-NG Files</a:t>
            </a:r>
            <a:endParaRPr lang="en-GB" sz="2000" b="1" kern="1200">
              <a:solidFill>
                <a:srgbClr val="003399"/>
              </a:solidFill>
              <a:latin typeface="Tahoma"/>
              <a:ea typeface="Tahoma"/>
              <a:cs typeface="Tahoma"/>
            </a:endParaRPr>
          </a:p>
        </p:txBody>
      </p:sp>
      <p:graphicFrame>
        <p:nvGraphicFramePr>
          <p:cNvPr id="6" name="Content Placeholder 4"/>
          <p:cNvGraphicFramePr/>
          <p:nvPr>
            <p:extLst/>
          </p:nvPr>
        </p:nvGraphicFramePr>
        <p:xfrm>
          <a:off x="505287" y="1460308"/>
          <a:ext cx="8207376" cy="3164840"/>
        </p:xfrm>
        <a:graphic>
          <a:graphicData uri="http://schemas.openxmlformats.org/drawingml/2006/table">
            <a:tbl>
              <a:tblPr firstRow="1" bandRow="1">
                <a:tableStyleId>{5C22544A-7EE6-4342-B048-85BDC9FD1C3A}</a:tableStyleId>
              </a:tblPr>
              <a:tblGrid>
                <a:gridCol w="1367896">
                  <a:extLst>
                    <a:ext uri="{9D8B030D-6E8A-4147-A177-3AD203B41FA5}">
                      <a16:colId xmlns:a16="http://schemas.microsoft.com/office/drawing/2014/main" val="20000"/>
                    </a:ext>
                  </a:extLst>
                </a:gridCol>
                <a:gridCol w="1367896">
                  <a:extLst>
                    <a:ext uri="{9D8B030D-6E8A-4147-A177-3AD203B41FA5}">
                      <a16:colId xmlns:a16="http://schemas.microsoft.com/office/drawing/2014/main" val="20001"/>
                    </a:ext>
                  </a:extLst>
                </a:gridCol>
                <a:gridCol w="1367896">
                  <a:extLst>
                    <a:ext uri="{9D8B030D-6E8A-4147-A177-3AD203B41FA5}">
                      <a16:colId xmlns:a16="http://schemas.microsoft.com/office/drawing/2014/main" val="20002"/>
                    </a:ext>
                  </a:extLst>
                </a:gridCol>
                <a:gridCol w="1367896">
                  <a:extLst>
                    <a:ext uri="{9D8B030D-6E8A-4147-A177-3AD203B41FA5}">
                      <a16:colId xmlns:a16="http://schemas.microsoft.com/office/drawing/2014/main" val="20003"/>
                    </a:ext>
                  </a:extLst>
                </a:gridCol>
                <a:gridCol w="1367896">
                  <a:extLst>
                    <a:ext uri="{9D8B030D-6E8A-4147-A177-3AD203B41FA5}">
                      <a16:colId xmlns:a16="http://schemas.microsoft.com/office/drawing/2014/main" val="20004"/>
                    </a:ext>
                  </a:extLst>
                </a:gridCol>
                <a:gridCol w="1367896">
                  <a:extLst>
                    <a:ext uri="{9D8B030D-6E8A-4147-A177-3AD203B41FA5}">
                      <a16:colId xmlns:a16="http://schemas.microsoft.com/office/drawing/2014/main" val="20005"/>
                    </a:ext>
                  </a:extLst>
                </a:gridCol>
              </a:tblGrid>
              <a:tr h="370840">
                <a:tc>
                  <a:txBody>
                    <a:bodyPr/>
                    <a:lstStyle/>
                    <a:p>
                      <a:pPr algn="ctr"/>
                      <a:r>
                        <a:rPr lang="en-US" sz="2000">
                          <a:solidFill>
                            <a:schemeClr val="bg1"/>
                          </a:solidFill>
                          <a:latin typeface="Tahoma"/>
                          <a:ea typeface="Tahoma"/>
                          <a:cs typeface="Tahoma"/>
                        </a:rPr>
                        <a:t>What</a:t>
                      </a:r>
                    </a:p>
                  </a:txBody>
                  <a:tcPr/>
                </a:tc>
                <a:tc>
                  <a:txBody>
                    <a:bodyPr/>
                    <a:lstStyle/>
                    <a:p>
                      <a:pPr algn="ctr"/>
                      <a:r>
                        <a:rPr lang="en-US" sz="2000">
                          <a:solidFill>
                            <a:schemeClr val="bg1"/>
                          </a:solidFill>
                          <a:latin typeface="Tahoma"/>
                          <a:ea typeface="Tahoma"/>
                          <a:cs typeface="Tahoma"/>
                        </a:rPr>
                        <a:t>When</a:t>
                      </a:r>
                    </a:p>
                  </a:txBody>
                  <a:tcPr/>
                </a:tc>
                <a:tc>
                  <a:txBody>
                    <a:bodyPr/>
                    <a:lstStyle/>
                    <a:p>
                      <a:pPr algn="ctr"/>
                      <a:r>
                        <a:rPr lang="en-US" sz="2000">
                          <a:solidFill>
                            <a:schemeClr val="bg1"/>
                          </a:solidFill>
                          <a:latin typeface="Tahoma"/>
                          <a:ea typeface="Tahoma"/>
                          <a:cs typeface="Tahoma"/>
                        </a:rPr>
                        <a:t>Where</a:t>
                      </a:r>
                    </a:p>
                  </a:txBody>
                  <a:tcPr/>
                </a:tc>
                <a:tc>
                  <a:txBody>
                    <a:bodyPr/>
                    <a:lstStyle/>
                    <a:p>
                      <a:pPr algn="ctr"/>
                      <a:r>
                        <a:rPr lang="en-US" sz="2000">
                          <a:solidFill>
                            <a:schemeClr val="bg1"/>
                          </a:solidFill>
                          <a:latin typeface="Tahoma"/>
                          <a:ea typeface="Tahoma"/>
                          <a:cs typeface="Tahoma"/>
                        </a:rPr>
                        <a:t>Why</a:t>
                      </a:r>
                    </a:p>
                  </a:txBody>
                  <a:tcPr/>
                </a:tc>
                <a:tc>
                  <a:txBody>
                    <a:bodyPr/>
                    <a:lstStyle/>
                    <a:p>
                      <a:pPr algn="ctr"/>
                      <a:r>
                        <a:rPr lang="en-US" sz="2000">
                          <a:solidFill>
                            <a:schemeClr val="bg1"/>
                          </a:solidFill>
                          <a:latin typeface="Tahoma"/>
                          <a:ea typeface="Tahoma"/>
                          <a:cs typeface="Tahoma"/>
                        </a:rPr>
                        <a:t>Who</a:t>
                      </a:r>
                    </a:p>
                  </a:txBody>
                  <a:tcPr/>
                </a:tc>
                <a:tc>
                  <a:txBody>
                    <a:bodyPr/>
                    <a:lstStyle/>
                    <a:p>
                      <a:pPr algn="ctr"/>
                      <a:r>
                        <a:rPr lang="en-US" sz="2000">
                          <a:solidFill>
                            <a:schemeClr val="bg1"/>
                          </a:solidFill>
                          <a:latin typeface="Tahoma"/>
                          <a:ea typeface="Tahoma"/>
                          <a:cs typeface="Tahoma"/>
                        </a:rPr>
                        <a:t>How</a:t>
                      </a:r>
                    </a:p>
                  </a:txBody>
                  <a:tcPr/>
                </a:tc>
                <a:extLst>
                  <a:ext uri="{0D108BD9-81ED-4DB2-BD59-A6C34878D82A}">
                    <a16:rowId xmlns:a16="http://schemas.microsoft.com/office/drawing/2014/main" val="10000"/>
                  </a:ext>
                </a:extLst>
              </a:tr>
              <a:tr h="370840">
                <a:tc>
                  <a:txBody>
                    <a:bodyPr/>
                    <a:lstStyle/>
                    <a:p>
                      <a:r>
                        <a:rPr lang="en-US" sz="1200">
                          <a:latin typeface="Tahoma"/>
                          <a:ea typeface="Tahoma"/>
                          <a:cs typeface="Tahoma"/>
                        </a:rPr>
                        <a:t>Packet contents</a:t>
                      </a:r>
                    </a:p>
                  </a:txBody>
                  <a:tcPr>
                    <a:solidFill>
                      <a:srgbClr val="92D050"/>
                    </a:solidFill>
                  </a:tcPr>
                </a:tc>
                <a:tc>
                  <a:txBody>
                    <a:bodyPr/>
                    <a:lstStyle/>
                    <a:p>
                      <a:r>
                        <a:rPr lang="en-US" sz="1200" kern="1200">
                          <a:solidFill>
                            <a:schemeClr val="dk1"/>
                          </a:solidFill>
                          <a:latin typeface="Tahoma"/>
                          <a:ea typeface="Tahoma"/>
                          <a:cs typeface="Tahoma"/>
                        </a:rPr>
                        <a:t>Time stamp</a:t>
                      </a:r>
                    </a:p>
                  </a:txBody>
                  <a:tcPr>
                    <a:solidFill>
                      <a:srgbClr val="92D050"/>
                    </a:solidFill>
                  </a:tcPr>
                </a:tc>
                <a:tc>
                  <a:txBody>
                    <a:bodyPr/>
                    <a:lstStyle/>
                    <a:p>
                      <a:r>
                        <a:rPr lang="en-US" sz="1200">
                          <a:latin typeface="Tahoma"/>
                          <a:ea typeface="Tahoma"/>
                          <a:cs typeface="Tahoma"/>
                        </a:rPr>
                        <a:t>Interface ID</a:t>
                      </a:r>
                    </a:p>
                  </a:txBody>
                  <a:tcPr>
                    <a:solidFill>
                      <a:srgbClr val="92D050"/>
                    </a:solidFill>
                  </a:tcPr>
                </a:tc>
                <a:tc>
                  <a:txBody>
                    <a:bodyPr/>
                    <a:lstStyle/>
                    <a:p>
                      <a:r>
                        <a:rPr lang="en-US" sz="1200">
                          <a:latin typeface="Tahoma"/>
                          <a:ea typeface="Tahoma"/>
                          <a:cs typeface="Tahoma"/>
                        </a:rPr>
                        <a:t>Ticket #</a:t>
                      </a:r>
                    </a:p>
                  </a:txBody>
                  <a:tcPr/>
                </a:tc>
                <a:tc>
                  <a:txBody>
                    <a:bodyPr/>
                    <a:lstStyle/>
                    <a:p>
                      <a:r>
                        <a:rPr lang="en-US" sz="1200">
                          <a:latin typeface="Tahoma"/>
                          <a:ea typeface="Tahoma"/>
                          <a:cs typeface="Tahoma"/>
                        </a:rPr>
                        <a:t>Authorization</a:t>
                      </a:r>
                    </a:p>
                  </a:txBody>
                  <a:tcPr/>
                </a:tc>
                <a:tc>
                  <a:txBody>
                    <a:bodyPr/>
                    <a:lstStyle/>
                    <a:p>
                      <a:r>
                        <a:rPr lang="en-US" sz="1200">
                          <a:latin typeface="Tahoma"/>
                          <a:ea typeface="Tahoma"/>
                          <a:cs typeface="Tahoma"/>
                        </a:rPr>
                        <a:t>Hardware model</a:t>
                      </a:r>
                    </a:p>
                  </a:txBody>
                  <a:tcPr>
                    <a:solidFill>
                      <a:srgbClr val="92D050"/>
                    </a:solidFill>
                  </a:tcPr>
                </a:tc>
                <a:extLst>
                  <a:ext uri="{0D108BD9-81ED-4DB2-BD59-A6C34878D82A}">
                    <a16:rowId xmlns:a16="http://schemas.microsoft.com/office/drawing/2014/main" val="10001"/>
                  </a:ext>
                </a:extLst>
              </a:tr>
              <a:tr h="370840">
                <a:tc>
                  <a:txBody>
                    <a:bodyPr/>
                    <a:lstStyle/>
                    <a:p>
                      <a:r>
                        <a:rPr lang="en-US" sz="1200">
                          <a:latin typeface="Tahoma"/>
                          <a:ea typeface="Tahoma"/>
                          <a:cs typeface="Tahoma"/>
                        </a:rPr>
                        <a:t>Flags</a:t>
                      </a:r>
                    </a:p>
                  </a:txBody>
                  <a:tcPr>
                    <a:solidFill>
                      <a:srgbClr val="92D050"/>
                    </a:solidFill>
                  </a:tcPr>
                </a:tc>
                <a:tc>
                  <a:txBody>
                    <a:bodyPr/>
                    <a:lstStyle/>
                    <a:p>
                      <a:r>
                        <a:rPr lang="en-US" sz="1200" kern="1200">
                          <a:solidFill>
                            <a:schemeClr val="dk1"/>
                          </a:solidFill>
                          <a:latin typeface="Tahoma"/>
                          <a:ea typeface="Tahoma"/>
                          <a:cs typeface="Tahoma"/>
                        </a:rPr>
                        <a:t>Clock source</a:t>
                      </a:r>
                    </a:p>
                  </a:txBody>
                  <a:tcPr/>
                </a:tc>
                <a:tc>
                  <a:txBody>
                    <a:bodyPr/>
                    <a:lstStyle/>
                    <a:p>
                      <a:r>
                        <a:rPr lang="en-US" sz="1200">
                          <a:latin typeface="Tahoma"/>
                          <a:ea typeface="Tahoma"/>
                          <a:cs typeface="Tahoma"/>
                        </a:rPr>
                        <a:t>Card ID</a:t>
                      </a:r>
                    </a:p>
                  </a:txBody>
                  <a:tcPr/>
                </a:tc>
                <a:tc>
                  <a:txBody>
                    <a:bodyPr/>
                    <a:lstStyle/>
                    <a:p>
                      <a:r>
                        <a:rPr lang="en-US" sz="1200">
                          <a:latin typeface="Tahoma"/>
                          <a:ea typeface="Tahoma"/>
                          <a:cs typeface="Tahoma"/>
                        </a:rPr>
                        <a:t>IDS alert ID</a:t>
                      </a:r>
                    </a:p>
                  </a:txBody>
                  <a:tcPr/>
                </a:tc>
                <a:tc>
                  <a:txBody>
                    <a:bodyPr/>
                    <a:lstStyle/>
                    <a:p>
                      <a:r>
                        <a:rPr lang="en-US" sz="1200">
                          <a:latin typeface="Tahoma"/>
                          <a:ea typeface="Tahoma"/>
                          <a:cs typeface="Tahoma"/>
                        </a:rPr>
                        <a:t>User ID</a:t>
                      </a:r>
                    </a:p>
                  </a:txBody>
                  <a:tcPr/>
                </a:tc>
                <a:tc>
                  <a:txBody>
                    <a:bodyPr/>
                    <a:lstStyle/>
                    <a:p>
                      <a:r>
                        <a:rPr lang="en-US" sz="1200" kern="1200">
                          <a:solidFill>
                            <a:schemeClr val="dk1"/>
                          </a:solidFill>
                          <a:latin typeface="Tahoma"/>
                          <a:ea typeface="Tahoma"/>
                          <a:cs typeface="Tahoma"/>
                        </a:rPr>
                        <a:t>OS</a:t>
                      </a:r>
                    </a:p>
                  </a:txBody>
                  <a:tcPr>
                    <a:solidFill>
                      <a:srgbClr val="92D050"/>
                    </a:solidFill>
                  </a:tcPr>
                </a:tc>
                <a:extLst>
                  <a:ext uri="{0D108BD9-81ED-4DB2-BD59-A6C34878D82A}">
                    <a16:rowId xmlns:a16="http://schemas.microsoft.com/office/drawing/2014/main" val="10002"/>
                  </a:ext>
                </a:extLst>
              </a:tr>
              <a:tr h="370840">
                <a:tc>
                  <a:txBody>
                    <a:bodyPr/>
                    <a:lstStyle/>
                    <a:p>
                      <a:r>
                        <a:rPr lang="en-US" sz="1200">
                          <a:latin typeface="Tahoma"/>
                          <a:ea typeface="Tahoma"/>
                          <a:cs typeface="Tahoma"/>
                        </a:rPr>
                        <a:t>Hash</a:t>
                      </a:r>
                    </a:p>
                  </a:txBody>
                  <a:tcPr>
                    <a:solidFill>
                      <a:srgbClr val="92D050"/>
                    </a:solidFill>
                  </a:tcPr>
                </a:tc>
                <a:tc>
                  <a:txBody>
                    <a:bodyPr/>
                    <a:lstStyle/>
                    <a:p>
                      <a:r>
                        <a:rPr lang="en-US" sz="1200" kern="1200">
                          <a:solidFill>
                            <a:schemeClr val="dk1"/>
                          </a:solidFill>
                          <a:latin typeface="Tahoma"/>
                          <a:ea typeface="Tahoma"/>
                          <a:cs typeface="Tahoma"/>
                        </a:rPr>
                        <a:t>Sync state</a:t>
                      </a:r>
                    </a:p>
                  </a:txBody>
                  <a:tcPr/>
                </a:tc>
                <a:tc>
                  <a:txBody>
                    <a:bodyPr/>
                    <a:lstStyle/>
                    <a:p>
                      <a:r>
                        <a:rPr lang="en-US" sz="1200">
                          <a:latin typeface="Tahoma"/>
                          <a:ea typeface="Tahoma"/>
                          <a:cs typeface="Tahoma"/>
                        </a:rPr>
                        <a:t>System ID</a:t>
                      </a:r>
                    </a:p>
                  </a:txBody>
                  <a:tcPr/>
                </a:tc>
                <a:tc>
                  <a:txBody>
                    <a:bodyPr/>
                    <a:lstStyle/>
                    <a:p>
                      <a:r>
                        <a:rPr lang="en-US" sz="1200">
                          <a:latin typeface="Tahoma"/>
                          <a:ea typeface="Tahoma"/>
                          <a:cs typeface="Tahoma"/>
                        </a:rPr>
                        <a:t>Application ID</a:t>
                      </a: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Application</a:t>
                      </a:r>
                    </a:p>
                  </a:txBody>
                  <a:tcPr>
                    <a:solidFill>
                      <a:srgbClr val="92D050"/>
                    </a:solidFill>
                  </a:tcPr>
                </a:tc>
                <a:extLst>
                  <a:ext uri="{0D108BD9-81ED-4DB2-BD59-A6C34878D82A}">
                    <a16:rowId xmlns:a16="http://schemas.microsoft.com/office/drawing/2014/main" val="10003"/>
                  </a:ext>
                </a:extLst>
              </a:tr>
              <a:tr h="370840">
                <a:tc>
                  <a:txBody>
                    <a:bodyPr/>
                    <a:lstStyle/>
                    <a:p>
                      <a:r>
                        <a:rPr lang="en-US" sz="1200">
                          <a:latin typeface="Tahoma"/>
                          <a:ea typeface="Tahoma"/>
                          <a:cs typeface="Tahoma"/>
                        </a:rPr>
                        <a:t>Capture filter</a:t>
                      </a:r>
                    </a:p>
                  </a:txBody>
                  <a:tcPr>
                    <a:solidFill>
                      <a:srgbClr val="92D050"/>
                    </a:solidFill>
                  </a:tcPr>
                </a:tc>
                <a:tc>
                  <a:txBody>
                    <a:bodyPr/>
                    <a:lstStyle/>
                    <a:p>
                      <a:r>
                        <a:rPr lang="en-US" sz="1200" kern="1200">
                          <a:solidFill>
                            <a:schemeClr val="dk1"/>
                          </a:solidFill>
                          <a:latin typeface="Tahoma"/>
                          <a:ea typeface="Tahoma"/>
                          <a:cs typeface="Tahoma"/>
                        </a:rPr>
                        <a:t>Clock error</a:t>
                      </a:r>
                    </a:p>
                  </a:txBody>
                  <a:tcPr>
                    <a:solidFill>
                      <a:srgbClr val="E9EBF5"/>
                    </a:solidFill>
                  </a:tcPr>
                </a:tc>
                <a:tc>
                  <a:txBody>
                    <a:bodyPr/>
                    <a:lstStyle/>
                    <a:p>
                      <a:r>
                        <a:rPr lang="en-US" sz="1200">
                          <a:latin typeface="Tahoma"/>
                          <a:ea typeface="Tahoma"/>
                          <a:cs typeface="Tahoma"/>
                        </a:rPr>
                        <a:t>Site</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Comments</a:t>
                      </a:r>
                    </a:p>
                  </a:txBody>
                  <a:tcPr>
                    <a:solidFill>
                      <a:srgbClr val="92D050"/>
                    </a:solidFill>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Link state</a:t>
                      </a:r>
                    </a:p>
                  </a:txBody>
                  <a:tcPr/>
                </a:tc>
                <a:extLst>
                  <a:ext uri="{0D108BD9-81ED-4DB2-BD59-A6C34878D82A}">
                    <a16:rowId xmlns:a16="http://schemas.microsoft.com/office/drawing/2014/main" val="10004"/>
                  </a:ext>
                </a:extLst>
              </a:tr>
              <a:tr h="370840">
                <a:tc>
                  <a:txBody>
                    <a:bodyPr/>
                    <a:lstStyle/>
                    <a:p>
                      <a:r>
                        <a:rPr lang="en-US" sz="1200">
                          <a:latin typeface="Tahoma"/>
                          <a:ea typeface="Tahoma"/>
                          <a:cs typeface="Tahoma"/>
                        </a:rPr>
                        <a:t>Display</a:t>
                      </a:r>
                      <a:r>
                        <a:rPr lang="en-US" sz="1200" baseline="0">
                          <a:latin typeface="Tahoma"/>
                          <a:ea typeface="Tahoma"/>
                          <a:cs typeface="Tahoma"/>
                        </a:rPr>
                        <a:t> Filter</a:t>
                      </a: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dk1"/>
                          </a:solidFill>
                          <a:latin typeface="Tahoma"/>
                          <a:ea typeface="Tahoma"/>
                          <a:cs typeface="Tahoma"/>
                        </a:rPr>
                        <a:t>Time stamp resolution</a:t>
                      </a:r>
                    </a:p>
                  </a:txBody>
                  <a:tcPr>
                    <a:solidFill>
                      <a:srgbClr val="92D050"/>
                    </a:solidFill>
                  </a:tcPr>
                </a:tc>
                <a:tc>
                  <a:txBody>
                    <a:bodyPr/>
                    <a:lstStyle/>
                    <a:p>
                      <a:r>
                        <a:rPr lang="en-US" sz="1200">
                          <a:latin typeface="Tahoma"/>
                          <a:ea typeface="Tahoma"/>
                          <a:cs typeface="Tahoma"/>
                        </a:rPr>
                        <a:t>Link name</a:t>
                      </a:r>
                    </a:p>
                  </a:txBody>
                  <a:tcPr>
                    <a:solidFill>
                      <a:srgbClr val="92D050"/>
                    </a:solidFill>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Link speed</a:t>
                      </a:r>
                    </a:p>
                  </a:txBody>
                  <a:tcPr>
                    <a:solidFill>
                      <a:srgbClr val="92D050"/>
                    </a:solidFill>
                  </a:tcPr>
                </a:tc>
                <a:extLst>
                  <a:ext uri="{0D108BD9-81ED-4DB2-BD59-A6C34878D82A}">
                    <a16:rowId xmlns:a16="http://schemas.microsoft.com/office/drawing/2014/main" val="10005"/>
                  </a:ext>
                </a:extLst>
              </a:tr>
              <a:tr h="370840">
                <a:tc>
                  <a:txBody>
                    <a:bodyPr/>
                    <a:lstStyle/>
                    <a:p>
                      <a:endParaRPr lang="en-US" sz="1200">
                        <a:latin typeface="Tahoma"/>
                        <a:ea typeface="Tahoma"/>
                        <a:cs typeface="Tahom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NPB</a:t>
                      </a:r>
                    </a:p>
                  </a:txBody>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Optical power</a:t>
                      </a:r>
                    </a:p>
                  </a:txBody>
                  <a:tcPr/>
                </a:tc>
                <a:extLst>
                  <a:ext uri="{0D108BD9-81ED-4DB2-BD59-A6C34878D82A}">
                    <a16:rowId xmlns:a16="http://schemas.microsoft.com/office/drawing/2014/main" val="10006"/>
                  </a:ext>
                </a:extLst>
              </a:tr>
              <a:tr h="370840">
                <a:tc>
                  <a:txBody>
                    <a:bodyPr/>
                    <a:lstStyle/>
                    <a:p>
                      <a:endParaRPr lang="en-US" sz="1200">
                        <a:latin typeface="Tahoma"/>
                        <a:ea typeface="Tahoma"/>
                        <a:cs typeface="Tahom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Latitude /Longitude</a:t>
                      </a:r>
                    </a:p>
                  </a:txBody>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Capture hardware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35731381"/>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65810" y="0"/>
            <a:ext cx="8409575" cy="977973"/>
          </a:xfrm>
        </p:spPr>
        <p:txBody>
          <a:bodyPr>
            <a:normAutofit/>
          </a:bodyPr>
          <a:lstStyle/>
          <a:p>
            <a:r>
              <a:rPr lang="en-US" sz="3900"/>
              <a:t>HOW: ERF Extensible Record Format</a:t>
            </a:r>
          </a:p>
        </p:txBody>
      </p:sp>
      <p:sp>
        <p:nvSpPr>
          <p:cNvPr id="3" name="Content Placeholder 2"/>
          <p:cNvSpPr>
            <a:spLocks noGrp="1"/>
          </p:cNvSpPr>
          <p:nvPr>
            <p:ph sz="quarter" idx="10"/>
          </p:nvPr>
        </p:nvSpPr>
        <p:spPr/>
        <p:txBody>
          <a:bodyPr>
            <a:normAutofit fontScale="55000" lnSpcReduction="20000"/>
          </a:bodyPr>
          <a:lstStyle/>
          <a:p>
            <a:pPr marL="0" indent="0">
              <a:buNone/>
            </a:pPr>
            <a:r>
              <a:rPr lang="en-US" b="1"/>
              <a:t>Produced by Endace DAG cards and appliances</a:t>
            </a:r>
          </a:p>
          <a:p>
            <a:pPr marL="0" indent="0">
              <a:buNone/>
            </a:pPr>
            <a:r>
              <a:rPr lang="en-US" b="1"/>
              <a:t>Stream of Records vs File format</a:t>
            </a:r>
          </a:p>
          <a:p>
            <a:pPr lvl="1"/>
            <a:r>
              <a:rPr lang="en-US"/>
              <a:t>Multiple record types</a:t>
            </a:r>
          </a:p>
          <a:p>
            <a:pPr lvl="1"/>
            <a:r>
              <a:rPr lang="en-US"/>
              <a:t>Fixed Headers and Extension Headers</a:t>
            </a:r>
          </a:p>
          <a:p>
            <a:pPr marL="0" indent="0">
              <a:buNone/>
            </a:pPr>
            <a:r>
              <a:rPr lang="en-US" b="1"/>
              <a:t>ERF support</a:t>
            </a:r>
          </a:p>
          <a:p>
            <a:pPr lvl="1"/>
            <a:r>
              <a:rPr lang="en-US"/>
              <a:t>Since ethereal 0.9.15 (2003)</a:t>
            </a:r>
          </a:p>
          <a:p>
            <a:pPr marL="0" indent="0">
              <a:buNone/>
            </a:pPr>
            <a:r>
              <a:rPr lang="en-US" b="1"/>
              <a:t>Full support in modern Wireshark 2.x</a:t>
            </a:r>
          </a:p>
          <a:p>
            <a:pPr lvl="1"/>
            <a:r>
              <a:rPr lang="en-US"/>
              <a:t>Actively developed, encourage feedback</a:t>
            </a:r>
          </a:p>
          <a:p>
            <a:pPr lvl="1"/>
            <a:r>
              <a:rPr lang="en-US"/>
              <a:t>Live capture from Endace DAG cards via libpcap</a:t>
            </a:r>
          </a:p>
          <a:p>
            <a:pPr lvl="1"/>
            <a:r>
              <a:rPr lang="en-US"/>
              <a:t>Complete ERF dissector, supports display filters, Expert Info etc.</a:t>
            </a:r>
          </a:p>
          <a:p>
            <a:pPr marL="0" indent="0">
              <a:buNone/>
            </a:pPr>
            <a:r>
              <a:rPr lang="en-US" b="1"/>
              <a:t>ERF Metadata support </a:t>
            </a:r>
          </a:p>
          <a:p>
            <a:pPr lvl="1"/>
            <a:r>
              <a:rPr lang="en-US"/>
              <a:t>Since Wireshark 2.2 (2016)</a:t>
            </a:r>
          </a:p>
          <a:p>
            <a:pPr lvl="1"/>
            <a:r>
              <a:rPr lang="en-US"/>
              <a:t>“Capture File” comments and per-packet comments in Wireshark 2.4 (2017)</a:t>
            </a:r>
          </a:p>
          <a:p>
            <a:pPr marL="0" indent="0">
              <a:buNone/>
            </a:pPr>
            <a:endParaRPr lang="en-US"/>
          </a:p>
          <a:p>
            <a:pPr marL="0" indent="0">
              <a:buNone/>
            </a:pPr>
            <a:endParaRPr lang="en-US"/>
          </a:p>
        </p:txBody>
      </p:sp>
    </p:spTree>
    <p:extLst>
      <p:ext uri="{BB962C8B-B14F-4D97-AF65-F5344CB8AC3E}">
        <p14:creationId xmlns:p14="http://schemas.microsoft.com/office/powerpoint/2010/main" val="3432011520"/>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sz="quarter" idx="10"/>
          </p:nvPr>
        </p:nvSpPr>
        <p:spPr/>
        <p:txBody>
          <a:bodyPr>
            <a:noAutofit/>
          </a:bodyPr>
          <a:lstStyle/>
          <a:p>
            <a:pPr marL="0" lvl="0" indent="0">
              <a:lnSpc>
                <a:spcPct val="100000"/>
              </a:lnSpc>
              <a:spcBef>
                <a:spcPct val="0"/>
              </a:spcBef>
              <a:buNone/>
            </a:pPr>
            <a:r>
              <a:rPr lang="en-US" sz="1800" b="1"/>
              <a:t>Provenance</a:t>
            </a:r>
            <a:r>
              <a:rPr lang="en-US" sz="1800" b="1" baseline="30000"/>
              <a:t>TM</a:t>
            </a:r>
            <a:r>
              <a:rPr lang="en-US" sz="1800" b="1"/>
              <a:t> metadata record type (2016)</a:t>
            </a:r>
          </a:p>
          <a:p>
            <a:pPr marL="457200" lvl="1" indent="0">
              <a:lnSpc>
                <a:spcPct val="100000"/>
              </a:lnSpc>
              <a:spcBef>
                <a:spcPct val="0"/>
              </a:spcBef>
              <a:buNone/>
            </a:pPr>
            <a:r>
              <a:rPr lang="en-US" sz="1600"/>
              <a:t>Periodic and Event Metadata</a:t>
            </a:r>
          </a:p>
          <a:p>
            <a:pPr marL="457200" lvl="1" indent="0">
              <a:lnSpc>
                <a:spcPct val="100000"/>
              </a:lnSpc>
              <a:spcBef>
                <a:spcPct val="0"/>
              </a:spcBef>
              <a:buNone/>
            </a:pPr>
            <a:r>
              <a:rPr lang="en-US" sz="1600"/>
              <a:t>Per-Interface, Flow, and Packet annotations</a:t>
            </a:r>
          </a:p>
          <a:p>
            <a:pPr lvl="2">
              <a:lnSpc>
                <a:spcPct val="100000"/>
              </a:lnSpc>
              <a:spcBef>
                <a:spcPct val="0"/>
              </a:spcBef>
            </a:pPr>
            <a:r>
              <a:rPr lang="en-US" sz="1200"/>
              <a:t>Including comments</a:t>
            </a:r>
          </a:p>
          <a:p>
            <a:pPr marL="457200" lvl="1" indent="0">
              <a:lnSpc>
                <a:spcPct val="100000"/>
              </a:lnSpc>
              <a:spcBef>
                <a:spcPct val="0"/>
              </a:spcBef>
              <a:buNone/>
            </a:pPr>
            <a:r>
              <a:rPr lang="en-US" sz="1600"/>
              <a:t>Hierarchical ID/addressing scheme</a:t>
            </a:r>
          </a:p>
          <a:p>
            <a:pPr lvl="2">
              <a:lnSpc>
                <a:spcPct val="100000"/>
              </a:lnSpc>
              <a:spcBef>
                <a:spcPct val="0"/>
              </a:spcBef>
            </a:pPr>
            <a:r>
              <a:rPr lang="en-US" sz="1200"/>
              <a:t>Host</a:t>
            </a:r>
          </a:p>
          <a:p>
            <a:pPr lvl="2">
              <a:lnSpc>
                <a:spcPct val="100000"/>
              </a:lnSpc>
              <a:spcBef>
                <a:spcPct val="0"/>
              </a:spcBef>
            </a:pPr>
            <a:r>
              <a:rPr lang="en-US" sz="1200"/>
              <a:t>Card</a:t>
            </a:r>
          </a:p>
          <a:p>
            <a:pPr lvl="2">
              <a:lnSpc>
                <a:spcPct val="100000"/>
              </a:lnSpc>
              <a:spcBef>
                <a:spcPct val="0"/>
              </a:spcBef>
            </a:pPr>
            <a:r>
              <a:rPr lang="en-US" sz="1200"/>
              <a:t>Interface</a:t>
            </a:r>
          </a:p>
          <a:p>
            <a:pPr marL="457200" lvl="1" indent="0">
              <a:lnSpc>
                <a:spcPct val="100000"/>
              </a:lnSpc>
              <a:spcBef>
                <a:spcPct val="0"/>
              </a:spcBef>
              <a:buNone/>
            </a:pPr>
            <a:r>
              <a:rPr lang="en-US" sz="1600"/>
              <a:t>Metadata Generation Time recorded</a:t>
            </a:r>
          </a:p>
          <a:p>
            <a:pPr marL="457200" lvl="1" indent="0">
              <a:lnSpc>
                <a:spcPct val="100000"/>
              </a:lnSpc>
              <a:spcBef>
                <a:spcPct val="0"/>
              </a:spcBef>
              <a:buNone/>
            </a:pPr>
            <a:r>
              <a:rPr lang="en-US" sz="1600"/>
              <a:t>Multiple sections</a:t>
            </a:r>
          </a:p>
          <a:p>
            <a:pPr marL="457200" lvl="1" indent="0">
              <a:lnSpc>
                <a:spcPct val="100000"/>
              </a:lnSpc>
              <a:spcBef>
                <a:spcPct val="0"/>
              </a:spcBef>
              <a:buNone/>
            </a:pPr>
            <a:r>
              <a:rPr lang="en-US" sz="1600"/>
              <a:t>TLV options</a:t>
            </a:r>
          </a:p>
          <a:p>
            <a:pPr marL="457200" lvl="1" indent="0">
              <a:lnSpc>
                <a:spcPct val="100000"/>
              </a:lnSpc>
              <a:spcBef>
                <a:spcPct val="0"/>
              </a:spcBef>
              <a:buNone/>
            </a:pPr>
            <a:r>
              <a:rPr lang="en-US" sz="1600"/>
              <a:t>160+ Tags defined</a:t>
            </a:r>
          </a:p>
          <a:p>
            <a:pPr marL="457200" lvl="1" indent="0">
              <a:lnSpc>
                <a:spcPct val="100000"/>
              </a:lnSpc>
              <a:spcBef>
                <a:spcPct val="0"/>
              </a:spcBef>
              <a:buNone/>
            </a:pPr>
            <a:r>
              <a:rPr lang="en-US" sz="1600"/>
              <a:t>Up to 64kB per record</a:t>
            </a:r>
          </a:p>
          <a:p>
            <a:pPr marL="457200" lvl="1" indent="0">
              <a:lnSpc>
                <a:spcPct val="100000"/>
              </a:lnSpc>
              <a:spcBef>
                <a:spcPct val="0"/>
              </a:spcBef>
              <a:buNone/>
            </a:pPr>
            <a:r>
              <a:rPr lang="en-US" sz="1600"/>
              <a:t>Append on update policy</a:t>
            </a:r>
          </a:p>
        </p:txBody>
      </p:sp>
      <p:sp>
        <p:nvSpPr>
          <p:cNvPr id="7" name="Title 1"/>
          <p:cNvSpPr>
            <a:spLocks noGrp="1"/>
          </p:cNvSpPr>
          <p:nvPr>
            <p:ph type="title"/>
          </p:nvPr>
        </p:nvSpPr>
        <p:spPr>
          <a:xfrm>
            <a:off x="765810" y="0"/>
            <a:ext cx="8409575" cy="977973"/>
          </a:xfrm>
        </p:spPr>
        <p:txBody>
          <a:bodyPr>
            <a:normAutofit/>
          </a:bodyPr>
          <a:lstStyle/>
          <a:p>
            <a:r>
              <a:rPr lang="en-US" sz="3900"/>
              <a:t>HOW: ERF Extensible Record Format</a:t>
            </a:r>
          </a:p>
        </p:txBody>
      </p:sp>
      <p:grpSp>
        <p:nvGrpSpPr>
          <p:cNvPr id="5" name="Group 4"/>
          <p:cNvGrpSpPr/>
          <p:nvPr/>
        </p:nvGrpSpPr>
        <p:grpSpPr>
          <a:xfrm>
            <a:off x="6179820" y="1037941"/>
            <a:ext cx="2594610" cy="3625499"/>
            <a:chOff x="3417570" y="1037941"/>
            <a:chExt cx="2594610" cy="3625499"/>
          </a:xfrm>
        </p:grpSpPr>
        <p:grpSp>
          <p:nvGrpSpPr>
            <p:cNvPr id="6" name="Group 5"/>
            <p:cNvGrpSpPr/>
            <p:nvPr/>
          </p:nvGrpSpPr>
          <p:grpSpPr>
            <a:xfrm>
              <a:off x="3417570" y="1463040"/>
              <a:ext cx="2594610" cy="3200400"/>
              <a:chOff x="3406140" y="1577340"/>
              <a:chExt cx="2594610" cy="3200400"/>
            </a:xfrm>
          </p:grpSpPr>
          <p:sp>
            <p:nvSpPr>
              <p:cNvPr id="9" name="Rounded Rectangle 8"/>
              <p:cNvSpPr/>
              <p:nvPr/>
            </p:nvSpPr>
            <p:spPr>
              <a:xfrm>
                <a:off x="3596008" y="1734059"/>
                <a:ext cx="2127051" cy="49028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NZ">
                    <a:solidFill>
                      <a:schemeClr val="bg2"/>
                    </a:solidFill>
                  </a:rPr>
                  <a:t>Capture</a:t>
                </a:r>
              </a:p>
            </p:txBody>
          </p:sp>
          <p:sp>
            <p:nvSpPr>
              <p:cNvPr id="10" name="Rounded Rectangle 9"/>
              <p:cNvSpPr/>
              <p:nvPr/>
            </p:nvSpPr>
            <p:spPr>
              <a:xfrm>
                <a:off x="3704020" y="4148734"/>
                <a:ext cx="2127051" cy="4902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NZ">
                    <a:solidFill>
                      <a:schemeClr val="bg2"/>
                    </a:solidFill>
                  </a:rPr>
                  <a:t>Y Streams</a:t>
                </a:r>
              </a:p>
            </p:txBody>
          </p:sp>
          <p:sp>
            <p:nvSpPr>
              <p:cNvPr id="11" name="Rounded Rectangle 10"/>
              <p:cNvSpPr/>
              <p:nvPr/>
            </p:nvSpPr>
            <p:spPr>
              <a:xfrm>
                <a:off x="3596008" y="4091983"/>
                <a:ext cx="2127051" cy="4902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NZ">
                    <a:solidFill>
                      <a:schemeClr val="bg2"/>
                    </a:solidFill>
                  </a:rPr>
                  <a:t>Y Streams</a:t>
                </a:r>
              </a:p>
            </p:txBody>
          </p:sp>
          <p:sp>
            <p:nvSpPr>
              <p:cNvPr id="12" name="Rounded Rectangle 11"/>
              <p:cNvSpPr/>
              <p:nvPr/>
            </p:nvSpPr>
            <p:spPr>
              <a:xfrm>
                <a:off x="3596008" y="2913021"/>
                <a:ext cx="2127051" cy="49028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NZ">
                    <a:solidFill>
                      <a:schemeClr val="bg2"/>
                    </a:solidFill>
                  </a:rPr>
                  <a:t>Module</a:t>
                </a:r>
              </a:p>
            </p:txBody>
          </p:sp>
          <p:sp>
            <p:nvSpPr>
              <p:cNvPr id="13" name="Rounded Rectangle 12"/>
              <p:cNvSpPr/>
              <p:nvPr/>
            </p:nvSpPr>
            <p:spPr>
              <a:xfrm>
                <a:off x="3704020" y="3540287"/>
                <a:ext cx="2127051" cy="4902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NZ"/>
                  <a:t>X Interfaces</a:t>
                </a:r>
              </a:p>
            </p:txBody>
          </p:sp>
          <p:sp>
            <p:nvSpPr>
              <p:cNvPr id="14" name="Rounded Rectangle 13"/>
              <p:cNvSpPr/>
              <p:nvPr/>
            </p:nvSpPr>
            <p:spPr>
              <a:xfrm>
                <a:off x="3596008" y="3502502"/>
                <a:ext cx="2127051" cy="4902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NZ">
                    <a:solidFill>
                      <a:schemeClr val="bg2"/>
                    </a:solidFill>
                  </a:rPr>
                  <a:t>X Interfaces</a:t>
                </a:r>
              </a:p>
            </p:txBody>
          </p:sp>
          <p:sp>
            <p:nvSpPr>
              <p:cNvPr id="15" name="Rounded Rectangle 14"/>
              <p:cNvSpPr/>
              <p:nvPr/>
            </p:nvSpPr>
            <p:spPr>
              <a:xfrm>
                <a:off x="3596008" y="2323540"/>
                <a:ext cx="2127051" cy="4902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NZ"/>
                  <a:t>Host</a:t>
                </a:r>
              </a:p>
            </p:txBody>
          </p:sp>
          <p:sp>
            <p:nvSpPr>
              <p:cNvPr id="16" name="Rectangle 15"/>
              <p:cNvSpPr/>
              <p:nvPr/>
            </p:nvSpPr>
            <p:spPr>
              <a:xfrm>
                <a:off x="3406140" y="1577340"/>
                <a:ext cx="259461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417570" y="1037941"/>
              <a:ext cx="2594610" cy="400110"/>
            </a:xfrm>
            <a:prstGeom prst="rect">
              <a:avLst/>
            </a:prstGeom>
            <a:noFill/>
          </p:spPr>
          <p:txBody>
            <a:bodyPr wrap="square" rtlCol="0">
              <a:spAutoFit/>
            </a:bodyPr>
            <a:lstStyle/>
            <a:p>
              <a:pPr algn="ctr"/>
              <a:r>
                <a:rPr lang="en-US" sz="2000" b="1"/>
                <a:t>Provenance</a:t>
              </a:r>
            </a:p>
          </p:txBody>
        </p:sp>
      </p:grpSp>
    </p:spTree>
    <p:extLst>
      <p:ext uri="{BB962C8B-B14F-4D97-AF65-F5344CB8AC3E}">
        <p14:creationId xmlns:p14="http://schemas.microsoft.com/office/powerpoint/2010/main" val="1933977543"/>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HOW: ERF Periodic Streaming</a:t>
            </a:r>
          </a:p>
        </p:txBody>
      </p:sp>
      <p:sp>
        <p:nvSpPr>
          <p:cNvPr id="5" name="Right Arrow 4"/>
          <p:cNvSpPr/>
          <p:nvPr/>
        </p:nvSpPr>
        <p:spPr>
          <a:xfrm>
            <a:off x="3059832" y="4212540"/>
            <a:ext cx="4968552" cy="584602"/>
          </a:xfrm>
          <a:prstGeom prst="rightArrow">
            <a:avLst/>
          </a:prstGeom>
          <a:solidFill>
            <a:srgbClr val="BCD7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a:p>
        </p:txBody>
      </p:sp>
      <p:pic>
        <p:nvPicPr>
          <p:cNvPr id="6" name="Picture 5" descr="2010-Da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5756" y="1890377"/>
            <a:ext cx="1258565" cy="914400"/>
          </a:xfrm>
          <a:prstGeom prst="rect">
            <a:avLst/>
          </a:prstGeom>
        </p:spPr>
      </p:pic>
      <p:sp>
        <p:nvSpPr>
          <p:cNvPr id="7" name="Right Arrow 6"/>
          <p:cNvSpPr/>
          <p:nvPr/>
        </p:nvSpPr>
        <p:spPr>
          <a:xfrm>
            <a:off x="2211657" y="2347577"/>
            <a:ext cx="784744" cy="504056"/>
          </a:xfrm>
          <a:prstGeom prst="rightArrow">
            <a:avLst/>
          </a:prstGeom>
          <a:solidFill>
            <a:srgbClr val="FFA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4368202" y="1023010"/>
            <a:ext cx="2226892" cy="461665"/>
          </a:xfrm>
          <a:prstGeom prst="rect">
            <a:avLst/>
          </a:prstGeom>
          <a:noFill/>
        </p:spPr>
        <p:txBody>
          <a:bodyPr wrap="none" rtlCol="0">
            <a:spAutoFit/>
          </a:bodyPr>
          <a:lstStyle/>
          <a:p>
            <a:r>
              <a:rPr lang="en-NZ" sz="2400" b="1">
                <a:solidFill>
                  <a:schemeClr val="accent1"/>
                </a:solidFill>
                <a:latin typeface="+mn-lt"/>
              </a:rPr>
              <a:t>Packet Records</a:t>
            </a:r>
          </a:p>
        </p:txBody>
      </p:sp>
      <p:cxnSp>
        <p:nvCxnSpPr>
          <p:cNvPr id="9" name="Straight Arrow Connector 8"/>
          <p:cNvCxnSpPr/>
          <p:nvPr/>
        </p:nvCxnSpPr>
        <p:spPr>
          <a:xfrm flipH="1">
            <a:off x="3887924" y="1551723"/>
            <a:ext cx="828092" cy="470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96036" y="1586781"/>
            <a:ext cx="324036" cy="452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24128" y="1586781"/>
            <a:ext cx="144016" cy="452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72200" y="1551723"/>
            <a:ext cx="467819" cy="470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94455" y="3718461"/>
            <a:ext cx="2876108" cy="461665"/>
          </a:xfrm>
          <a:prstGeom prst="rect">
            <a:avLst/>
          </a:prstGeom>
          <a:noFill/>
        </p:spPr>
        <p:txBody>
          <a:bodyPr wrap="none" rtlCol="0">
            <a:spAutoFit/>
          </a:bodyPr>
          <a:lstStyle/>
          <a:p>
            <a:r>
              <a:rPr lang="en-NZ" sz="2400" b="1">
                <a:solidFill>
                  <a:schemeClr val="accent3"/>
                </a:solidFill>
                <a:latin typeface="+mn-lt"/>
              </a:rPr>
              <a:t>Provenance Records</a:t>
            </a:r>
          </a:p>
        </p:txBody>
      </p:sp>
      <p:cxnSp>
        <p:nvCxnSpPr>
          <p:cNvPr id="14" name="Straight Arrow Connector 13"/>
          <p:cNvCxnSpPr/>
          <p:nvPr/>
        </p:nvCxnSpPr>
        <p:spPr>
          <a:xfrm flipH="1" flipV="1">
            <a:off x="3131841" y="3014307"/>
            <a:ext cx="1179130" cy="68722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175956" y="3052238"/>
            <a:ext cx="585065" cy="649298"/>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170506" y="3059324"/>
            <a:ext cx="24783" cy="67502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787559" y="3066173"/>
            <a:ext cx="404621" cy="61617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264188" y="3066173"/>
            <a:ext cx="881249" cy="61845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80318" y="4355802"/>
            <a:ext cx="497252" cy="307777"/>
          </a:xfrm>
          <a:prstGeom prst="rect">
            <a:avLst/>
          </a:prstGeom>
          <a:noFill/>
        </p:spPr>
        <p:txBody>
          <a:bodyPr wrap="none" rtlCol="0">
            <a:spAutoFit/>
          </a:bodyPr>
          <a:lstStyle/>
          <a:p>
            <a:pPr algn="ctr"/>
            <a:r>
              <a:rPr lang="en-NZ" b="1">
                <a:latin typeface="+mn-lt"/>
              </a:rPr>
              <a:t>T=0</a:t>
            </a:r>
          </a:p>
        </p:txBody>
      </p:sp>
      <p:sp>
        <p:nvSpPr>
          <p:cNvPr id="20" name="TextBox 19"/>
          <p:cNvSpPr txBox="1"/>
          <p:nvPr/>
        </p:nvSpPr>
        <p:spPr>
          <a:xfrm>
            <a:off x="6172206" y="4357646"/>
            <a:ext cx="497252" cy="307777"/>
          </a:xfrm>
          <a:prstGeom prst="rect">
            <a:avLst/>
          </a:prstGeom>
          <a:noFill/>
        </p:spPr>
        <p:txBody>
          <a:bodyPr wrap="none" rtlCol="0">
            <a:spAutoFit/>
          </a:bodyPr>
          <a:lstStyle/>
          <a:p>
            <a:pPr algn="ctr"/>
            <a:r>
              <a:rPr lang="en-NZ" b="1">
                <a:latin typeface="+mn-lt"/>
              </a:rPr>
              <a:t>T=1</a:t>
            </a:r>
          </a:p>
        </p:txBody>
      </p:sp>
      <p:sp>
        <p:nvSpPr>
          <p:cNvPr id="21" name="TextBox 20"/>
          <p:cNvSpPr txBox="1"/>
          <p:nvPr/>
        </p:nvSpPr>
        <p:spPr>
          <a:xfrm>
            <a:off x="5164094" y="4355500"/>
            <a:ext cx="497252" cy="307777"/>
          </a:xfrm>
          <a:prstGeom prst="rect">
            <a:avLst/>
          </a:prstGeom>
          <a:noFill/>
        </p:spPr>
        <p:txBody>
          <a:bodyPr wrap="none" rtlCol="0">
            <a:spAutoFit/>
          </a:bodyPr>
          <a:lstStyle/>
          <a:p>
            <a:pPr algn="ctr"/>
            <a:r>
              <a:rPr lang="en-NZ" b="1">
                <a:latin typeface="+mn-lt"/>
              </a:rPr>
              <a:t>T=2</a:t>
            </a:r>
          </a:p>
        </p:txBody>
      </p:sp>
      <p:sp>
        <p:nvSpPr>
          <p:cNvPr id="22" name="TextBox 21"/>
          <p:cNvSpPr txBox="1"/>
          <p:nvPr/>
        </p:nvSpPr>
        <p:spPr>
          <a:xfrm>
            <a:off x="4155982" y="4355500"/>
            <a:ext cx="497252" cy="307777"/>
          </a:xfrm>
          <a:prstGeom prst="rect">
            <a:avLst/>
          </a:prstGeom>
          <a:noFill/>
        </p:spPr>
        <p:txBody>
          <a:bodyPr wrap="none" rtlCol="0">
            <a:spAutoFit/>
          </a:bodyPr>
          <a:lstStyle/>
          <a:p>
            <a:pPr algn="ctr"/>
            <a:r>
              <a:rPr lang="en-NZ" b="1">
                <a:latin typeface="+mn-lt"/>
              </a:rPr>
              <a:t>T=3</a:t>
            </a:r>
          </a:p>
        </p:txBody>
      </p:sp>
      <p:sp>
        <p:nvSpPr>
          <p:cNvPr id="23" name="TextBox 22"/>
          <p:cNvSpPr txBox="1"/>
          <p:nvPr/>
        </p:nvSpPr>
        <p:spPr>
          <a:xfrm>
            <a:off x="3147870" y="4355500"/>
            <a:ext cx="497252" cy="307777"/>
          </a:xfrm>
          <a:prstGeom prst="rect">
            <a:avLst/>
          </a:prstGeom>
          <a:noFill/>
        </p:spPr>
        <p:txBody>
          <a:bodyPr wrap="none" rtlCol="0">
            <a:spAutoFit/>
          </a:bodyPr>
          <a:lstStyle/>
          <a:p>
            <a:pPr algn="ctr"/>
            <a:r>
              <a:rPr lang="en-NZ" b="1">
                <a:latin typeface="+mn-lt"/>
              </a:rPr>
              <a:t>T=4</a:t>
            </a:r>
          </a:p>
        </p:txBody>
      </p:sp>
      <p:sp>
        <p:nvSpPr>
          <p:cNvPr id="24" name="TextBox 23"/>
          <p:cNvSpPr txBox="1"/>
          <p:nvPr/>
        </p:nvSpPr>
        <p:spPr>
          <a:xfrm>
            <a:off x="2234900" y="4355500"/>
            <a:ext cx="603050" cy="307777"/>
          </a:xfrm>
          <a:prstGeom prst="rect">
            <a:avLst/>
          </a:prstGeom>
          <a:noFill/>
        </p:spPr>
        <p:txBody>
          <a:bodyPr wrap="none" rtlCol="0">
            <a:spAutoFit/>
          </a:bodyPr>
          <a:lstStyle/>
          <a:p>
            <a:pPr algn="ctr"/>
            <a:r>
              <a:rPr lang="en-NZ" b="1">
                <a:latin typeface="+mn-lt"/>
              </a:rPr>
              <a:t>Time</a:t>
            </a:r>
          </a:p>
        </p:txBody>
      </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8420" y="2819648"/>
            <a:ext cx="1756093" cy="735436"/>
          </a:xfrm>
          <a:prstGeom prst="rect">
            <a:avLst/>
          </a:prstGeom>
        </p:spPr>
      </p:pic>
      <p:grpSp>
        <p:nvGrpSpPr>
          <p:cNvPr id="26" name="Group 25"/>
          <p:cNvGrpSpPr/>
          <p:nvPr/>
        </p:nvGrpSpPr>
        <p:grpSpPr>
          <a:xfrm>
            <a:off x="3059832" y="2044125"/>
            <a:ext cx="4536504" cy="1022048"/>
            <a:chOff x="3059832" y="1792665"/>
            <a:chExt cx="4536504" cy="1022048"/>
          </a:xfrm>
        </p:grpSpPr>
        <p:sp>
          <p:nvSpPr>
            <p:cNvPr id="27" name="Rounded Rectangle 26"/>
            <p:cNvSpPr/>
            <p:nvPr/>
          </p:nvSpPr>
          <p:spPr>
            <a:xfrm>
              <a:off x="3059832" y="1792665"/>
              <a:ext cx="504056" cy="1008112"/>
            </a:xfrm>
            <a:prstGeom prst="roundRect">
              <a:avLst/>
            </a:prstGeom>
            <a:gradFill>
              <a:gsLst>
                <a:gs pos="0">
                  <a:srgbClr val="FFAB40"/>
                </a:gs>
                <a:gs pos="50000">
                  <a:srgbClr val="FFAB40"/>
                </a:gs>
                <a:gs pos="100000">
                  <a:srgbClr val="FFAB40"/>
                </a:gs>
              </a:gsLst>
            </a:gra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8" name="Rounded Rectangle 27"/>
            <p:cNvSpPr/>
            <p:nvPr/>
          </p:nvSpPr>
          <p:spPr>
            <a:xfrm>
              <a:off x="3203848"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9" name="Rounded Rectangle 28"/>
            <p:cNvSpPr/>
            <p:nvPr/>
          </p:nvSpPr>
          <p:spPr>
            <a:xfrm>
              <a:off x="3347864"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0" name="Rounded Rectangle 29"/>
            <p:cNvSpPr/>
            <p:nvPr/>
          </p:nvSpPr>
          <p:spPr>
            <a:xfrm>
              <a:off x="3491880"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1" name="Rounded Rectangle 30"/>
            <p:cNvSpPr/>
            <p:nvPr/>
          </p:nvSpPr>
          <p:spPr>
            <a:xfrm>
              <a:off x="3635896"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2" name="Rounded Rectangle 31"/>
            <p:cNvSpPr/>
            <p:nvPr/>
          </p:nvSpPr>
          <p:spPr>
            <a:xfrm>
              <a:off x="3779912"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3" name="Rounded Rectangle 32"/>
            <p:cNvSpPr/>
            <p:nvPr/>
          </p:nvSpPr>
          <p:spPr>
            <a:xfrm>
              <a:off x="3923928"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4" name="Rounded Rectangle 33"/>
            <p:cNvSpPr/>
            <p:nvPr/>
          </p:nvSpPr>
          <p:spPr>
            <a:xfrm>
              <a:off x="4067944" y="1792665"/>
              <a:ext cx="504056" cy="1008112"/>
            </a:xfrm>
            <a:prstGeom prst="roundRect">
              <a:avLst/>
            </a:prstGeom>
            <a:gradFill>
              <a:gsLst>
                <a:gs pos="0">
                  <a:srgbClr val="FFAB40"/>
                </a:gs>
                <a:gs pos="50000">
                  <a:srgbClr val="FFAB40"/>
                </a:gs>
                <a:gs pos="100000">
                  <a:srgbClr val="FFAB40"/>
                </a:gs>
              </a:gsLst>
            </a:gra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5" name="Rounded Rectangle 34"/>
            <p:cNvSpPr/>
            <p:nvPr/>
          </p:nvSpPr>
          <p:spPr>
            <a:xfrm>
              <a:off x="4211960"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6" name="Rounded Rectangle 35"/>
            <p:cNvSpPr/>
            <p:nvPr/>
          </p:nvSpPr>
          <p:spPr>
            <a:xfrm>
              <a:off x="4355976"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7" name="Rounded Rectangle 36"/>
            <p:cNvSpPr/>
            <p:nvPr/>
          </p:nvSpPr>
          <p:spPr>
            <a:xfrm>
              <a:off x="4499992"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8" name="Rounded Rectangle 37"/>
            <p:cNvSpPr/>
            <p:nvPr/>
          </p:nvSpPr>
          <p:spPr>
            <a:xfrm>
              <a:off x="4644008"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9" name="Rounded Rectangle 38"/>
            <p:cNvSpPr/>
            <p:nvPr/>
          </p:nvSpPr>
          <p:spPr>
            <a:xfrm>
              <a:off x="4788024"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0" name="Rounded Rectangle 39"/>
            <p:cNvSpPr/>
            <p:nvPr/>
          </p:nvSpPr>
          <p:spPr>
            <a:xfrm>
              <a:off x="4932040"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1" name="Rounded Rectangle 40"/>
            <p:cNvSpPr/>
            <p:nvPr/>
          </p:nvSpPr>
          <p:spPr>
            <a:xfrm>
              <a:off x="5076056" y="1792665"/>
              <a:ext cx="504056" cy="1008112"/>
            </a:xfrm>
            <a:prstGeom prst="roundRect">
              <a:avLst/>
            </a:prstGeom>
            <a:gradFill>
              <a:gsLst>
                <a:gs pos="0">
                  <a:srgbClr val="FFAB40"/>
                </a:gs>
                <a:gs pos="50000">
                  <a:srgbClr val="FFAB40"/>
                </a:gs>
                <a:gs pos="100000">
                  <a:srgbClr val="FFAB40"/>
                </a:gs>
              </a:gsLst>
            </a:gra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2" name="Rounded Rectangle 41"/>
            <p:cNvSpPr/>
            <p:nvPr/>
          </p:nvSpPr>
          <p:spPr>
            <a:xfrm>
              <a:off x="5220072"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3" name="Rounded Rectangle 42"/>
            <p:cNvSpPr/>
            <p:nvPr/>
          </p:nvSpPr>
          <p:spPr>
            <a:xfrm>
              <a:off x="5364088"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4" name="Rounded Rectangle 43"/>
            <p:cNvSpPr/>
            <p:nvPr/>
          </p:nvSpPr>
          <p:spPr>
            <a:xfrm>
              <a:off x="5508104"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5" name="Rounded Rectangle 44"/>
            <p:cNvSpPr/>
            <p:nvPr/>
          </p:nvSpPr>
          <p:spPr>
            <a:xfrm>
              <a:off x="5652120"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6" name="Rounded Rectangle 45"/>
            <p:cNvSpPr/>
            <p:nvPr/>
          </p:nvSpPr>
          <p:spPr>
            <a:xfrm>
              <a:off x="5796136"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7" name="Rounded Rectangle 46"/>
            <p:cNvSpPr/>
            <p:nvPr/>
          </p:nvSpPr>
          <p:spPr>
            <a:xfrm>
              <a:off x="5940152"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8" name="Rounded Rectangle 47"/>
            <p:cNvSpPr/>
            <p:nvPr/>
          </p:nvSpPr>
          <p:spPr>
            <a:xfrm>
              <a:off x="6084168" y="1792665"/>
              <a:ext cx="504056" cy="1008112"/>
            </a:xfrm>
            <a:prstGeom prst="roundRect">
              <a:avLst/>
            </a:prstGeom>
            <a:gradFill>
              <a:gsLst>
                <a:gs pos="0">
                  <a:srgbClr val="FFAB40"/>
                </a:gs>
                <a:gs pos="50000">
                  <a:srgbClr val="FFAB40"/>
                </a:gs>
                <a:gs pos="100000">
                  <a:srgbClr val="FFAB40"/>
                </a:gs>
              </a:gsLst>
            </a:gra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49" name="Rounded Rectangle 48"/>
            <p:cNvSpPr/>
            <p:nvPr/>
          </p:nvSpPr>
          <p:spPr>
            <a:xfrm>
              <a:off x="6228184"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50" name="Rounded Rectangle 49"/>
            <p:cNvSpPr/>
            <p:nvPr/>
          </p:nvSpPr>
          <p:spPr>
            <a:xfrm>
              <a:off x="6372200" y="1806601"/>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51" name="Rounded Rectangle 50"/>
            <p:cNvSpPr/>
            <p:nvPr/>
          </p:nvSpPr>
          <p:spPr>
            <a:xfrm>
              <a:off x="6516216" y="1792665"/>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52" name="Rounded Rectangle 51"/>
            <p:cNvSpPr/>
            <p:nvPr/>
          </p:nvSpPr>
          <p:spPr>
            <a:xfrm>
              <a:off x="6660232" y="1806601"/>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53" name="Rounded Rectangle 52"/>
            <p:cNvSpPr/>
            <p:nvPr/>
          </p:nvSpPr>
          <p:spPr>
            <a:xfrm>
              <a:off x="6804248" y="1806601"/>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54" name="Rounded Rectangle 53"/>
            <p:cNvSpPr/>
            <p:nvPr/>
          </p:nvSpPr>
          <p:spPr>
            <a:xfrm>
              <a:off x="6948264" y="1806601"/>
              <a:ext cx="504056" cy="1008112"/>
            </a:xfrm>
            <a:prstGeom prst="roundRect">
              <a:avLst/>
            </a:prstGeom>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55" name="Rounded Rectangle 54"/>
            <p:cNvSpPr/>
            <p:nvPr/>
          </p:nvSpPr>
          <p:spPr>
            <a:xfrm>
              <a:off x="7092280" y="1792665"/>
              <a:ext cx="504056" cy="1008112"/>
            </a:xfrm>
            <a:prstGeom prst="roundRect">
              <a:avLst/>
            </a:prstGeom>
            <a:gradFill>
              <a:gsLst>
                <a:gs pos="0">
                  <a:srgbClr val="FFAB40"/>
                </a:gs>
                <a:gs pos="50000">
                  <a:srgbClr val="FFAB40"/>
                </a:gs>
                <a:gs pos="100000">
                  <a:srgbClr val="FFAB40"/>
                </a:gs>
              </a:gsLst>
            </a:gradFill>
            <a:scene3d>
              <a:camera prst="isometricRightUp"/>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13283213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Packet Capture As Ground Truth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697" y="1007532"/>
            <a:ext cx="5045847" cy="3784386"/>
          </a:xfrm>
          <a:prstGeom prst="rect">
            <a:avLst/>
          </a:prstGeom>
        </p:spPr>
      </p:pic>
    </p:spTree>
    <p:extLst>
      <p:ext uri="{BB962C8B-B14F-4D97-AF65-F5344CB8AC3E}">
        <p14:creationId xmlns:p14="http://schemas.microsoft.com/office/powerpoint/2010/main" val="3888956816"/>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ERF And Provenance</a:t>
            </a:r>
          </a:p>
        </p:txBody>
      </p:sp>
      <p:sp>
        <p:nvSpPr>
          <p:cNvPr id="6" name="Text Placeholder 2"/>
          <p:cNvSpPr txBox="1"/>
          <p:nvPr/>
        </p:nvSpPr>
        <p:spPr>
          <a:xfrm>
            <a:off x="898207" y="1130454"/>
            <a:ext cx="4104705" cy="3532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Tahoma"/>
                <a:ea typeface="Tahoma"/>
                <a:cs typeface="Tahom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Tahoma"/>
                <a:ea typeface="Tahoma"/>
                <a:cs typeface="Tahom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Tahoma"/>
                <a:ea typeface="Tahoma"/>
                <a:cs typeface="Tahom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Tahoma"/>
                <a:ea typeface="Tahoma"/>
                <a:cs typeface="Tahom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Tahoma"/>
                <a:ea typeface="Tahoma"/>
                <a:cs typeface="Tahom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800" b="1"/>
              <a:t>Capture Section</a:t>
            </a:r>
          </a:p>
          <a:p>
            <a:pPr lvl="1"/>
            <a:r>
              <a:rPr lang="en-NZ" sz="1400"/>
              <a:t>Name, Description</a:t>
            </a:r>
          </a:p>
          <a:p>
            <a:pPr lvl="1"/>
            <a:r>
              <a:rPr lang="en-NZ" sz="1400"/>
              <a:t>Application, Version</a:t>
            </a:r>
          </a:p>
          <a:p>
            <a:pPr lvl="1"/>
            <a:r>
              <a:rPr lang="en-NZ" sz="1400"/>
              <a:t>User ID</a:t>
            </a:r>
          </a:p>
          <a:p>
            <a:pPr lvl="1"/>
            <a:r>
              <a:rPr lang="en-NZ" sz="1400"/>
              <a:t>Time zone</a:t>
            </a:r>
          </a:p>
          <a:p>
            <a:pPr marL="457200" lvl="1" indent="0">
              <a:buNone/>
            </a:pPr>
            <a:endParaRPr lang="en-NZ" sz="1400"/>
          </a:p>
          <a:p>
            <a:pPr marL="0" indent="0">
              <a:buNone/>
            </a:pPr>
            <a:r>
              <a:rPr lang="en-NZ" sz="1800" b="1"/>
              <a:t>Host Section</a:t>
            </a:r>
          </a:p>
          <a:p>
            <a:pPr lvl="1"/>
            <a:r>
              <a:rPr lang="en-NZ" sz="1400"/>
              <a:t>Hostname</a:t>
            </a:r>
          </a:p>
          <a:p>
            <a:pPr lvl="1"/>
            <a:r>
              <a:rPr lang="en-NZ" sz="1400"/>
              <a:t>OS Version</a:t>
            </a:r>
          </a:p>
          <a:p>
            <a:pPr lvl="1"/>
            <a:r>
              <a:rPr lang="en-NZ" sz="1400"/>
              <a:t>Model, Serial Number</a:t>
            </a:r>
          </a:p>
          <a:p>
            <a:pPr lvl="1"/>
            <a:r>
              <a:rPr lang="en-NZ" sz="1400"/>
              <a:t>CPUs, RAM</a:t>
            </a:r>
          </a:p>
          <a:p>
            <a:pPr lvl="1"/>
            <a:r>
              <a:rPr lang="en-NZ" sz="1400"/>
              <a:t>Organisation</a:t>
            </a:r>
          </a:p>
          <a:p>
            <a:pPr lvl="1"/>
            <a:r>
              <a:rPr lang="en-NZ" sz="1400"/>
              <a:t>Location</a:t>
            </a:r>
          </a:p>
          <a:p>
            <a:pPr marL="0" indent="0">
              <a:buFont typeface="Arial" panose="020b0604020202020204" pitchFamily="34" charset="0"/>
              <a:buNone/>
            </a:pPr>
            <a:endParaRPr lang="en-NZ" sz="1800"/>
          </a:p>
        </p:txBody>
      </p:sp>
      <p:sp>
        <p:nvSpPr>
          <p:cNvPr id="7" name="Text Placeholder 2"/>
          <p:cNvSpPr txBox="1"/>
          <p:nvPr/>
        </p:nvSpPr>
        <p:spPr>
          <a:xfrm>
            <a:off x="5218936" y="1130453"/>
            <a:ext cx="4104705" cy="3532987"/>
          </a:xfrm>
          <a:prstGeom prst="rect">
            <a:avLst/>
          </a:prstGeom>
        </p:spPr>
        <p:txBody>
          <a:bodyPr/>
          <a:lstStyle>
            <a:defPPr marR="0" lvl="0" algn="l" rtl="0">
              <a:lnSpc>
                <a:spcPct val="100000"/>
              </a:lnSpc>
              <a:spcBef>
                <a:spcPct val="0"/>
              </a:spcBef>
              <a:spcAft>
                <a:spcPct val="0"/>
              </a:spcAft>
            </a:defPPr>
            <a:lvl1pPr marL="179388" marR="0" lvl="0" indent="-179388" algn="l" rtl="0">
              <a:lnSpc>
                <a:spcPct val="100000"/>
              </a:lnSpc>
              <a:spcBef>
                <a:spcPct val="0"/>
              </a:spcBef>
              <a:spcAft>
                <a:spcPct val="0"/>
              </a:spcAft>
              <a:buFont typeface="Arial" panose="020b0604020202020204" pitchFamily="34" charset="0"/>
              <a:buChar char="•"/>
              <a:defRPr sz="2800" b="0" i="0" u="none" strike="noStrike" cap="none">
                <a:solidFill>
                  <a:srgbClr val="000000"/>
                </a:solidFill>
                <a:latin typeface="+mn-lt"/>
                <a:ea typeface="Arial"/>
                <a:cs typeface="Arial"/>
                <a:sym typeface="Arial"/>
              </a:defRPr>
            </a:lvl1pPr>
            <a:lvl2pPr marL="444500" marR="0" lvl="1" indent="-179388" algn="l" rtl="0">
              <a:lnSpc>
                <a:spcPct val="100000"/>
              </a:lnSpc>
              <a:spcBef>
                <a:spcPct val="0"/>
              </a:spcBef>
              <a:spcAft>
                <a:spcPct val="0"/>
              </a:spcAft>
              <a:buFont typeface="Arial" panose="020b0604020202020204" pitchFamily="34" charset="0"/>
              <a:buChar char="•"/>
              <a:defRPr sz="2000" b="0" i="0" u="none" strike="noStrike" cap="none">
                <a:solidFill>
                  <a:srgbClr val="000000"/>
                </a:solidFill>
                <a:latin typeface="+mn-lt"/>
                <a:ea typeface="Arial"/>
                <a:cs typeface="Arial"/>
                <a:sym typeface="Arial"/>
              </a:defRPr>
            </a:lvl2pPr>
            <a:lvl3pPr marL="803275" marR="0" lvl="2" indent="-179388" algn="l" rtl="0">
              <a:lnSpc>
                <a:spcPct val="100000"/>
              </a:lnSpc>
              <a:spcBef>
                <a:spcPct val="0"/>
              </a:spcBef>
              <a:spcAft>
                <a:spcPct val="0"/>
              </a:spcAft>
              <a:buFont typeface="Arial" panose="020b0604020202020204" pitchFamily="34" charset="0"/>
              <a:buChar char="•"/>
              <a:defRPr sz="1600" b="0" i="0" u="none" strike="noStrike" cap="none">
                <a:solidFill>
                  <a:srgbClr val="000000"/>
                </a:solidFill>
                <a:latin typeface="+mn-lt"/>
                <a:ea typeface="Arial"/>
                <a:cs typeface="Arial"/>
                <a:sym typeface="Arial"/>
              </a:defRPr>
            </a:lvl3pPr>
            <a:lvl4pPr marL="1076325" marR="0" lvl="3" indent="-179388" algn="l" rtl="0">
              <a:lnSpc>
                <a:spcPct val="100000"/>
              </a:lnSpc>
              <a:spcBef>
                <a:spcPct val="0"/>
              </a:spcBef>
              <a:spcAft>
                <a:spcPct val="0"/>
              </a:spcAft>
              <a:buFont typeface="Arial" panose="020b0604020202020204" pitchFamily="34" charset="0"/>
              <a:buChar char="•"/>
              <a:defRPr sz="1400" b="0" i="0" u="none" strike="noStrike" cap="none">
                <a:solidFill>
                  <a:srgbClr val="000000"/>
                </a:solidFill>
                <a:latin typeface="+mn-lt"/>
                <a:ea typeface="Arial"/>
                <a:cs typeface="Arial"/>
                <a:sym typeface="Arial"/>
              </a:defRPr>
            </a:lvl4pPr>
            <a:lvl5pPr marL="1341438" marR="0" lvl="4" indent="-179388" algn="l" rtl="0">
              <a:lnSpc>
                <a:spcPct val="100000"/>
              </a:lnSpc>
              <a:spcBef>
                <a:spcPct val="0"/>
              </a:spcBef>
              <a:spcAft>
                <a:spcPct val="0"/>
              </a:spcAft>
              <a:buFont typeface="Arial" panose="020b0604020202020204" pitchFamily="34" charset="0"/>
              <a:buChar char="•"/>
              <a:defRPr sz="1200" b="0" i="0" u="none" strike="noStrike" cap="none">
                <a:solidFill>
                  <a:srgbClr val="000000"/>
                </a:solidFill>
                <a:latin typeface="+mn-lt"/>
                <a:ea typeface="Arial"/>
                <a:cs typeface="Arial"/>
                <a:sym typeface="Arial"/>
              </a:defRPr>
            </a:lvl5pPr>
            <a:lvl6pPr marR="0" lvl="5"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9pPr>
          </a:lstStyle>
          <a:p>
            <a:pPr marL="0" indent="0">
              <a:buNone/>
            </a:pPr>
            <a:r>
              <a:rPr lang="en-NZ" sz="1800" b="1">
                <a:solidFill>
                  <a:srgbClr val="003399"/>
                </a:solidFill>
                <a:latin typeface="Tahoma"/>
                <a:ea typeface="Tahoma"/>
                <a:cs typeface="Tahoma"/>
              </a:rPr>
              <a:t>Module Section</a:t>
            </a:r>
          </a:p>
          <a:p>
            <a:pPr lvl="1"/>
            <a:r>
              <a:rPr lang="en-NZ" sz="1400">
                <a:solidFill>
                  <a:srgbClr val="003399"/>
                </a:solidFill>
                <a:latin typeface="Tahoma"/>
                <a:ea typeface="Tahoma"/>
                <a:cs typeface="Tahoma"/>
              </a:rPr>
              <a:t>Model, Serial Number</a:t>
            </a:r>
          </a:p>
          <a:p>
            <a:pPr lvl="1"/>
            <a:r>
              <a:rPr lang="en-NZ" sz="1400">
                <a:solidFill>
                  <a:srgbClr val="003399"/>
                </a:solidFill>
                <a:latin typeface="Tahoma"/>
                <a:ea typeface="Tahoma"/>
                <a:cs typeface="Tahoma"/>
              </a:rPr>
              <a:t>Firmware version</a:t>
            </a:r>
          </a:p>
          <a:p>
            <a:pPr lvl="1"/>
            <a:r>
              <a:rPr lang="en-NZ" sz="1400">
                <a:solidFill>
                  <a:srgbClr val="003399"/>
                </a:solidFill>
                <a:latin typeface="Tahoma"/>
                <a:ea typeface="Tahoma"/>
                <a:cs typeface="Tahoma"/>
              </a:rPr>
              <a:t>Hash mode</a:t>
            </a:r>
          </a:p>
          <a:p>
            <a:pPr lvl="1"/>
            <a:r>
              <a:rPr lang="en-NZ" sz="1400">
                <a:solidFill>
                  <a:srgbClr val="003399"/>
                </a:solidFill>
                <a:latin typeface="Tahoma"/>
                <a:ea typeface="Tahoma"/>
                <a:cs typeface="Tahoma"/>
              </a:rPr>
              <a:t>Clock Sync State, PTP</a:t>
            </a:r>
          </a:p>
          <a:p>
            <a:pPr lvl="1"/>
            <a:endParaRPr lang="en-NZ" sz="1400">
              <a:solidFill>
                <a:srgbClr val="003399"/>
              </a:solidFill>
              <a:latin typeface="Tahoma"/>
              <a:ea typeface="Tahoma"/>
              <a:cs typeface="Tahoma"/>
            </a:endParaRPr>
          </a:p>
          <a:p>
            <a:pPr marL="0" indent="0">
              <a:buNone/>
            </a:pPr>
            <a:r>
              <a:rPr lang="en-NZ" sz="1800" b="1">
                <a:solidFill>
                  <a:srgbClr val="003399"/>
                </a:solidFill>
                <a:latin typeface="Tahoma"/>
                <a:ea typeface="Tahoma"/>
                <a:cs typeface="Tahoma"/>
              </a:rPr>
              <a:t>Interface Sections</a:t>
            </a:r>
          </a:p>
          <a:p>
            <a:pPr lvl="1"/>
            <a:r>
              <a:rPr lang="en-NZ" sz="1400">
                <a:solidFill>
                  <a:srgbClr val="003399"/>
                </a:solidFill>
                <a:latin typeface="Tahoma"/>
                <a:ea typeface="Tahoma"/>
                <a:cs typeface="Tahoma"/>
              </a:rPr>
              <a:t>SFP vendor/model</a:t>
            </a:r>
          </a:p>
          <a:p>
            <a:pPr lvl="1"/>
            <a:r>
              <a:rPr lang="en-NZ" sz="1400">
                <a:solidFill>
                  <a:srgbClr val="003399"/>
                </a:solidFill>
                <a:latin typeface="Tahoma"/>
                <a:ea typeface="Tahoma"/>
                <a:cs typeface="Tahoma"/>
              </a:rPr>
              <a:t>Link speed, state</a:t>
            </a:r>
          </a:p>
          <a:p>
            <a:pPr lvl="1"/>
            <a:r>
              <a:rPr lang="en-NZ" sz="1400">
                <a:solidFill>
                  <a:srgbClr val="003399"/>
                </a:solidFill>
                <a:latin typeface="Tahoma"/>
                <a:ea typeface="Tahoma"/>
                <a:cs typeface="Tahoma"/>
              </a:rPr>
              <a:t>RX/TX Optical power</a:t>
            </a:r>
          </a:p>
          <a:p>
            <a:pPr lvl="1"/>
            <a:r>
              <a:rPr lang="en-NZ" sz="1400">
                <a:solidFill>
                  <a:srgbClr val="003399"/>
                </a:solidFill>
                <a:latin typeface="Tahoma"/>
                <a:ea typeface="Tahoma"/>
                <a:cs typeface="Tahoma"/>
              </a:rPr>
              <a:t>Addresses</a:t>
            </a:r>
          </a:p>
          <a:p>
            <a:pPr lvl="1"/>
            <a:endParaRPr lang="en-NZ" sz="1400">
              <a:solidFill>
                <a:srgbClr val="003399"/>
              </a:solidFill>
              <a:latin typeface="Tahoma"/>
              <a:ea typeface="Tahoma"/>
              <a:cs typeface="Tahoma"/>
            </a:endParaRPr>
          </a:p>
          <a:p>
            <a:pPr marL="0" indent="0">
              <a:buNone/>
            </a:pPr>
            <a:r>
              <a:rPr lang="en-NZ" sz="1800" b="1">
                <a:solidFill>
                  <a:srgbClr val="003399"/>
                </a:solidFill>
                <a:latin typeface="Tahoma"/>
                <a:ea typeface="Tahoma"/>
                <a:cs typeface="Tahoma"/>
              </a:rPr>
              <a:t>Stream Sections</a:t>
            </a:r>
          </a:p>
          <a:p>
            <a:pPr lvl="1"/>
            <a:r>
              <a:rPr lang="en-NZ" sz="1400">
                <a:solidFill>
                  <a:srgbClr val="003399"/>
                </a:solidFill>
                <a:latin typeface="Tahoma"/>
                <a:ea typeface="Tahoma"/>
                <a:cs typeface="Tahoma"/>
              </a:rPr>
              <a:t>Buffer size, Drop count, Snaplen</a:t>
            </a:r>
          </a:p>
        </p:txBody>
      </p:sp>
    </p:spTree>
    <p:extLst>
      <p:ext uri="{BB962C8B-B14F-4D97-AF65-F5344CB8AC3E}">
        <p14:creationId xmlns:p14="http://schemas.microsoft.com/office/powerpoint/2010/main" val="3978088145"/>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2" name="Title 1"/>
          <p:cNvSpPr>
            <a:spLocks noGrp="1"/>
          </p:cNvSpPr>
          <p:nvPr>
            <p:ph type="title"/>
          </p:nvPr>
        </p:nvSpPr>
        <p:spPr/>
        <p:txBody>
          <a:bodyPr/>
          <a:lstStyle/>
          <a:p>
            <a:r>
              <a:rPr lang="en-NZ"/>
              <a:t>ERF Demo</a:t>
            </a:r>
          </a:p>
        </p:txBody>
      </p:sp>
      <p:sp>
        <p:nvSpPr>
          <p:cNvPr id="3" name="Content Placeholder 2"/>
          <p:cNvSpPr>
            <a:spLocks noGrp="1"/>
          </p:cNvSpPr>
          <p:nvPr>
            <p:ph sz="quarter" idx="10"/>
          </p:nvPr>
        </p:nvSpPr>
        <p:spPr/>
        <p:txBody>
          <a:bodyPr/>
          <a:lstStyle/>
          <a:p>
            <a:endParaRPr lang="en-NZ"/>
          </a:p>
        </p:txBody>
      </p:sp>
    </p:spTree>
    <p:extLst>
      <p:ext uri="{BB962C8B-B14F-4D97-AF65-F5344CB8AC3E}">
        <p14:creationId xmlns:p14="http://schemas.microsoft.com/office/powerpoint/2010/main" val="3614350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a:t>HOW: ERF In Wireshark</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613" y="977973"/>
            <a:ext cx="7507761" cy="3812535"/>
          </a:xfrm>
          <a:prstGeom prst="rect">
            <a:avLst/>
          </a:prstGeom>
        </p:spPr>
      </p:pic>
    </p:spTree>
    <p:extLst>
      <p:ext uri="{BB962C8B-B14F-4D97-AF65-F5344CB8AC3E}">
        <p14:creationId xmlns:p14="http://schemas.microsoft.com/office/powerpoint/2010/main" val="2607398105"/>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a:t>HOW: ERF In Wireshark</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613" y="977973"/>
            <a:ext cx="7507763" cy="3812535"/>
          </a:xfrm>
          <a:prstGeom prst="rect">
            <a:avLst/>
          </a:prstGeom>
        </p:spPr>
      </p:pic>
    </p:spTree>
    <p:extLst>
      <p:ext uri="{BB962C8B-B14F-4D97-AF65-F5344CB8AC3E}">
        <p14:creationId xmlns:p14="http://schemas.microsoft.com/office/powerpoint/2010/main" val="2411128616"/>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a:t>HOW: ERF In Wireshark</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613" y="977974"/>
            <a:ext cx="7507763" cy="3812536"/>
          </a:xfrm>
          <a:prstGeom prst="rect">
            <a:avLst/>
          </a:prstGeom>
        </p:spPr>
      </p:pic>
    </p:spTree>
    <p:extLst>
      <p:ext uri="{BB962C8B-B14F-4D97-AF65-F5344CB8AC3E}">
        <p14:creationId xmlns:p14="http://schemas.microsoft.com/office/powerpoint/2010/main" val="4107624047"/>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a:t>HOW: ERF In Wireshark</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613" y="977973"/>
            <a:ext cx="7507767" cy="3812537"/>
          </a:xfrm>
          <a:prstGeom prst="rect">
            <a:avLst/>
          </a:prstGeom>
        </p:spPr>
      </p:pic>
    </p:spTree>
    <p:extLst>
      <p:ext uri="{BB962C8B-B14F-4D97-AF65-F5344CB8AC3E}">
        <p14:creationId xmlns:p14="http://schemas.microsoft.com/office/powerpoint/2010/main" val="1690869561"/>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a:t>HOW: ERF In Wireshark</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613" y="977973"/>
            <a:ext cx="7507767" cy="3812537"/>
          </a:xfrm>
          <a:prstGeom prst="rect">
            <a:avLst/>
          </a:prstGeom>
        </p:spPr>
      </p:pic>
    </p:spTree>
    <p:extLst>
      <p:ext uri="{BB962C8B-B14F-4D97-AF65-F5344CB8AC3E}">
        <p14:creationId xmlns:p14="http://schemas.microsoft.com/office/powerpoint/2010/main" val="1888578058"/>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a:t>HOW: ERF In Wireshark</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613" y="977973"/>
            <a:ext cx="7507767" cy="3812537"/>
          </a:xfrm>
          <a:prstGeom prst="rect">
            <a:avLst/>
          </a:prstGeom>
        </p:spPr>
      </p:pic>
    </p:spTree>
    <p:extLst>
      <p:ext uri="{BB962C8B-B14F-4D97-AF65-F5344CB8AC3E}">
        <p14:creationId xmlns:p14="http://schemas.microsoft.com/office/powerpoint/2010/main" val="1408971075"/>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a:t>HOW: ERF In Wireshark</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190" y="977973"/>
            <a:ext cx="7507767" cy="3812537"/>
          </a:xfrm>
          <a:prstGeom prst="rect">
            <a:avLst/>
          </a:prstGeom>
        </p:spPr>
      </p:pic>
    </p:spTree>
    <p:extLst>
      <p:ext uri="{BB962C8B-B14F-4D97-AF65-F5344CB8AC3E}">
        <p14:creationId xmlns:p14="http://schemas.microsoft.com/office/powerpoint/2010/main" val="3914362179"/>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a:t>HOW: ERF In Wireshark</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0766" y="977973"/>
            <a:ext cx="7507767" cy="3812537"/>
          </a:xfrm>
          <a:prstGeom prst="rect">
            <a:avLst/>
          </a:prstGeom>
        </p:spPr>
      </p:pic>
    </p:spTree>
    <p:extLst>
      <p:ext uri="{BB962C8B-B14F-4D97-AF65-F5344CB8AC3E}">
        <p14:creationId xmlns:p14="http://schemas.microsoft.com/office/powerpoint/2010/main" val="90821589"/>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But Is It Really Ground Truth?</a:t>
            </a:r>
          </a:p>
        </p:txBody>
      </p:sp>
      <p:sp>
        <p:nvSpPr>
          <p:cNvPr id="3" name="Content Placeholder 2"/>
          <p:cNvSpPr>
            <a:spLocks noGrp="1"/>
          </p:cNvSpPr>
          <p:nvPr>
            <p:ph sz="quarter" idx="10"/>
          </p:nvPr>
        </p:nvSpPr>
        <p:spPr/>
        <p:txBody>
          <a:bodyPr>
            <a:normAutofit fontScale="92500" lnSpcReduction="10000"/>
          </a:bodyPr>
          <a:lstStyle/>
          <a:p>
            <a:pPr marL="0" indent="0">
              <a:buNone/>
            </a:pPr>
            <a:r>
              <a:rPr lang="en-US"/>
              <a:t>Packets Don’t Lie!! Unless … 	</a:t>
            </a:r>
          </a:p>
          <a:p>
            <a:endParaRPr lang="en-US"/>
          </a:p>
          <a:p>
            <a:pPr lvl="1"/>
            <a:r>
              <a:rPr lang="en-US"/>
              <a:t>You don’t know where they came from</a:t>
            </a:r>
          </a:p>
          <a:p>
            <a:pPr lvl="1"/>
            <a:r>
              <a:rPr lang="en-US"/>
              <a:t>You don’t know if there was packet loss</a:t>
            </a:r>
          </a:p>
          <a:p>
            <a:pPr lvl="1"/>
            <a:r>
              <a:rPr lang="en-US"/>
              <a:t>You don’t know if they’ve been filtered</a:t>
            </a:r>
          </a:p>
          <a:p>
            <a:pPr lvl="1"/>
            <a:r>
              <a:rPr lang="en-US"/>
              <a:t>You don’t know if the time stamps are right</a:t>
            </a:r>
          </a:p>
          <a:p>
            <a:endParaRPr lang="en-US"/>
          </a:p>
          <a:p>
            <a:pPr marL="0" indent="0">
              <a:buNone/>
            </a:pPr>
            <a:r>
              <a:rPr lang="en-US"/>
              <a:t>Metadata can provide that context</a:t>
            </a:r>
          </a:p>
          <a:p>
            <a:endParaRPr lang="en-US"/>
          </a:p>
        </p:txBody>
      </p:sp>
    </p:spTree>
    <p:extLst>
      <p:ext uri="{BB962C8B-B14F-4D97-AF65-F5344CB8AC3E}">
        <p14:creationId xmlns:p14="http://schemas.microsoft.com/office/powerpoint/2010/main" val="24081298"/>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77240" y="0"/>
            <a:ext cx="8375285" cy="977973"/>
          </a:xfrm>
        </p:spPr>
        <p:txBody>
          <a:bodyPr>
            <a:normAutofit/>
          </a:bodyPr>
          <a:lstStyle/>
          <a:p>
            <a:r>
              <a:rPr lang="en-US"/>
              <a:t>HOW: What Does ERF Enable?</a:t>
            </a:r>
          </a:p>
        </p:txBody>
      </p:sp>
      <p:sp>
        <p:nvSpPr>
          <p:cNvPr id="5" name="Rectangle 4"/>
          <p:cNvSpPr/>
          <p:nvPr/>
        </p:nvSpPr>
        <p:spPr>
          <a:xfrm>
            <a:off x="286704" y="1030515"/>
            <a:ext cx="8644541" cy="400110"/>
          </a:xfrm>
          <a:prstGeom prst="rect">
            <a:avLst/>
          </a:prstGeom>
        </p:spPr>
        <p:txBody>
          <a:bodyPr wrap="square">
            <a:spAutoFit/>
          </a:bodyPr>
          <a:lstStyle/>
          <a:p>
            <a:r>
              <a:rPr lang="en-US" sz="2000" b="1" kern="1200">
                <a:solidFill>
                  <a:srgbClr val="003399"/>
                </a:solidFill>
                <a:latin typeface="Tahoma"/>
                <a:ea typeface="Tahoma"/>
                <a:cs typeface="Tahoma"/>
              </a:rPr>
              <a:t>Metadata In ERF Files</a:t>
            </a:r>
            <a:endParaRPr lang="en-GB" sz="2000" b="1" kern="1200">
              <a:solidFill>
                <a:srgbClr val="003399"/>
              </a:solidFill>
              <a:latin typeface="Tahoma"/>
              <a:ea typeface="Tahoma"/>
              <a:cs typeface="Tahoma"/>
            </a:endParaRPr>
          </a:p>
        </p:txBody>
      </p:sp>
      <p:graphicFrame>
        <p:nvGraphicFramePr>
          <p:cNvPr id="6" name="Content Placeholder 4"/>
          <p:cNvGraphicFramePr/>
          <p:nvPr>
            <p:extLst/>
          </p:nvPr>
        </p:nvGraphicFramePr>
        <p:xfrm>
          <a:off x="505287" y="1460308"/>
          <a:ext cx="8207376" cy="3164840"/>
        </p:xfrm>
        <a:graphic>
          <a:graphicData uri="http://schemas.openxmlformats.org/drawingml/2006/table">
            <a:tbl>
              <a:tblPr firstRow="1" bandRow="1">
                <a:tableStyleId>{5C22544A-7EE6-4342-B048-85BDC9FD1C3A}</a:tableStyleId>
              </a:tblPr>
              <a:tblGrid>
                <a:gridCol w="1367896">
                  <a:extLst>
                    <a:ext uri="{9D8B030D-6E8A-4147-A177-3AD203B41FA5}">
                      <a16:colId xmlns:a16="http://schemas.microsoft.com/office/drawing/2014/main" val="20000"/>
                    </a:ext>
                  </a:extLst>
                </a:gridCol>
                <a:gridCol w="1367896">
                  <a:extLst>
                    <a:ext uri="{9D8B030D-6E8A-4147-A177-3AD203B41FA5}">
                      <a16:colId xmlns:a16="http://schemas.microsoft.com/office/drawing/2014/main" val="20001"/>
                    </a:ext>
                  </a:extLst>
                </a:gridCol>
                <a:gridCol w="1367896">
                  <a:extLst>
                    <a:ext uri="{9D8B030D-6E8A-4147-A177-3AD203B41FA5}">
                      <a16:colId xmlns:a16="http://schemas.microsoft.com/office/drawing/2014/main" val="20002"/>
                    </a:ext>
                  </a:extLst>
                </a:gridCol>
                <a:gridCol w="1367896">
                  <a:extLst>
                    <a:ext uri="{9D8B030D-6E8A-4147-A177-3AD203B41FA5}">
                      <a16:colId xmlns:a16="http://schemas.microsoft.com/office/drawing/2014/main" val="20003"/>
                    </a:ext>
                  </a:extLst>
                </a:gridCol>
                <a:gridCol w="1367896">
                  <a:extLst>
                    <a:ext uri="{9D8B030D-6E8A-4147-A177-3AD203B41FA5}">
                      <a16:colId xmlns:a16="http://schemas.microsoft.com/office/drawing/2014/main" val="20004"/>
                    </a:ext>
                  </a:extLst>
                </a:gridCol>
                <a:gridCol w="1367896">
                  <a:extLst>
                    <a:ext uri="{9D8B030D-6E8A-4147-A177-3AD203B41FA5}">
                      <a16:colId xmlns:a16="http://schemas.microsoft.com/office/drawing/2014/main" val="20005"/>
                    </a:ext>
                  </a:extLst>
                </a:gridCol>
              </a:tblGrid>
              <a:tr h="370840">
                <a:tc>
                  <a:txBody>
                    <a:bodyPr/>
                    <a:lstStyle/>
                    <a:p>
                      <a:pPr algn="ctr"/>
                      <a:r>
                        <a:rPr lang="en-US" sz="2000">
                          <a:solidFill>
                            <a:schemeClr val="bg1"/>
                          </a:solidFill>
                          <a:latin typeface="Tahoma"/>
                          <a:ea typeface="Tahoma"/>
                          <a:cs typeface="Tahoma"/>
                        </a:rPr>
                        <a:t>What</a:t>
                      </a:r>
                    </a:p>
                  </a:txBody>
                  <a:tcPr/>
                </a:tc>
                <a:tc>
                  <a:txBody>
                    <a:bodyPr/>
                    <a:lstStyle/>
                    <a:p>
                      <a:pPr algn="ctr"/>
                      <a:r>
                        <a:rPr lang="en-US" sz="2000">
                          <a:solidFill>
                            <a:schemeClr val="bg1"/>
                          </a:solidFill>
                          <a:latin typeface="Tahoma"/>
                          <a:ea typeface="Tahoma"/>
                          <a:cs typeface="Tahoma"/>
                        </a:rPr>
                        <a:t>When</a:t>
                      </a:r>
                    </a:p>
                  </a:txBody>
                  <a:tcPr/>
                </a:tc>
                <a:tc>
                  <a:txBody>
                    <a:bodyPr/>
                    <a:lstStyle/>
                    <a:p>
                      <a:pPr algn="ctr"/>
                      <a:r>
                        <a:rPr lang="en-US" sz="2000">
                          <a:solidFill>
                            <a:schemeClr val="bg1"/>
                          </a:solidFill>
                          <a:latin typeface="Tahoma"/>
                          <a:ea typeface="Tahoma"/>
                          <a:cs typeface="Tahoma"/>
                        </a:rPr>
                        <a:t>Where</a:t>
                      </a:r>
                    </a:p>
                  </a:txBody>
                  <a:tcPr/>
                </a:tc>
                <a:tc>
                  <a:txBody>
                    <a:bodyPr/>
                    <a:lstStyle/>
                    <a:p>
                      <a:pPr algn="ctr"/>
                      <a:r>
                        <a:rPr lang="en-US" sz="2000">
                          <a:solidFill>
                            <a:schemeClr val="bg1"/>
                          </a:solidFill>
                          <a:latin typeface="Tahoma"/>
                          <a:ea typeface="Tahoma"/>
                          <a:cs typeface="Tahoma"/>
                        </a:rPr>
                        <a:t>Why</a:t>
                      </a:r>
                    </a:p>
                  </a:txBody>
                  <a:tcPr/>
                </a:tc>
                <a:tc>
                  <a:txBody>
                    <a:bodyPr/>
                    <a:lstStyle/>
                    <a:p>
                      <a:pPr algn="ctr"/>
                      <a:r>
                        <a:rPr lang="en-US" sz="2000">
                          <a:solidFill>
                            <a:schemeClr val="bg1"/>
                          </a:solidFill>
                          <a:latin typeface="Tahoma"/>
                          <a:ea typeface="Tahoma"/>
                          <a:cs typeface="Tahoma"/>
                        </a:rPr>
                        <a:t>Who</a:t>
                      </a:r>
                    </a:p>
                  </a:txBody>
                  <a:tcPr/>
                </a:tc>
                <a:tc>
                  <a:txBody>
                    <a:bodyPr/>
                    <a:lstStyle/>
                    <a:p>
                      <a:pPr algn="ctr"/>
                      <a:r>
                        <a:rPr lang="en-US" sz="2000">
                          <a:solidFill>
                            <a:schemeClr val="bg1"/>
                          </a:solidFill>
                          <a:latin typeface="Tahoma"/>
                          <a:ea typeface="Tahoma"/>
                          <a:cs typeface="Tahoma"/>
                        </a:rPr>
                        <a:t>How</a:t>
                      </a:r>
                    </a:p>
                  </a:txBody>
                  <a:tcPr/>
                </a:tc>
                <a:extLst>
                  <a:ext uri="{0D108BD9-81ED-4DB2-BD59-A6C34878D82A}">
                    <a16:rowId xmlns:a16="http://schemas.microsoft.com/office/drawing/2014/main" val="10000"/>
                  </a:ext>
                </a:extLst>
              </a:tr>
              <a:tr h="370840">
                <a:tc>
                  <a:txBody>
                    <a:bodyPr/>
                    <a:lstStyle/>
                    <a:p>
                      <a:r>
                        <a:rPr lang="en-US" sz="1200">
                          <a:latin typeface="Tahoma"/>
                          <a:ea typeface="Tahoma"/>
                          <a:cs typeface="Tahoma"/>
                        </a:rPr>
                        <a:t>Packet contents</a:t>
                      </a:r>
                    </a:p>
                  </a:txBody>
                  <a:tcPr>
                    <a:solidFill>
                      <a:srgbClr val="92D050"/>
                    </a:solidFill>
                  </a:tcPr>
                </a:tc>
                <a:tc>
                  <a:txBody>
                    <a:bodyPr/>
                    <a:lstStyle/>
                    <a:p>
                      <a:r>
                        <a:rPr lang="en-US" sz="1200" kern="1200">
                          <a:solidFill>
                            <a:schemeClr val="dk1"/>
                          </a:solidFill>
                          <a:latin typeface="Tahoma"/>
                          <a:ea typeface="Tahoma"/>
                          <a:cs typeface="Tahoma"/>
                        </a:rPr>
                        <a:t>Time stamp</a:t>
                      </a:r>
                    </a:p>
                  </a:txBody>
                  <a:tcPr>
                    <a:solidFill>
                      <a:srgbClr val="92D050"/>
                    </a:solidFill>
                  </a:tcPr>
                </a:tc>
                <a:tc>
                  <a:txBody>
                    <a:bodyPr/>
                    <a:lstStyle/>
                    <a:p>
                      <a:r>
                        <a:rPr lang="en-US" sz="1200">
                          <a:latin typeface="Tahoma"/>
                          <a:ea typeface="Tahoma"/>
                          <a:cs typeface="Tahoma"/>
                        </a:rPr>
                        <a:t>Interface ID</a:t>
                      </a:r>
                    </a:p>
                  </a:txBody>
                  <a:tcPr>
                    <a:solidFill>
                      <a:srgbClr val="92D050"/>
                    </a:solidFill>
                  </a:tcPr>
                </a:tc>
                <a:tc>
                  <a:txBody>
                    <a:bodyPr/>
                    <a:lstStyle/>
                    <a:p>
                      <a:r>
                        <a:rPr lang="en-US" sz="1200">
                          <a:latin typeface="Tahoma"/>
                          <a:ea typeface="Tahoma"/>
                          <a:cs typeface="Tahoma"/>
                        </a:rPr>
                        <a:t>Ticket #</a:t>
                      </a:r>
                    </a:p>
                  </a:txBody>
                  <a:tcPr>
                    <a:solidFill>
                      <a:srgbClr val="92D050"/>
                    </a:solidFill>
                  </a:tcPr>
                </a:tc>
                <a:tc>
                  <a:txBody>
                    <a:bodyPr/>
                    <a:lstStyle/>
                    <a:p>
                      <a:r>
                        <a:rPr lang="en-US" sz="1200">
                          <a:latin typeface="Tahoma"/>
                          <a:ea typeface="Tahoma"/>
                          <a:cs typeface="Tahoma"/>
                        </a:rPr>
                        <a:t>Authorization</a:t>
                      </a:r>
                    </a:p>
                  </a:txBody>
                  <a:tcPr>
                    <a:solidFill>
                      <a:srgbClr val="92D050"/>
                    </a:solidFill>
                  </a:tcPr>
                </a:tc>
                <a:tc>
                  <a:txBody>
                    <a:bodyPr/>
                    <a:lstStyle/>
                    <a:p>
                      <a:r>
                        <a:rPr lang="en-US" sz="1200">
                          <a:latin typeface="Tahoma"/>
                          <a:ea typeface="Tahoma"/>
                          <a:cs typeface="Tahoma"/>
                        </a:rPr>
                        <a:t>Hardware model</a:t>
                      </a:r>
                    </a:p>
                  </a:txBody>
                  <a:tcPr>
                    <a:solidFill>
                      <a:srgbClr val="92D050"/>
                    </a:solidFill>
                  </a:tcPr>
                </a:tc>
                <a:extLst>
                  <a:ext uri="{0D108BD9-81ED-4DB2-BD59-A6C34878D82A}">
                    <a16:rowId xmlns:a16="http://schemas.microsoft.com/office/drawing/2014/main" val="10001"/>
                  </a:ext>
                </a:extLst>
              </a:tr>
              <a:tr h="370840">
                <a:tc>
                  <a:txBody>
                    <a:bodyPr/>
                    <a:lstStyle/>
                    <a:p>
                      <a:r>
                        <a:rPr lang="en-US" sz="1200">
                          <a:latin typeface="Tahoma"/>
                          <a:ea typeface="Tahoma"/>
                          <a:cs typeface="Tahoma"/>
                        </a:rPr>
                        <a:t>Flags</a:t>
                      </a:r>
                    </a:p>
                  </a:txBody>
                  <a:tcPr>
                    <a:solidFill>
                      <a:srgbClr val="92D050"/>
                    </a:solidFill>
                  </a:tcPr>
                </a:tc>
                <a:tc>
                  <a:txBody>
                    <a:bodyPr/>
                    <a:lstStyle/>
                    <a:p>
                      <a:r>
                        <a:rPr lang="en-US" sz="1200" kern="1200">
                          <a:solidFill>
                            <a:schemeClr val="dk1"/>
                          </a:solidFill>
                          <a:latin typeface="Tahoma"/>
                          <a:ea typeface="Tahoma"/>
                          <a:cs typeface="Tahoma"/>
                        </a:rPr>
                        <a:t>Clock source</a:t>
                      </a:r>
                    </a:p>
                  </a:txBody>
                  <a:tcPr>
                    <a:solidFill>
                      <a:srgbClr val="92D050"/>
                    </a:solidFill>
                  </a:tcPr>
                </a:tc>
                <a:tc>
                  <a:txBody>
                    <a:bodyPr/>
                    <a:lstStyle/>
                    <a:p>
                      <a:r>
                        <a:rPr lang="en-US" sz="1200">
                          <a:latin typeface="Tahoma"/>
                          <a:ea typeface="Tahoma"/>
                          <a:cs typeface="Tahoma"/>
                        </a:rPr>
                        <a:t>Card ID</a:t>
                      </a:r>
                    </a:p>
                  </a:txBody>
                  <a:tcPr>
                    <a:solidFill>
                      <a:srgbClr val="92D050"/>
                    </a:solidFill>
                  </a:tcPr>
                </a:tc>
                <a:tc>
                  <a:txBody>
                    <a:bodyPr/>
                    <a:lstStyle/>
                    <a:p>
                      <a:r>
                        <a:rPr lang="en-US" sz="1200">
                          <a:latin typeface="Tahoma"/>
                          <a:ea typeface="Tahoma"/>
                          <a:cs typeface="Tahoma"/>
                        </a:rPr>
                        <a:t>IDS alert ID</a:t>
                      </a:r>
                    </a:p>
                  </a:txBody>
                  <a:tcPr>
                    <a:solidFill>
                      <a:srgbClr val="92D050"/>
                    </a:solidFill>
                  </a:tcPr>
                </a:tc>
                <a:tc>
                  <a:txBody>
                    <a:bodyPr/>
                    <a:lstStyle/>
                    <a:p>
                      <a:r>
                        <a:rPr lang="en-US" sz="1200">
                          <a:latin typeface="Tahoma"/>
                          <a:ea typeface="Tahoma"/>
                          <a:cs typeface="Tahoma"/>
                        </a:rPr>
                        <a:t>User ID</a:t>
                      </a:r>
                    </a:p>
                  </a:txBody>
                  <a:tcPr>
                    <a:solidFill>
                      <a:srgbClr val="92D050"/>
                    </a:solidFill>
                  </a:tcPr>
                </a:tc>
                <a:tc>
                  <a:txBody>
                    <a:bodyPr/>
                    <a:lstStyle/>
                    <a:p>
                      <a:r>
                        <a:rPr lang="en-US" sz="1200" kern="1200">
                          <a:solidFill>
                            <a:schemeClr val="dk1"/>
                          </a:solidFill>
                          <a:latin typeface="Tahoma"/>
                          <a:ea typeface="Tahoma"/>
                          <a:cs typeface="Tahoma"/>
                        </a:rPr>
                        <a:t>OS</a:t>
                      </a:r>
                    </a:p>
                  </a:txBody>
                  <a:tcPr>
                    <a:solidFill>
                      <a:srgbClr val="92D050"/>
                    </a:solidFill>
                  </a:tcPr>
                </a:tc>
                <a:extLst>
                  <a:ext uri="{0D108BD9-81ED-4DB2-BD59-A6C34878D82A}">
                    <a16:rowId xmlns:a16="http://schemas.microsoft.com/office/drawing/2014/main" val="10002"/>
                  </a:ext>
                </a:extLst>
              </a:tr>
              <a:tr h="370840">
                <a:tc>
                  <a:txBody>
                    <a:bodyPr/>
                    <a:lstStyle/>
                    <a:p>
                      <a:r>
                        <a:rPr lang="en-US" sz="1200">
                          <a:latin typeface="Tahoma"/>
                          <a:ea typeface="Tahoma"/>
                          <a:cs typeface="Tahoma"/>
                        </a:rPr>
                        <a:t>Hash</a:t>
                      </a:r>
                    </a:p>
                  </a:txBody>
                  <a:tcPr>
                    <a:solidFill>
                      <a:srgbClr val="92D050"/>
                    </a:solidFill>
                  </a:tcPr>
                </a:tc>
                <a:tc>
                  <a:txBody>
                    <a:bodyPr/>
                    <a:lstStyle/>
                    <a:p>
                      <a:r>
                        <a:rPr lang="en-US" sz="1200" kern="1200">
                          <a:solidFill>
                            <a:schemeClr val="dk1"/>
                          </a:solidFill>
                          <a:latin typeface="Tahoma"/>
                          <a:ea typeface="Tahoma"/>
                          <a:cs typeface="Tahoma"/>
                        </a:rPr>
                        <a:t>Sync state</a:t>
                      </a:r>
                    </a:p>
                  </a:txBody>
                  <a:tcPr>
                    <a:solidFill>
                      <a:srgbClr val="92D050"/>
                    </a:solidFill>
                  </a:tcPr>
                </a:tc>
                <a:tc>
                  <a:txBody>
                    <a:bodyPr/>
                    <a:lstStyle/>
                    <a:p>
                      <a:r>
                        <a:rPr lang="en-US" sz="1200">
                          <a:latin typeface="Tahoma"/>
                          <a:ea typeface="Tahoma"/>
                          <a:cs typeface="Tahoma"/>
                        </a:rPr>
                        <a:t>System ID</a:t>
                      </a:r>
                    </a:p>
                  </a:txBody>
                  <a:tcPr>
                    <a:solidFill>
                      <a:srgbClr val="92D050"/>
                    </a:solidFill>
                  </a:tcPr>
                </a:tc>
                <a:tc>
                  <a:txBody>
                    <a:bodyPr/>
                    <a:lstStyle/>
                    <a:p>
                      <a:r>
                        <a:rPr lang="en-US" sz="1200">
                          <a:latin typeface="Tahoma"/>
                          <a:ea typeface="Tahoma"/>
                          <a:cs typeface="Tahoma"/>
                        </a:rPr>
                        <a:t>Application ID</a:t>
                      </a:r>
                    </a:p>
                  </a:txBody>
                  <a:tcPr>
                    <a:solidFill>
                      <a:srgbClr val="92D050"/>
                    </a:solidFill>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Application</a:t>
                      </a:r>
                    </a:p>
                  </a:txBody>
                  <a:tcPr>
                    <a:solidFill>
                      <a:srgbClr val="92D050"/>
                    </a:solidFill>
                  </a:tcPr>
                </a:tc>
                <a:extLst>
                  <a:ext uri="{0D108BD9-81ED-4DB2-BD59-A6C34878D82A}">
                    <a16:rowId xmlns:a16="http://schemas.microsoft.com/office/drawing/2014/main" val="10003"/>
                  </a:ext>
                </a:extLst>
              </a:tr>
              <a:tr h="370840">
                <a:tc>
                  <a:txBody>
                    <a:bodyPr/>
                    <a:lstStyle/>
                    <a:p>
                      <a:r>
                        <a:rPr lang="en-US" sz="1200">
                          <a:latin typeface="Tahoma"/>
                          <a:ea typeface="Tahoma"/>
                          <a:cs typeface="Tahoma"/>
                        </a:rPr>
                        <a:t>Capture filter</a:t>
                      </a:r>
                    </a:p>
                  </a:txBody>
                  <a:tcPr>
                    <a:solidFill>
                      <a:srgbClr val="92D050"/>
                    </a:solidFill>
                  </a:tcPr>
                </a:tc>
                <a:tc>
                  <a:txBody>
                    <a:bodyPr/>
                    <a:lstStyle/>
                    <a:p>
                      <a:r>
                        <a:rPr lang="en-US" sz="1200" kern="1200">
                          <a:solidFill>
                            <a:schemeClr val="dk1"/>
                          </a:solidFill>
                          <a:latin typeface="Tahoma"/>
                          <a:ea typeface="Tahoma"/>
                          <a:cs typeface="Tahoma"/>
                        </a:rPr>
                        <a:t>Clock error</a:t>
                      </a:r>
                    </a:p>
                  </a:txBody>
                  <a:tcPr>
                    <a:solidFill>
                      <a:srgbClr val="92D050"/>
                    </a:solidFill>
                  </a:tcPr>
                </a:tc>
                <a:tc>
                  <a:txBody>
                    <a:bodyPr/>
                    <a:lstStyle/>
                    <a:p>
                      <a:r>
                        <a:rPr lang="en-US" sz="1200">
                          <a:latin typeface="Tahoma"/>
                          <a:ea typeface="Tahoma"/>
                          <a:cs typeface="Tahoma"/>
                        </a:rPr>
                        <a:t>Site</a:t>
                      </a:r>
                    </a:p>
                  </a:txBody>
                  <a:tcPr>
                    <a:solidFill>
                      <a:srgbClr val="92D050"/>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Comments</a:t>
                      </a:r>
                    </a:p>
                  </a:txBody>
                  <a:tcPr>
                    <a:solidFill>
                      <a:srgbClr val="92D050"/>
                    </a:solidFill>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Link state</a:t>
                      </a:r>
                    </a:p>
                  </a:txBody>
                  <a:tcPr>
                    <a:solidFill>
                      <a:srgbClr val="92D050"/>
                    </a:solidFill>
                  </a:tcPr>
                </a:tc>
                <a:extLst>
                  <a:ext uri="{0D108BD9-81ED-4DB2-BD59-A6C34878D82A}">
                    <a16:rowId xmlns:a16="http://schemas.microsoft.com/office/drawing/2014/main" val="10004"/>
                  </a:ext>
                </a:extLst>
              </a:tr>
              <a:tr h="370840">
                <a:tc>
                  <a:txBody>
                    <a:bodyPr/>
                    <a:lstStyle/>
                    <a:p>
                      <a:r>
                        <a:rPr lang="en-US" sz="1200">
                          <a:latin typeface="Tahoma"/>
                          <a:ea typeface="Tahoma"/>
                          <a:cs typeface="Tahoma"/>
                        </a:rPr>
                        <a:t>Display</a:t>
                      </a:r>
                      <a:r>
                        <a:rPr lang="en-US" sz="1200" baseline="0">
                          <a:latin typeface="Tahoma"/>
                          <a:ea typeface="Tahoma"/>
                          <a:cs typeface="Tahoma"/>
                        </a:rPr>
                        <a:t> filter</a:t>
                      </a:r>
                      <a:endParaRPr lang="en-US" sz="1200">
                        <a:latin typeface="Tahoma"/>
                        <a:ea typeface="Tahoma"/>
                        <a:cs typeface="Tahoma"/>
                      </a:endParaRPr>
                    </a:p>
                  </a:txBody>
                  <a:tcPr>
                    <a:solidFill>
                      <a:srgbClr val="D0D5EA"/>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dk1"/>
                          </a:solidFill>
                          <a:latin typeface="Tahoma"/>
                          <a:ea typeface="Tahoma"/>
                          <a:cs typeface="Tahoma"/>
                        </a:rPr>
                        <a:t>Time stamp resolution</a:t>
                      </a:r>
                    </a:p>
                  </a:txBody>
                  <a:tcPr>
                    <a:solidFill>
                      <a:srgbClr val="92D050"/>
                    </a:solidFill>
                  </a:tcPr>
                </a:tc>
                <a:tc>
                  <a:txBody>
                    <a:bodyPr/>
                    <a:lstStyle/>
                    <a:p>
                      <a:r>
                        <a:rPr lang="en-US" sz="1200">
                          <a:latin typeface="Tahoma"/>
                          <a:ea typeface="Tahoma"/>
                          <a:cs typeface="Tahoma"/>
                        </a:rPr>
                        <a:t>Link name</a:t>
                      </a:r>
                    </a:p>
                  </a:txBody>
                  <a:tcPr>
                    <a:solidFill>
                      <a:srgbClr val="92D050"/>
                    </a:solidFill>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Link speed</a:t>
                      </a:r>
                    </a:p>
                  </a:txBody>
                  <a:tcPr>
                    <a:solidFill>
                      <a:srgbClr val="92D050"/>
                    </a:solidFill>
                  </a:tcPr>
                </a:tc>
                <a:extLst>
                  <a:ext uri="{0D108BD9-81ED-4DB2-BD59-A6C34878D82A}">
                    <a16:rowId xmlns:a16="http://schemas.microsoft.com/office/drawing/2014/main" val="10005"/>
                  </a:ext>
                </a:extLst>
              </a:tr>
              <a:tr h="370840">
                <a:tc>
                  <a:txBody>
                    <a:bodyPr/>
                    <a:lstStyle/>
                    <a:p>
                      <a:endParaRPr lang="en-US" sz="1200">
                        <a:latin typeface="Tahoma"/>
                        <a:ea typeface="Tahoma"/>
                        <a:cs typeface="Tahom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NPB</a:t>
                      </a:r>
                    </a:p>
                  </a:txBody>
                  <a:tcPr>
                    <a:solidFill>
                      <a:srgbClr val="E9EBF5"/>
                    </a:solidFill>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Optical power</a:t>
                      </a:r>
                    </a:p>
                  </a:txBody>
                  <a:tcPr>
                    <a:solidFill>
                      <a:srgbClr val="92D050"/>
                    </a:solidFill>
                  </a:tcPr>
                </a:tc>
                <a:extLst>
                  <a:ext uri="{0D108BD9-81ED-4DB2-BD59-A6C34878D82A}">
                    <a16:rowId xmlns:a16="http://schemas.microsoft.com/office/drawing/2014/main" val="10006"/>
                  </a:ext>
                </a:extLst>
              </a:tr>
              <a:tr h="370840">
                <a:tc>
                  <a:txBody>
                    <a:bodyPr/>
                    <a:lstStyle/>
                    <a:p>
                      <a:endParaRPr lang="en-US" sz="1200">
                        <a:latin typeface="Tahoma"/>
                        <a:ea typeface="Tahoma"/>
                        <a:cs typeface="Tahom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latin typeface="Tahoma"/>
                        <a:ea typeface="Tahoma"/>
                        <a:cs typeface="Tahoma"/>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a:latin typeface="Tahoma"/>
                          <a:ea typeface="Tahoma"/>
                          <a:cs typeface="Tahoma"/>
                        </a:rPr>
                        <a:t>Latitude /Longitude</a:t>
                      </a:r>
                    </a:p>
                  </a:txBody>
                  <a:tcPr>
                    <a:solidFill>
                      <a:srgbClr val="92D050"/>
                    </a:solidFill>
                  </a:tcPr>
                </a:tc>
                <a:tc>
                  <a:txBody>
                    <a:bodyPr/>
                    <a:lstStyle/>
                    <a:p>
                      <a:endParaRPr lang="en-US" sz="1200">
                        <a:latin typeface="Tahoma"/>
                        <a:ea typeface="Tahoma"/>
                        <a:cs typeface="Tahoma"/>
                      </a:endParaRPr>
                    </a:p>
                  </a:txBody>
                  <a:tcPr/>
                </a:tc>
                <a:tc>
                  <a:txBody>
                    <a:bodyPr/>
                    <a:lstStyle/>
                    <a:p>
                      <a:endParaRPr lang="en-US" sz="1200">
                        <a:latin typeface="Tahoma"/>
                        <a:ea typeface="Tahoma"/>
                        <a:cs typeface="Tahoma"/>
                      </a:endParaRPr>
                    </a:p>
                  </a:txBody>
                  <a:tcPr/>
                </a:tc>
                <a:tc>
                  <a:txBody>
                    <a:bodyPr/>
                    <a:lstStyle/>
                    <a:p>
                      <a:r>
                        <a:rPr lang="en-US" sz="1200" kern="1200">
                          <a:solidFill>
                            <a:schemeClr val="dk1"/>
                          </a:solidFill>
                          <a:latin typeface="Tahoma"/>
                          <a:ea typeface="Tahoma"/>
                          <a:cs typeface="Tahoma"/>
                        </a:rPr>
                        <a:t>Capture hardware</a:t>
                      </a:r>
                    </a:p>
                  </a:txBody>
                  <a:tcPr>
                    <a:solidFill>
                      <a:srgbClr val="92D05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35006975"/>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Comments</a:t>
            </a:r>
          </a:p>
        </p:txBody>
      </p:sp>
      <p:sp>
        <p:nvSpPr>
          <p:cNvPr id="3" name="Content Placeholder 2"/>
          <p:cNvSpPr>
            <a:spLocks noGrp="1"/>
          </p:cNvSpPr>
          <p:nvPr>
            <p:ph sz="quarter" idx="10"/>
          </p:nvPr>
        </p:nvSpPr>
        <p:spPr/>
        <p:txBody>
          <a:bodyPr>
            <a:normAutofit fontScale="70000" lnSpcReduction="20000"/>
          </a:bodyPr>
          <a:lstStyle/>
          <a:p>
            <a:pPr marL="0" indent="0">
              <a:buNone/>
            </a:pPr>
            <a:r>
              <a:rPr lang="en-US" b="1"/>
              <a:t>PCAP-NG Has Comment String Option</a:t>
            </a:r>
          </a:p>
          <a:p>
            <a:pPr lvl="1"/>
            <a:r>
              <a:rPr lang="en-US"/>
              <a:t>For any block: SHB, IDB, EPB, NRB, ISB</a:t>
            </a:r>
          </a:p>
          <a:p>
            <a:pPr lvl="1"/>
            <a:r>
              <a:rPr lang="en-US"/>
              <a:t>Wireshark implements SHB (capture file comment), EPB (packet comment)</a:t>
            </a:r>
          </a:p>
          <a:p>
            <a:pPr lvl="1"/>
            <a:endParaRPr lang="en-US"/>
          </a:p>
          <a:p>
            <a:pPr marL="0" indent="0">
              <a:buNone/>
            </a:pPr>
            <a:r>
              <a:rPr lang="en-US" b="1"/>
              <a:t>ERF Adds Provenance Records</a:t>
            </a:r>
          </a:p>
          <a:p>
            <a:pPr lvl="1"/>
            <a:r>
              <a:rPr lang="en-US"/>
              <a:t>Contains any Tag Types or Sections</a:t>
            </a:r>
          </a:p>
          <a:p>
            <a:pPr lvl="2"/>
            <a:r>
              <a:rPr lang="en-US"/>
              <a:t>The comment string</a:t>
            </a:r>
          </a:p>
          <a:p>
            <a:pPr lvl="2"/>
            <a:r>
              <a:rPr lang="en-US"/>
              <a:t>Comment generation time stamp</a:t>
            </a:r>
          </a:p>
          <a:p>
            <a:pPr lvl="2"/>
            <a:r>
              <a:rPr lang="en-US"/>
              <a:t>Host ID of generating system</a:t>
            </a:r>
          </a:p>
          <a:p>
            <a:pPr lvl="2"/>
            <a:r>
              <a:rPr lang="en-US"/>
              <a:t>User name of commenter</a:t>
            </a:r>
          </a:p>
          <a:p>
            <a:pPr lvl="1"/>
            <a:r>
              <a:rPr lang="en-US"/>
              <a:t>Full record dissection available in Packet List</a:t>
            </a:r>
          </a:p>
          <a:p>
            <a:pPr lvl="1"/>
            <a:r>
              <a:rPr lang="en-US"/>
              <a:t>Capture File comments stored in Provenance Capture section</a:t>
            </a:r>
          </a:p>
          <a:p>
            <a:pPr lvl="1"/>
            <a:endParaRPr lang="en-US"/>
          </a:p>
        </p:txBody>
      </p:sp>
    </p:spTree>
    <p:extLst>
      <p:ext uri="{BB962C8B-B14F-4D97-AF65-F5344CB8AC3E}">
        <p14:creationId xmlns:p14="http://schemas.microsoft.com/office/powerpoint/2010/main" val="1562462407"/>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HOW: Summary</a:t>
            </a:r>
          </a:p>
        </p:txBody>
      </p:sp>
      <p:sp>
        <p:nvSpPr>
          <p:cNvPr id="3" name="Content Placeholder 2"/>
          <p:cNvSpPr>
            <a:spLocks noGrp="1"/>
          </p:cNvSpPr>
          <p:nvPr>
            <p:ph sz="quarter" idx="10"/>
          </p:nvPr>
        </p:nvSpPr>
        <p:spPr>
          <a:xfrm>
            <a:off x="492952" y="1193800"/>
            <a:ext cx="8208454" cy="3568699"/>
          </a:xfrm>
        </p:spPr>
        <p:txBody>
          <a:bodyPr>
            <a:normAutofit fontScale="70000" lnSpcReduction="20000"/>
          </a:bodyPr>
          <a:lstStyle/>
          <a:p>
            <a:pPr marL="0" indent="0">
              <a:buNone/>
            </a:pPr>
            <a:r>
              <a:rPr lang="en-US" b="1"/>
              <a:t>PCAP-NG is a file-based approach</a:t>
            </a:r>
          </a:p>
          <a:p>
            <a:pPr lvl="1"/>
            <a:r>
              <a:rPr lang="en-US"/>
              <a:t>One set of metadata per capture file</a:t>
            </a:r>
          </a:p>
          <a:p>
            <a:pPr lvl="1"/>
            <a:r>
              <a:rPr lang="en-US"/>
              <a:t>Works well for situations where metadata is static during capture</a:t>
            </a:r>
          </a:p>
          <a:p>
            <a:pPr lvl="1"/>
            <a:r>
              <a:rPr lang="en-US"/>
              <a:t>Lightweight</a:t>
            </a:r>
          </a:p>
          <a:p>
            <a:pPr lvl="1"/>
            <a:r>
              <a:rPr lang="en-US"/>
              <a:t>Multiple interfaces</a:t>
            </a:r>
          </a:p>
          <a:p>
            <a:pPr lvl="1"/>
            <a:r>
              <a:rPr lang="en-US"/>
              <a:t>Good for short, ad-hoc packet captures where environment is static</a:t>
            </a:r>
          </a:p>
          <a:p>
            <a:pPr lvl="1"/>
            <a:endParaRPr lang="en-US"/>
          </a:p>
          <a:p>
            <a:pPr marL="0" indent="0">
              <a:buNone/>
            </a:pPr>
            <a:r>
              <a:rPr lang="en-US" b="1"/>
              <a:t>ERF Provenance is a streaming approach</a:t>
            </a:r>
          </a:p>
          <a:p>
            <a:pPr lvl="1"/>
            <a:r>
              <a:rPr lang="en-US"/>
              <a:t>A complete set of metadata for every second of capture</a:t>
            </a:r>
          </a:p>
          <a:p>
            <a:pPr lvl="1"/>
            <a:r>
              <a:rPr lang="en-US"/>
              <a:t>Easy to extract time-ranges with metadata attached</a:t>
            </a:r>
          </a:p>
          <a:p>
            <a:pPr lvl="1"/>
            <a:r>
              <a:rPr lang="en-US"/>
              <a:t>Reasonably lightweight – adds 1pps/card</a:t>
            </a:r>
          </a:p>
          <a:p>
            <a:pPr lvl="1"/>
            <a:r>
              <a:rPr lang="en-US"/>
              <a:t>Scalable - Multiple Hosts, Modules, and Interfaces</a:t>
            </a:r>
          </a:p>
          <a:p>
            <a:pPr lvl="1"/>
            <a:r>
              <a:rPr lang="en-US"/>
              <a:t>Good for long/continuous capture where environment is dynamic</a:t>
            </a:r>
          </a:p>
          <a:p>
            <a:pPr marL="0" indent="0">
              <a:buNone/>
            </a:pPr>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2997545359"/>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sz="quarter" idx="10"/>
          </p:nvPr>
        </p:nvSpPr>
        <p:spPr>
          <a:xfrm>
            <a:off x="492952" y="1193800"/>
            <a:ext cx="8208454" cy="3581399"/>
          </a:xfrm>
        </p:spPr>
        <p:txBody>
          <a:bodyPr>
            <a:normAutofit fontScale="55000" lnSpcReduction="20000"/>
          </a:bodyPr>
          <a:lstStyle/>
          <a:p>
            <a:pPr marL="0" indent="0">
              <a:buNone/>
            </a:pPr>
            <a:r>
              <a:rPr lang="en-US" sz="2900" b="1"/>
              <a:t>Trace Metadata provides crucial context</a:t>
            </a:r>
          </a:p>
          <a:p>
            <a:pPr lvl="1"/>
            <a:r>
              <a:rPr lang="en-US" sz="2500"/>
              <a:t>Interpretation depends on context</a:t>
            </a:r>
          </a:p>
          <a:p>
            <a:pPr lvl="1"/>
            <a:r>
              <a:rPr lang="en-US" sz="2500"/>
              <a:t>Provenance and Quality of data matters</a:t>
            </a:r>
          </a:p>
          <a:p>
            <a:pPr lvl="1"/>
            <a:r>
              <a:rPr lang="en-US" sz="2500"/>
              <a:t>Maintain auditable history</a:t>
            </a:r>
          </a:p>
          <a:p>
            <a:pPr lvl="1"/>
            <a:endParaRPr lang="en-US" sz="2000"/>
          </a:p>
          <a:p>
            <a:pPr marL="0" indent="0">
              <a:buNone/>
            </a:pPr>
            <a:r>
              <a:rPr lang="en-US" sz="2900" b="1"/>
              <a:t>Metadata can be Static, Dynamic, or Post-Capture</a:t>
            </a:r>
          </a:p>
          <a:p>
            <a:pPr marL="0" indent="0">
              <a:buNone/>
            </a:pPr>
            <a:endParaRPr lang="en-US" sz="2000"/>
          </a:p>
          <a:p>
            <a:pPr marL="0" indent="0">
              <a:buNone/>
            </a:pPr>
            <a:r>
              <a:rPr lang="en-US" sz="2900" b="1"/>
              <a:t>Automatic Metadata is best</a:t>
            </a:r>
          </a:p>
          <a:p>
            <a:pPr lvl="1"/>
            <a:r>
              <a:rPr lang="en-US" sz="2500"/>
              <a:t>Users forget!</a:t>
            </a:r>
          </a:p>
          <a:p>
            <a:pPr lvl="1"/>
            <a:endParaRPr lang="en-US" sz="2000"/>
          </a:p>
          <a:p>
            <a:pPr marL="0" indent="0">
              <a:buNone/>
            </a:pPr>
            <a:r>
              <a:rPr lang="en-US" sz="2900" b="1"/>
              <a:t>Already available in Wireshark</a:t>
            </a:r>
          </a:p>
          <a:p>
            <a:pPr lvl="1"/>
            <a:r>
              <a:rPr lang="en-US" sz="2500"/>
              <a:t>Start capturing Metadata today</a:t>
            </a:r>
          </a:p>
          <a:p>
            <a:pPr lvl="1"/>
            <a:r>
              <a:rPr lang="en-US" sz="2500"/>
              <a:t>Encourage others</a:t>
            </a:r>
          </a:p>
          <a:p>
            <a:pPr lvl="1"/>
            <a:r>
              <a:rPr lang="en-US" sz="2500"/>
              <a:t>Share rich formats with Metadata</a:t>
            </a:r>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433477927"/>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Thank You!</a:t>
            </a:r>
          </a:p>
        </p:txBody>
      </p:sp>
      <p:sp>
        <p:nvSpPr>
          <p:cNvPr id="3" name="Content Placeholder 2"/>
          <p:cNvSpPr>
            <a:spLocks noGrp="1"/>
          </p:cNvSpPr>
          <p:nvPr>
            <p:ph sz="quarter" idx="10"/>
          </p:nvPr>
        </p:nvSpPr>
        <p:spPr/>
        <p:txBody>
          <a:bodyPr/>
          <a:lstStyle/>
          <a:p>
            <a:pPr marL="0" indent="0">
              <a:buNone/>
            </a:pPr>
            <a:r>
              <a:rPr lang="en-US" b="1"/>
              <a:t>Any questions?</a:t>
            </a:r>
          </a:p>
          <a:p>
            <a:endParaRPr lang="en-US"/>
          </a:p>
          <a:p>
            <a:pPr marL="0" indent="0">
              <a:buNone/>
            </a:pPr>
            <a:r>
              <a:rPr lang="en-US" sz="2400" b="1"/>
              <a:t>You can contact me by email at </a:t>
            </a:r>
          </a:p>
          <a:p>
            <a:pPr marL="0" indent="0">
              <a:buNone/>
            </a:pPr>
            <a:r>
              <a:rPr lang="en-US" sz="2400">
                <a:hlinkClick r:id="rId3"/>
              </a:rPr>
              <a:t>stephen.donnelly@endace.com</a:t>
            </a:r>
            <a:r>
              <a:rPr lang="en-US" sz="2400"/>
              <a:t> </a:t>
            </a:r>
          </a:p>
        </p:txBody>
      </p:sp>
    </p:spTree>
    <p:extLst>
      <p:ext uri="{BB962C8B-B14F-4D97-AF65-F5344CB8AC3E}">
        <p14:creationId xmlns:p14="http://schemas.microsoft.com/office/powerpoint/2010/main" val="3359817590"/>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HOW: Adding A Comment</a:t>
            </a:r>
          </a:p>
        </p:txBody>
      </p:sp>
      <p:grpSp>
        <p:nvGrpSpPr>
          <p:cNvPr id="35" name="Group 34"/>
          <p:cNvGrpSpPr/>
          <p:nvPr/>
        </p:nvGrpSpPr>
        <p:grpSpPr>
          <a:xfrm>
            <a:off x="417523" y="995226"/>
            <a:ext cx="8318616" cy="3546828"/>
            <a:chOff x="417523" y="977973"/>
            <a:chExt cx="8318616" cy="3546828"/>
          </a:xfrm>
        </p:grpSpPr>
        <p:grpSp>
          <p:nvGrpSpPr>
            <p:cNvPr id="19" name="Group 18"/>
            <p:cNvGrpSpPr/>
            <p:nvPr/>
          </p:nvGrpSpPr>
          <p:grpSpPr>
            <a:xfrm>
              <a:off x="417523" y="987345"/>
              <a:ext cx="2413960" cy="3537456"/>
              <a:chOff x="1115616" y="583131"/>
              <a:chExt cx="2880320" cy="4220867"/>
            </a:xfrm>
          </p:grpSpPr>
          <p:sp>
            <p:nvSpPr>
              <p:cNvPr id="20" name="Rounded Rectangle 19"/>
              <p:cNvSpPr/>
              <p:nvPr/>
            </p:nvSpPr>
            <p:spPr>
              <a:xfrm>
                <a:off x="1115616" y="915566"/>
                <a:ext cx="2880320" cy="38884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1" name="Rectangle 20"/>
              <p:cNvSpPr/>
              <p:nvPr/>
            </p:nvSpPr>
            <p:spPr>
              <a:xfrm>
                <a:off x="1403648" y="1131590"/>
                <a:ext cx="2304256" cy="839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ERF</a:t>
                </a:r>
              </a:p>
              <a:p>
                <a:pPr algn="ctr"/>
                <a:r>
                  <a:rPr lang="en-NZ"/>
                  <a:t>Timestamp=1</a:t>
                </a:r>
              </a:p>
              <a:p>
                <a:pPr algn="ctr"/>
                <a:r>
                  <a:rPr lang="en-NZ"/>
                  <a:t>Type=ETH</a:t>
                </a:r>
              </a:p>
            </p:txBody>
          </p:sp>
          <p:sp>
            <p:nvSpPr>
              <p:cNvPr id="22" name="Rectangle 21"/>
              <p:cNvSpPr/>
              <p:nvPr/>
            </p:nvSpPr>
            <p:spPr>
              <a:xfrm>
                <a:off x="1403648" y="1995686"/>
                <a:ext cx="2304256" cy="2592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a:t>Packet</a:t>
                </a:r>
              </a:p>
              <a:p>
                <a:pPr algn="ctr"/>
                <a:r>
                  <a:rPr lang="en-NZ"/>
                  <a:t>AAAA</a:t>
                </a:r>
              </a:p>
            </p:txBody>
          </p:sp>
          <p:sp>
            <p:nvSpPr>
              <p:cNvPr id="23" name="TextBox 22"/>
              <p:cNvSpPr txBox="1"/>
              <p:nvPr/>
            </p:nvSpPr>
            <p:spPr>
              <a:xfrm>
                <a:off x="2048722" y="583131"/>
                <a:ext cx="1014110" cy="367237"/>
              </a:xfrm>
              <a:prstGeom prst="rect">
                <a:avLst/>
              </a:prstGeom>
              <a:noFill/>
            </p:spPr>
            <p:txBody>
              <a:bodyPr wrap="none" rtlCol="0">
                <a:spAutoFit/>
              </a:bodyPr>
              <a:lstStyle/>
              <a:p>
                <a:pPr algn="ctr"/>
                <a:r>
                  <a:rPr lang="en-NZ"/>
                  <a:t>Frame 1</a:t>
                </a:r>
              </a:p>
            </p:txBody>
          </p:sp>
        </p:grpSp>
        <p:grpSp>
          <p:nvGrpSpPr>
            <p:cNvPr id="24" name="Group 23"/>
            <p:cNvGrpSpPr/>
            <p:nvPr/>
          </p:nvGrpSpPr>
          <p:grpSpPr>
            <a:xfrm>
              <a:off x="6322179" y="987345"/>
              <a:ext cx="2413960" cy="3537456"/>
              <a:chOff x="1115616" y="583131"/>
              <a:chExt cx="2880320" cy="4220867"/>
            </a:xfrm>
          </p:grpSpPr>
          <p:sp>
            <p:nvSpPr>
              <p:cNvPr id="25" name="Rounded Rectangle 24"/>
              <p:cNvSpPr/>
              <p:nvPr/>
            </p:nvSpPr>
            <p:spPr>
              <a:xfrm>
                <a:off x="1115616" y="915566"/>
                <a:ext cx="2880320" cy="38884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26" name="Rectangle 25"/>
              <p:cNvSpPr/>
              <p:nvPr/>
            </p:nvSpPr>
            <p:spPr>
              <a:xfrm>
                <a:off x="1403648" y="1131590"/>
                <a:ext cx="2304256" cy="839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ERF</a:t>
                </a:r>
              </a:p>
              <a:p>
                <a:pPr algn="ctr"/>
                <a:r>
                  <a:rPr lang="en-NZ"/>
                  <a:t>Timestamp=3</a:t>
                </a:r>
              </a:p>
              <a:p>
                <a:pPr algn="ctr"/>
                <a:r>
                  <a:rPr lang="en-NZ"/>
                  <a:t>Type=ETH</a:t>
                </a:r>
              </a:p>
            </p:txBody>
          </p:sp>
          <p:sp>
            <p:nvSpPr>
              <p:cNvPr id="27" name="Rectangle 26"/>
              <p:cNvSpPr/>
              <p:nvPr/>
            </p:nvSpPr>
            <p:spPr>
              <a:xfrm>
                <a:off x="1403648" y="1995686"/>
                <a:ext cx="2304256" cy="2592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a:t>Packet</a:t>
                </a:r>
              </a:p>
              <a:p>
                <a:pPr algn="ctr"/>
                <a:r>
                  <a:rPr lang="en-NZ"/>
                  <a:t>CCCC</a:t>
                </a:r>
              </a:p>
            </p:txBody>
          </p:sp>
          <p:sp>
            <p:nvSpPr>
              <p:cNvPr id="28" name="TextBox 27"/>
              <p:cNvSpPr txBox="1"/>
              <p:nvPr/>
            </p:nvSpPr>
            <p:spPr>
              <a:xfrm>
                <a:off x="2048722" y="583131"/>
                <a:ext cx="1014110" cy="367237"/>
              </a:xfrm>
              <a:prstGeom prst="rect">
                <a:avLst/>
              </a:prstGeom>
              <a:noFill/>
            </p:spPr>
            <p:txBody>
              <a:bodyPr wrap="none" rtlCol="0">
                <a:spAutoFit/>
              </a:bodyPr>
              <a:lstStyle/>
              <a:p>
                <a:pPr algn="ctr"/>
                <a:r>
                  <a:rPr lang="en-NZ"/>
                  <a:t>Frame 3</a:t>
                </a:r>
              </a:p>
            </p:txBody>
          </p:sp>
        </p:grpSp>
        <p:grpSp>
          <p:nvGrpSpPr>
            <p:cNvPr id="29" name="Group 28"/>
            <p:cNvGrpSpPr/>
            <p:nvPr/>
          </p:nvGrpSpPr>
          <p:grpSpPr>
            <a:xfrm>
              <a:off x="3369851" y="977973"/>
              <a:ext cx="2413960" cy="3537456"/>
              <a:chOff x="1115616" y="583131"/>
              <a:chExt cx="2880320" cy="4220867"/>
            </a:xfrm>
          </p:grpSpPr>
          <p:sp>
            <p:nvSpPr>
              <p:cNvPr id="30" name="Rounded Rectangle 29"/>
              <p:cNvSpPr/>
              <p:nvPr/>
            </p:nvSpPr>
            <p:spPr>
              <a:xfrm>
                <a:off x="1115616" y="915566"/>
                <a:ext cx="2880320" cy="38884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31" name="Rectangle 30"/>
              <p:cNvSpPr/>
              <p:nvPr/>
            </p:nvSpPr>
            <p:spPr>
              <a:xfrm>
                <a:off x="1403648" y="1131590"/>
                <a:ext cx="2304256" cy="850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ERF</a:t>
                </a:r>
              </a:p>
              <a:p>
                <a:pPr algn="ctr"/>
                <a:r>
                  <a:rPr lang="en-NZ"/>
                  <a:t>Timestamp=2</a:t>
                </a:r>
              </a:p>
              <a:p>
                <a:pPr algn="ctr"/>
                <a:r>
                  <a:rPr lang="en-NZ"/>
                  <a:t>Type=ETH</a:t>
                </a:r>
              </a:p>
            </p:txBody>
          </p:sp>
          <p:sp>
            <p:nvSpPr>
              <p:cNvPr id="32" name="Rectangle 31"/>
              <p:cNvSpPr/>
              <p:nvPr/>
            </p:nvSpPr>
            <p:spPr>
              <a:xfrm>
                <a:off x="1403648" y="2006869"/>
                <a:ext cx="2304256" cy="25811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a:t>Packet</a:t>
                </a:r>
              </a:p>
              <a:p>
                <a:pPr algn="ctr"/>
                <a:r>
                  <a:rPr lang="en-NZ"/>
                  <a:t>BBBB</a:t>
                </a:r>
              </a:p>
            </p:txBody>
          </p:sp>
          <p:sp>
            <p:nvSpPr>
              <p:cNvPr id="33" name="TextBox 32"/>
              <p:cNvSpPr txBox="1"/>
              <p:nvPr/>
            </p:nvSpPr>
            <p:spPr>
              <a:xfrm>
                <a:off x="2048722" y="583131"/>
                <a:ext cx="1014110" cy="367237"/>
              </a:xfrm>
              <a:prstGeom prst="rect">
                <a:avLst/>
              </a:prstGeom>
              <a:noFill/>
            </p:spPr>
            <p:txBody>
              <a:bodyPr wrap="none" rtlCol="0">
                <a:spAutoFit/>
              </a:bodyPr>
              <a:lstStyle/>
              <a:p>
                <a:pPr algn="ctr"/>
                <a:r>
                  <a:rPr lang="en-NZ"/>
                  <a:t>Frame 2</a:t>
                </a:r>
              </a:p>
            </p:txBody>
          </p:sp>
        </p:grpSp>
      </p:grpSp>
    </p:spTree>
    <p:extLst>
      <p:ext uri="{BB962C8B-B14F-4D97-AF65-F5344CB8AC3E}">
        <p14:creationId xmlns:p14="http://schemas.microsoft.com/office/powerpoint/2010/main" val="490999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HOW: Adding A Comment</a:t>
            </a:r>
          </a:p>
        </p:txBody>
      </p:sp>
      <p:grpSp>
        <p:nvGrpSpPr>
          <p:cNvPr id="49" name="Group 48"/>
          <p:cNvGrpSpPr/>
          <p:nvPr/>
        </p:nvGrpSpPr>
        <p:grpSpPr>
          <a:xfrm>
            <a:off x="414902" y="1005709"/>
            <a:ext cx="11270944" cy="3585367"/>
            <a:chOff x="405937" y="977973"/>
            <a:chExt cx="11270944" cy="3585367"/>
          </a:xfrm>
        </p:grpSpPr>
        <p:grpSp>
          <p:nvGrpSpPr>
            <p:cNvPr id="50" name="Group 49"/>
            <p:cNvGrpSpPr/>
            <p:nvPr/>
          </p:nvGrpSpPr>
          <p:grpSpPr>
            <a:xfrm>
              <a:off x="405937" y="977973"/>
              <a:ext cx="11270944" cy="3585367"/>
              <a:chOff x="417522" y="977973"/>
              <a:chExt cx="11270944" cy="3585367"/>
            </a:xfrm>
          </p:grpSpPr>
          <p:grpSp>
            <p:nvGrpSpPr>
              <p:cNvPr id="54" name="Group 53"/>
              <p:cNvGrpSpPr/>
              <p:nvPr/>
            </p:nvGrpSpPr>
            <p:grpSpPr>
              <a:xfrm>
                <a:off x="417522" y="987345"/>
                <a:ext cx="2413960" cy="3575995"/>
                <a:chOff x="1115616" y="583131"/>
                <a:chExt cx="2880320" cy="4266852"/>
              </a:xfrm>
            </p:grpSpPr>
            <p:sp>
              <p:nvSpPr>
                <p:cNvPr id="70" name="Rounded Rectangle 69"/>
                <p:cNvSpPr/>
                <p:nvPr/>
              </p:nvSpPr>
              <p:spPr>
                <a:xfrm>
                  <a:off x="1115616" y="961551"/>
                  <a:ext cx="2880320" cy="38884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71" name="Rectangle 70"/>
                <p:cNvSpPr/>
                <p:nvPr/>
              </p:nvSpPr>
              <p:spPr>
                <a:xfrm>
                  <a:off x="1403648" y="1131590"/>
                  <a:ext cx="2304256" cy="839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ERF</a:t>
                  </a:r>
                </a:p>
                <a:p>
                  <a:pPr algn="ctr"/>
                  <a:r>
                    <a:rPr lang="en-NZ"/>
                    <a:t>Timestamp=1</a:t>
                  </a:r>
                </a:p>
                <a:p>
                  <a:pPr algn="ctr"/>
                  <a:r>
                    <a:rPr lang="en-NZ"/>
                    <a:t>Type=ETH</a:t>
                  </a:r>
                </a:p>
              </p:txBody>
            </p:sp>
            <p:sp>
              <p:nvSpPr>
                <p:cNvPr id="72" name="Rectangle 71"/>
                <p:cNvSpPr/>
                <p:nvPr/>
              </p:nvSpPr>
              <p:spPr>
                <a:xfrm>
                  <a:off x="1403648" y="2041671"/>
                  <a:ext cx="2304256" cy="2592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a:t>Packet</a:t>
                  </a:r>
                </a:p>
                <a:p>
                  <a:pPr algn="ctr"/>
                  <a:r>
                    <a:rPr lang="en-NZ"/>
                    <a:t>AAAA</a:t>
                  </a:r>
                </a:p>
              </p:txBody>
            </p:sp>
            <p:sp>
              <p:nvSpPr>
                <p:cNvPr id="73" name="TextBox 72"/>
                <p:cNvSpPr txBox="1"/>
                <p:nvPr/>
              </p:nvSpPr>
              <p:spPr>
                <a:xfrm>
                  <a:off x="2048722" y="583131"/>
                  <a:ext cx="1014110" cy="367237"/>
                </a:xfrm>
                <a:prstGeom prst="rect">
                  <a:avLst/>
                </a:prstGeom>
                <a:noFill/>
              </p:spPr>
              <p:txBody>
                <a:bodyPr wrap="none" rtlCol="0">
                  <a:spAutoFit/>
                </a:bodyPr>
                <a:lstStyle/>
                <a:p>
                  <a:pPr algn="ctr"/>
                  <a:r>
                    <a:rPr lang="en-NZ"/>
                    <a:t>Frame 1</a:t>
                  </a:r>
                </a:p>
              </p:txBody>
            </p:sp>
          </p:grpSp>
          <p:grpSp>
            <p:nvGrpSpPr>
              <p:cNvPr id="55" name="Group 54"/>
              <p:cNvGrpSpPr/>
              <p:nvPr/>
            </p:nvGrpSpPr>
            <p:grpSpPr>
              <a:xfrm>
                <a:off x="6322178" y="987345"/>
                <a:ext cx="2413960" cy="3537456"/>
                <a:chOff x="1115616" y="583131"/>
                <a:chExt cx="2880320" cy="4220867"/>
              </a:xfrm>
            </p:grpSpPr>
            <p:sp>
              <p:nvSpPr>
                <p:cNvPr id="66" name="Rounded Rectangle 65"/>
                <p:cNvSpPr/>
                <p:nvPr/>
              </p:nvSpPr>
              <p:spPr>
                <a:xfrm>
                  <a:off x="1115616" y="915566"/>
                  <a:ext cx="2880320" cy="38884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67" name="Rectangle 66"/>
                <p:cNvSpPr/>
                <p:nvPr/>
              </p:nvSpPr>
              <p:spPr>
                <a:xfrm>
                  <a:off x="1403648" y="1131590"/>
                  <a:ext cx="2304256" cy="839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ERF</a:t>
                  </a:r>
                </a:p>
                <a:p>
                  <a:pPr algn="ctr"/>
                  <a:r>
                    <a:rPr lang="en-NZ"/>
                    <a:t>Timestamp=3</a:t>
                  </a:r>
                </a:p>
                <a:p>
                  <a:pPr algn="ctr"/>
                  <a:r>
                    <a:rPr lang="en-NZ"/>
                    <a:t>Type=</a:t>
                  </a:r>
                  <a:r>
                    <a:rPr lang="en-NZ" b="1">
                      <a:solidFill>
                        <a:srgbClr val="FF0000"/>
                      </a:solidFill>
                    </a:rPr>
                    <a:t>META</a:t>
                  </a:r>
                </a:p>
              </p:txBody>
            </p:sp>
            <p:sp>
              <p:nvSpPr>
                <p:cNvPr id="68" name="Rectangle 67"/>
                <p:cNvSpPr/>
                <p:nvPr/>
              </p:nvSpPr>
              <p:spPr>
                <a:xfrm>
                  <a:off x="1403648" y="1995686"/>
                  <a:ext cx="2304256" cy="2592288"/>
                </a:xfrm>
                <a:prstGeom prst="rect">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a:t>Provenance</a:t>
                  </a:r>
                </a:p>
                <a:p>
                  <a:pPr algn="ctr"/>
                  <a:r>
                    <a:rPr lang="en-NZ"/>
                    <a:t>Gen Time=76</a:t>
                  </a:r>
                </a:p>
                <a:p>
                  <a:pPr algn="ctr"/>
                  <a:r>
                    <a:rPr lang="en-NZ"/>
                    <a:t>User=SFD</a:t>
                  </a:r>
                </a:p>
                <a:p>
                  <a:pPr algn="ctr"/>
                  <a:r>
                    <a:rPr lang="en-NZ"/>
                    <a:t>Comment=Wow!</a:t>
                  </a:r>
                </a:p>
              </p:txBody>
            </p:sp>
            <p:sp>
              <p:nvSpPr>
                <p:cNvPr id="69" name="TextBox 68"/>
                <p:cNvSpPr txBox="1"/>
                <p:nvPr/>
              </p:nvSpPr>
              <p:spPr>
                <a:xfrm>
                  <a:off x="2048722" y="583131"/>
                  <a:ext cx="1014110" cy="367237"/>
                </a:xfrm>
                <a:prstGeom prst="rect">
                  <a:avLst/>
                </a:prstGeom>
                <a:noFill/>
              </p:spPr>
              <p:txBody>
                <a:bodyPr wrap="none" rtlCol="0">
                  <a:spAutoFit/>
                </a:bodyPr>
                <a:lstStyle/>
                <a:p>
                  <a:pPr algn="ctr"/>
                  <a:r>
                    <a:rPr lang="en-NZ"/>
                    <a:t>Frame </a:t>
                  </a:r>
                  <a:r>
                    <a:rPr lang="en-NZ" b="1">
                      <a:solidFill>
                        <a:srgbClr val="FF0000"/>
                      </a:solidFill>
                    </a:rPr>
                    <a:t>3</a:t>
                  </a:r>
                </a:p>
              </p:txBody>
            </p:sp>
          </p:grpSp>
          <p:grpSp>
            <p:nvGrpSpPr>
              <p:cNvPr id="56" name="Group 55"/>
              <p:cNvGrpSpPr/>
              <p:nvPr/>
            </p:nvGrpSpPr>
            <p:grpSpPr>
              <a:xfrm>
                <a:off x="3369850" y="977973"/>
                <a:ext cx="2413960" cy="3575995"/>
                <a:chOff x="1115616" y="583131"/>
                <a:chExt cx="2880320" cy="4266852"/>
              </a:xfrm>
            </p:grpSpPr>
            <p:sp>
              <p:nvSpPr>
                <p:cNvPr id="62" name="Rounded Rectangle 61"/>
                <p:cNvSpPr/>
                <p:nvPr/>
              </p:nvSpPr>
              <p:spPr>
                <a:xfrm>
                  <a:off x="1115616" y="961551"/>
                  <a:ext cx="2880320" cy="38884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63" name="Rectangle 62"/>
                <p:cNvSpPr/>
                <p:nvPr/>
              </p:nvSpPr>
              <p:spPr>
                <a:xfrm>
                  <a:off x="1403648" y="1177575"/>
                  <a:ext cx="2304256" cy="850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ERF</a:t>
                  </a:r>
                </a:p>
                <a:p>
                  <a:pPr algn="ctr"/>
                  <a:r>
                    <a:rPr lang="en-NZ"/>
                    <a:t>Timestamp=2</a:t>
                  </a:r>
                </a:p>
                <a:p>
                  <a:pPr algn="ctr"/>
                  <a:r>
                    <a:rPr lang="en-NZ"/>
                    <a:t>Type=ETH</a:t>
                  </a:r>
                </a:p>
              </p:txBody>
            </p:sp>
            <p:sp>
              <p:nvSpPr>
                <p:cNvPr id="64" name="Rectangle 63"/>
                <p:cNvSpPr/>
                <p:nvPr/>
              </p:nvSpPr>
              <p:spPr>
                <a:xfrm>
                  <a:off x="1403648" y="2052854"/>
                  <a:ext cx="2304256" cy="25811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a:t>Packet</a:t>
                  </a:r>
                </a:p>
                <a:p>
                  <a:pPr algn="ctr"/>
                  <a:r>
                    <a:rPr lang="en-NZ"/>
                    <a:t>BBBB</a:t>
                  </a:r>
                </a:p>
              </p:txBody>
            </p:sp>
            <p:sp>
              <p:nvSpPr>
                <p:cNvPr id="65" name="TextBox 64"/>
                <p:cNvSpPr txBox="1"/>
                <p:nvPr/>
              </p:nvSpPr>
              <p:spPr>
                <a:xfrm>
                  <a:off x="2048722" y="583131"/>
                  <a:ext cx="1014110" cy="367237"/>
                </a:xfrm>
                <a:prstGeom prst="rect">
                  <a:avLst/>
                </a:prstGeom>
                <a:noFill/>
              </p:spPr>
              <p:txBody>
                <a:bodyPr wrap="none" rtlCol="0">
                  <a:spAutoFit/>
                </a:bodyPr>
                <a:lstStyle/>
                <a:p>
                  <a:pPr algn="ctr"/>
                  <a:r>
                    <a:rPr lang="en-NZ"/>
                    <a:t>Frame 2</a:t>
                  </a:r>
                </a:p>
              </p:txBody>
            </p:sp>
          </p:grpSp>
          <p:grpSp>
            <p:nvGrpSpPr>
              <p:cNvPr id="57" name="Group 56"/>
              <p:cNvGrpSpPr/>
              <p:nvPr/>
            </p:nvGrpSpPr>
            <p:grpSpPr>
              <a:xfrm>
                <a:off x="9274506" y="977973"/>
                <a:ext cx="2413960" cy="3537456"/>
                <a:chOff x="1115616" y="583131"/>
                <a:chExt cx="2880320" cy="4220867"/>
              </a:xfrm>
            </p:grpSpPr>
            <p:sp>
              <p:nvSpPr>
                <p:cNvPr id="58" name="Rounded Rectangle 57"/>
                <p:cNvSpPr/>
                <p:nvPr/>
              </p:nvSpPr>
              <p:spPr>
                <a:xfrm>
                  <a:off x="1115616" y="915566"/>
                  <a:ext cx="2880320" cy="38884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NZ"/>
                </a:p>
              </p:txBody>
            </p:sp>
            <p:sp>
              <p:nvSpPr>
                <p:cNvPr id="59" name="Rectangle 58"/>
                <p:cNvSpPr/>
                <p:nvPr/>
              </p:nvSpPr>
              <p:spPr>
                <a:xfrm>
                  <a:off x="1403648" y="1131590"/>
                  <a:ext cx="2304256" cy="839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ERF</a:t>
                  </a:r>
                </a:p>
                <a:p>
                  <a:pPr algn="ctr"/>
                  <a:r>
                    <a:rPr lang="en-NZ"/>
                    <a:t>Timestamp=4</a:t>
                  </a:r>
                </a:p>
                <a:p>
                  <a:pPr algn="ctr"/>
                  <a:r>
                    <a:rPr lang="en-NZ"/>
                    <a:t>Type=ETH</a:t>
                  </a:r>
                </a:p>
              </p:txBody>
            </p:sp>
            <p:sp>
              <p:nvSpPr>
                <p:cNvPr id="60" name="Rectangle 59"/>
                <p:cNvSpPr/>
                <p:nvPr/>
              </p:nvSpPr>
              <p:spPr>
                <a:xfrm>
                  <a:off x="1403648" y="1995686"/>
                  <a:ext cx="2304256" cy="2592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a:t>Packet</a:t>
                  </a:r>
                </a:p>
                <a:p>
                  <a:pPr algn="ctr"/>
                  <a:r>
                    <a:rPr lang="en-NZ"/>
                    <a:t>CCCC</a:t>
                  </a:r>
                </a:p>
              </p:txBody>
            </p:sp>
            <p:sp>
              <p:nvSpPr>
                <p:cNvPr id="61" name="TextBox 60"/>
                <p:cNvSpPr txBox="1"/>
                <p:nvPr/>
              </p:nvSpPr>
              <p:spPr>
                <a:xfrm>
                  <a:off x="2048722" y="583131"/>
                  <a:ext cx="1014110" cy="367237"/>
                </a:xfrm>
                <a:prstGeom prst="rect">
                  <a:avLst/>
                </a:prstGeom>
                <a:noFill/>
              </p:spPr>
              <p:txBody>
                <a:bodyPr wrap="none" rtlCol="0">
                  <a:spAutoFit/>
                </a:bodyPr>
                <a:lstStyle/>
                <a:p>
                  <a:pPr algn="ctr"/>
                  <a:r>
                    <a:rPr lang="en-NZ"/>
                    <a:t>Frame </a:t>
                  </a:r>
                  <a:r>
                    <a:rPr lang="en-NZ" b="1">
                      <a:solidFill>
                        <a:srgbClr val="FF0000"/>
                      </a:solidFill>
                    </a:rPr>
                    <a:t>4</a:t>
                  </a:r>
                </a:p>
              </p:txBody>
            </p:sp>
          </p:grpSp>
        </p:grpSp>
        <p:sp>
          <p:nvSpPr>
            <p:cNvPr id="51" name="Rectangle 50"/>
            <p:cNvSpPr/>
            <p:nvPr/>
          </p:nvSpPr>
          <p:spPr>
            <a:xfrm>
              <a:off x="9495409" y="2141152"/>
              <a:ext cx="1940076" cy="430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a:solidFill>
                    <a:schemeClr val="tx2"/>
                  </a:solidFill>
                </a:rPr>
                <a:t>AnchorID=</a:t>
              </a:r>
              <a:r>
                <a:rPr lang="en-NZ" b="1">
                  <a:solidFill>
                    <a:schemeClr val="tx2"/>
                  </a:solidFill>
                </a:rPr>
                <a:t>0xEA56…</a:t>
              </a:r>
            </a:p>
          </p:txBody>
        </p:sp>
        <p:sp>
          <p:nvSpPr>
            <p:cNvPr id="52" name="Rectangle 51"/>
            <p:cNvSpPr/>
            <p:nvPr/>
          </p:nvSpPr>
          <p:spPr>
            <a:xfrm>
              <a:off x="6551990" y="2150524"/>
              <a:ext cx="1931168" cy="430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a:solidFill>
                    <a:schemeClr val="tx2"/>
                  </a:solidFill>
                </a:rPr>
                <a:t>AnchorID=</a:t>
              </a:r>
              <a:r>
                <a:rPr lang="en-NZ" b="1">
                  <a:solidFill>
                    <a:schemeClr val="tx2"/>
                  </a:solidFill>
                </a:rPr>
                <a:t>0xEA56…</a:t>
              </a:r>
            </a:p>
          </p:txBody>
        </p:sp>
        <p:sp>
          <p:nvSpPr>
            <p:cNvPr id="53" name="Right Arrow 52"/>
            <p:cNvSpPr/>
            <p:nvPr/>
          </p:nvSpPr>
          <p:spPr>
            <a:xfrm>
              <a:off x="8483157" y="2257967"/>
              <a:ext cx="1224136" cy="216024"/>
            </a:xfrm>
            <a:prstGeom prst="rightArrow">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681298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path" presetSubtype="0" accel="50000" decel="50000" fill="hold" nodeType="withEffect">
                                  <p:childTnLst>
                                    <p:animMotion origin="layout" path="M 0.25243 -0.00494 L -0.325 -0.00834" pathEditMode="relative" rAng="0" ptsTypes="AA">
                                      <p:cBhvr>
                                        <p:cTn id="6" dur="1000" fill="hold"/>
                                        <p:tgtEl>
                                          <p:spTgt spid="49"/>
                                        </p:tgtEl>
                                        <p:attrNameLst>
                                          <p:attrName>ppt_x</p:attrName>
                                          <p:attrName>ppt_y</p:attrName>
                                        </p:attrNameLst>
                                      </p:cBhvr>
                                      <p:rCtr x="-2887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a:t>HOW: ERF in Wireshark</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9167" y="977973"/>
            <a:ext cx="7534361" cy="3826043"/>
          </a:xfrm>
          <a:prstGeom prst="rect">
            <a:avLst/>
          </a:prstGeom>
        </p:spPr>
      </p:pic>
    </p:spTree>
    <p:extLst>
      <p:ext uri="{BB962C8B-B14F-4D97-AF65-F5344CB8AC3E}">
        <p14:creationId xmlns:p14="http://schemas.microsoft.com/office/powerpoint/2010/main" val="2208701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quarter" idx="10"/>
          </p:nvPr>
        </p:nvSpPr>
        <p:spPr/>
        <p:txBody>
          <a:bodyPr>
            <a:normAutofit fontScale="85000" lnSpcReduction="10000"/>
          </a:bodyPr>
          <a:lstStyle/>
          <a:p>
            <a:pPr marL="0" indent="0">
              <a:buNone/>
            </a:pPr>
            <a:r>
              <a:rPr lang="en-US" b="1"/>
              <a:t>Why?</a:t>
            </a:r>
          </a:p>
          <a:p>
            <a:pPr lvl="1"/>
            <a:r>
              <a:rPr lang="en-US"/>
              <a:t>Why do we need metadata and-what would we use it for?</a:t>
            </a:r>
          </a:p>
          <a:p>
            <a:pPr marL="0" indent="0">
              <a:buNone/>
            </a:pPr>
            <a:r>
              <a:rPr lang="en-US" b="1"/>
              <a:t>What?</a:t>
            </a:r>
          </a:p>
          <a:p>
            <a:pPr lvl="1"/>
            <a:r>
              <a:rPr lang="en-US"/>
              <a:t>What do we mean by metadata?</a:t>
            </a:r>
          </a:p>
          <a:p>
            <a:pPr lvl="1"/>
            <a:r>
              <a:rPr lang="en-US"/>
              <a:t>What categories of metadata are there?</a:t>
            </a:r>
          </a:p>
          <a:p>
            <a:pPr lvl="1"/>
            <a:r>
              <a:rPr lang="en-US"/>
              <a:t>What metadata might we want? </a:t>
            </a:r>
          </a:p>
          <a:p>
            <a:pPr marL="0" indent="0">
              <a:buNone/>
            </a:pPr>
            <a:r>
              <a:rPr lang="en-US" b="1"/>
              <a:t>How?</a:t>
            </a:r>
          </a:p>
          <a:p>
            <a:pPr lvl="1"/>
            <a:r>
              <a:rPr lang="en-US"/>
              <a:t>Some options for encoding metadata: PCAP-NG and ERF</a:t>
            </a:r>
          </a:p>
          <a:p>
            <a:pPr lvl="1"/>
            <a:r>
              <a:rPr lang="en-US"/>
              <a:t>How do they differ and what is the impact?</a:t>
            </a:r>
          </a:p>
          <a:p>
            <a:pPr marL="0" indent="0">
              <a:buNone/>
            </a:pPr>
            <a:endParaRPr lang="en-US"/>
          </a:p>
        </p:txBody>
      </p:sp>
    </p:spTree>
    <p:extLst>
      <p:ext uri="{BB962C8B-B14F-4D97-AF65-F5344CB8AC3E}">
        <p14:creationId xmlns:p14="http://schemas.microsoft.com/office/powerpoint/2010/main" val="3799744925"/>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WHY: Data Needs Context</a:t>
            </a:r>
          </a:p>
        </p:txBody>
      </p:sp>
      <p:sp>
        <p:nvSpPr>
          <p:cNvPr id="4" name="Text Placeholder 2"/>
          <p:cNvSpPr txBox="1"/>
          <p:nvPr/>
        </p:nvSpPr>
        <p:spPr>
          <a:xfrm>
            <a:off x="144896" y="1491630"/>
            <a:ext cx="4176733"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Tahoma"/>
                <a:ea typeface="Tahoma"/>
                <a:cs typeface="Tahom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Tahoma"/>
                <a:ea typeface="Tahoma"/>
                <a:cs typeface="Tahom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Tahoma"/>
                <a:ea typeface="Tahoma"/>
                <a:cs typeface="Tahom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Tahoma"/>
                <a:ea typeface="Tahoma"/>
                <a:cs typeface="Tahom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Tahoma"/>
                <a:ea typeface="Tahoma"/>
                <a:cs typeface="Tahom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GB" sz="1800" b="1"/>
              <a:t>Scalable capture</a:t>
            </a:r>
          </a:p>
          <a:p>
            <a:pPr lvl="2"/>
            <a:r>
              <a:rPr lang="en-GB" sz="1400"/>
              <a:t>Multi-point capture, multi-interface, multiple source files</a:t>
            </a:r>
          </a:p>
          <a:p>
            <a:pPr lvl="1"/>
            <a:r>
              <a:rPr lang="en-GB" sz="1800" b="1"/>
              <a:t>Data mining</a:t>
            </a:r>
          </a:p>
          <a:p>
            <a:pPr lvl="2"/>
            <a:r>
              <a:rPr lang="en-GB" sz="1400"/>
              <a:t>Search and retrieval using contextual indexes</a:t>
            </a:r>
            <a:endParaRPr lang="en-NZ" sz="1400"/>
          </a:p>
          <a:p>
            <a:pPr lvl="1"/>
            <a:r>
              <a:rPr lang="en-GB" sz="1800" b="1"/>
              <a:t>Capture quality</a:t>
            </a:r>
          </a:p>
          <a:p>
            <a:pPr lvl="2"/>
            <a:r>
              <a:rPr lang="en-GB" sz="1400"/>
              <a:t>Packet loss auditing</a:t>
            </a:r>
          </a:p>
          <a:p>
            <a:pPr lvl="2"/>
            <a:r>
              <a:rPr lang="en-GB" sz="1400"/>
              <a:t>Filtering</a:t>
            </a:r>
          </a:p>
          <a:p>
            <a:pPr lvl="1"/>
            <a:r>
              <a:rPr lang="en-GB" sz="1800" b="1"/>
              <a:t>Legal evidence</a:t>
            </a:r>
          </a:p>
          <a:p>
            <a:pPr lvl="2"/>
            <a:r>
              <a:rPr lang="en-GB" sz="1400"/>
              <a:t>Attribution, Verification, Signing</a:t>
            </a:r>
            <a:endParaRPr lang="en-NZ" sz="1400"/>
          </a:p>
        </p:txBody>
      </p:sp>
      <p:sp>
        <p:nvSpPr>
          <p:cNvPr id="5" name="Text Placeholder 2"/>
          <p:cNvSpPr txBox="1"/>
          <p:nvPr/>
        </p:nvSpPr>
        <p:spPr>
          <a:xfrm>
            <a:off x="4441371" y="1491630"/>
            <a:ext cx="3717572" cy="3024336"/>
          </a:xfrm>
          <a:prstGeom prst="rect">
            <a:avLst/>
          </a:prstGeom>
        </p:spPr>
        <p:txBody>
          <a:bodyPr/>
          <a:lstStyle>
            <a:defPPr marR="0" lvl="0" algn="l" rtl="0">
              <a:lnSpc>
                <a:spcPct val="100000"/>
              </a:lnSpc>
              <a:spcBef>
                <a:spcPct val="0"/>
              </a:spcBef>
              <a:spcAft>
                <a:spcPct val="0"/>
              </a:spcAft>
            </a:defPPr>
            <a:lvl1pPr marL="179388" marR="0" lvl="0" indent="-179388" algn="l" rtl="0">
              <a:lnSpc>
                <a:spcPct val="100000"/>
              </a:lnSpc>
              <a:spcBef>
                <a:spcPct val="0"/>
              </a:spcBef>
              <a:spcAft>
                <a:spcPct val="0"/>
              </a:spcAft>
              <a:buFont typeface="Arial" panose="020b0604020202020204" pitchFamily="34" charset="0"/>
              <a:buChar char="•"/>
              <a:defRPr sz="2800" b="0" i="0" u="none" strike="noStrike" cap="none">
                <a:solidFill>
                  <a:srgbClr val="000000"/>
                </a:solidFill>
                <a:latin typeface="+mn-lt"/>
                <a:ea typeface="Arial"/>
                <a:cs typeface="Arial"/>
                <a:sym typeface="Arial"/>
              </a:defRPr>
            </a:lvl1pPr>
            <a:lvl2pPr marL="444500" marR="0" lvl="1" indent="-179388" algn="l" rtl="0">
              <a:lnSpc>
                <a:spcPct val="100000"/>
              </a:lnSpc>
              <a:spcBef>
                <a:spcPct val="0"/>
              </a:spcBef>
              <a:spcAft>
                <a:spcPct val="0"/>
              </a:spcAft>
              <a:buFont typeface="Arial" panose="020b0604020202020204" pitchFamily="34" charset="0"/>
              <a:buChar char="•"/>
              <a:defRPr sz="2000" b="0" i="0" u="none" strike="noStrike" cap="none">
                <a:solidFill>
                  <a:srgbClr val="000000"/>
                </a:solidFill>
                <a:latin typeface="+mn-lt"/>
                <a:ea typeface="Arial"/>
                <a:cs typeface="Arial"/>
                <a:sym typeface="Arial"/>
              </a:defRPr>
            </a:lvl2pPr>
            <a:lvl3pPr marL="803275" marR="0" lvl="2" indent="-179388" algn="l" rtl="0">
              <a:lnSpc>
                <a:spcPct val="100000"/>
              </a:lnSpc>
              <a:spcBef>
                <a:spcPct val="0"/>
              </a:spcBef>
              <a:spcAft>
                <a:spcPct val="0"/>
              </a:spcAft>
              <a:buFont typeface="Arial" panose="020b0604020202020204" pitchFamily="34" charset="0"/>
              <a:buChar char="•"/>
              <a:defRPr sz="1600" b="0" i="0" u="none" strike="noStrike" cap="none">
                <a:solidFill>
                  <a:srgbClr val="000000"/>
                </a:solidFill>
                <a:latin typeface="+mn-lt"/>
                <a:ea typeface="Arial"/>
                <a:cs typeface="Arial"/>
                <a:sym typeface="Arial"/>
              </a:defRPr>
            </a:lvl3pPr>
            <a:lvl4pPr marL="1076325" marR="0" lvl="3" indent="-179388" algn="l" rtl="0">
              <a:lnSpc>
                <a:spcPct val="100000"/>
              </a:lnSpc>
              <a:spcBef>
                <a:spcPct val="0"/>
              </a:spcBef>
              <a:spcAft>
                <a:spcPct val="0"/>
              </a:spcAft>
              <a:buFont typeface="Arial" panose="020b0604020202020204" pitchFamily="34" charset="0"/>
              <a:buChar char="•"/>
              <a:defRPr sz="1400" b="0" i="0" u="none" strike="noStrike" cap="none">
                <a:solidFill>
                  <a:srgbClr val="000000"/>
                </a:solidFill>
                <a:latin typeface="+mn-lt"/>
                <a:ea typeface="Arial"/>
                <a:cs typeface="Arial"/>
                <a:sym typeface="Arial"/>
              </a:defRPr>
            </a:lvl4pPr>
            <a:lvl5pPr marL="1341438" marR="0" lvl="4" indent="-179388" algn="l" rtl="0">
              <a:lnSpc>
                <a:spcPct val="100000"/>
              </a:lnSpc>
              <a:spcBef>
                <a:spcPct val="0"/>
              </a:spcBef>
              <a:spcAft>
                <a:spcPct val="0"/>
              </a:spcAft>
              <a:buFont typeface="Arial" panose="020b0604020202020204" pitchFamily="34" charset="0"/>
              <a:buChar char="•"/>
              <a:defRPr sz="1200" b="0" i="0" u="none" strike="noStrike" cap="none">
                <a:solidFill>
                  <a:srgbClr val="000000"/>
                </a:solidFill>
                <a:latin typeface="+mn-lt"/>
                <a:ea typeface="Arial"/>
                <a:cs typeface="Arial"/>
                <a:sym typeface="Arial"/>
              </a:defRPr>
            </a:lvl5pPr>
            <a:lvl6pPr marR="0" lvl="5"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9pPr>
          </a:lstStyle>
          <a:p>
            <a:pPr lvl="1"/>
            <a:r>
              <a:rPr lang="en-GB" sz="1800" b="1" kern="1200">
                <a:solidFill>
                  <a:srgbClr val="003399"/>
                </a:solidFill>
                <a:latin typeface="Tahoma"/>
                <a:ea typeface="Tahoma"/>
                <a:cs typeface="Tahoma"/>
              </a:rPr>
              <a:t>Timing Accuracy</a:t>
            </a:r>
          </a:p>
          <a:p>
            <a:pPr lvl="2"/>
            <a:r>
              <a:rPr lang="en-GB" sz="1400" kern="1200">
                <a:solidFill>
                  <a:srgbClr val="003399"/>
                </a:solidFill>
                <a:latin typeface="Tahoma"/>
                <a:ea typeface="Tahoma"/>
                <a:cs typeface="Tahoma"/>
              </a:rPr>
              <a:t>Financial regulatory compliance – e.g. MiFID 2</a:t>
            </a:r>
          </a:p>
          <a:p>
            <a:pPr lvl="2"/>
            <a:r>
              <a:rPr lang="en-GB" sz="1400" kern="1200">
                <a:solidFill>
                  <a:srgbClr val="003399"/>
                </a:solidFill>
                <a:latin typeface="Tahoma"/>
                <a:ea typeface="Tahoma"/>
                <a:cs typeface="Tahoma"/>
              </a:rPr>
              <a:t>Event correlation</a:t>
            </a:r>
          </a:p>
          <a:p>
            <a:pPr lvl="2"/>
            <a:r>
              <a:rPr lang="en-NZ" sz="1400" kern="1200" err="1">
                <a:solidFill>
                  <a:srgbClr val="003399"/>
                </a:solidFill>
                <a:latin typeface="Tahoma"/>
                <a:ea typeface="Tahoma"/>
                <a:cs typeface="Tahoma"/>
              </a:rPr>
              <a:t>QoS monitoring</a:t>
            </a:r>
          </a:p>
          <a:p>
            <a:pPr lvl="1"/>
            <a:r>
              <a:rPr lang="en-GB" sz="1800" b="1" kern="1200">
                <a:solidFill>
                  <a:srgbClr val="003399"/>
                </a:solidFill>
                <a:latin typeface="Tahoma"/>
                <a:ea typeface="Tahoma"/>
                <a:cs typeface="Tahoma"/>
              </a:rPr>
              <a:t>Big Data</a:t>
            </a:r>
          </a:p>
          <a:p>
            <a:pPr lvl="2"/>
            <a:r>
              <a:rPr lang="en-GB" sz="1400" kern="1200">
                <a:solidFill>
                  <a:srgbClr val="003399"/>
                </a:solidFill>
                <a:latin typeface="Tahoma"/>
                <a:ea typeface="Tahoma"/>
                <a:cs typeface="Tahoma"/>
              </a:rPr>
              <a:t>Baselining, Trending / Forecasting</a:t>
            </a:r>
          </a:p>
          <a:p>
            <a:pPr lvl="2"/>
            <a:r>
              <a:rPr lang="en-GB" sz="1400" kern="1200">
                <a:solidFill>
                  <a:srgbClr val="003399"/>
                </a:solidFill>
                <a:latin typeface="Tahoma"/>
                <a:ea typeface="Tahoma"/>
                <a:cs typeface="Tahoma"/>
              </a:rPr>
              <a:t>Machine Learning </a:t>
            </a:r>
            <a:r>
              <a:rPr lang="en-US" sz="1400" kern="1200">
                <a:solidFill>
                  <a:srgbClr val="003399"/>
                </a:solidFill>
                <a:latin typeface="Tahoma"/>
                <a:ea typeface="Tahoma"/>
                <a:cs typeface="Tahoma"/>
              </a:rPr>
              <a:t>/ Cloud Services</a:t>
            </a:r>
            <a:endParaRPr lang="en-GB" sz="1400" kern="1200">
              <a:solidFill>
                <a:srgbClr val="003399"/>
              </a:solidFill>
              <a:latin typeface="Tahoma"/>
              <a:ea typeface="Tahoma"/>
              <a:cs typeface="Tahoma"/>
            </a:endParaRPr>
          </a:p>
          <a:p>
            <a:pPr lvl="1"/>
            <a:r>
              <a:rPr lang="en-GB" sz="1800" b="1" kern="1200">
                <a:solidFill>
                  <a:srgbClr val="003399"/>
                </a:solidFill>
                <a:latin typeface="Tahoma"/>
                <a:ea typeface="Tahoma"/>
                <a:cs typeface="Tahoma"/>
              </a:rPr>
              <a:t>Event annotation</a:t>
            </a:r>
          </a:p>
          <a:p>
            <a:pPr lvl="2"/>
            <a:r>
              <a:rPr lang="en-GB" sz="1400" kern="1200">
                <a:solidFill>
                  <a:srgbClr val="003399"/>
                </a:solidFill>
                <a:latin typeface="Tahoma"/>
                <a:ea typeface="Tahoma"/>
                <a:cs typeface="Tahoma"/>
              </a:rPr>
              <a:t>Flagging suspect traffic for analysis</a:t>
            </a:r>
          </a:p>
          <a:p>
            <a:pPr lvl="2"/>
            <a:r>
              <a:rPr lang="en-GB" sz="1400" kern="1200">
                <a:solidFill>
                  <a:srgbClr val="003399"/>
                </a:solidFill>
                <a:latin typeface="Tahoma"/>
                <a:ea typeface="Tahoma"/>
                <a:cs typeface="Tahoma"/>
              </a:rPr>
              <a:t>Expert analyst notes</a:t>
            </a:r>
          </a:p>
          <a:p>
            <a:endParaRPr lang="en-NZ">
              <a:solidFill>
                <a:srgbClr val="003399"/>
              </a:solidFill>
              <a:latin typeface="Tahoma"/>
              <a:ea typeface="Tahoma"/>
              <a:cs typeface="Tahoma"/>
            </a:endParaRPr>
          </a:p>
        </p:txBody>
      </p:sp>
      <p:sp>
        <p:nvSpPr>
          <p:cNvPr id="6" name="Rectangle 5"/>
          <p:cNvSpPr/>
          <p:nvPr/>
        </p:nvSpPr>
        <p:spPr>
          <a:xfrm>
            <a:off x="499458" y="973193"/>
            <a:ext cx="8644541" cy="523220"/>
          </a:xfrm>
          <a:prstGeom prst="rect">
            <a:avLst/>
          </a:prstGeom>
        </p:spPr>
        <p:txBody>
          <a:bodyPr wrap="square">
            <a:spAutoFit/>
          </a:bodyPr>
          <a:lstStyle/>
          <a:p>
            <a:r>
              <a:rPr lang="en-GB" sz="2800" b="1" kern="1200">
                <a:solidFill>
                  <a:srgbClr val="003399"/>
                </a:solidFill>
                <a:latin typeface="Tahoma"/>
                <a:ea typeface="Tahoma"/>
                <a:cs typeface="Tahoma"/>
              </a:rPr>
              <a:t>Some use cases </a:t>
            </a:r>
            <a:r>
              <a:rPr lang="mr-IN" sz="2800" b="1" kern="1200">
                <a:solidFill>
                  <a:srgbClr val="003399"/>
                </a:solidFill>
                <a:latin typeface="Tahoma"/>
                <a:ea typeface="Tahoma"/>
                <a:cs typeface="Tahoma"/>
              </a:rPr>
              <a:t>…</a:t>
            </a:r>
            <a:endParaRPr lang="en-GB" sz="2800" b="1" kern="1200">
              <a:solidFill>
                <a:srgbClr val="003399"/>
              </a:solidFill>
              <a:latin typeface="Tahoma"/>
              <a:ea typeface="Tahoma"/>
              <a:cs typeface="Tahoma"/>
            </a:endParaRPr>
          </a:p>
        </p:txBody>
      </p:sp>
    </p:spTree>
    <p:extLst>
      <p:ext uri="{BB962C8B-B14F-4D97-AF65-F5344CB8AC3E}">
        <p14:creationId xmlns:p14="http://schemas.microsoft.com/office/powerpoint/2010/main" val="1878840491"/>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quarter" idx="10"/>
          </p:nvPr>
        </p:nvSpPr>
        <p:spPr/>
        <p:txBody>
          <a:bodyPr>
            <a:normAutofit fontScale="85000" lnSpcReduction="10000"/>
          </a:bodyPr>
          <a:lstStyle/>
          <a:p>
            <a:pPr marL="0" indent="0">
              <a:buNone/>
            </a:pPr>
            <a:r>
              <a:rPr lang="en-US" b="1">
                <a:solidFill>
                  <a:srgbClr val="003399">
                    <a:alpha val="40000"/>
                  </a:srgbClr>
                </a:solidFill>
              </a:rPr>
              <a:t>WHY?</a:t>
            </a:r>
          </a:p>
          <a:p>
            <a:pPr lvl="1"/>
            <a:r>
              <a:rPr lang="en-US">
                <a:solidFill>
                  <a:srgbClr val="003399">
                    <a:alpha val="40000"/>
                  </a:srgbClr>
                </a:solidFill>
              </a:rPr>
              <a:t>Why do we need metadata and-what would we use it for?</a:t>
            </a:r>
          </a:p>
          <a:p>
            <a:pPr marL="0" indent="0">
              <a:buNone/>
            </a:pPr>
            <a:r>
              <a:rPr lang="en-US" b="1"/>
              <a:t>WHAT?</a:t>
            </a:r>
          </a:p>
          <a:p>
            <a:pPr lvl="1"/>
            <a:r>
              <a:rPr lang="en-US"/>
              <a:t>What do we mean by metadata</a:t>
            </a:r>
          </a:p>
          <a:p>
            <a:pPr lvl="1"/>
            <a:r>
              <a:rPr lang="en-US"/>
              <a:t>What categories of metadata are there?</a:t>
            </a:r>
          </a:p>
          <a:p>
            <a:pPr lvl="1"/>
            <a:r>
              <a:rPr lang="en-US"/>
              <a:t>What metadata might we want? </a:t>
            </a:r>
          </a:p>
          <a:p>
            <a:pPr marL="0" indent="0">
              <a:buNone/>
            </a:pPr>
            <a:r>
              <a:rPr lang="en-US" b="1"/>
              <a:t>HOW?</a:t>
            </a:r>
          </a:p>
          <a:p>
            <a:pPr lvl="1"/>
            <a:r>
              <a:rPr lang="en-US"/>
              <a:t>Some options for encoding metadata: PCAP-NG and ERF</a:t>
            </a:r>
          </a:p>
          <a:p>
            <a:pPr lvl="1"/>
            <a:r>
              <a:rPr lang="en-US"/>
              <a:t>How do they differ and what is the impact?</a:t>
            </a:r>
          </a:p>
          <a:p>
            <a:pPr marL="0" indent="0">
              <a:buNone/>
            </a:pPr>
            <a:endParaRPr lang="en-US"/>
          </a:p>
        </p:txBody>
      </p:sp>
    </p:spTree>
    <p:extLst>
      <p:ext uri="{BB962C8B-B14F-4D97-AF65-F5344CB8AC3E}">
        <p14:creationId xmlns:p14="http://schemas.microsoft.com/office/powerpoint/2010/main" val="201336252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WHAT: What Is Metadata?</a:t>
            </a:r>
          </a:p>
        </p:txBody>
      </p:sp>
      <p:sp>
        <p:nvSpPr>
          <p:cNvPr id="3" name="Content Placeholder 2"/>
          <p:cNvSpPr>
            <a:spLocks noGrp="1"/>
          </p:cNvSpPr>
          <p:nvPr>
            <p:ph sz="quarter" idx="10"/>
          </p:nvPr>
        </p:nvSpPr>
        <p:spPr>
          <a:xfrm>
            <a:off x="492952" y="1193801"/>
            <a:ext cx="1613640" cy="3398604"/>
          </a:xfrm>
        </p:spPr>
        <p:txBody>
          <a:bodyPr>
            <a:normAutofit/>
          </a:bodyPr>
          <a:lstStyle/>
          <a:p>
            <a:pPr marL="0" marR="0" lvl="0" indent="0" defTabSz="914400" eaLnBrk="1" fontAlgn="auto" latinLnBrk="0" hangingPunct="1">
              <a:lnSpc>
                <a:spcPct val="100000"/>
              </a:lnSpc>
              <a:spcBef>
                <a:spcPct val="0"/>
              </a:spcBef>
              <a:spcAft>
                <a:spcPct val="0"/>
              </a:spcAft>
              <a:buClrTx/>
              <a:buSzTx/>
              <a:buFontTx/>
              <a:buNone/>
              <a:defRPr/>
            </a:pPr>
            <a:r>
              <a:rPr lang="en-US" sz="2400"/>
              <a:t>Example image metadata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8199" y="996762"/>
            <a:ext cx="7085801" cy="3792682"/>
          </a:xfrm>
          <a:prstGeom prst="rect">
            <a:avLst/>
          </a:prstGeom>
        </p:spPr>
      </p:pic>
      <p:sp>
        <p:nvSpPr>
          <p:cNvPr id="7" name="Title 1"/>
          <p:cNvSpPr txBox="1"/>
          <p:nvPr/>
        </p:nvSpPr>
        <p:spPr>
          <a:xfrm>
            <a:off x="2058199" y="4034093"/>
            <a:ext cx="3470736" cy="6568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Tahoma"/>
                <a:ea typeface="Tahoma"/>
                <a:cs typeface="Tahoma"/>
              </a:defRPr>
            </a:lvl1pPr>
          </a:lstStyle>
          <a:p>
            <a:r>
              <a:rPr lang="en-US" sz="2000"/>
              <a:t>(Sharkfest Europe 16</a:t>
            </a:r>
          </a:p>
          <a:p>
            <a:r>
              <a:rPr lang="en-US" sz="2000"/>
              <a:t>in the sunny Netherlands)</a:t>
            </a:r>
          </a:p>
        </p:txBody>
      </p:sp>
    </p:spTree>
    <p:extLst>
      <p:ext uri="{BB962C8B-B14F-4D97-AF65-F5344CB8AC3E}">
        <p14:creationId xmlns:p14="http://schemas.microsoft.com/office/powerpoint/2010/main" val="182437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WHAT: Categories Of Metadata</a:t>
            </a:r>
          </a:p>
        </p:txBody>
      </p:sp>
      <p:sp>
        <p:nvSpPr>
          <p:cNvPr id="4" name="Text Placeholder 2"/>
          <p:cNvSpPr txBox="1"/>
          <p:nvPr/>
        </p:nvSpPr>
        <p:spPr>
          <a:xfrm>
            <a:off x="392806" y="1491630"/>
            <a:ext cx="4179194" cy="2880321"/>
          </a:xfrm>
          <a:prstGeom prst="rect">
            <a:avLst/>
          </a:prstGeom>
        </p:spPr>
        <p:txBody>
          <a:bodyPr vert="horz" lIns="91440" tIns="45720" rIns="91440" bIns="45720" rtlCol="0">
            <a:normAutofit fontScale="700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kern="1200">
                <a:solidFill>
                  <a:srgbClr val="003399"/>
                </a:solidFill>
                <a:latin typeface="Tahoma"/>
                <a:ea typeface="Tahoma"/>
                <a:cs typeface="Tahoma"/>
              </a:defRPr>
            </a:lvl1pPr>
            <a:lvl2pPr marL="685800" indent="-228600" defTabSz="914400" eaLnBrk="1" latinLnBrk="0" hangingPunct="1">
              <a:lnSpc>
                <a:spcPct val="90000"/>
              </a:lnSpc>
              <a:spcBef>
                <a:spcPts val="500"/>
              </a:spcBef>
              <a:buFont typeface="Arial" panose="020b0604020202020204" pitchFamily="34" charset="0"/>
              <a:buChar char="•"/>
              <a:defRPr sz="2400" kern="1200">
                <a:solidFill>
                  <a:srgbClr val="003399"/>
                </a:solidFill>
                <a:latin typeface="Tahoma"/>
                <a:ea typeface="Tahoma"/>
                <a:cs typeface="Tahoma"/>
              </a:defRPr>
            </a:lvl2pPr>
            <a:lvl3pPr marL="1143000" indent="-228600" defTabSz="914400" eaLnBrk="1" latinLnBrk="0" hangingPunct="1">
              <a:lnSpc>
                <a:spcPct val="90000"/>
              </a:lnSpc>
              <a:spcBef>
                <a:spcPts val="500"/>
              </a:spcBef>
              <a:buFont typeface="Arial" panose="020b0604020202020204" pitchFamily="34" charset="0"/>
              <a:buChar char="•"/>
              <a:defRPr sz="2000" kern="1200">
                <a:solidFill>
                  <a:srgbClr val="003399"/>
                </a:solidFill>
                <a:latin typeface="Tahoma"/>
                <a:ea typeface="Tahoma"/>
                <a:cs typeface="Tahoma"/>
              </a:defRPr>
            </a:lvl3pPr>
            <a:lvl4pPr marL="1600200" indent="-228600" defTabSz="914400" eaLnBrk="1" latinLnBrk="0" hangingPunct="1">
              <a:lnSpc>
                <a:spcPct val="90000"/>
              </a:lnSpc>
              <a:spcBef>
                <a:spcPts val="500"/>
              </a:spcBef>
              <a:buFont typeface="Arial" panose="020b0604020202020204" pitchFamily="34" charset="0"/>
              <a:buChar char="•"/>
              <a:defRPr sz="1800" kern="1200">
                <a:solidFill>
                  <a:srgbClr val="003399"/>
                </a:solidFill>
                <a:latin typeface="Tahoma"/>
                <a:ea typeface="Tahoma"/>
                <a:cs typeface="Tahoma"/>
              </a:defRPr>
            </a:lvl4pPr>
            <a:lvl5pPr marL="2057400" indent="-228600" defTabSz="914400" eaLnBrk="1" latinLnBrk="0" hangingPunct="1">
              <a:lnSpc>
                <a:spcPct val="90000"/>
              </a:lnSpc>
              <a:spcBef>
                <a:spcPts val="500"/>
              </a:spcBef>
              <a:buFont typeface="Arial" panose="020b0604020202020204" pitchFamily="34" charset="0"/>
              <a:buChar char="•"/>
              <a:defRPr sz="1800" kern="1200">
                <a:solidFill>
                  <a:srgbClr val="003399"/>
                </a:solidFill>
                <a:latin typeface="Tahoma"/>
                <a:ea typeface="Tahoma"/>
                <a:cs typeface="Tahoma"/>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b="1"/>
              <a:t>Static Capture Context</a:t>
            </a:r>
          </a:p>
          <a:p>
            <a:pPr lvl="1"/>
            <a:r>
              <a:rPr lang="en-GB"/>
              <a:t>Host system details</a:t>
            </a:r>
          </a:p>
          <a:p>
            <a:pPr lvl="1"/>
            <a:r>
              <a:rPr lang="en-GB"/>
              <a:t>Capture interfaces</a:t>
            </a:r>
          </a:p>
          <a:p>
            <a:pPr lvl="1"/>
            <a:r>
              <a:rPr lang="en-GB"/>
              <a:t>Software versions</a:t>
            </a:r>
          </a:p>
          <a:p>
            <a:pPr lvl="1"/>
            <a:endParaRPr lang="en-NZ"/>
          </a:p>
          <a:p>
            <a:pPr marL="0" indent="0">
              <a:lnSpc>
                <a:spcPct val="120000"/>
              </a:lnSpc>
              <a:buNone/>
            </a:pPr>
            <a:r>
              <a:rPr lang="en-GB" b="1"/>
              <a:t>Dynamic Capture Context</a:t>
            </a:r>
          </a:p>
          <a:p>
            <a:pPr lvl="1">
              <a:lnSpc>
                <a:spcPct val="120000"/>
              </a:lnSpc>
            </a:pPr>
            <a:r>
              <a:rPr lang="en-GB"/>
              <a:t>Timing and clock synchronization</a:t>
            </a:r>
          </a:p>
          <a:p>
            <a:pPr lvl="1"/>
            <a:r>
              <a:rPr lang="en-GB"/>
              <a:t>Link state/speed</a:t>
            </a:r>
          </a:p>
          <a:p>
            <a:pPr lvl="1"/>
            <a:r>
              <a:rPr lang="en-GB"/>
              <a:t>Optical power</a:t>
            </a:r>
            <a:endParaRPr lang="en-NZ"/>
          </a:p>
        </p:txBody>
      </p:sp>
      <p:sp>
        <p:nvSpPr>
          <p:cNvPr id="5" name="Text Placeholder 2"/>
          <p:cNvSpPr txBox="1"/>
          <p:nvPr/>
        </p:nvSpPr>
        <p:spPr>
          <a:xfrm>
            <a:off x="4793836" y="1491630"/>
            <a:ext cx="4170652" cy="2160239"/>
          </a:xfrm>
          <a:prstGeom prst="rect">
            <a:avLst/>
          </a:prstGeom>
        </p:spPr>
        <p:txBody>
          <a:bodyPr/>
          <a:lstStyle>
            <a:defPPr marR="0" lvl="0" algn="l" rtl="0">
              <a:lnSpc>
                <a:spcPct val="100000"/>
              </a:lnSpc>
              <a:spcBef>
                <a:spcPct val="0"/>
              </a:spcBef>
              <a:spcAft>
                <a:spcPct val="0"/>
              </a:spcAft>
            </a:defPPr>
            <a:lvl1pPr marL="179388" marR="0" lvl="0" indent="-179388" algn="l" rtl="0">
              <a:lnSpc>
                <a:spcPct val="100000"/>
              </a:lnSpc>
              <a:spcBef>
                <a:spcPct val="0"/>
              </a:spcBef>
              <a:spcAft>
                <a:spcPct val="0"/>
              </a:spcAft>
              <a:buFont typeface="Arial" panose="020b0604020202020204" pitchFamily="34" charset="0"/>
              <a:buChar char="•"/>
              <a:defRPr sz="2800" b="0" i="0" u="none" strike="noStrike" cap="none">
                <a:solidFill>
                  <a:srgbClr val="000000"/>
                </a:solidFill>
                <a:latin typeface="+mn-lt"/>
                <a:ea typeface="Arial"/>
                <a:cs typeface="Arial"/>
                <a:sym typeface="Arial"/>
              </a:defRPr>
            </a:lvl1pPr>
            <a:lvl2pPr marL="444500" marR="0" lvl="1" indent="-179388" algn="l" rtl="0">
              <a:lnSpc>
                <a:spcPct val="100000"/>
              </a:lnSpc>
              <a:spcBef>
                <a:spcPct val="0"/>
              </a:spcBef>
              <a:spcAft>
                <a:spcPct val="0"/>
              </a:spcAft>
              <a:buFont typeface="Arial" panose="020b0604020202020204" pitchFamily="34" charset="0"/>
              <a:buChar char="•"/>
              <a:defRPr sz="2000" b="0" i="0" u="none" strike="noStrike" cap="none">
                <a:solidFill>
                  <a:srgbClr val="000000"/>
                </a:solidFill>
                <a:latin typeface="+mn-lt"/>
                <a:ea typeface="Arial"/>
                <a:cs typeface="Arial"/>
                <a:sym typeface="Arial"/>
              </a:defRPr>
            </a:lvl2pPr>
            <a:lvl3pPr marL="803275" marR="0" lvl="2" indent="-179388" algn="l" rtl="0">
              <a:lnSpc>
                <a:spcPct val="100000"/>
              </a:lnSpc>
              <a:spcBef>
                <a:spcPct val="0"/>
              </a:spcBef>
              <a:spcAft>
                <a:spcPct val="0"/>
              </a:spcAft>
              <a:buFont typeface="Arial" panose="020b0604020202020204" pitchFamily="34" charset="0"/>
              <a:buChar char="•"/>
              <a:defRPr sz="1600" b="0" i="0" u="none" strike="noStrike" cap="none">
                <a:solidFill>
                  <a:srgbClr val="000000"/>
                </a:solidFill>
                <a:latin typeface="+mn-lt"/>
                <a:ea typeface="Arial"/>
                <a:cs typeface="Arial"/>
                <a:sym typeface="Arial"/>
              </a:defRPr>
            </a:lvl3pPr>
            <a:lvl4pPr marL="1076325" marR="0" lvl="3" indent="-179388" algn="l" rtl="0">
              <a:lnSpc>
                <a:spcPct val="100000"/>
              </a:lnSpc>
              <a:spcBef>
                <a:spcPct val="0"/>
              </a:spcBef>
              <a:spcAft>
                <a:spcPct val="0"/>
              </a:spcAft>
              <a:buFont typeface="Arial" panose="020b0604020202020204" pitchFamily="34" charset="0"/>
              <a:buChar char="•"/>
              <a:defRPr sz="1400" b="0" i="0" u="none" strike="noStrike" cap="none">
                <a:solidFill>
                  <a:srgbClr val="000000"/>
                </a:solidFill>
                <a:latin typeface="+mn-lt"/>
                <a:ea typeface="Arial"/>
                <a:cs typeface="Arial"/>
                <a:sym typeface="Arial"/>
              </a:defRPr>
            </a:lvl4pPr>
            <a:lvl5pPr marL="1341438" marR="0" lvl="4" indent="-179388" algn="l" rtl="0">
              <a:lnSpc>
                <a:spcPct val="100000"/>
              </a:lnSpc>
              <a:spcBef>
                <a:spcPct val="0"/>
              </a:spcBef>
              <a:spcAft>
                <a:spcPct val="0"/>
              </a:spcAft>
              <a:buFont typeface="Arial" panose="020b0604020202020204" pitchFamily="34" charset="0"/>
              <a:buChar char="•"/>
              <a:defRPr sz="1200" b="0" i="0" u="none" strike="noStrike" cap="none">
                <a:solidFill>
                  <a:srgbClr val="000000"/>
                </a:solidFill>
                <a:latin typeface="+mn-lt"/>
                <a:ea typeface="Arial"/>
                <a:cs typeface="Arial"/>
                <a:sym typeface="Arial"/>
              </a:defRPr>
            </a:lvl5pPr>
            <a:lvl6pPr marR="0" lvl="5"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GB" sz="2000" b="1" kern="1200">
                <a:solidFill>
                  <a:srgbClr val="003399"/>
                </a:solidFill>
                <a:latin typeface="Tahoma"/>
                <a:ea typeface="Tahoma"/>
                <a:cs typeface="Tahoma"/>
              </a:rPr>
              <a:t>Post-Capture Annotations</a:t>
            </a:r>
          </a:p>
          <a:p>
            <a:pPr lvl="1"/>
            <a:r>
              <a:rPr lang="en-GB" sz="1700" kern="1200">
                <a:solidFill>
                  <a:srgbClr val="003399"/>
                </a:solidFill>
                <a:latin typeface="Tahoma"/>
                <a:ea typeface="Tahoma"/>
                <a:cs typeface="Tahoma"/>
              </a:rPr>
              <a:t>User Comments / Annotations</a:t>
            </a:r>
          </a:p>
          <a:p>
            <a:pPr lvl="1"/>
            <a:r>
              <a:rPr lang="en-GB" sz="1700" kern="1200">
                <a:solidFill>
                  <a:srgbClr val="003399"/>
                </a:solidFill>
                <a:latin typeface="Tahoma"/>
                <a:ea typeface="Tahoma"/>
                <a:cs typeface="Tahoma"/>
              </a:rPr>
              <a:t>Events / Alerts</a:t>
            </a:r>
          </a:p>
          <a:p>
            <a:pPr lvl="1"/>
            <a:r>
              <a:rPr lang="en-GB" sz="1700" kern="1200">
                <a:solidFill>
                  <a:srgbClr val="003399"/>
                </a:solidFill>
                <a:latin typeface="Tahoma"/>
                <a:ea typeface="Tahoma"/>
                <a:cs typeface="Tahoma"/>
              </a:rPr>
              <a:t>Flow records, DPI</a:t>
            </a:r>
          </a:p>
          <a:p>
            <a:pPr lvl="1"/>
            <a:r>
              <a:rPr lang="en-US" sz="1700" kern="1200">
                <a:solidFill>
                  <a:srgbClr val="003399"/>
                </a:solidFill>
                <a:latin typeface="Tahoma"/>
                <a:ea typeface="Tahoma"/>
                <a:cs typeface="Tahoma"/>
              </a:rPr>
              <a:t>Artificial Intelligence / Machine Learning</a:t>
            </a:r>
            <a:endParaRPr lang="en-NZ" sz="1700" kern="1200">
              <a:solidFill>
                <a:srgbClr val="003399"/>
              </a:solidFill>
              <a:latin typeface="Tahoma"/>
              <a:ea typeface="Tahoma"/>
              <a:cs typeface="Tahoma"/>
            </a:endParaRPr>
          </a:p>
          <a:p>
            <a:endParaRPr lang="en-NZ"/>
          </a:p>
        </p:txBody>
      </p:sp>
    </p:spTree>
    <p:extLst>
      <p:ext uri="{BB962C8B-B14F-4D97-AF65-F5344CB8AC3E}">
        <p14:creationId xmlns:p14="http://schemas.microsoft.com/office/powerpoint/2010/main" val="146065415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329</Paragraphs>
  <Slides>47</Slides>
  <Notes>44</Notes>
  <TotalTime>43</TotalTime>
  <HiddenSlides>6</HiddenSlides>
  <MMClips>0</MMClips>
  <ScaleCrop>0</ScaleCrop>
  <HeadingPairs>
    <vt:vector baseType="variant" size="4">
      <vt:variant>
        <vt:lpstr>Theme</vt:lpstr>
      </vt:variant>
      <vt:variant>
        <vt:i4>1</vt:i4>
      </vt:variant>
      <vt:variant>
        <vt:lpstr>Slide Titles</vt:lpstr>
      </vt:variant>
      <vt:variant>
        <vt:i4>47</vt:i4>
      </vt:variant>
    </vt:vector>
  </HeadingPairs>
  <TitlesOfParts>
    <vt:vector baseType="lpstr" size="48">
      <vt:lpstr>Custom Design</vt:lpstr>
      <vt:lpstr>Augmenting Packet Capture with Contextual Metadata</vt:lpstr>
      <vt:lpstr>Packet Capture As Ground Truth</vt:lpstr>
      <vt:lpstr>Packet Capture As Ground Truth</vt:lpstr>
      <vt:lpstr>But Is It Really Ground Truth?</vt:lpstr>
      <vt:lpstr>Agenda</vt:lpstr>
      <vt:lpstr>WHY: Data Needs Context</vt:lpstr>
      <vt:lpstr>Agenda</vt:lpstr>
      <vt:lpstr>WHAT: What Is Metadata?</vt:lpstr>
      <vt:lpstr>WHAT: Categories Of Metadata</vt:lpstr>
      <vt:lpstr>WHAT: Packet Metadata</vt:lpstr>
      <vt:lpstr>Agenda</vt:lpstr>
      <vt:lpstr>HOW: PCAP file format</vt:lpstr>
      <vt:lpstr>Pcap Demo</vt:lpstr>
      <vt:lpstr>HOW: PCAP In Wireshark</vt:lpstr>
      <vt:lpstr>HOW: PCAP In Wireshark</vt:lpstr>
      <vt:lpstr>HOW: What Does PCAP Enable?</vt:lpstr>
      <vt:lpstr>HOW: PCAP-NG</vt:lpstr>
      <vt:lpstr>HOW: PCAP-NG Blocks</vt:lpstr>
      <vt:lpstr>HOW: PCAP-NG Blocks</vt:lpstr>
      <vt:lpstr>HOW: PCAP-NG File Format</vt:lpstr>
      <vt:lpstr>PCAP-NG Demo</vt:lpstr>
      <vt:lpstr>HOW: PCAP-NG In Wireshark</vt:lpstr>
      <vt:lpstr>HOW: PCAP-NG In Wireshark</vt:lpstr>
      <vt:lpstr>HOW: PCAP-NG In Wireshark</vt:lpstr>
      <vt:lpstr>HOW: PCAP-NG In Wireshark</vt:lpstr>
      <vt:lpstr>HOW: What Does PCAP-NG Enable?</vt:lpstr>
      <vt:lpstr>HOW: ERF Extensible Record Format</vt:lpstr>
      <vt:lpstr>HOW: ERF Extensible Record Format</vt:lpstr>
      <vt:lpstr>HOW: ERF Periodic Streaming</vt:lpstr>
      <vt:lpstr>HOW: ERF And Provenance</vt:lpstr>
      <vt:lpstr>ERF Demo</vt:lpstr>
      <vt:lpstr>HOW: ERF In Wireshark</vt:lpstr>
      <vt:lpstr>HOW: ERF In Wireshark</vt:lpstr>
      <vt:lpstr>HOW: ERF In Wireshark</vt:lpstr>
      <vt:lpstr>HOW: ERF In Wireshark</vt:lpstr>
      <vt:lpstr>HOW: ERF In Wireshark</vt:lpstr>
      <vt:lpstr>HOW: ERF In Wireshark</vt:lpstr>
      <vt:lpstr>HOW: ERF In Wireshark</vt:lpstr>
      <vt:lpstr>HOW: ERF In Wireshark</vt:lpstr>
      <vt:lpstr>HOW: What Does ERF Enable?</vt:lpstr>
      <vt:lpstr>HOW: Comments</vt:lpstr>
      <vt:lpstr>HOW: Summary</vt:lpstr>
      <vt:lpstr>Conclusions</vt:lpstr>
      <vt:lpstr>Thank You!</vt:lpstr>
      <vt:lpstr>HOW: Adding A Comment</vt:lpstr>
      <vt:lpstr>HOW: Adding A Comment</vt:lpstr>
      <vt:lpstr>HOW: ERF in Wireshark</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Augmenting Packet Capture with Contextual Metadata</dc:title>
  <dc:creator>Stephen Donnelly</dc:creator>
  <cp:lastModifiedBy>Stephen Donnelly</cp:lastModifiedBy>
  <cp:revision>4</cp:revision>
  <dcterms:modified xsi:type="dcterms:W3CDTF">2023-02-24T17:26:02Z</dcterms:modified>
</cp:coreProperties>
</file>