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52" r:id="rId1"/>
  </p:sldMasterIdLst>
  <p:notesMasterIdLst>
    <p:notesMasterId r:id="rId2"/>
  </p:notesMasterIdLst>
  <p:sldIdLst>
    <p:sldId id="265" r:id="rId3"/>
    <p:sldId id="266" r:id="rId4"/>
    <p:sldId id="285" r:id="rId5"/>
    <p:sldId id="268" r:id="rId6"/>
    <p:sldId id="261" r:id="rId7"/>
    <p:sldId id="269" r:id="rId8"/>
    <p:sldId id="267" r:id="rId9"/>
    <p:sldId id="273" r:id="rId10"/>
    <p:sldId id="274" r:id="rId11"/>
    <p:sldId id="275" r:id="rId12"/>
    <p:sldId id="276" r:id="rId13"/>
    <p:sldId id="277" r:id="rId14"/>
    <p:sldId id="278" r:id="rId15"/>
    <p:sldId id="279" r:id="rId16"/>
    <p:sldId id="286" r:id="rId17"/>
    <p:sldId id="280" r:id="rId18"/>
    <p:sldId id="270" r:id="rId19"/>
    <p:sldId id="271" r:id="rId20"/>
    <p:sldId id="281" r:id="rId21"/>
    <p:sldId id="282" r:id="rId22"/>
    <p:sldId id="272" r:id="rId23"/>
    <p:sldId id="283" r:id="rId24"/>
    <p:sldId id="284" r:id="rId25"/>
    <p:sldId id="257" r:id="rId26"/>
    <p:sldId id="259" r:id="rId27"/>
    <p:sldId id="260" r:id="rId28"/>
    <p:sldId id="263" r:id="rId29"/>
    <p:sldId id="264" r:id="rId30"/>
    <p:sldId id="262" r:id="rId31"/>
    <p:sldId id="258" r:id="rId32"/>
  </p:sldIdLst>
  <p:sldSz cx="9144000" cy="5143500" type="screen16x9"/>
  <p:notesSz cx="6858000" cy="9144000"/>
  <p:embeddedFontLst>
    <p:embeddedFont>
      <p:font typeface="Tahoma" panose="020B0604030504040204" pitchFamily="34" charset="0"/>
      <p:regular r:id="rId34"/>
      <p:bold r:id="rId35"/>
    </p:embeddedFont>
    <p:embeddedFont>
      <p:font typeface="Calibri" panose="020F0502020204030204" pitchFamily="34" charset="0"/>
      <p:regular r:id="rId36"/>
      <p:bold r:id="rId37"/>
      <p:italic r:id="rId38"/>
      <p:boldItalic r:id="rId39"/>
    </p:embeddedFont>
  </p:embeddedFontLst>
  <p:custDataLst>
    <p:tags r:id="rId33"/>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01" autoAdjust="0"/>
  </p:normalViewPr>
  <p:slideViewPr>
    <p:cSldViewPr snapToGrid="0">
      <p:cViewPr varScale="1">
        <p:scale>
          <a:sx n="126" d="100"/>
          <a:sy n="126" d="100"/>
        </p:scale>
        <p:origin x="704" y="192"/>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0" d="100"/>
          <a:sy n="0"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tags" Target="tags/tag1.xml" /><Relationship Id="rId34" Type="http://schemas.openxmlformats.org/officeDocument/2006/relationships/font" Target="fonts/font1.fntdata" /><Relationship Id="rId35" Type="http://schemas.openxmlformats.org/officeDocument/2006/relationships/font" Target="fonts/font2.fntdata" /><Relationship Id="rId36" Type="http://schemas.openxmlformats.org/officeDocument/2006/relationships/font" Target="fonts/font3.fntdata" /><Relationship Id="rId37" Type="http://schemas.openxmlformats.org/officeDocument/2006/relationships/font" Target="fonts/font4.fntdata" /><Relationship Id="rId38" Type="http://schemas.openxmlformats.org/officeDocument/2006/relationships/font" Target="fonts/font5.fntdata" /><Relationship Id="rId39" Type="http://schemas.openxmlformats.org/officeDocument/2006/relationships/font" Target="fonts/font6.fntdata" /><Relationship Id="rId4" Type="http://schemas.openxmlformats.org/officeDocument/2006/relationships/slide" Target="slides/slide2.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4BFA636B-154B-294E-A6B5-EAF26C864BBF}" type="doc">
      <dgm:prSet loTypeId="urn:microsoft.com/office/officeart/2005/8/layout/process2" loCatId="" qsTypeId="urn:microsoft.com/office/officeart/2005/8/quickstyle/simple1" qsCatId="simple" csTypeId="urn:microsoft.com/office/officeart/2005/8/colors/accent1_2" csCatId="accent1" phldr="1"/>
      <dgm:spPr/>
      <dgm:t>
        <a:bodyPr/>
        <a:lstStyle/>
        <a:p/>
      </dgm:t>
    </dgm:pt>
    <dgm:pt modelId="{B85B43A1-C49B-724C-995B-0194AF9B8407}" type="parTrans" cxnId="{B65363BF-A413-4997-9003-C314A6AB0C89}">
      <dgm:prSet/>
      <dgm:spPr/>
      <dgm:t>
        <a:bodyPr/>
        <a:lstStyle/>
        <a:p>
          <a:endParaRPr lang="de-DE"/>
        </a:p>
      </dgm:t>
    </dgm:pt>
    <dgm:pt modelId="{56188318-7733-3347-A776-C9F100F83F35}">
      <dgm:prSet phldrT="[Text]"/>
      <dgm:spPr/>
      <dgm:t>
        <a:bodyPr/>
        <a:lstStyle/>
        <a:p>
          <a:r>
            <a:rPr lang="de-AT" err="1"/>
            <a:t>Wireshark asks for the interfaces</a:t>
          </a:r>
          <a:endParaRPr lang="de-DE"/>
        </a:p>
      </dgm:t>
    </dgm:pt>
    <dgm:pt modelId="{BD3C2F42-72AE-BE46-9692-8FDCB7312569}" type="sibTrans" cxnId="{B65363BF-A413-4997-9003-C314A6AB0C89}">
      <dgm:prSet/>
      <dgm:spPr/>
      <dgm:t>
        <a:bodyPr/>
        <a:lstStyle/>
        <a:p>
          <a:endParaRPr lang="de-DE"/>
        </a:p>
      </dgm:t>
    </dgm:pt>
    <dgm:pt modelId="{4DB15B7A-B228-4A4E-B6B8-FFF63860978B}" type="parTrans" cxnId="{34231EDA-9611-42BC-93A2-7B592C355041}">
      <dgm:prSet/>
      <dgm:spPr/>
      <dgm:t>
        <a:bodyPr/>
        <a:lstStyle/>
        <a:p>
          <a:endParaRPr lang="de-DE"/>
        </a:p>
      </dgm:t>
    </dgm:pt>
    <dgm:pt modelId="{B7968D2D-3312-974C-83EF-CFC8C8DF424F}">
      <dgm:prSet phldrT="[Text]"/>
      <dgm:spPr/>
      <dgm:t>
        <a:bodyPr/>
        <a:lstStyle/>
        <a:p>
          <a:r>
            <a:rPr lang="de-AT" err="1"/>
            <a:t>Dumpcap lists interfaces</a:t>
          </a:r>
          <a:endParaRPr lang="de-DE"/>
        </a:p>
      </dgm:t>
    </dgm:pt>
    <dgm:pt modelId="{2FAD9870-C0C8-AB46-949E-A1C50D2E9013}" type="sibTrans" cxnId="{34231EDA-9611-42BC-93A2-7B592C355041}">
      <dgm:prSet/>
      <dgm:spPr/>
      <dgm:t>
        <a:bodyPr/>
        <a:lstStyle/>
        <a:p>
          <a:endParaRPr lang="de-DE"/>
        </a:p>
      </dgm:t>
    </dgm:pt>
    <dgm:pt modelId="{803AD32F-166E-9A4F-A6EC-997E9B9780A8}" type="parTrans" cxnId="{86633E93-B1D2-45E6-BBD0-5F2388F4E335}">
      <dgm:prSet/>
      <dgm:spPr/>
      <dgm:t>
        <a:bodyPr/>
        <a:lstStyle/>
        <a:p>
          <a:endParaRPr lang="de-DE"/>
        </a:p>
      </dgm:t>
    </dgm:pt>
    <dgm:pt modelId="{9229F5F6-41CA-1842-A7B4-2B0E89C920DF}">
      <dgm:prSet phldrT="[Text]"/>
      <dgm:spPr/>
      <dgm:t>
        <a:bodyPr/>
        <a:lstStyle/>
        <a:p>
          <a:r>
            <a:rPr lang="de-AT"/>
            <a:t>Starts pipes with main Wireshark for data exchange</a:t>
          </a:r>
          <a:endParaRPr lang="de-DE"/>
        </a:p>
      </dgm:t>
    </dgm:pt>
    <dgm:pt modelId="{AD5D9FBC-36D7-424D-8CE2-96C363DB8F0A}" type="sibTrans" cxnId="{86633E93-B1D2-45E6-BBD0-5F2388F4E335}">
      <dgm:prSet/>
      <dgm:spPr/>
      <dgm:t>
        <a:bodyPr/>
        <a:lstStyle/>
        <a:p>
          <a:endParaRPr lang="de-DE"/>
        </a:p>
      </dgm:t>
    </dgm:pt>
    <dgm:pt modelId="{0F5C47A5-4273-D34B-909E-82095A60E49B}" type="parTrans" cxnId="{3AE16622-BF56-4F59-98E6-44B52634F970}">
      <dgm:prSet/>
      <dgm:spPr/>
      <dgm:t>
        <a:bodyPr/>
        <a:lstStyle/>
        <a:p>
          <a:endParaRPr lang="de-DE"/>
        </a:p>
      </dgm:t>
    </dgm:pt>
    <dgm:pt modelId="{4996B2F2-26F7-3D4A-A932-1A9EB477F407}">
      <dgm:prSet/>
      <dgm:spPr/>
      <dgm:t>
        <a:bodyPr/>
        <a:lstStyle/>
        <a:p>
          <a:r>
            <a:rPr lang="de-AT"/>
            <a:t>Read capture data</a:t>
          </a:r>
          <a:endParaRPr lang="de-DE"/>
        </a:p>
      </dgm:t>
    </dgm:pt>
    <dgm:pt modelId="{7E517678-DE7C-2E4D-91AE-30B233FA85EB}" type="sibTrans" cxnId="{3AE16622-BF56-4F59-98E6-44B52634F970}">
      <dgm:prSet/>
      <dgm:spPr/>
      <dgm:t>
        <a:bodyPr/>
        <a:lstStyle/>
        <a:p>
          <a:endParaRPr lang="de-DE"/>
        </a:p>
      </dgm:t>
    </dgm:pt>
    <dgm:pt modelId="{1671ABB9-C64A-3D4A-850F-B2AB7D869AA2}" type="pres">
      <dgm:prSet presAssocID="{4BFA636B-154B-294E-A6B5-EAF26C864BBF}" presName="linearFlow">
        <dgm:presLayoutVars>
          <dgm:resizeHandles val="exact"/>
        </dgm:presLayoutVars>
      </dgm:prSet>
      <dgm:spPr/>
      <dgm:t>
        <a:bodyPr/>
        <a:lstStyle/>
        <a:p/>
      </dgm:t>
    </dgm:pt>
    <dgm:pt modelId="{F100B658-74F2-1740-A725-65596DB72531}" type="pres">
      <dgm:prSet presAssocID="{56188318-7733-3347-A776-C9F100F83F35}" presName="node" presStyleLbl="node1" presStyleCnt="4" custScaleX="256667" custLinFactNeighborX="-38813" custLinFactNeighborY="-537">
        <dgm:presLayoutVars>
          <dgm:bulletEnabled val="1"/>
        </dgm:presLayoutVars>
      </dgm:prSet>
      <dgm:spPr/>
      <dgm:t>
        <a:bodyPr/>
        <a:lstStyle/>
        <a:p/>
      </dgm:t>
    </dgm:pt>
    <dgm:pt modelId="{BAC40B13-DB97-9045-8CB3-E5509ED4E3EF}" type="pres">
      <dgm:prSet presAssocID="{BD3C2F42-72AE-BE46-9692-8FDCB7312569}" presName="sibTrans" presStyleLbl="sibTrans2D1" presStyleCnt="3"/>
      <dgm:spPr/>
      <dgm:t>
        <a:bodyPr/>
        <a:lstStyle/>
        <a:p/>
      </dgm:t>
    </dgm:pt>
    <dgm:pt modelId="{CB9F4F43-4EB5-D94E-81CD-47C8F3FDE7DA}" type="pres">
      <dgm:prSet presAssocID="{BD3C2F42-72AE-BE46-9692-8FDCB7312569}" presName="connectorText" presStyleLbl="sibTrans2D1" presStyleCnt="3"/>
      <dgm:spPr/>
      <dgm:t>
        <a:bodyPr/>
        <a:lstStyle/>
        <a:p/>
      </dgm:t>
    </dgm:pt>
    <dgm:pt modelId="{E57427F0-CCCB-4A44-9B5A-A445C3C97CA8}" type="pres">
      <dgm:prSet presAssocID="{B7968D2D-3312-974C-83EF-CFC8C8DF424F}" presName="node" presStyleLbl="node1" presStyleIdx="1" presStyleCnt="4" custScaleX="256667">
        <dgm:presLayoutVars>
          <dgm:bulletEnabled val="1"/>
        </dgm:presLayoutVars>
      </dgm:prSet>
      <dgm:spPr/>
      <dgm:t>
        <a:bodyPr/>
        <a:lstStyle/>
        <a:p/>
      </dgm:t>
    </dgm:pt>
    <dgm:pt modelId="{97443D11-9410-2D4A-9F4D-A8FD58E5E61C}" type="pres">
      <dgm:prSet presAssocID="{2FAD9870-C0C8-AB46-949E-A1C50D2E9013}" presName="sibTrans" presStyleLbl="sibTrans2D1" presStyleIdx="1" presStyleCnt="3"/>
      <dgm:spPr/>
      <dgm:t>
        <a:bodyPr/>
        <a:lstStyle/>
        <a:p/>
      </dgm:t>
    </dgm:pt>
    <dgm:pt modelId="{3DBFE242-643B-B549-8600-A472E655FAC3}" type="pres">
      <dgm:prSet presAssocID="{2FAD9870-C0C8-AB46-949E-A1C50D2E9013}" presName="connectorText" presStyleLbl="sibTrans2D1" presStyleIdx="1" presStyleCnt="3"/>
      <dgm:spPr/>
      <dgm:t>
        <a:bodyPr/>
        <a:lstStyle/>
        <a:p/>
      </dgm:t>
    </dgm:pt>
    <dgm:pt modelId="{C08A1452-27A6-DD44-8718-BC9063C2A8BD}" type="pres">
      <dgm:prSet presAssocID="{9229F5F6-41CA-1842-A7B4-2B0E89C920DF}" presName="node" presStyleLbl="node1" presStyleIdx="2" presStyleCnt="4" custScaleX="256667">
        <dgm:presLayoutVars>
          <dgm:bulletEnabled val="1"/>
        </dgm:presLayoutVars>
      </dgm:prSet>
      <dgm:spPr/>
      <dgm:t>
        <a:bodyPr/>
        <a:lstStyle/>
        <a:p/>
      </dgm:t>
    </dgm:pt>
    <dgm:pt modelId="{3E53A5F9-137F-D847-A6F3-50C0132147B5}" type="pres">
      <dgm:prSet presAssocID="{AD5D9FBC-36D7-424D-8CE2-96C363DB8F0A}" presName="sibTrans" presStyleLbl="sibTrans2D1" presStyleIdx="2" presStyleCnt="3"/>
      <dgm:spPr/>
      <dgm:t>
        <a:bodyPr/>
        <a:lstStyle/>
        <a:p/>
      </dgm:t>
    </dgm:pt>
    <dgm:pt modelId="{A4AB8B60-AD09-E945-B729-31343D072D0B}" type="pres">
      <dgm:prSet presAssocID="{AD5D9FBC-36D7-424D-8CE2-96C363DB8F0A}" presName="connectorText" presStyleLbl="sibTrans2D1" presStyleIdx="2" presStyleCnt="3"/>
      <dgm:spPr/>
      <dgm:t>
        <a:bodyPr/>
        <a:lstStyle/>
        <a:p/>
      </dgm:t>
    </dgm:pt>
    <dgm:pt modelId="{354E7D40-78ED-9549-B77C-E4531960A6E0}" type="pres">
      <dgm:prSet presAssocID="{4996B2F2-26F7-3D4A-A932-1A9EB477F407}" presName="node" presStyleLbl="node1" presStyleIdx="3" presStyleCnt="4" custScaleX="253148">
        <dgm:presLayoutVars>
          <dgm:bulletEnabled val="1"/>
        </dgm:presLayoutVars>
      </dgm:prSet>
      <dgm:spPr/>
      <dgm:t>
        <a:bodyPr/>
        <a:lstStyle/>
        <a:p/>
      </dgm:t>
    </dgm:pt>
  </dgm:ptLst>
  <dgm:cxnLst>
    <dgm:cxn modelId="{B65363BF-A413-4997-9003-C314A6AB0C89}" srcId="{4BFA636B-154B-294E-A6B5-EAF26C864BBF}" destId="{56188318-7733-3347-A776-C9F100F83F35}" srcOrd="0" destOrd="0" parTransId="{B85B43A1-C49B-724C-995B-0194AF9B8407}" sibTransId="{BD3C2F42-72AE-BE46-9692-8FDCB7312569}"/>
    <dgm:cxn modelId="{34231EDA-9611-42BC-93A2-7B592C355041}" srcId="{4BFA636B-154B-294E-A6B5-EAF26C864BBF}" destId="{B7968D2D-3312-974C-83EF-CFC8C8DF424F}" srcOrd="1" destOrd="0" parTransId="{4DB15B7A-B228-4A4E-B6B8-FFF63860978B}" sibTransId="{2FAD9870-C0C8-AB46-949E-A1C50D2E9013}"/>
    <dgm:cxn modelId="{86633E93-B1D2-45E6-BBD0-5F2388F4E335}" srcId="{4BFA636B-154B-294E-A6B5-EAF26C864BBF}" destId="{9229F5F6-41CA-1842-A7B4-2B0E89C920DF}" srcOrd="2" destOrd="0" parTransId="{803AD32F-166E-9A4F-A6EC-997E9B9780A8}" sibTransId="{AD5D9FBC-36D7-424D-8CE2-96C363DB8F0A}"/>
    <dgm:cxn modelId="{3AE16622-BF56-4F59-98E6-44B52634F970}" srcId="{4BFA636B-154B-294E-A6B5-EAF26C864BBF}" destId="{4996B2F2-26F7-3D4A-A932-1A9EB477F407}" srcOrd="3" destOrd="0" parTransId="{0F5C47A5-4273-D34B-909E-82095A60E49B}" sibTransId="{7E517678-DE7C-2E4D-91AE-30B233FA85EB}"/>
    <dgm:cxn modelId="{77496FC2-51FE-4D2E-9B7B-0055B0063EFF}" type="presOf" srcId="{4BFA636B-154B-294E-A6B5-EAF26C864BBF}" destId="{1671ABB9-C64A-3D4A-850F-B2AB7D869AA2}" srcOrd="0" destOrd="0" presId="urn:microsoft.com/office/officeart/2005/8/layout/process2"/>
    <dgm:cxn modelId="{0D812DB4-234D-491B-86DD-E55FF012EB42}" type="presParOf" srcId="{1671ABB9-C64A-3D4A-850F-B2AB7D869AA2}" destId="{F100B658-74F2-1740-A725-65596DB72531}" srcOrd="0" destOrd="0" presId="urn:microsoft.com/office/officeart/2005/8/layout/process2"/>
    <dgm:cxn modelId="{2C11AA93-4608-47DD-ABA6-2CD96775FC1C}" type="presOf" srcId="{56188318-7733-3347-A776-C9F100F83F35}" destId="{F100B658-74F2-1740-A725-65596DB72531}" srcOrd="0" destOrd="0" presId="urn:microsoft.com/office/officeart/2005/8/layout/process2"/>
    <dgm:cxn modelId="{5CC3C556-AF14-49E6-B213-398D3FC70CFA}" type="presParOf" srcId="{1671ABB9-C64A-3D4A-850F-B2AB7D869AA2}" destId="{BAC40B13-DB97-9045-8CB3-E5509ED4E3EF}" srcOrd="1" destOrd="0" presId="urn:microsoft.com/office/officeart/2005/8/layout/process2"/>
    <dgm:cxn modelId="{E2A8FB00-B38A-40AC-AA11-D10B7ADA259A}" type="presOf" srcId="{BD3C2F42-72AE-BE46-9692-8FDCB7312569}" destId="{BAC40B13-DB97-9045-8CB3-E5509ED4E3EF}" srcOrd="0" destOrd="0" presId="urn:microsoft.com/office/officeart/2005/8/layout/process2"/>
    <dgm:cxn modelId="{11C6AD27-13ED-45D3-9D73-8ECCDCC6E3EE}" type="presParOf" srcId="{BAC40B13-DB97-9045-8CB3-E5509ED4E3EF}" destId="{CB9F4F43-4EB5-D94E-81CD-47C8F3FDE7DA}" srcOrd="0" destOrd="0" presId="urn:microsoft.com/office/officeart/2005/8/layout/process2"/>
    <dgm:cxn modelId="{BFD5E6F8-8418-4980-8597-6F0E95254CDD}" type="presOf" srcId="{BD3C2F42-72AE-BE46-9692-8FDCB7312569}" destId="{CB9F4F43-4EB5-D94E-81CD-47C8F3FDE7DA}" srcOrd="1" destOrd="0" presId="urn:microsoft.com/office/officeart/2005/8/layout/process2"/>
    <dgm:cxn modelId="{F065EDBF-B54B-4931-BEE4-9936CAEE04E5}" type="presParOf" srcId="{1671ABB9-C64A-3D4A-850F-B2AB7D869AA2}" destId="{E57427F0-CCCB-4A44-9B5A-A445C3C97CA8}" srcOrd="2" destOrd="0" presId="urn:microsoft.com/office/officeart/2005/8/layout/process2"/>
    <dgm:cxn modelId="{CCEFFD0C-D42E-45B3-814B-F3C778469D19}" type="presOf" srcId="{B7968D2D-3312-974C-83EF-CFC8C8DF424F}" destId="{E57427F0-CCCB-4A44-9B5A-A445C3C97CA8}" srcOrd="0" destOrd="0" presId="urn:microsoft.com/office/officeart/2005/8/layout/process2"/>
    <dgm:cxn modelId="{5E9EAF8C-CF92-44CA-8DDB-68CFD763C721}" type="presParOf" srcId="{1671ABB9-C64A-3D4A-850F-B2AB7D869AA2}" destId="{97443D11-9410-2D4A-9F4D-A8FD58E5E61C}" srcOrd="3" destOrd="0" presId="urn:microsoft.com/office/officeart/2005/8/layout/process2"/>
    <dgm:cxn modelId="{9DDAF701-5DC1-40C8-B320-D534B6AED67B}" type="presOf" srcId="{2FAD9870-C0C8-AB46-949E-A1C50D2E9013}" destId="{97443D11-9410-2D4A-9F4D-A8FD58E5E61C}" srcOrd="0" destOrd="0" presId="urn:microsoft.com/office/officeart/2005/8/layout/process2"/>
    <dgm:cxn modelId="{EA260B30-49B1-4393-B447-134F7113D912}" type="presParOf" srcId="{97443D11-9410-2D4A-9F4D-A8FD58E5E61C}" destId="{3DBFE242-643B-B549-8600-A472E655FAC3}" srcOrd="0" destOrd="0" presId="urn:microsoft.com/office/officeart/2005/8/layout/process2"/>
    <dgm:cxn modelId="{E7C2E541-B9B5-4490-A9AE-A0E04EFED6DB}" type="presOf" srcId="{2FAD9870-C0C8-AB46-949E-A1C50D2E9013}" destId="{3DBFE242-643B-B549-8600-A472E655FAC3}" srcOrd="1" destOrd="0" presId="urn:microsoft.com/office/officeart/2005/8/layout/process2"/>
    <dgm:cxn modelId="{A782AE16-565C-4C86-B433-BE52C0B61B1A}" type="presParOf" srcId="{1671ABB9-C64A-3D4A-850F-B2AB7D869AA2}" destId="{C08A1452-27A6-DD44-8718-BC9063C2A8BD}" srcOrd="4" destOrd="0" presId="urn:microsoft.com/office/officeart/2005/8/layout/process2"/>
    <dgm:cxn modelId="{A5C3BEC1-9F62-4FAB-84C4-76B71AAE7000}" type="presOf" srcId="{9229F5F6-41CA-1842-A7B4-2B0E89C920DF}" destId="{C08A1452-27A6-DD44-8718-BC9063C2A8BD}" srcOrd="0" destOrd="0" presId="urn:microsoft.com/office/officeart/2005/8/layout/process2"/>
    <dgm:cxn modelId="{500BF079-F457-4B18-A47F-6950D2C82D3F}" type="presParOf" srcId="{1671ABB9-C64A-3D4A-850F-B2AB7D869AA2}" destId="{3E53A5F9-137F-D847-A6F3-50C0132147B5}" srcOrd="5" destOrd="0" presId="urn:microsoft.com/office/officeart/2005/8/layout/process2"/>
    <dgm:cxn modelId="{8830B051-0994-4241-ABC4-66F9385A60E8}" type="presOf" srcId="{AD5D9FBC-36D7-424D-8CE2-96C363DB8F0A}" destId="{3E53A5F9-137F-D847-A6F3-50C0132147B5}" srcOrd="0" destOrd="0" presId="urn:microsoft.com/office/officeart/2005/8/layout/process2"/>
    <dgm:cxn modelId="{EA5F1F25-9D4B-4751-8B08-912A20B0F83F}" type="presParOf" srcId="{3E53A5F9-137F-D847-A6F3-50C0132147B5}" destId="{A4AB8B60-AD09-E945-B729-31343D072D0B}" srcOrd="0" destOrd="0" presId="urn:microsoft.com/office/officeart/2005/8/layout/process2"/>
    <dgm:cxn modelId="{C9434F9B-5738-4A63-A366-CE32761A1E13}" type="presOf" srcId="{AD5D9FBC-36D7-424D-8CE2-96C363DB8F0A}" destId="{A4AB8B60-AD09-E945-B729-31343D072D0B}" srcOrd="1" destOrd="0" presId="urn:microsoft.com/office/officeart/2005/8/layout/process2"/>
    <dgm:cxn modelId="{9743056E-CDF8-4A39-BF6A-58E448A3D351}" type="presParOf" srcId="{1671ABB9-C64A-3D4A-850F-B2AB7D869AA2}" destId="{354E7D40-78ED-9549-B77C-E4531960A6E0}" srcOrd="6" destOrd="0" presId="urn:microsoft.com/office/officeart/2005/8/layout/process2"/>
    <dgm:cxn modelId="{BA770604-CDCF-4499-AF71-73022D132146}" type="presOf" srcId="{4996B2F2-26F7-3D4A-A932-1A9EB477F407}" destId="{354E7D40-78ED-9549-B77C-E4531960A6E0}" srcOrd="0" destOrd="0" presId="urn:microsoft.com/office/officeart/2005/8/layout/process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45" name=""/>
      <dsp:cNvGrpSpPr/>
    </dsp:nvGrpSpPr>
    <dsp:grpSpPr/>
    <dsp:sp modelId="{F100B658-74F2-1740-A725-65596DB72531}">
      <dsp:nvSpPr>
        <dsp:cNvPr id="46" name=""/>
        <dsp:cNvSpPr/>
      </dsp:nvSpPr>
      <dsp:spPr>
        <a:xfrm>
          <a:off x="0" y="1"/>
          <a:ext cx="4165600" cy="61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err="1"/>
            <a:t>Wireshark asks for the interfaces</a:t>
          </a:r>
          <a:endParaRPr lang="de-DE" sz="1600" kern="1200"/>
        </a:p>
      </dsp:txBody>
      <dsp:txXfrm>
        <a:off x="18081" y="18082"/>
        <a:ext cx="4129438" cy="581162"/>
      </dsp:txXfrm>
    </dsp:sp>
    <dsp:sp modelId="{BAC40B13-DB97-9045-8CB3-E5509ED4E3EF}">
      <dsp:nvSpPr>
        <dsp:cNvPr id="47" name=""/>
        <dsp:cNvSpPr/>
      </dsp:nvSpPr>
      <dsp:spPr>
        <a:xfrm rot="5400000">
          <a:off x="1966430" y="633588"/>
          <a:ext cx="232739" cy="2777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5400000">
        <a:off x="1999461" y="656116"/>
        <a:ext cx="166677" cy="162917"/>
      </dsp:txXfrm>
    </dsp:sp>
    <dsp:sp modelId="{E57427F0-CCCB-4A44-9B5A-A445C3C97CA8}">
      <dsp:nvSpPr>
        <dsp:cNvPr id="48" name=""/>
        <dsp:cNvSpPr/>
      </dsp:nvSpPr>
      <dsp:spPr>
        <a:xfrm>
          <a:off x="0" y="927646"/>
          <a:ext cx="4165600" cy="61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err="1"/>
            <a:t>Dumpcap lists interfaces</a:t>
          </a:r>
          <a:endParaRPr lang="de-DE" sz="1600" kern="1200"/>
        </a:p>
      </dsp:txBody>
      <dsp:txXfrm>
        <a:off x="18081" y="945727"/>
        <a:ext cx="4129438" cy="581162"/>
      </dsp:txXfrm>
    </dsp:sp>
    <dsp:sp modelId="{97443D11-9410-2D4A-9F4D-A8FD58E5E61C}">
      <dsp:nvSpPr>
        <dsp:cNvPr id="49" name=""/>
        <dsp:cNvSpPr/>
      </dsp:nvSpPr>
      <dsp:spPr>
        <a:xfrm rot="5400000">
          <a:off x="1967051" y="1560403"/>
          <a:ext cx="231496" cy="2777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5400000">
        <a:off x="1999461" y="1583553"/>
        <a:ext cx="166677" cy="162047"/>
      </dsp:txXfrm>
    </dsp:sp>
    <dsp:sp modelId="{C08A1452-27A6-DD44-8718-BC9063C2A8BD}">
      <dsp:nvSpPr>
        <dsp:cNvPr id="50" name=""/>
        <dsp:cNvSpPr/>
      </dsp:nvSpPr>
      <dsp:spPr>
        <a:xfrm>
          <a:off x="0" y="1853632"/>
          <a:ext cx="4165600" cy="61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a:t>Starts pipes with main Wireshark for data exchange</a:t>
          </a:r>
          <a:endParaRPr lang="de-DE" sz="1600" kern="1200"/>
        </a:p>
      </dsp:txBody>
      <dsp:txXfrm>
        <a:off x="18081" y="1871713"/>
        <a:ext cx="4129438" cy="581162"/>
      </dsp:txXfrm>
    </dsp:sp>
    <dsp:sp modelId="{3E53A5F9-137F-D847-A6F3-50C0132147B5}">
      <dsp:nvSpPr>
        <dsp:cNvPr id="51" name=""/>
        <dsp:cNvSpPr/>
      </dsp:nvSpPr>
      <dsp:spPr>
        <a:xfrm rot="5400000">
          <a:off x="1967051" y="2486390"/>
          <a:ext cx="231496" cy="2777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5400000">
        <a:off x="1999461" y="2509540"/>
        <a:ext cx="166677" cy="162047"/>
      </dsp:txXfrm>
    </dsp:sp>
    <dsp:sp modelId="{354E7D40-78ED-9549-B77C-E4531960A6E0}">
      <dsp:nvSpPr>
        <dsp:cNvPr id="52" name=""/>
        <dsp:cNvSpPr/>
      </dsp:nvSpPr>
      <dsp:spPr>
        <a:xfrm>
          <a:off x="28555" y="2779619"/>
          <a:ext cx="4108488" cy="61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a:t>Read capture data</a:t>
          </a:r>
          <a:endParaRPr lang="de-DE" sz="1600" kern="1200"/>
        </a:p>
      </dsp:txBody>
      <dsp:txXfrm>
        <a:off x="46636" y="2797700"/>
        <a:ext cx="4072326" cy="581162"/>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dgm:rule type="w" fact="4"/>
          <dgm:rule type="primFontSz" val="5"/>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xfrm>
      </p:grpSpPr>
      <p:sp>
        <p:nvSpPr>
          <p:cNvPr id="3" name="Shape 3"/>
          <p:cNvSpPr>
            <a:spLocks noGrp="1" noRot="1" noChangeAspect="1"/>
          </p:cNvSpPr>
          <p:nvPr>
            <p:ph type="sldImg" idx="2"/>
          </p:nvPr>
        </p:nvSpPr>
        <p:spPr>
          <a:xfrm>
            <a:off x="381300" y="685800"/>
            <a:ext cx="6096075" cy="3429000"/>
          </a:xfrm>
          <a:custGeom>
            <a:rect l="0" t="0" r="0" b="0"/>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xfrm>
      </p:grpSpPr>
      <p:sp>
        <p:nvSpPr>
          <p:cNvPr id="34" name="Shape 34"/>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35" name="Shape 35"/>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26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59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90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13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xfrm>
      </p:grpSpPr>
      <p:sp>
        <p:nvSpPr>
          <p:cNvPr id="46" name="Shape 4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7" name="Shape 47"/>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30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xfrm>
      </p:grpSpPr>
      <p:sp>
        <p:nvSpPr>
          <p:cNvPr id="46" name="Shape 4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7" name="Shape 47"/>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Slide">
  <p:cSld name="Title Slide">
    <p:spTree>
      <p:nvGrpSpPr>
        <p:cNvPr id="1" name="Shape 14"/>
        <p:cNvGrpSpPr/>
        <p:nvPr/>
      </p:nvGrpSpPr>
      <p:grpSpPr>
        <a:xfrm>
          <a:off x="0" y="0"/>
          <a:ext cx="0" cy="0"/>
        </a:xfrm>
      </p:grpSpPr>
      <p:sp>
        <p:nvSpPr>
          <p:cNvPr id="15" name="Shape 15"/>
          <p:cNvSpPr/>
          <p:nvPr/>
        </p:nvSpPr>
        <p:spPr>
          <a:xfrm>
            <a:off x="0" y="1001267"/>
            <a:ext cx="9144000" cy="4142100"/>
          </a:xfrm>
          <a:prstGeom prst="rect">
            <a:avLst/>
          </a:prstGeom>
          <a:solidFill>
            <a:srgbClr val="0D439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Shape 16"/>
          <p:cNvSpPr txBox="1">
            <a:spLocks noGrp="1"/>
          </p:cNvSpPr>
          <p:nvPr>
            <p:ph type="ctrTitle"/>
          </p:nvPr>
        </p:nvSpPr>
        <p:spPr>
          <a:xfrm>
            <a:off x="259257" y="1236191"/>
            <a:ext cx="4557717" cy="1257658"/>
          </a:xfrm>
          <a:prstGeom prst="rect">
            <a:avLst/>
          </a:prstGeom>
          <a:noFill/>
          <a:ln>
            <a:noFill/>
          </a:ln>
        </p:spPr>
        <p:txBody>
          <a:bodyPr spcFirstLastPara="1" wrap="square" lIns="91425" tIns="91425" rIns="91425" bIns="91425" anchor="t" anchorCtr="0"/>
          <a:lstStyle>
            <a:lvl1pPr marR="0" lvl="0" algn="l" rtl="0">
              <a:lnSpc>
                <a:spcPct val="90000"/>
              </a:lnSpc>
              <a:spcBef>
                <a:spcPct val="0"/>
              </a:spcBef>
              <a:spcAft>
                <a:spcPct val="0"/>
              </a:spcAft>
              <a:buClr>
                <a:schemeClr val="lt1"/>
              </a:buClr>
              <a:buSzPts val="3600"/>
              <a:buFont typeface="Tahoma"/>
              <a:buNone/>
              <a:defRPr sz="3600" b="1" i="0" u="none" strike="noStrike" cap="none">
                <a:solidFill>
                  <a:schemeClr val="lt1"/>
                </a:solidFill>
                <a:latin typeface="Tahoma"/>
                <a:ea typeface="Tahoma"/>
                <a:cs typeface="Tahoma"/>
                <a:sym typeface="Tahoma"/>
              </a:defRPr>
            </a:lvl1pPr>
            <a:lvl2pPr lvl="1">
              <a:spcBef>
                <a:spcPct val="0"/>
              </a:spcBef>
              <a:spcAft>
                <a:spcPct val="0"/>
              </a:spcAft>
              <a:buSzPts val="3600"/>
              <a:buNone/>
              <a:defRPr sz="1800"/>
            </a:lvl2pPr>
            <a:lvl3pPr lvl="2">
              <a:spcBef>
                <a:spcPct val="0"/>
              </a:spcBef>
              <a:spcAft>
                <a:spcPct val="0"/>
              </a:spcAft>
              <a:buSzPts val="3600"/>
              <a:buNone/>
              <a:defRPr sz="1800"/>
            </a:lvl3pPr>
            <a:lvl4pPr lvl="3">
              <a:spcBef>
                <a:spcPct val="0"/>
              </a:spcBef>
              <a:spcAft>
                <a:spcPct val="0"/>
              </a:spcAft>
              <a:buSzPts val="3600"/>
              <a:buNone/>
              <a:defRPr sz="1800"/>
            </a:lvl4pPr>
            <a:lvl5pPr lvl="4">
              <a:spcBef>
                <a:spcPct val="0"/>
              </a:spcBef>
              <a:spcAft>
                <a:spcPct val="0"/>
              </a:spcAft>
              <a:buSzPts val="3600"/>
              <a:buNone/>
              <a:defRPr sz="1800"/>
            </a:lvl5pPr>
            <a:lvl6pPr lvl="5">
              <a:spcBef>
                <a:spcPct val="0"/>
              </a:spcBef>
              <a:spcAft>
                <a:spcPct val="0"/>
              </a:spcAft>
              <a:buSzPts val="3600"/>
              <a:buNone/>
              <a:defRPr sz="1800"/>
            </a:lvl6pPr>
            <a:lvl7pPr lvl="6">
              <a:spcBef>
                <a:spcPct val="0"/>
              </a:spcBef>
              <a:spcAft>
                <a:spcPct val="0"/>
              </a:spcAft>
              <a:buSzPts val="3600"/>
              <a:buNone/>
              <a:defRPr sz="1800"/>
            </a:lvl7pPr>
            <a:lvl8pPr lvl="7">
              <a:spcBef>
                <a:spcPct val="0"/>
              </a:spcBef>
              <a:spcAft>
                <a:spcPct val="0"/>
              </a:spcAft>
              <a:buSzPts val="3600"/>
              <a:buNone/>
              <a:defRPr sz="1800"/>
            </a:lvl8pPr>
            <a:lvl9pPr lvl="8">
              <a:spcBef>
                <a:spcPct val="0"/>
              </a:spcBef>
              <a:spcAft>
                <a:spcPct val="0"/>
              </a:spcAft>
              <a:buSzPts val="3600"/>
              <a:buNone/>
              <a:defRPr sz="1800"/>
            </a:lvl9pPr>
          </a:lstStyle>
          <a:p>
            <a:endParaRPr/>
          </a:p>
        </p:txBody>
      </p:sp>
      <p:sp>
        <p:nvSpPr>
          <p:cNvPr id="17" name="Shape 17"/>
          <p:cNvSpPr txBox="1">
            <a:spLocks noGrp="1"/>
          </p:cNvSpPr>
          <p:nvPr>
            <p:ph type="subTitle" idx="1"/>
          </p:nvPr>
        </p:nvSpPr>
        <p:spPr>
          <a:xfrm>
            <a:off x="259257" y="2491384"/>
            <a:ext cx="2621761" cy="964726"/>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ct val="0"/>
              </a:spcAft>
              <a:buClr>
                <a:srgbClr val="D9D9D9"/>
              </a:buClr>
              <a:buSzPts val="2000"/>
              <a:buFont typeface="Arial"/>
              <a:buNone/>
              <a:defRPr sz="2000" b="0" i="0" u="none" strike="noStrike" cap="none">
                <a:solidFill>
                  <a:srgbClr val="D9D9D9"/>
                </a:solidFill>
                <a:latin typeface="Tahoma"/>
                <a:ea typeface="Tahoma"/>
                <a:cs typeface="Tahoma"/>
                <a:sym typeface="Tahoma"/>
              </a:defRPr>
            </a:lvl1pPr>
            <a:lvl2pPr marR="0" lvl="1" algn="ctr" rtl="0">
              <a:lnSpc>
                <a:spcPct val="90000"/>
              </a:lnSpc>
              <a:spcBef>
                <a:spcPts val="500"/>
              </a:spcBef>
              <a:spcAft>
                <a:spcPct val="0"/>
              </a:spcAft>
              <a:buClr>
                <a:srgbClr val="003399"/>
              </a:buClr>
              <a:buSzPts val="2000"/>
              <a:buFont typeface="Arial"/>
              <a:buNone/>
              <a:defRPr sz="2000" b="0" i="0" u="none" strike="noStrike" cap="none">
                <a:solidFill>
                  <a:srgbClr val="003399"/>
                </a:solidFill>
                <a:latin typeface="Tahoma"/>
                <a:ea typeface="Tahoma"/>
                <a:cs typeface="Tahoma"/>
                <a:sym typeface="Tahoma"/>
              </a:defRPr>
            </a:lvl2pPr>
            <a:lvl3pPr marR="0" lvl="2" algn="ctr" rtl="0">
              <a:lnSpc>
                <a:spcPct val="90000"/>
              </a:lnSpc>
              <a:spcBef>
                <a:spcPts val="500"/>
              </a:spcBef>
              <a:spcAft>
                <a:spcPct val="0"/>
              </a:spcAft>
              <a:buClr>
                <a:srgbClr val="003399"/>
              </a:buClr>
              <a:buSzPts val="1800"/>
              <a:buFont typeface="Arial"/>
              <a:buNone/>
              <a:defRPr sz="1800" b="0" i="0" u="none" strike="noStrike" cap="none">
                <a:solidFill>
                  <a:srgbClr val="003399"/>
                </a:solidFill>
                <a:latin typeface="Tahoma"/>
                <a:ea typeface="Tahoma"/>
                <a:cs typeface="Tahoma"/>
                <a:sym typeface="Tahoma"/>
              </a:defRPr>
            </a:lvl3pPr>
            <a:lvl4pPr marR="0" lvl="3" algn="ctr" rtl="0">
              <a:lnSpc>
                <a:spcPct val="90000"/>
              </a:lnSpc>
              <a:spcBef>
                <a:spcPts val="500"/>
              </a:spcBef>
              <a:spcAft>
                <a:spcPct val="0"/>
              </a:spcAft>
              <a:buClr>
                <a:srgbClr val="003399"/>
              </a:buClr>
              <a:buSzPts val="1600"/>
              <a:buFont typeface="Arial"/>
              <a:buNone/>
              <a:defRPr sz="1600" b="0" i="0" u="none" strike="noStrike" cap="none">
                <a:solidFill>
                  <a:srgbClr val="003399"/>
                </a:solidFill>
                <a:latin typeface="Tahoma"/>
                <a:ea typeface="Tahoma"/>
                <a:cs typeface="Tahoma"/>
                <a:sym typeface="Tahoma"/>
              </a:defRPr>
            </a:lvl4pPr>
            <a:lvl5pPr marR="0" lvl="4" algn="ctr" rtl="0">
              <a:lnSpc>
                <a:spcPct val="90000"/>
              </a:lnSpc>
              <a:spcBef>
                <a:spcPts val="500"/>
              </a:spcBef>
              <a:spcAft>
                <a:spcPct val="0"/>
              </a:spcAft>
              <a:buClr>
                <a:srgbClr val="003399"/>
              </a:buClr>
              <a:buSzPts val="1600"/>
              <a:buFont typeface="Arial"/>
              <a:buNone/>
              <a:defRPr sz="1600" b="0" i="0" u="none" strike="noStrike" cap="none">
                <a:solidFill>
                  <a:srgbClr val="003399"/>
                </a:solidFill>
                <a:latin typeface="Tahoma"/>
                <a:ea typeface="Tahoma"/>
                <a:cs typeface="Tahoma"/>
                <a:sym typeface="Tahoma"/>
              </a:defRPr>
            </a:lvl5pPr>
            <a:lvl6pPr marR="0" lvl="5"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p:nvPr/>
        </p:nvSpPr>
        <p:spPr>
          <a:xfrm>
            <a:off x="5558084" y="3384445"/>
            <a:ext cx="3393288" cy="4465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chemeClr val="lt1"/>
              </a:buClr>
              <a:buSzPts val="2400"/>
              <a:buFont typeface="Tahoma"/>
              <a:buNone/>
            </a:pPr>
            <a:r>
              <a:rPr lang="en-US" sz="2400" b="0" i="0" u="none" strike="noStrike" cap="none">
                <a:solidFill>
                  <a:schemeClr val="lt1"/>
                </a:solidFill>
                <a:latin typeface="Tahoma"/>
                <a:ea typeface="Tahoma"/>
                <a:cs typeface="Tahoma"/>
                <a:sym typeface="Tahoma"/>
              </a:rPr>
              <a:t>Roland Knall</a:t>
            </a:r>
            <a:endParaRPr sz="2400" b="0" i="0" u="none" strike="noStrike" cap="none">
              <a:solidFill>
                <a:schemeClr val="lt1"/>
              </a:solidFill>
              <a:latin typeface="Tahoma"/>
              <a:ea typeface="Tahoma"/>
              <a:cs typeface="Tahoma"/>
              <a:sym typeface="Tahoma"/>
            </a:endParaRPr>
          </a:p>
        </p:txBody>
      </p:sp>
      <p:sp>
        <p:nvSpPr>
          <p:cNvPr id="19" name="Shape 19"/>
          <p:cNvSpPr txBox="1"/>
          <p:nvPr/>
        </p:nvSpPr>
        <p:spPr>
          <a:xfrm>
            <a:off x="1010363" y="-5"/>
            <a:ext cx="7286700" cy="974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ct val="0"/>
              </a:spcBef>
              <a:spcAft>
                <a:spcPct val="0"/>
              </a:spcAft>
              <a:buClr>
                <a:schemeClr val="lt1"/>
              </a:buClr>
              <a:buSzPts val="4800"/>
              <a:buFont typeface="Tahoma"/>
              <a:buNone/>
            </a:pPr>
            <a:r>
              <a:rPr lang="en-US" sz="4800" b="0" i="0" u="none" strike="noStrike" cap="none">
                <a:solidFill>
                  <a:schemeClr val="lt1"/>
                </a:solidFill>
                <a:latin typeface="Tahoma"/>
                <a:ea typeface="Tahoma"/>
                <a:cs typeface="Tahoma"/>
                <a:sym typeface="Tahoma"/>
              </a:rPr>
              <a:t>SharkFest </a:t>
            </a:r>
            <a:r>
              <a:rPr lang="en-US" sz="4800">
                <a:solidFill>
                  <a:schemeClr val="lt1"/>
                </a:solidFill>
                <a:latin typeface="Tahoma"/>
                <a:ea typeface="Tahoma"/>
                <a:cs typeface="Tahoma"/>
                <a:sym typeface="Tahoma"/>
              </a:rPr>
              <a:t>’18 US</a:t>
            </a:r>
            <a:endParaRPr/>
          </a:p>
        </p:txBody>
      </p:sp>
      <p:sp>
        <p:nvSpPr>
          <p:cNvPr id="20" name="Shape 20"/>
          <p:cNvSpPr/>
          <p:nvPr/>
        </p:nvSpPr>
        <p:spPr>
          <a:xfrm>
            <a:off x="734684" y="4835723"/>
            <a:ext cx="7674632" cy="307777"/>
          </a:xfrm>
          <a:prstGeom prst="rect">
            <a:avLst/>
          </a:prstGeom>
          <a:noFill/>
          <a:ln>
            <a:noFill/>
          </a:ln>
        </p:spPr>
        <p:txBody>
          <a:bodyPr spcFirstLastPara="1" wrap="square" lIns="91425" tIns="45700" rIns="91425" bIns="45700" anchor="t" anchorCtr="0">
            <a:noAutofit/>
          </a:bodyPr>
          <a:lstStyle/>
          <a:p>
            <a:pPr marL="0" lvl="0" indent="0" algn="ctr" rtl="0">
              <a:spcBef>
                <a:spcPct val="0"/>
              </a:spcBef>
              <a:spcAft>
                <a:spcPct val="0"/>
              </a:spcAft>
              <a:buClr>
                <a:schemeClr val="lt1"/>
              </a:buClr>
              <a:buSzPts val="1400"/>
              <a:buFont typeface="Tahoma"/>
              <a:buNone/>
            </a:pPr>
            <a:r>
              <a:rPr lang="en-US">
                <a:solidFill>
                  <a:schemeClr val="lt1"/>
                </a:solidFill>
                <a:latin typeface="Tahoma"/>
                <a:ea typeface="Tahoma"/>
                <a:cs typeface="Tahoma"/>
                <a:sym typeface="Tahoma"/>
              </a:rPr>
              <a:t>#sf18us  •  Computer History Museum, Mountain View, CA  •  June 25-28</a:t>
            </a:r>
            <a:endParaRPr>
              <a:solidFill>
                <a:schemeClr val="lt1"/>
              </a:solidFill>
              <a:latin typeface="Tahoma"/>
              <a:ea typeface="Tahoma"/>
              <a:cs typeface="Tahoma"/>
              <a:sym typeface="Tahoma"/>
            </a:endParaRPr>
          </a:p>
          <a:p>
            <a:pPr marL="0" marR="0" lvl="0" indent="0" algn="ctr" rtl="0">
              <a:lnSpc>
                <a:spcPct val="100000"/>
              </a:lnSpc>
              <a:spcBef>
                <a:spcPct val="0"/>
              </a:spcBef>
              <a:spcAft>
                <a:spcPct val="0"/>
              </a:spcAft>
              <a:buClr>
                <a:schemeClr val="lt1"/>
              </a:buClr>
              <a:buSzPts val="1400"/>
              <a:buFont typeface="Tahoma"/>
              <a:buNone/>
            </a:pPr>
            <a:endParaRPr>
              <a:solidFill>
                <a:schemeClr val="lt1"/>
              </a:solidFill>
              <a:latin typeface="Tahoma"/>
              <a:ea typeface="Tahoma"/>
              <a:cs typeface="Tahoma"/>
              <a:sym typeface="Tahoma"/>
            </a:endParaRPr>
          </a:p>
        </p:txBody>
      </p:sp>
      <p:sp>
        <p:nvSpPr>
          <p:cNvPr id="21" name="Shape 21"/>
          <p:cNvSpPr txBox="1"/>
          <p:nvPr/>
        </p:nvSpPr>
        <p:spPr>
          <a:xfrm>
            <a:off x="5558084" y="3848412"/>
            <a:ext cx="3393288" cy="4465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FFCB01"/>
              </a:buClr>
              <a:buSzPts val="1800"/>
              <a:buFont typeface="Tahoma"/>
              <a:buNone/>
            </a:pPr>
            <a:r>
              <a:rPr lang="en-US" sz="1800" b="0" i="0" u="none" strike="noStrike" cap="none">
                <a:solidFill>
                  <a:srgbClr val="D9D9D9"/>
                </a:solidFill>
                <a:latin typeface="Tahoma"/>
                <a:ea typeface="Tahoma"/>
                <a:cs typeface="Tahoma"/>
                <a:sym typeface="Tahoma"/>
              </a:rPr>
              <a:t>Wireshark Core Developer</a:t>
            </a:r>
            <a:endParaRPr sz="1800" b="0" i="0" u="none" strike="noStrike" cap="none">
              <a:solidFill>
                <a:srgbClr val="D9D9D9"/>
              </a:solidFill>
              <a:latin typeface="Tahoma"/>
              <a:ea typeface="Tahoma"/>
              <a:cs typeface="Tahoma"/>
              <a:sym typeface="Tahoma"/>
            </a:endParaRPr>
          </a:p>
        </p:txBody>
      </p:sp>
      <p:sp>
        <p:nvSpPr>
          <p:cNvPr id="22" name="Shape 22"/>
          <p:cNvSpPr txBox="1"/>
          <p:nvPr/>
        </p:nvSpPr>
        <p:spPr>
          <a:xfrm>
            <a:off x="259257" y="3832503"/>
            <a:ext cx="184708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lt1"/>
              </a:buClr>
              <a:buSzPts val="1400"/>
              <a:buFont typeface="Tahoma"/>
              <a:buNone/>
            </a:pPr>
            <a:endParaRPr sz="1400" b="0" i="0" u="none" strike="noStrike" cap="none">
              <a:solidFill>
                <a:schemeClr val="lt1"/>
              </a:solidFill>
              <a:latin typeface="Tahoma"/>
              <a:ea typeface="Tahoma"/>
              <a:cs typeface="Tahoma"/>
              <a:sym typeface="Tahoma"/>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Default layout">
  <p:cSld name="Default layout">
    <p:spTree>
      <p:nvGrpSpPr>
        <p:cNvPr id="1" name="Shape 23"/>
        <p:cNvGrpSpPr/>
        <p:nvPr/>
      </p:nvGrpSpPr>
      <p:grpSpPr>
        <a:xfrm>
          <a:off x="0" y="0"/>
          <a:ext cx="0" cy="0"/>
        </a:xfrm>
      </p:grpSpPr>
      <p:sp>
        <p:nvSpPr>
          <p:cNvPr id="24" name="Shape 24"/>
          <p:cNvSpPr txBox="1">
            <a:spLocks noGrp="1"/>
          </p:cNvSpPr>
          <p:nvPr>
            <p:ph type="title"/>
          </p:nvPr>
        </p:nvSpPr>
        <p:spPr>
          <a:xfrm>
            <a:off x="928525" y="11375"/>
            <a:ext cx="6843900" cy="978000"/>
          </a:xfrm>
          <a:prstGeom prst="rect">
            <a:avLst/>
          </a:prstGeom>
          <a:noFill/>
          <a:ln>
            <a:noFill/>
          </a:ln>
        </p:spPr>
        <p:txBody>
          <a:bodyPr spcFirstLastPara="1" wrap="square" lIns="91425" tIns="91425" rIns="91425" bIns="91425" anchor="ctr" anchorCtr="0"/>
          <a:lstStyle>
            <a:lvl1pPr marR="0" lvl="0" algn="ctr" rtl="0">
              <a:lnSpc>
                <a:spcPct val="90000"/>
              </a:lnSpc>
              <a:spcBef>
                <a:spcPct val="0"/>
              </a:spcBef>
              <a:spcAft>
                <a:spcPct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spcBef>
                <a:spcPct val="0"/>
              </a:spcBef>
              <a:spcAft>
                <a:spcPct val="0"/>
              </a:spcAft>
              <a:buSzPts val="3600"/>
              <a:buNone/>
              <a:defRPr sz="1800"/>
            </a:lvl2pPr>
            <a:lvl3pPr lvl="2">
              <a:spcBef>
                <a:spcPct val="0"/>
              </a:spcBef>
              <a:spcAft>
                <a:spcPct val="0"/>
              </a:spcAft>
              <a:buSzPts val="3600"/>
              <a:buNone/>
              <a:defRPr sz="1800"/>
            </a:lvl3pPr>
            <a:lvl4pPr lvl="3">
              <a:spcBef>
                <a:spcPct val="0"/>
              </a:spcBef>
              <a:spcAft>
                <a:spcPct val="0"/>
              </a:spcAft>
              <a:buSzPts val="3600"/>
              <a:buNone/>
              <a:defRPr sz="1800"/>
            </a:lvl4pPr>
            <a:lvl5pPr lvl="4">
              <a:spcBef>
                <a:spcPct val="0"/>
              </a:spcBef>
              <a:spcAft>
                <a:spcPct val="0"/>
              </a:spcAft>
              <a:buSzPts val="3600"/>
              <a:buNone/>
              <a:defRPr sz="1800"/>
            </a:lvl5pPr>
            <a:lvl6pPr lvl="5">
              <a:spcBef>
                <a:spcPct val="0"/>
              </a:spcBef>
              <a:spcAft>
                <a:spcPct val="0"/>
              </a:spcAft>
              <a:buSzPts val="3600"/>
              <a:buNone/>
              <a:defRPr sz="1800"/>
            </a:lvl6pPr>
            <a:lvl7pPr lvl="6">
              <a:spcBef>
                <a:spcPct val="0"/>
              </a:spcBef>
              <a:spcAft>
                <a:spcPct val="0"/>
              </a:spcAft>
              <a:buSzPts val="3600"/>
              <a:buNone/>
              <a:defRPr sz="1800"/>
            </a:lvl7pPr>
            <a:lvl8pPr lvl="7">
              <a:spcBef>
                <a:spcPct val="0"/>
              </a:spcBef>
              <a:spcAft>
                <a:spcPct val="0"/>
              </a:spcAft>
              <a:buSzPts val="3600"/>
              <a:buNone/>
              <a:defRPr sz="1800"/>
            </a:lvl8pPr>
            <a:lvl9pPr lvl="8">
              <a:spcBef>
                <a:spcPct val="0"/>
              </a:spcBef>
              <a:spcAft>
                <a:spcPct val="0"/>
              </a:spcAft>
              <a:buSzPts val="3600"/>
              <a:buNone/>
              <a:defRPr sz="1800"/>
            </a:lvl9pPr>
          </a:lstStyle>
          <a:p>
            <a:endParaRPr/>
          </a:p>
        </p:txBody>
      </p:sp>
      <p:sp>
        <p:nvSpPr>
          <p:cNvPr id="25" name="Shape 25"/>
          <p:cNvSpPr txBox="1">
            <a:spLocks noGrp="1"/>
          </p:cNvSpPr>
          <p:nvPr>
            <p:ph type="body" idx="1"/>
          </p:nvPr>
        </p:nvSpPr>
        <p:spPr>
          <a:xfrm>
            <a:off x="492952" y="1193801"/>
            <a:ext cx="8208454" cy="339860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ullets plus picture">
  <p:cSld name="Bullets plus picture">
    <p:spTree>
      <p:nvGrpSpPr>
        <p:cNvPr id="1" name="Shape 26"/>
        <p:cNvGrpSpPr/>
        <p:nvPr/>
      </p:nvGrpSpPr>
      <p:grpSpPr>
        <a:xfrm>
          <a:off x="0" y="0"/>
          <a:ext cx="0" cy="0"/>
        </a:xfrm>
      </p:grpSpPr>
      <p:sp>
        <p:nvSpPr>
          <p:cNvPr id="27" name="Shape 27"/>
          <p:cNvSpPr txBox="1">
            <a:spLocks noGrp="1"/>
          </p:cNvSpPr>
          <p:nvPr>
            <p:ph type="title"/>
          </p:nvPr>
        </p:nvSpPr>
        <p:spPr>
          <a:xfrm>
            <a:off x="895825" y="0"/>
            <a:ext cx="7561500" cy="978000"/>
          </a:xfrm>
          <a:prstGeom prst="rect">
            <a:avLst/>
          </a:prstGeom>
          <a:noFill/>
          <a:ln>
            <a:noFill/>
          </a:ln>
        </p:spPr>
        <p:txBody>
          <a:bodyPr spcFirstLastPara="1" wrap="square" lIns="91425" tIns="91425" rIns="91425" bIns="91425" anchor="ctr" anchorCtr="0"/>
          <a:lstStyle>
            <a:lvl1pPr marR="0" lvl="0" algn="ctr" rtl="0">
              <a:lnSpc>
                <a:spcPct val="90000"/>
              </a:lnSpc>
              <a:spcBef>
                <a:spcPct val="0"/>
              </a:spcBef>
              <a:spcAft>
                <a:spcPct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spcBef>
                <a:spcPct val="0"/>
              </a:spcBef>
              <a:spcAft>
                <a:spcPct val="0"/>
              </a:spcAft>
              <a:buSzPts val="3600"/>
              <a:buNone/>
              <a:defRPr sz="1800"/>
            </a:lvl2pPr>
            <a:lvl3pPr lvl="2">
              <a:spcBef>
                <a:spcPct val="0"/>
              </a:spcBef>
              <a:spcAft>
                <a:spcPct val="0"/>
              </a:spcAft>
              <a:buSzPts val="3600"/>
              <a:buNone/>
              <a:defRPr sz="1800"/>
            </a:lvl3pPr>
            <a:lvl4pPr lvl="3">
              <a:spcBef>
                <a:spcPct val="0"/>
              </a:spcBef>
              <a:spcAft>
                <a:spcPct val="0"/>
              </a:spcAft>
              <a:buSzPts val="3600"/>
              <a:buNone/>
              <a:defRPr sz="1800"/>
            </a:lvl4pPr>
            <a:lvl5pPr lvl="4">
              <a:spcBef>
                <a:spcPct val="0"/>
              </a:spcBef>
              <a:spcAft>
                <a:spcPct val="0"/>
              </a:spcAft>
              <a:buSzPts val="3600"/>
              <a:buNone/>
              <a:defRPr sz="1800"/>
            </a:lvl5pPr>
            <a:lvl6pPr lvl="5">
              <a:spcBef>
                <a:spcPct val="0"/>
              </a:spcBef>
              <a:spcAft>
                <a:spcPct val="0"/>
              </a:spcAft>
              <a:buSzPts val="3600"/>
              <a:buNone/>
              <a:defRPr sz="1800"/>
            </a:lvl6pPr>
            <a:lvl7pPr lvl="6">
              <a:spcBef>
                <a:spcPct val="0"/>
              </a:spcBef>
              <a:spcAft>
                <a:spcPct val="0"/>
              </a:spcAft>
              <a:buSzPts val="3600"/>
              <a:buNone/>
              <a:defRPr sz="1800"/>
            </a:lvl7pPr>
            <a:lvl8pPr lvl="7">
              <a:spcBef>
                <a:spcPct val="0"/>
              </a:spcBef>
              <a:spcAft>
                <a:spcPct val="0"/>
              </a:spcAft>
              <a:buSzPts val="3600"/>
              <a:buNone/>
              <a:defRPr sz="1800"/>
            </a:lvl8pPr>
            <a:lvl9pPr lvl="8">
              <a:spcBef>
                <a:spcPct val="0"/>
              </a:spcBef>
              <a:spcAft>
                <a:spcPct val="0"/>
              </a:spcAft>
              <a:buSzPts val="3600"/>
              <a:buNone/>
              <a:defRPr sz="1800"/>
            </a:lvl9pPr>
          </a:lstStyle>
          <a:p>
            <a:endParaRPr/>
          </a:p>
        </p:txBody>
      </p:sp>
      <p:sp>
        <p:nvSpPr>
          <p:cNvPr id="28" name="Shape 28"/>
          <p:cNvSpPr>
            <a:spLocks noGrp="1"/>
          </p:cNvSpPr>
          <p:nvPr>
            <p:ph type="pic" idx="2"/>
          </p:nvPr>
        </p:nvSpPr>
        <p:spPr>
          <a:xfrm>
            <a:off x="6062473" y="1193801"/>
            <a:ext cx="2638934" cy="3398604"/>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R="0" lvl="1"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R="0" lvl="2"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R="0" lvl="3"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R="0" lvl="4"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92952" y="1193801"/>
            <a:ext cx="5487224" cy="339860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Picture only">
  <p:cSld name="Picture only">
    <p:spTree>
      <p:nvGrpSpPr>
        <p:cNvPr id="1" name="Shape 30"/>
        <p:cNvGrpSpPr/>
        <p:nvPr/>
      </p:nvGrpSpPr>
      <p:grpSpPr>
        <a:xfrm>
          <a:off x="0" y="0"/>
          <a:ext cx="0" cy="0"/>
        </a:xfrm>
      </p:grpSpPr>
      <p:sp>
        <p:nvSpPr>
          <p:cNvPr id="31" name="Shape 31"/>
          <p:cNvSpPr txBox="1">
            <a:spLocks noGrp="1"/>
          </p:cNvSpPr>
          <p:nvPr>
            <p:ph type="title"/>
          </p:nvPr>
        </p:nvSpPr>
        <p:spPr>
          <a:xfrm>
            <a:off x="928525" y="11375"/>
            <a:ext cx="6843900" cy="978000"/>
          </a:xfrm>
          <a:prstGeom prst="rect">
            <a:avLst/>
          </a:prstGeom>
          <a:noFill/>
          <a:ln>
            <a:noFill/>
          </a:ln>
        </p:spPr>
        <p:txBody>
          <a:bodyPr spcFirstLastPara="1" wrap="square" lIns="91425" tIns="91425" rIns="91425" bIns="91425" anchor="ctr" anchorCtr="0"/>
          <a:lstStyle>
            <a:lvl1pPr marR="0" lvl="0" algn="ctr" rtl="0">
              <a:lnSpc>
                <a:spcPct val="90000"/>
              </a:lnSpc>
              <a:spcBef>
                <a:spcPct val="0"/>
              </a:spcBef>
              <a:spcAft>
                <a:spcPct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spcBef>
                <a:spcPct val="0"/>
              </a:spcBef>
              <a:spcAft>
                <a:spcPct val="0"/>
              </a:spcAft>
              <a:buSzPts val="3600"/>
              <a:buNone/>
              <a:defRPr sz="1800"/>
            </a:lvl2pPr>
            <a:lvl3pPr lvl="2">
              <a:spcBef>
                <a:spcPct val="0"/>
              </a:spcBef>
              <a:spcAft>
                <a:spcPct val="0"/>
              </a:spcAft>
              <a:buSzPts val="3600"/>
              <a:buNone/>
              <a:defRPr sz="1800"/>
            </a:lvl3pPr>
            <a:lvl4pPr lvl="3">
              <a:spcBef>
                <a:spcPct val="0"/>
              </a:spcBef>
              <a:spcAft>
                <a:spcPct val="0"/>
              </a:spcAft>
              <a:buSzPts val="3600"/>
              <a:buNone/>
              <a:defRPr sz="1800"/>
            </a:lvl4pPr>
            <a:lvl5pPr lvl="4">
              <a:spcBef>
                <a:spcPct val="0"/>
              </a:spcBef>
              <a:spcAft>
                <a:spcPct val="0"/>
              </a:spcAft>
              <a:buSzPts val="3600"/>
              <a:buNone/>
              <a:defRPr sz="1800"/>
            </a:lvl5pPr>
            <a:lvl6pPr lvl="5">
              <a:spcBef>
                <a:spcPct val="0"/>
              </a:spcBef>
              <a:spcAft>
                <a:spcPct val="0"/>
              </a:spcAft>
              <a:buSzPts val="3600"/>
              <a:buNone/>
              <a:defRPr sz="1800"/>
            </a:lvl6pPr>
            <a:lvl7pPr lvl="6">
              <a:spcBef>
                <a:spcPct val="0"/>
              </a:spcBef>
              <a:spcAft>
                <a:spcPct val="0"/>
              </a:spcAft>
              <a:buSzPts val="3600"/>
              <a:buNone/>
              <a:defRPr sz="1800"/>
            </a:lvl7pPr>
            <a:lvl8pPr lvl="7">
              <a:spcBef>
                <a:spcPct val="0"/>
              </a:spcBef>
              <a:spcAft>
                <a:spcPct val="0"/>
              </a:spcAft>
              <a:buSzPts val="3600"/>
              <a:buNone/>
              <a:defRPr sz="1800"/>
            </a:lvl8pPr>
            <a:lvl9pPr lvl="8">
              <a:spcBef>
                <a:spcPct val="0"/>
              </a:spcBef>
              <a:spcAft>
                <a:spcPct val="0"/>
              </a:spcAft>
              <a:buSzPts val="3600"/>
              <a:buNone/>
              <a:defRPr sz="1800"/>
            </a:lvl9pPr>
          </a:lstStyle>
          <a:p>
            <a:endParaRPr/>
          </a:p>
        </p:txBody>
      </p:sp>
      <p:sp>
        <p:nvSpPr>
          <p:cNvPr id="32" name="Shape 32"/>
          <p:cNvSpPr>
            <a:spLocks noGrp="1"/>
          </p:cNvSpPr>
          <p:nvPr>
            <p:ph type="pic" idx="2"/>
          </p:nvPr>
        </p:nvSpPr>
        <p:spPr>
          <a:xfrm>
            <a:off x="492953" y="1193802"/>
            <a:ext cx="8208453" cy="3398604"/>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R="0" lvl="1"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R="0" lvl="2"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R="0" lvl="3"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R="0" lvl="4"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image" Target="../media/image1.jpeg" /><Relationship Id="rId6" Type="http://schemas.openxmlformats.org/officeDocument/2006/relationships/image" Target="../media/image2.jpe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lt1"/>
        </a:solidFill>
        <a:effectLst/>
      </p:bgPr>
    </p:bg>
    <p:spTree>
      <p:nvGrpSpPr>
        <p:cNvPr id="1" name="Shape 5"/>
        <p:cNvGrpSpPr/>
        <p:nvPr/>
      </p:nvGrpSpPr>
      <p:grpSpPr>
        <a:xfrm>
          <a:off x="0" y="0"/>
          <a:ext cx="0" cy="0"/>
        </a:xfrm>
      </p:grpSpPr>
      <p:sp>
        <p:nvSpPr>
          <p:cNvPr id="6" name="Shape 6"/>
          <p:cNvSpPr/>
          <p:nvPr/>
        </p:nvSpPr>
        <p:spPr>
          <a:xfrm>
            <a:off x="1" y="0"/>
            <a:ext cx="9152524" cy="99615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ct val="0"/>
              </a:spcBef>
              <a:spcAft>
                <a:spcPct val="0"/>
              </a:spcAft>
              <a:buClr>
                <a:srgbClr val="FFFFFF"/>
              </a:buClr>
              <a:buSzPts val="1400"/>
              <a:buFont typeface="Oswald"/>
              <a:buNone/>
            </a:pPr>
            <a:endParaRPr sz="1400" b="0" i="0" u="none" strike="noStrike" cap="none">
              <a:solidFill>
                <a:srgbClr val="000000"/>
              </a:solidFill>
              <a:latin typeface="Arial"/>
              <a:ea typeface="Arial"/>
              <a:cs typeface="Arial"/>
              <a:sym typeface="Arial"/>
            </a:endParaRPr>
          </a:p>
        </p:txBody>
      </p:sp>
      <p:pic>
        <p:nvPicPr>
          <p:cNvPr id="7" name="Shape 7" descr="sf logo-white.png"/>
          <p:cNvPicPr preferRelativeResize="0"/>
          <p:nvPr/>
        </p:nvPicPr>
        <p:blipFill>
          <a:blip r:embed="rId5">
            <a:alphaModFix/>
          </a:blip>
          <a:stretch>
            <a:fillRect/>
          </a:stretch>
        </p:blipFill>
        <p:spPr>
          <a:xfrm>
            <a:off x="146600" y="139198"/>
            <a:ext cx="719049" cy="713072"/>
          </a:xfrm>
          <a:prstGeom prst="rect">
            <a:avLst/>
          </a:prstGeom>
          <a:noFill/>
          <a:ln>
            <a:noFill/>
          </a:ln>
        </p:spPr>
      </p:pic>
      <p:sp>
        <p:nvSpPr>
          <p:cNvPr id="8" name="Shape 8"/>
          <p:cNvSpPr txBox="1">
            <a:spLocks noGrp="1"/>
          </p:cNvSpPr>
          <p:nvPr>
            <p:ph type="title"/>
          </p:nvPr>
        </p:nvSpPr>
        <p:spPr>
          <a:xfrm>
            <a:off x="928525" y="11375"/>
            <a:ext cx="6843900" cy="978000"/>
          </a:xfrm>
          <a:prstGeom prst="rect">
            <a:avLst/>
          </a:prstGeom>
          <a:noFill/>
          <a:ln>
            <a:noFill/>
          </a:ln>
        </p:spPr>
        <p:txBody>
          <a:bodyPr spcFirstLastPara="1" wrap="square" lIns="91425" tIns="91425" rIns="91425" bIns="91425" anchor="ctr" anchorCtr="0"/>
          <a:lstStyle>
            <a:lvl1pPr marR="0" lvl="0" algn="ctr" rtl="0">
              <a:lnSpc>
                <a:spcPct val="90000"/>
              </a:lnSpc>
              <a:spcBef>
                <a:spcPct val="0"/>
              </a:spcBef>
              <a:spcAft>
                <a:spcPct val="0"/>
              </a:spcAft>
              <a:buClr>
                <a:schemeClr val="lt1"/>
              </a:buClr>
              <a:buSzPts val="3600"/>
              <a:buFont typeface="Tahoma"/>
              <a:buNone/>
              <a:defRPr sz="3600" b="0" i="0" u="none" strike="noStrike" cap="none">
                <a:solidFill>
                  <a:schemeClr val="lt1"/>
                </a:solidFill>
                <a:latin typeface="Tahoma"/>
                <a:ea typeface="Tahoma"/>
                <a:cs typeface="Tahoma"/>
                <a:sym typeface="Tahoma"/>
              </a:defRPr>
            </a:lvl1pPr>
            <a:lvl2pPr lvl="1">
              <a:spcBef>
                <a:spcPct val="0"/>
              </a:spcBef>
              <a:spcAft>
                <a:spcPct val="0"/>
              </a:spcAft>
              <a:buSzPts val="3600"/>
              <a:buNone/>
              <a:defRPr sz="3600"/>
            </a:lvl2pPr>
            <a:lvl3pPr lvl="2">
              <a:spcBef>
                <a:spcPct val="0"/>
              </a:spcBef>
              <a:spcAft>
                <a:spcPct val="0"/>
              </a:spcAft>
              <a:buSzPts val="3600"/>
              <a:buNone/>
              <a:defRPr sz="3600"/>
            </a:lvl3pPr>
            <a:lvl4pPr lvl="3">
              <a:spcBef>
                <a:spcPct val="0"/>
              </a:spcBef>
              <a:spcAft>
                <a:spcPct val="0"/>
              </a:spcAft>
              <a:buSzPts val="3600"/>
              <a:buNone/>
              <a:defRPr sz="3600"/>
            </a:lvl4pPr>
            <a:lvl5pPr lvl="4">
              <a:spcBef>
                <a:spcPct val="0"/>
              </a:spcBef>
              <a:spcAft>
                <a:spcPct val="0"/>
              </a:spcAft>
              <a:buSzPts val="3600"/>
              <a:buNone/>
              <a:defRPr sz="3600"/>
            </a:lvl5pPr>
            <a:lvl6pPr lvl="5">
              <a:spcBef>
                <a:spcPct val="0"/>
              </a:spcBef>
              <a:spcAft>
                <a:spcPct val="0"/>
              </a:spcAft>
              <a:buSzPts val="3600"/>
              <a:buNone/>
              <a:defRPr sz="3600"/>
            </a:lvl6pPr>
            <a:lvl7pPr lvl="6">
              <a:spcBef>
                <a:spcPct val="0"/>
              </a:spcBef>
              <a:spcAft>
                <a:spcPct val="0"/>
              </a:spcAft>
              <a:buSzPts val="3600"/>
              <a:buNone/>
              <a:defRPr sz="3600"/>
            </a:lvl7pPr>
            <a:lvl8pPr lvl="7">
              <a:spcBef>
                <a:spcPct val="0"/>
              </a:spcBef>
              <a:spcAft>
                <a:spcPct val="0"/>
              </a:spcAft>
              <a:buSzPts val="3600"/>
              <a:buNone/>
              <a:defRPr sz="3600"/>
            </a:lvl8pPr>
            <a:lvl9pPr lvl="8">
              <a:spcBef>
                <a:spcPct val="0"/>
              </a:spcBef>
              <a:spcAft>
                <a:spcPct val="0"/>
              </a:spcAft>
              <a:buSzPts val="3600"/>
              <a:buNone/>
              <a:defRPr sz="3600"/>
            </a:lvl9pPr>
          </a:lstStyle>
          <a:p>
            <a:endParaRPr/>
          </a:p>
        </p:txBody>
      </p:sp>
      <p:sp>
        <p:nvSpPr>
          <p:cNvPr id="9" name="Shape 9"/>
          <p:cNvSpPr txBox="1">
            <a:spLocks noGrp="1"/>
          </p:cNvSpPr>
          <p:nvPr>
            <p:ph type="body" idx="1"/>
          </p:nvPr>
        </p:nvSpPr>
        <p:spPr>
          <a:xfrm>
            <a:off x="492953" y="1193801"/>
            <a:ext cx="8208453" cy="339860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Shape 10"/>
          <p:cNvSpPr/>
          <p:nvPr/>
        </p:nvSpPr>
        <p:spPr>
          <a:xfrm>
            <a:off x="1" y="4809667"/>
            <a:ext cx="9144000" cy="35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Shape 11"/>
          <p:cNvSpPr/>
          <p:nvPr/>
        </p:nvSpPr>
        <p:spPr>
          <a:xfrm>
            <a:off x="460925" y="4836075"/>
            <a:ext cx="8272500" cy="354000"/>
          </a:xfrm>
          <a:prstGeom prst="rect">
            <a:avLst/>
          </a:prstGeom>
          <a:noFill/>
          <a:ln>
            <a:noFill/>
          </a:ln>
        </p:spPr>
        <p:txBody>
          <a:bodyPr spcFirstLastPara="1" wrap="square" lIns="91425" tIns="45700" rIns="91425" bIns="45700" anchor="t" anchorCtr="0">
            <a:noAutofit/>
          </a:bodyPr>
          <a:lstStyle/>
          <a:p>
            <a:pPr marL="0" lvl="0" indent="0" algn="ctr" rtl="0">
              <a:spcBef>
                <a:spcPct val="0"/>
              </a:spcBef>
              <a:spcAft>
                <a:spcPct val="0"/>
              </a:spcAft>
              <a:buClr>
                <a:schemeClr val="lt1"/>
              </a:buClr>
              <a:buSzPts val="1400"/>
              <a:buFont typeface="Tahoma"/>
              <a:buNone/>
            </a:pPr>
            <a:r>
              <a:rPr lang="en-US">
                <a:solidFill>
                  <a:schemeClr val="lt1"/>
                </a:solidFill>
                <a:latin typeface="Tahoma"/>
                <a:ea typeface="Tahoma"/>
                <a:cs typeface="Tahoma"/>
                <a:sym typeface="Tahoma"/>
              </a:rPr>
              <a:t>#sf18us  •  Computer History Museum, Mountain View, CA  •  June 25-28</a:t>
            </a:r>
            <a:endParaRPr>
              <a:solidFill>
                <a:schemeClr val="lt1"/>
              </a:solidFill>
              <a:latin typeface="Tahoma"/>
              <a:ea typeface="Tahoma"/>
              <a:cs typeface="Tahoma"/>
              <a:sym typeface="Tahoma"/>
            </a:endParaRPr>
          </a:p>
        </p:txBody>
      </p:sp>
      <p:sp>
        <p:nvSpPr>
          <p:cNvPr id="12" name="Shape 12"/>
          <p:cNvSpPr/>
          <p:nvPr/>
        </p:nvSpPr>
        <p:spPr>
          <a:xfrm>
            <a:off x="8330987" y="4796825"/>
            <a:ext cx="45236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lt1"/>
              </a:buClr>
              <a:buSzPts val="1400"/>
              <a:buFont typeface="Tahoma"/>
              <a:buNone/>
            </a:pPr>
            <a:endParaRPr sz="1400" b="0" i="0" u="none" strike="noStrike" cap="none">
              <a:solidFill>
                <a:schemeClr val="lt1"/>
              </a:solidFill>
              <a:latin typeface="Tahoma"/>
              <a:ea typeface="Tahoma"/>
              <a:cs typeface="Tahoma"/>
              <a:sym typeface="Tahoma"/>
            </a:endParaRPr>
          </a:p>
        </p:txBody>
      </p:sp>
      <p:pic>
        <p:nvPicPr>
          <p:cNvPr id="13" name="Shape 13"/>
          <p:cNvPicPr preferRelativeResize="0"/>
          <p:nvPr/>
        </p:nvPicPr>
        <p:blipFill>
          <a:blip r:embed="rId6">
            <a:alphaModFix/>
          </a:blip>
          <a:stretch>
            <a:fillRect/>
          </a:stretch>
        </p:blipFill>
        <p:spPr>
          <a:xfrm>
            <a:off x="8250775" y="132812"/>
            <a:ext cx="732625" cy="735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11.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1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6"/>
        <p:cNvGrpSpPr/>
        <p:nvPr/>
      </p:nvGrpSpPr>
      <p:grpSpPr>
        <a:xfrm>
          <a:off x="0" y="0"/>
          <a:ext cx="0" cy="0"/>
        </a:xfrm>
      </p:grpSpPr>
      <p:sp>
        <p:nvSpPr>
          <p:cNvPr id="37" name="Shape 37"/>
          <p:cNvSpPr txBox="1">
            <a:spLocks noGrp="1"/>
          </p:cNvSpPr>
          <p:nvPr>
            <p:ph type="ctrTitle"/>
          </p:nvPr>
        </p:nvSpPr>
        <p:spPr>
          <a:xfrm>
            <a:off x="259257" y="1236191"/>
            <a:ext cx="7238823" cy="12551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chemeClr val="lt1"/>
              </a:buClr>
              <a:buSzPts val="3600"/>
              <a:buFont typeface="Tahoma"/>
              <a:buNone/>
            </a:pPr>
            <a:r>
              <a:rPr lang="en-US" err="1"/>
              <a:t>e</a:t>
            </a:r>
            <a:r>
              <a:rPr lang="en-US" sz="3600" b="1" i="0" u="none" strike="noStrike" cap="none" err="1">
                <a:solidFill>
                  <a:schemeClr val="lt1"/>
                </a:solidFill>
                <a:latin typeface="Tahoma"/>
                <a:ea typeface="Tahoma"/>
                <a:cs typeface="Tahoma"/>
                <a:sym typeface="Tahoma"/>
              </a:rPr>
              <a:t>xtcap</a:t>
            </a:r>
            <a:r>
              <a:rPr lang="en-US"/>
              <a:t> – Packet Capture</a:t>
            </a:r>
            <a:endParaRPr sz="3600" b="1"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11523157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err="1"/>
              <a:t>extcap features</a:t>
            </a:r>
            <a:endParaRPr lang="de-DE"/>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a:t>Start / Stop / Restart capture from interface</a:t>
            </a:r>
          </a:p>
          <a:p>
            <a:endParaRPr lang="de-AT"/>
          </a:p>
          <a:p>
            <a:r>
              <a:rPr lang="de-AT"/>
              <a:t>Handle interface configuration</a:t>
            </a:r>
          </a:p>
          <a:p>
            <a:endParaRPr lang="de-AT"/>
          </a:p>
          <a:p>
            <a:r>
              <a:rPr lang="de-AT"/>
              <a:t>Handle runtime control</a:t>
            </a:r>
            <a:endParaRPr lang="de-DE"/>
          </a:p>
        </p:txBody>
      </p:sp>
    </p:spTree>
    <p:extLst>
      <p:ext uri="{BB962C8B-B14F-4D97-AF65-F5344CB8AC3E}">
        <p14:creationId xmlns:p14="http://schemas.microsoft.com/office/powerpoint/2010/main" val="1158870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a:t>Capture</a:t>
            </a:r>
            <a:endParaRPr lang="de-DE"/>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err="1"/>
              <a:t>Provide a list of interfaces</a:t>
            </a:r>
          </a:p>
          <a:p>
            <a:endParaRPr lang="de-AT"/>
          </a:p>
          <a:p>
            <a:endParaRPr lang="de-AT"/>
          </a:p>
          <a:p>
            <a:r>
              <a:rPr lang="de-AT" err="1"/>
              <a:t>Provide a list of Configs</a:t>
            </a:r>
          </a:p>
          <a:p>
            <a:endParaRPr lang="de-DE"/>
          </a:p>
        </p:txBody>
      </p:sp>
      <p:sp>
        <p:nvSpPr>
          <p:cNvPr id="4" name="Textfeld 3">
            <a:extLst>
              <a:ext uri="{FF2B5EF4-FFF2-40B4-BE49-F238E27FC236}">
                <a16:creationId xmlns:a16="http://schemas.microsoft.com/office/drawing/2014/main" id="{A978B8A1-C21E-BD4F-8744-9B6284E29197}"/>
              </a:ext>
            </a:extLst>
          </p:cNvPr>
          <p:cNvSpPr txBox="1"/>
          <p:nvPr/>
        </p:nvSpPr>
        <p:spPr>
          <a:xfrm>
            <a:off x="332965" y="1938996"/>
            <a:ext cx="8656320" cy="830997"/>
          </a:xfrm>
          <a:prstGeom prst="rect">
            <a:avLst/>
          </a:prstGeom>
          <a:noFill/>
        </p:spPr>
        <p:txBody>
          <a:bodyPr wrap="square" rtlCol="0">
            <a:spAutoFit/>
          </a:bodyPr>
          <a:lstStyle/>
          <a:p>
            <a:r>
              <a:rPr lang="de-DE" sz="1200" b="1" err="1">
                <a:latin typeface="Courier" pitchFamily="2" charset="0"/>
              </a:rPr>
              <a:t>Macbook:extcap rknall$ </a:t>
            </a:r>
            <a:r>
              <a:rPr lang="de-DE" sz="1200">
                <a:latin typeface="Courier" pitchFamily="2" charset="0"/>
              </a:rPr>
              <a:t>./extcap_example.py --extcap-interfaces</a:t>
            </a:r>
          </a:p>
          <a:p>
            <a:r>
              <a:rPr lang="de-DE" sz="1200" err="1">
                <a:solidFill>
                  <a:schemeClr val="bg1">
                    <a:lumMod val="50000"/>
                  </a:schemeClr>
                </a:solidFill>
                <a:latin typeface="Courier" pitchFamily="2" charset="0"/>
              </a:rPr>
              <a:t>extcap {version=1.0}{help=http://www.wireshark.org}{display=Example extcap interface}</a:t>
            </a:r>
          </a:p>
          <a:p>
            <a:r>
              <a:rPr lang="de-DE" sz="1200" err="1">
                <a:solidFill>
                  <a:schemeClr val="bg1">
                    <a:lumMod val="50000"/>
                  </a:schemeClr>
                </a:solidFill>
                <a:latin typeface="Courier" pitchFamily="2" charset="0"/>
              </a:rPr>
              <a:t>interface {value=example1}{display=Example interface 1 for extcap}</a:t>
            </a:r>
          </a:p>
          <a:p>
            <a:r>
              <a:rPr lang="de-DE" sz="1200" err="1">
                <a:solidFill>
                  <a:schemeClr val="bg1">
                    <a:lumMod val="50000"/>
                  </a:schemeClr>
                </a:solidFill>
                <a:latin typeface="Courier" pitchFamily="2" charset="0"/>
              </a:rPr>
              <a:t>interface {value=example2}{display=Example interface 2 for extcap}</a:t>
            </a:r>
          </a:p>
        </p:txBody>
      </p:sp>
      <p:sp>
        <p:nvSpPr>
          <p:cNvPr id="5" name="Textfeld 4">
            <a:extLst>
              <a:ext uri="{FF2B5EF4-FFF2-40B4-BE49-F238E27FC236}">
                <a16:creationId xmlns:a16="http://schemas.microsoft.com/office/drawing/2014/main" id="{C7C477E7-1D14-8542-8AA7-0CF419602033}"/>
              </a:ext>
            </a:extLst>
          </p:cNvPr>
          <p:cNvSpPr txBox="1"/>
          <p:nvPr/>
        </p:nvSpPr>
        <p:spPr>
          <a:xfrm>
            <a:off x="332965" y="3392076"/>
            <a:ext cx="8557035" cy="1200329"/>
          </a:xfrm>
          <a:prstGeom prst="rect">
            <a:avLst/>
          </a:prstGeom>
          <a:noFill/>
        </p:spPr>
        <p:txBody>
          <a:bodyPr wrap="square" rtlCol="0">
            <a:spAutoFit/>
          </a:bodyPr>
          <a:lstStyle/>
          <a:p>
            <a:r>
              <a:rPr lang="de-DE" sz="1200" b="1" err="1">
                <a:latin typeface="Courier" pitchFamily="2" charset="0"/>
              </a:rPr>
              <a:t>Macbook:extcap rknall$ ./extcap_example.py --extcap-interface example1 --extcap-config</a:t>
            </a:r>
          </a:p>
          <a:p>
            <a:r>
              <a:rPr lang="de-DE" sz="1200">
                <a:solidFill>
                  <a:schemeClr val="bg1">
                    <a:lumMod val="50000"/>
                  </a:schemeClr>
                </a:solidFill>
                <a:latin typeface="Courier" pitchFamily="2" charset="0"/>
              </a:rPr>
              <a:t>arg {number=0}{call=--delay}{display=Time delay}{tooltip=Time delay between packages}{type=integer}{range=1,15}{default=5}</a:t>
            </a:r>
          </a:p>
          <a:p>
            <a:r>
              <a:rPr lang="de-DE" sz="1200">
                <a:solidFill>
                  <a:schemeClr val="bg1">
                    <a:lumMod val="50000"/>
                  </a:schemeClr>
                </a:solidFill>
                <a:latin typeface="Courier" pitchFamily="2" charset="0"/>
              </a:rPr>
              <a:t>arg {number=1}{call=--message}{display=Message}{tooltip=Package message content}{type=string}{required=true}{placeholder=Please enter a message here ...}</a:t>
            </a:r>
          </a:p>
          <a:p>
            <a:r>
              <a:rPr lang="de-DE" sz="1200">
                <a:solidFill>
                  <a:schemeClr val="bg1">
                    <a:lumMod val="50000"/>
                  </a:schemeClr>
                </a:solidFill>
                <a:latin typeface="Courier" pitchFamily="2" charset="0"/>
              </a:rPr>
              <a:t>...</a:t>
            </a:r>
          </a:p>
        </p:txBody>
      </p:sp>
    </p:spTree>
    <p:extLst>
      <p:ext uri="{BB962C8B-B14F-4D97-AF65-F5344CB8AC3E}">
        <p14:creationId xmlns:p14="http://schemas.microsoft.com/office/powerpoint/2010/main" val="1544524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1" presetClass="entr" presetSubtype="0" fill="hold" grpId="0" nodeType="clickEffec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grpId="2" nodeType="withEffec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1"/>
      <p:bldP spid="5" grpId="2"/>
    </p:bldLs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a:t>Interface Configuration</a:t>
            </a:r>
            <a:endParaRPr lang="de-DE"/>
          </a:p>
        </p:txBody>
      </p:sp>
      <p:pic>
        <p:nvPicPr>
          <p:cNvPr id="4" name="Grafik 3">
            <a:extLst>
              <a:ext uri="{FF2B5EF4-FFF2-40B4-BE49-F238E27FC236}">
                <a16:creationId xmlns:a16="http://schemas.microsoft.com/office/drawing/2014/main" id="{604820F8-828A-4742-88B4-E44646CA7865}"/>
              </a:ext>
            </a:extLst>
          </p:cNvPr>
          <p:cNvPicPr>
            <a:picLocks noChangeAspect="1"/>
          </p:cNvPicPr>
          <p:nvPr/>
        </p:nvPicPr>
        <p:blipFill>
          <a:blip r:embed="rId2"/>
          <a:stretch>
            <a:fillRect/>
          </a:stretch>
        </p:blipFill>
        <p:spPr>
          <a:xfrm>
            <a:off x="5496559" y="1045714"/>
            <a:ext cx="3362005" cy="3701545"/>
          </a:xfrm>
          <a:prstGeom prst="rect">
            <a:avLst/>
          </a:prstGeom>
        </p:spPr>
      </p:pic>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a:xfrm>
            <a:off x="492952" y="1193801"/>
            <a:ext cx="4871528" cy="3398604"/>
          </a:xfrm>
        </p:spPr>
        <p:txBody>
          <a:bodyPr/>
          <a:lstStyle/>
          <a:p>
            <a:r>
              <a:rPr lang="de-AT" err="1"/>
              <a:t>Various options</a:t>
            </a:r>
          </a:p>
          <a:p>
            <a:pPr lvl="1"/>
            <a:r>
              <a:rPr lang="de-AT" sz="2000"/>
              <a:t>Text, Integer, Bool, IP Addresses, Passwords (hashed), Date/Time, Files, Radio, Dropdown, Multicheck (parent dependency)</a:t>
            </a:r>
          </a:p>
          <a:p>
            <a:r>
              <a:rPr lang="de-AT" sz="2400"/>
              <a:t>Check for Ranges or with RegExp</a:t>
            </a:r>
          </a:p>
          <a:p>
            <a:r>
              <a:rPr lang="de-AT" sz="2400" err="1"/>
              <a:t>Mandatory fields</a:t>
            </a:r>
            <a:endParaRPr lang="de-DE" sz="2000"/>
          </a:p>
        </p:txBody>
      </p:sp>
    </p:spTree>
    <p:extLst>
      <p:ext uri="{BB962C8B-B14F-4D97-AF65-F5344CB8AC3E}">
        <p14:creationId xmlns:p14="http://schemas.microsoft.com/office/powerpoint/2010/main" val="3673485216"/>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a:t>Interface Configuration (2)</a:t>
            </a:r>
            <a:endParaRPr lang="de-DE"/>
          </a:p>
        </p:txBody>
      </p:sp>
      <p:pic>
        <p:nvPicPr>
          <p:cNvPr id="4" name="Grafik 3">
            <a:extLst>
              <a:ext uri="{FF2B5EF4-FFF2-40B4-BE49-F238E27FC236}">
                <a16:creationId xmlns:a16="http://schemas.microsoft.com/office/drawing/2014/main" id="{604820F8-828A-4742-88B4-E44646CA7865}"/>
              </a:ext>
            </a:extLst>
          </p:cNvPr>
          <p:cNvPicPr>
            <a:picLocks noChangeAspect="1"/>
          </p:cNvPicPr>
          <p:nvPr/>
        </p:nvPicPr>
        <p:blipFill>
          <a:blip r:embed="rId2"/>
          <a:srcRect t="85933"/>
          <a:stretch>
            <a:fillRect/>
          </a:stretch>
        </p:blipFill>
        <p:spPr>
          <a:xfrm>
            <a:off x="492952" y="3312160"/>
            <a:ext cx="8365612" cy="1333499"/>
          </a:xfrm>
          <a:prstGeom prst="rect">
            <a:avLst/>
          </a:prstGeom>
        </p:spPr>
      </p:pic>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a:xfrm>
            <a:off x="492952" y="1193801"/>
            <a:ext cx="8365612" cy="1996439"/>
          </a:xfrm>
        </p:spPr>
        <p:txBody>
          <a:bodyPr/>
          <a:lstStyle/>
          <a:p>
            <a:r>
              <a:rPr lang="de-AT"/>
              <a:t>Parameter get‘s stored</a:t>
            </a:r>
          </a:p>
          <a:p>
            <a:r>
              <a:rPr lang="de-AT" err="1"/>
              <a:t>Restore to defaults possible</a:t>
            </a:r>
          </a:p>
          <a:p>
            <a:r>
              <a:rPr lang="de-AT"/>
              <a:t>Help provided via website or local link</a:t>
            </a:r>
            <a:endParaRPr lang="de-DE"/>
          </a:p>
        </p:txBody>
      </p:sp>
    </p:spTree>
    <p:extLst>
      <p:ext uri="{BB962C8B-B14F-4D97-AF65-F5344CB8AC3E}">
        <p14:creationId xmlns:p14="http://schemas.microsoft.com/office/powerpoint/2010/main" val="3549414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a:t>Interface configuration (3)</a:t>
            </a:r>
            <a:endParaRPr lang="de-DE"/>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err="1"/>
              <a:t>Reload functionality (WS 3.0)</a:t>
            </a:r>
          </a:p>
          <a:p>
            <a:endParaRPr lang="de-AT"/>
          </a:p>
          <a:p>
            <a:endParaRPr lang="de-AT"/>
          </a:p>
          <a:p>
            <a:pPr marL="508000" lvl="1" indent="0">
              <a:buNone/>
            </a:pPr>
            <a:r>
              <a:rPr lang="de-AT" err="1"/>
              <a:t>Reload calls extcap with all filled out parameters</a:t>
            </a:r>
          </a:p>
          <a:p>
            <a:endParaRPr lang="de-DE"/>
          </a:p>
        </p:txBody>
      </p:sp>
      <p:pic>
        <p:nvPicPr>
          <p:cNvPr id="4" name="Grafik 3">
            <a:extLst>
              <a:ext uri="{FF2B5EF4-FFF2-40B4-BE49-F238E27FC236}">
                <a16:creationId xmlns:a16="http://schemas.microsoft.com/office/drawing/2014/main" id="{38A423FF-4601-C84D-9ECF-DB02026548C0}"/>
              </a:ext>
            </a:extLst>
          </p:cNvPr>
          <p:cNvPicPr>
            <a:picLocks noChangeAspect="1"/>
          </p:cNvPicPr>
          <p:nvPr/>
        </p:nvPicPr>
        <p:blipFill>
          <a:blip r:embed="rId2"/>
          <a:stretch>
            <a:fillRect/>
          </a:stretch>
        </p:blipFill>
        <p:spPr>
          <a:xfrm>
            <a:off x="928525" y="1987163"/>
            <a:ext cx="5951220" cy="777135"/>
          </a:xfrm>
          <a:prstGeom prst="rect">
            <a:avLst/>
          </a:prstGeom>
        </p:spPr>
      </p:pic>
      <p:pic>
        <p:nvPicPr>
          <p:cNvPr id="5" name="Grafik 4">
            <a:extLst>
              <a:ext uri="{FF2B5EF4-FFF2-40B4-BE49-F238E27FC236}">
                <a16:creationId xmlns:a16="http://schemas.microsoft.com/office/drawing/2014/main" id="{6AA99C07-5A7C-D042-A9CA-90119858206B}"/>
              </a:ext>
            </a:extLst>
          </p:cNvPr>
          <p:cNvPicPr>
            <a:picLocks noChangeAspect="1"/>
          </p:cNvPicPr>
          <p:nvPr/>
        </p:nvPicPr>
        <p:blipFill>
          <a:blip r:embed="rId3"/>
          <a:stretch>
            <a:fillRect/>
          </a:stretch>
        </p:blipFill>
        <p:spPr>
          <a:xfrm>
            <a:off x="928525" y="3415419"/>
            <a:ext cx="5506720" cy="912826"/>
          </a:xfrm>
          <a:prstGeom prst="rect">
            <a:avLst/>
          </a:prstGeom>
        </p:spPr>
      </p:pic>
    </p:spTree>
    <p:extLst>
      <p:ext uri="{BB962C8B-B14F-4D97-AF65-F5344CB8AC3E}">
        <p14:creationId xmlns:p14="http://schemas.microsoft.com/office/powerpoint/2010/main" val="226813232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F79158A5-1162-B345-9089-CB67D94FC83A}"/>
              </a:ext>
            </a:extLst>
          </p:cNvPr>
          <p:cNvSpPr>
            <a:spLocks noGrp="1"/>
          </p:cNvSpPr>
          <p:nvPr>
            <p:ph type="title"/>
          </p:nvPr>
        </p:nvSpPr>
        <p:spPr/>
        <p:txBody>
          <a:bodyPr/>
          <a:lstStyle/>
          <a:p>
            <a:r>
              <a:rPr lang="de-DE"/>
              <a:t>Interface configuration (4)</a:t>
            </a:r>
          </a:p>
        </p:txBody>
      </p:sp>
      <p:sp>
        <p:nvSpPr>
          <p:cNvPr id="3" name="Textplatzhalter 2">
            <a:extLst>
              <a:ext uri="{FF2B5EF4-FFF2-40B4-BE49-F238E27FC236}">
                <a16:creationId xmlns:a16="http://schemas.microsoft.com/office/drawing/2014/main" id="{157B5349-6786-7F46-BC31-9534555B4B34}"/>
              </a:ext>
            </a:extLst>
          </p:cNvPr>
          <p:cNvSpPr>
            <a:spLocks noGrp="1"/>
          </p:cNvSpPr>
          <p:nvPr>
            <p:ph type="body" idx="1"/>
          </p:nvPr>
        </p:nvSpPr>
        <p:spPr>
          <a:xfrm>
            <a:off x="492952" y="1193801"/>
            <a:ext cx="3857523" cy="3398604"/>
          </a:xfrm>
        </p:spPr>
        <p:txBody>
          <a:bodyPr/>
          <a:lstStyle/>
          <a:p>
            <a:r>
              <a:rPr lang="de-DE"/>
              <a:t>New grouping</a:t>
            </a:r>
          </a:p>
          <a:p>
            <a:r>
              <a:rPr lang="de-DE" err="1"/>
              <a:t>Makes for easier managment</a:t>
            </a:r>
          </a:p>
        </p:txBody>
      </p:sp>
      <p:pic>
        <p:nvPicPr>
          <p:cNvPr id="4" name="Grafik 3">
            <a:extLst>
              <a:ext uri="{FF2B5EF4-FFF2-40B4-BE49-F238E27FC236}">
                <a16:creationId xmlns:a16="http://schemas.microsoft.com/office/drawing/2014/main" id="{D4FD8F0C-E21E-664C-B217-C77233AE83D7}"/>
              </a:ext>
            </a:extLst>
          </p:cNvPr>
          <p:cNvPicPr>
            <a:picLocks noChangeAspect="1"/>
          </p:cNvPicPr>
          <p:nvPr/>
        </p:nvPicPr>
        <p:blipFill>
          <a:blip r:embed="rId2"/>
          <a:stretch>
            <a:fillRect/>
          </a:stretch>
        </p:blipFill>
        <p:spPr>
          <a:xfrm>
            <a:off x="4350475" y="1193801"/>
            <a:ext cx="4711925" cy="3094398"/>
          </a:xfrm>
          <a:prstGeom prst="rect">
            <a:avLst/>
          </a:prstGeom>
        </p:spPr>
      </p:pic>
    </p:spTree>
    <p:extLst>
      <p:ext uri="{BB962C8B-B14F-4D97-AF65-F5344CB8AC3E}">
        <p14:creationId xmlns:p14="http://schemas.microsoft.com/office/powerpoint/2010/main" val="202581405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r>
              <a:rPr lang="de-AT"/>
              <a:t>Control while running</a:t>
            </a:r>
            <a:endParaRPr lang="de-DE"/>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r>
              <a:rPr lang="de-AT"/>
              <a:t>Create a toolbar for your interface</a:t>
            </a:r>
          </a:p>
          <a:p>
            <a:endParaRPr lang="de-AT"/>
          </a:p>
          <a:p>
            <a:r>
              <a:rPr lang="de-AT"/>
              <a:t>Live control your capture and change settings</a:t>
            </a:r>
          </a:p>
          <a:p>
            <a:endParaRPr lang="de-AT"/>
          </a:p>
          <a:p>
            <a:r>
              <a:rPr lang="de-AT"/>
              <a:t>Button, Text, Selector, Boolean, Help and Log</a:t>
            </a:r>
          </a:p>
          <a:p>
            <a:endParaRPr lang="de-DE"/>
          </a:p>
        </p:txBody>
      </p:sp>
      <p:pic>
        <p:nvPicPr>
          <p:cNvPr id="4" name="Grafik 3">
            <a:extLst>
              <a:ext uri="{FF2B5EF4-FFF2-40B4-BE49-F238E27FC236}">
                <a16:creationId xmlns:a16="http://schemas.microsoft.com/office/drawing/2014/main" id="{FCB7283C-E7E3-234B-8818-D317A7BB36B6}"/>
              </a:ext>
            </a:extLst>
          </p:cNvPr>
          <p:cNvPicPr>
            <a:picLocks noChangeAspect="1"/>
          </p:cNvPicPr>
          <p:nvPr/>
        </p:nvPicPr>
        <p:blipFill>
          <a:blip r:embed="rId2"/>
          <a:stretch>
            <a:fillRect/>
          </a:stretch>
        </p:blipFill>
        <p:spPr>
          <a:xfrm>
            <a:off x="492952" y="1949474"/>
            <a:ext cx="14331660" cy="326365"/>
          </a:xfrm>
          <a:prstGeom prst="rect">
            <a:avLst/>
          </a:prstGeom>
        </p:spPr>
      </p:pic>
    </p:spTree>
    <p:extLst>
      <p:ext uri="{BB962C8B-B14F-4D97-AF65-F5344CB8AC3E}">
        <p14:creationId xmlns:p14="http://schemas.microsoft.com/office/powerpoint/2010/main" val="3175409628"/>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endParaRPr lang="de-AT"/>
          </a:p>
          <a:p>
            <a:endParaRPr lang="de-AT"/>
          </a:p>
          <a:p>
            <a:pPr marL="50800" indent="0" algn="ctr">
              <a:buNone/>
            </a:pPr>
            <a:r>
              <a:rPr lang="de-AT" b="1"/>
              <a:t>W</a:t>
            </a:r>
            <a:r>
              <a:rPr lang="de-DE" b="1" err="1"/>
              <a:t>here to go next?</a:t>
            </a:r>
          </a:p>
        </p:txBody>
      </p:sp>
    </p:spTree>
    <p:extLst>
      <p:ext uri="{BB962C8B-B14F-4D97-AF65-F5344CB8AC3E}">
        <p14:creationId xmlns:p14="http://schemas.microsoft.com/office/powerpoint/2010/main" val="712543900"/>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r>
              <a:rPr lang="de-AT" err="1"/>
              <a:t>extcap_example.py</a:t>
            </a:r>
            <a:endParaRPr lang="de-DE"/>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r>
              <a:rPr lang="de-AT"/>
              <a:t>Python 2.7/3.x driven example</a:t>
            </a:r>
          </a:p>
          <a:p>
            <a:endParaRPr lang="de-AT"/>
          </a:p>
          <a:p>
            <a:r>
              <a:rPr lang="de-AT" err="1"/>
              <a:t>Implements all configuration options</a:t>
            </a:r>
          </a:p>
          <a:p>
            <a:endParaRPr lang="de-AT"/>
          </a:p>
          <a:p>
            <a:r>
              <a:rPr lang="de-AT" err="1"/>
              <a:t>Implements all control options</a:t>
            </a:r>
            <a:endParaRPr lang="de-DE"/>
          </a:p>
        </p:txBody>
      </p:sp>
    </p:spTree>
    <p:extLst>
      <p:ext uri="{BB962C8B-B14F-4D97-AF65-F5344CB8AC3E}">
        <p14:creationId xmlns:p14="http://schemas.microsoft.com/office/powerpoint/2010/main" val="843796496"/>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EB6C8AEE-6AC8-C547-9696-75A28BBB3C68}"/>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0E780525-BA98-954A-8E9E-18DC6AA7B6A2}"/>
              </a:ext>
            </a:extLst>
          </p:cNvPr>
          <p:cNvSpPr>
            <a:spLocks noGrp="1"/>
          </p:cNvSpPr>
          <p:nvPr>
            <p:ph type="body" idx="1"/>
          </p:nvPr>
        </p:nvSpPr>
        <p:spPr>
          <a:xfrm>
            <a:off x="492952" y="1193801"/>
            <a:ext cx="4109528" cy="3398604"/>
          </a:xfrm>
        </p:spPr>
        <p:txBody>
          <a:bodyPr/>
          <a:lstStyle/>
          <a:p>
            <a:r>
              <a:rPr lang="de-AT" sz="2400" err="1"/>
              <a:t>Locate the extcap Folder in Wireshark/Help</a:t>
            </a:r>
          </a:p>
          <a:p>
            <a:endParaRPr lang="de-AT" sz="2400"/>
          </a:p>
          <a:p>
            <a:r>
              <a:rPr lang="de-AT" sz="2400" err="1"/>
              <a:t>Only global folders available</a:t>
            </a:r>
          </a:p>
          <a:p>
            <a:endParaRPr lang="de-AT" sz="2400"/>
          </a:p>
          <a:p>
            <a:r>
              <a:rPr lang="de-AT" sz="2400" err="1"/>
              <a:t>Copy extcap_example.py there</a:t>
            </a:r>
          </a:p>
        </p:txBody>
      </p:sp>
      <p:pic>
        <p:nvPicPr>
          <p:cNvPr id="4" name="Grafik 3">
            <a:extLst>
              <a:ext uri="{FF2B5EF4-FFF2-40B4-BE49-F238E27FC236}">
                <a16:creationId xmlns:a16="http://schemas.microsoft.com/office/drawing/2014/main" id="{5A8E07FA-5E16-EC48-BF7A-EC03D1180FBD}"/>
              </a:ext>
            </a:extLst>
          </p:cNvPr>
          <p:cNvPicPr>
            <a:picLocks noChangeAspect="1"/>
          </p:cNvPicPr>
          <p:nvPr/>
        </p:nvPicPr>
        <p:blipFill>
          <a:blip r:embed="rId2"/>
          <a:stretch>
            <a:fillRect/>
          </a:stretch>
        </p:blipFill>
        <p:spPr>
          <a:xfrm>
            <a:off x="4754880" y="1107440"/>
            <a:ext cx="4174896" cy="3511857"/>
          </a:xfrm>
          <a:prstGeom prst="rect">
            <a:avLst/>
          </a:prstGeom>
        </p:spPr>
      </p:pic>
    </p:spTree>
    <p:extLst>
      <p:ext uri="{BB962C8B-B14F-4D97-AF65-F5344CB8AC3E}">
        <p14:creationId xmlns:p14="http://schemas.microsoft.com/office/powerpoint/2010/main" val="323446300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endParaRPr/>
          </a:p>
        </p:txBody>
      </p:sp>
      <p:sp>
        <p:nvSpPr>
          <p:cNvPr id="44" name="Shape 44"/>
          <p:cNvSpPr txBox="1">
            <a:spLocks noGrp="1"/>
          </p:cNvSpPr>
          <p:nvPr>
            <p:ph type="body" idx="1"/>
          </p:nvPr>
        </p:nvSpPr>
        <p:spPr>
          <a:xfrm>
            <a:off x="492952" y="1193801"/>
            <a:ext cx="8208454" cy="3398604"/>
          </a:xfrm>
          <a:prstGeom prst="rect">
            <a:avLst/>
          </a:prstGeom>
          <a:noFill/>
          <a:ln>
            <a:noFill/>
          </a:ln>
        </p:spPr>
        <p:txBody>
          <a:bodyPr spcFirstLastPara="1" wrap="square" lIns="91425" tIns="45700" rIns="91425" bIns="45700" anchor="t" anchorCtr="0">
            <a:noAutofit/>
          </a:bodyPr>
          <a:lstStyle/>
          <a:p>
            <a:pPr marL="0" lvl="0" indent="0">
              <a:spcBef>
                <a:spcPct val="0"/>
              </a:spcBef>
              <a:buNone/>
            </a:pPr>
            <a:r>
              <a:rPr lang="en-US" sz="4000"/>
              <a:t>If the packets won’t come to Wireshark </a:t>
            </a:r>
          </a:p>
          <a:p>
            <a:pPr marL="0" lvl="0" indent="0">
              <a:spcBef>
                <a:spcPct val="0"/>
              </a:spcBef>
              <a:buNone/>
            </a:pPr>
            <a:endParaRPr lang="en-US" sz="4000"/>
          </a:p>
          <a:p>
            <a:pPr marL="0" lvl="0" indent="0">
              <a:spcBef>
                <a:spcPct val="0"/>
              </a:spcBef>
              <a:buNone/>
            </a:pPr>
            <a:r>
              <a:rPr lang="en-US" sz="4000"/>
              <a:t>Wireshark will have to come for the packets</a:t>
            </a:r>
          </a:p>
          <a:p>
            <a:pPr marL="228600" marR="0" lvl="0" indent="-228600" algn="l" rtl="0">
              <a:lnSpc>
                <a:spcPct val="90000"/>
              </a:lnSpc>
              <a:spcBef>
                <a:spcPct val="0"/>
              </a:spcBef>
              <a:spcAft>
                <a:spcPct val="0"/>
              </a:spcAft>
              <a:buClr>
                <a:srgbClr val="003399"/>
              </a:buClr>
              <a:buSzPts val="2800"/>
              <a:buFont typeface="Arial"/>
              <a:buChar char="•"/>
            </a:pPr>
            <a:endParaRPr lang="en-US" sz="2800" b="0" i="0" u="none" strike="noStrike" cap="none">
              <a:solidFill>
                <a:srgbClr val="003399"/>
              </a:solidFill>
              <a:latin typeface="Tahoma"/>
              <a:ea typeface="Tahoma"/>
              <a:cs typeface="Tahoma"/>
              <a:sym typeface="Tahoma"/>
            </a:endParaRPr>
          </a:p>
        </p:txBody>
      </p:sp>
    </p:spTree>
    <p:extLst>
      <p:ext uri="{BB962C8B-B14F-4D97-AF65-F5344CB8AC3E}">
        <p14:creationId xmlns:p14="http://schemas.microsoft.com/office/powerpoint/2010/main" val="2239966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uiExpand="1" build="p"/>
    </p:bldLst>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84AE2486-F815-C048-833C-6AC93C7DE9E6}"/>
              </a:ext>
            </a:extLst>
          </p:cNvPr>
          <p:cNvSpPr>
            <a:spLocks noGrp="1"/>
          </p:cNvSpPr>
          <p:nvPr>
            <p:ph type="title"/>
          </p:nvPr>
        </p:nvSpPr>
        <p:spPr/>
        <p:txBody>
          <a:bodyPr/>
          <a:lstStyle/>
          <a:p>
            <a:r>
              <a:rPr lang="de-AT"/>
              <a:t>Windows Users</a:t>
            </a:r>
            <a:endParaRPr lang="de-DE"/>
          </a:p>
        </p:txBody>
      </p:sp>
      <p:sp>
        <p:nvSpPr>
          <p:cNvPr id="3" name="Textplatzhalter 2">
            <a:extLst>
              <a:ext uri="{FF2B5EF4-FFF2-40B4-BE49-F238E27FC236}">
                <a16:creationId xmlns:a16="http://schemas.microsoft.com/office/drawing/2014/main" id="{5C0C4232-CEF2-1E4D-BA65-1541258F38C8}"/>
              </a:ext>
            </a:extLst>
          </p:cNvPr>
          <p:cNvSpPr>
            <a:spLocks noGrp="1"/>
          </p:cNvSpPr>
          <p:nvPr>
            <p:ph type="body" idx="1"/>
          </p:nvPr>
        </p:nvSpPr>
        <p:spPr/>
        <p:txBody>
          <a:bodyPr/>
          <a:lstStyle/>
          <a:p>
            <a:r>
              <a:rPr lang="en-US"/>
              <a:t>Create batch script for execution</a:t>
            </a:r>
          </a:p>
          <a:p>
            <a:endParaRPr lang="en-US"/>
          </a:p>
          <a:p>
            <a:r>
              <a:rPr lang="en-US"/>
              <a:t>Command Execution does not evaluate shell scripts</a:t>
            </a:r>
          </a:p>
          <a:p>
            <a:endParaRPr lang="en-US"/>
          </a:p>
          <a:p>
            <a:r>
              <a:rPr lang="en-US"/>
              <a:t>Example in the header of extcap_example.py</a:t>
            </a:r>
          </a:p>
        </p:txBody>
      </p:sp>
    </p:spTree>
    <p:extLst>
      <p:ext uri="{BB962C8B-B14F-4D97-AF65-F5344CB8AC3E}">
        <p14:creationId xmlns:p14="http://schemas.microsoft.com/office/powerpoint/2010/main" val="1033735138"/>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r>
              <a:rPr lang="de-AT" err="1"/>
              <a:t>Adapt the example</a:t>
            </a:r>
            <a:endParaRPr lang="de-DE"/>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r>
              <a:rPr lang="de-AT" err="1"/>
              <a:t>Let‘s take a look at </a:t>
            </a:r>
          </a:p>
          <a:p>
            <a:pPr marL="50800" indent="0">
              <a:buNone/>
            </a:pPr>
            <a:r>
              <a:rPr lang="de-AT"/>
              <a:t>	</a:t>
            </a:r>
            <a:r>
              <a:rPr lang="de-AT" sz="2000" err="1"/>
              <a:t>def extcap_capture(...)</a:t>
            </a:r>
          </a:p>
          <a:p>
            <a:endParaRPr lang="de-AT"/>
          </a:p>
          <a:p>
            <a:r>
              <a:rPr lang="de-AT" err="1"/>
              <a:t>Creates a pcap header</a:t>
            </a:r>
          </a:p>
          <a:p>
            <a:endParaRPr lang="de-AT"/>
          </a:p>
          <a:p>
            <a:r>
              <a:rPr lang="de-AT" err="1"/>
              <a:t>Encapsulates data in pcap block</a:t>
            </a:r>
            <a:endParaRPr lang="de-DE" sz="3600"/>
          </a:p>
        </p:txBody>
      </p:sp>
    </p:spTree>
    <p:extLst>
      <p:ext uri="{BB962C8B-B14F-4D97-AF65-F5344CB8AC3E}">
        <p14:creationId xmlns:p14="http://schemas.microsoft.com/office/powerpoint/2010/main" val="2256341380"/>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3E475CE1-D958-9741-9F5B-D81671DFE2FE}"/>
              </a:ext>
            </a:extLst>
          </p:cNvPr>
          <p:cNvSpPr>
            <a:spLocks noGrp="1"/>
          </p:cNvSpPr>
          <p:nvPr>
            <p:ph type="title"/>
          </p:nvPr>
        </p:nvSpPr>
        <p:spPr/>
        <p:txBody>
          <a:bodyPr/>
          <a:lstStyle/>
          <a:p>
            <a:r>
              <a:rPr lang="de-AT"/>
              <a:t>C-Based extcap</a:t>
            </a:r>
            <a:endParaRPr lang="de-DE"/>
          </a:p>
        </p:txBody>
      </p:sp>
      <p:sp>
        <p:nvSpPr>
          <p:cNvPr id="3" name="Textplatzhalter 2">
            <a:extLst>
              <a:ext uri="{FF2B5EF4-FFF2-40B4-BE49-F238E27FC236}">
                <a16:creationId xmlns:a16="http://schemas.microsoft.com/office/drawing/2014/main" id="{6BD1857A-2854-DC48-835C-63FAC1BE0D9B}"/>
              </a:ext>
            </a:extLst>
          </p:cNvPr>
          <p:cNvSpPr>
            <a:spLocks noGrp="1"/>
          </p:cNvSpPr>
          <p:nvPr>
            <p:ph type="body" idx="1"/>
          </p:nvPr>
        </p:nvSpPr>
        <p:spPr/>
        <p:txBody>
          <a:bodyPr/>
          <a:lstStyle/>
          <a:p>
            <a:r>
              <a:rPr lang="de-AT"/>
              <a:t>Alternative: c-based extcap utility</a:t>
            </a:r>
          </a:p>
          <a:p>
            <a:r>
              <a:rPr lang="de-AT" err="1"/>
              <a:t>extap/extcap-base.h</a:t>
            </a:r>
          </a:p>
          <a:p>
            <a:pPr lvl="1"/>
            <a:r>
              <a:rPr lang="de-AT"/>
              <a:t>Handles all extcap managment stuff for you</a:t>
            </a:r>
          </a:p>
          <a:p>
            <a:pPr lvl="1"/>
            <a:r>
              <a:rPr lang="de-AT" err="1"/>
              <a:t>Ensures correct and working extcap arguments</a:t>
            </a:r>
          </a:p>
          <a:p>
            <a:pPr lvl="1"/>
            <a:endParaRPr lang="de-AT"/>
          </a:p>
          <a:p>
            <a:r>
              <a:rPr lang="de-AT" err="1"/>
              <a:t>extcap/ssh-base.h</a:t>
            </a:r>
          </a:p>
          <a:p>
            <a:pPr lvl="1"/>
            <a:r>
              <a:rPr lang="de-AT"/>
              <a:t>Handles ssh connections</a:t>
            </a:r>
            <a:endParaRPr lang="de-DE"/>
          </a:p>
        </p:txBody>
      </p:sp>
    </p:spTree>
    <p:extLst>
      <p:ext uri="{BB962C8B-B14F-4D97-AF65-F5344CB8AC3E}">
        <p14:creationId xmlns:p14="http://schemas.microsoft.com/office/powerpoint/2010/main" val="3364996337"/>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8"/>
        <p:cNvGrpSpPr/>
        <p:nvPr/>
      </p:nvGrpSpPr>
      <p:grpSpPr>
        <a:xfrm>
          <a:off x="0" y="0"/>
          <a:ext cx="0" cy="0"/>
        </a:xfrm>
      </p:grpSpPr>
      <p:sp>
        <p:nvSpPr>
          <p:cNvPr id="49" name="Shape 49"/>
          <p:cNvSpPr txBox="1">
            <a:spLocks noGrp="1"/>
          </p:cNvSpPr>
          <p:nvPr>
            <p:ph type="title"/>
          </p:nvPr>
        </p:nvSpPr>
        <p:spPr>
          <a:xfrm>
            <a:off x="895825" y="0"/>
            <a:ext cx="75615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sz="4400" b="0" i="0" u="none" strike="noStrike" cap="none">
                <a:solidFill>
                  <a:schemeClr val="lt1"/>
                </a:solidFill>
                <a:latin typeface="Tahoma"/>
                <a:ea typeface="Tahoma"/>
                <a:cs typeface="Tahoma"/>
                <a:sym typeface="Tahoma"/>
              </a:rPr>
              <a:t>About me?</a:t>
            </a:r>
            <a:endParaRPr sz="4400" b="0" i="0" u="none" strike="noStrike" cap="none">
              <a:solidFill>
                <a:schemeClr val="lt1"/>
              </a:solidFill>
              <a:latin typeface="Tahoma"/>
              <a:ea typeface="Tahoma"/>
              <a:cs typeface="Tahoma"/>
              <a:sym typeface="Tahoma"/>
            </a:endParaRPr>
          </a:p>
        </p:txBody>
      </p:sp>
      <p:sp>
        <p:nvSpPr>
          <p:cNvPr id="50" name="Shape 50"/>
          <p:cNvSpPr txBox="1">
            <a:spLocks noGrp="1"/>
          </p:cNvSpPr>
          <p:nvPr>
            <p:ph type="body" idx="1"/>
          </p:nvPr>
        </p:nvSpPr>
        <p:spPr>
          <a:xfrm>
            <a:off x="492952" y="1193801"/>
            <a:ext cx="5487224" cy="33986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ct val="0"/>
              </a:spcBef>
              <a:spcAft>
                <a:spcPct val="0"/>
              </a:spcAft>
              <a:buClr>
                <a:srgbClr val="003399"/>
              </a:buClr>
              <a:buSzPts val="2800"/>
              <a:buFont typeface="Arial"/>
              <a:buChar char="•"/>
            </a:pPr>
            <a:r>
              <a:rPr lang="en-US" sz="2400" b="0" i="0" u="none" strike="noStrike" cap="none">
                <a:solidFill>
                  <a:srgbClr val="003399"/>
                </a:solidFill>
                <a:latin typeface="Tahoma"/>
                <a:ea typeface="Tahoma"/>
                <a:cs typeface="Tahoma"/>
                <a:sym typeface="Tahoma"/>
              </a:rPr>
              <a:t>Wireshark (well Etheral</a:t>
            </a:r>
            <a:r>
              <a:rPr lang="en-US" sz="2400"/>
              <a:t>) Enthusiast since 2006</a:t>
            </a:r>
          </a:p>
          <a:p>
            <a:pPr marL="228600" marR="0" lvl="0" indent="-228600" algn="l" rtl="0">
              <a:lnSpc>
                <a:spcPct val="90000"/>
              </a:lnSpc>
              <a:spcBef>
                <a:spcPct val="0"/>
              </a:spcBef>
              <a:spcAft>
                <a:spcPct val="0"/>
              </a:spcAft>
              <a:buClr>
                <a:srgbClr val="003399"/>
              </a:buClr>
              <a:buSzPts val="2800"/>
              <a:buFont typeface="Arial"/>
              <a:buChar char="•"/>
            </a:pPr>
            <a:endParaRPr lang="de-AT" sz="2400" b="0" i="0" u="none" strike="noStrike" cap="none">
              <a:solidFill>
                <a:srgbClr val="003399"/>
              </a:solidFill>
              <a:latin typeface="Tahoma"/>
              <a:ea typeface="Tahoma"/>
              <a:cs typeface="Tahoma"/>
              <a:sym typeface="Tahoma"/>
            </a:endParaRPr>
          </a:p>
          <a:p>
            <a:pPr marL="228600" marR="0" lvl="0" indent="-228600" algn="l" rtl="0">
              <a:lnSpc>
                <a:spcPct val="90000"/>
              </a:lnSpc>
              <a:spcBef>
                <a:spcPts val="1000"/>
              </a:spcBef>
              <a:spcAft>
                <a:spcPct val="0"/>
              </a:spcAft>
              <a:buClr>
                <a:srgbClr val="003399"/>
              </a:buClr>
              <a:buSzPts val="2800"/>
              <a:buFont typeface="Arial"/>
              <a:buChar char="•"/>
            </a:pPr>
            <a:r>
              <a:rPr lang="de-AT" sz="2400" b="0" i="0" u="none" strike="noStrike" cap="none">
                <a:solidFill>
                  <a:srgbClr val="003399"/>
                </a:solidFill>
                <a:latin typeface="Tahoma"/>
                <a:ea typeface="Tahoma"/>
                <a:cs typeface="Tahoma"/>
                <a:sym typeface="Tahoma"/>
              </a:rPr>
              <a:t>Core Developer since 2016</a:t>
            </a:r>
          </a:p>
          <a:p>
            <a:pPr marL="228600" marR="0" lvl="0" indent="-228600" algn="l" rtl="0">
              <a:lnSpc>
                <a:spcPct val="90000"/>
              </a:lnSpc>
              <a:spcBef>
                <a:spcPts val="1000"/>
              </a:spcBef>
              <a:spcAft>
                <a:spcPct val="0"/>
              </a:spcAft>
              <a:buClr>
                <a:srgbClr val="003399"/>
              </a:buClr>
              <a:buSzPts val="2800"/>
              <a:buFont typeface="Arial"/>
              <a:buChar char="•"/>
            </a:pPr>
            <a:endParaRPr lang="de-AT" sz="2400"/>
          </a:p>
          <a:p>
            <a:pPr marL="228600" marR="0" lvl="0" indent="-228600" algn="l" rtl="0">
              <a:lnSpc>
                <a:spcPct val="90000"/>
              </a:lnSpc>
              <a:spcBef>
                <a:spcPts val="1000"/>
              </a:spcBef>
              <a:spcAft>
                <a:spcPct val="0"/>
              </a:spcAft>
              <a:buClr>
                <a:srgbClr val="003399"/>
              </a:buClr>
              <a:buSzPts val="2800"/>
              <a:buFont typeface="Arial"/>
              <a:buChar char="•"/>
            </a:pPr>
            <a:r>
              <a:rPr lang="de-AT" sz="2400"/>
              <a:t>Working for B&amp;R Industrial Automation on machine safety applications</a:t>
            </a:r>
            <a:endParaRPr sz="2400"/>
          </a:p>
        </p:txBody>
      </p:sp>
      <p:pic>
        <p:nvPicPr>
          <p:cNvPr id="2" name="Grafik 1">
            <a:extLst>
              <a:ext uri="{FF2B5EF4-FFF2-40B4-BE49-F238E27FC236}">
                <a16:creationId xmlns:a16="http://schemas.microsoft.com/office/drawing/2014/main" id="{0937F4F2-BF83-5F41-B202-BBB17882576A}"/>
              </a:ext>
            </a:extLst>
          </p:cNvPr>
          <p:cNvPicPr>
            <a:picLocks noChangeAspect="1"/>
          </p:cNvPicPr>
          <p:nvPr/>
        </p:nvPicPr>
        <p:blipFill>
          <a:blip r:embed="rId3"/>
          <a:stretch>
            <a:fillRect/>
          </a:stretch>
        </p:blipFill>
        <p:spPr>
          <a:xfrm>
            <a:off x="6126480" y="1193801"/>
            <a:ext cx="2622911" cy="3401938"/>
          </a:xfrm>
          <a:prstGeom prst="rect">
            <a:avLst/>
          </a:prstGeom>
        </p:spPr>
      </p:pic>
    </p:spTree>
    <p:extLst>
      <p:ext uri="{BB962C8B-B14F-4D97-AF65-F5344CB8AC3E}">
        <p14:creationId xmlns:p14="http://schemas.microsoft.com/office/powerpoint/2010/main" val="310931857"/>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68439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t>Exported PDU</a:t>
            </a:r>
            <a:endParaRPr/>
          </a:p>
        </p:txBody>
      </p:sp>
      <p:sp>
        <p:nvSpPr>
          <p:cNvPr id="44" name="Shape 44"/>
          <p:cNvSpPr txBox="1">
            <a:spLocks noGrp="1"/>
          </p:cNvSpPr>
          <p:nvPr>
            <p:ph type="body" idx="1"/>
          </p:nvPr>
        </p:nvSpPr>
        <p:spPr>
          <a:xfrm>
            <a:off x="492952" y="1193801"/>
            <a:ext cx="8208454" cy="33986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ct val="0"/>
              </a:spcAft>
              <a:buClr>
                <a:srgbClr val="003399"/>
              </a:buClr>
              <a:buSzPts val="2800"/>
              <a:buNone/>
            </a:pPr>
            <a:r>
              <a:rPr lang="en-US" sz="2800" b="0" i="0" u="none" strike="noStrike" cap="none">
                <a:solidFill>
                  <a:srgbClr val="003399"/>
                </a:solidFill>
                <a:latin typeface="Tahoma"/>
                <a:ea typeface="Tahoma"/>
                <a:cs typeface="Tahoma"/>
                <a:sym typeface="Tahoma"/>
              </a:rPr>
              <a:t>The Exported PDU </a:t>
            </a:r>
            <a:r>
              <a:rPr lang="en-US"/>
              <a:t>function is basically a link layer type which allows you to add meta information to the packet and have a packet start at any protocol</a:t>
            </a:r>
          </a:p>
          <a:p>
            <a:pPr marL="0" marR="0" lvl="0" indent="0" algn="l" rtl="0">
              <a:lnSpc>
                <a:spcPct val="90000"/>
              </a:lnSpc>
              <a:spcBef>
                <a:spcPts val="1000"/>
              </a:spcBef>
              <a:spcAft>
                <a:spcPct val="0"/>
              </a:spcAft>
              <a:buClr>
                <a:srgbClr val="003399"/>
              </a:buClr>
              <a:buSzPts val="2800"/>
              <a:buNone/>
            </a:pPr>
            <a:r>
              <a:rPr lang="en-US"/>
              <a:t>l</a:t>
            </a:r>
            <a:r>
              <a:rPr lang="en-US" sz="2800" b="0" i="0" u="none" strike="noStrike" cap="none">
                <a:solidFill>
                  <a:srgbClr val="003399"/>
                </a:solidFill>
                <a:latin typeface="Tahoma"/>
                <a:ea typeface="Tahoma"/>
                <a:cs typeface="Tahoma"/>
                <a:sym typeface="Tahoma"/>
              </a:rPr>
              <a:t>evel. Some other uses are:</a:t>
            </a:r>
          </a:p>
          <a:p>
            <a:pPr indent="-457200"/>
            <a:r>
              <a:rPr lang="en-US"/>
              <a:t>Write decrypted packets</a:t>
            </a:r>
          </a:p>
          <a:p>
            <a:pPr indent="-457200"/>
            <a:r>
              <a:rPr lang="en-US" sz="2800" b="0" i="0" u="none" strike="noStrike" cap="none">
                <a:solidFill>
                  <a:srgbClr val="003399"/>
                </a:solidFill>
                <a:latin typeface="Tahoma"/>
                <a:ea typeface="Tahoma"/>
                <a:cs typeface="Tahoma"/>
                <a:sym typeface="Tahoma"/>
              </a:rPr>
              <a:t>Write reassembled packets</a:t>
            </a:r>
          </a:p>
          <a:p>
            <a:pPr indent="-457200"/>
            <a:r>
              <a:rPr lang="en-US"/>
              <a:t>Instead of User DLT no need to configure DLT.</a:t>
            </a:r>
            <a:endParaRPr sz="2800" b="0" i="0" u="none" strike="noStrike" cap="none">
              <a:solidFill>
                <a:srgbClr val="003399"/>
              </a:solidFill>
              <a:latin typeface="Tahoma"/>
              <a:ea typeface="Tahoma"/>
              <a:cs typeface="Tahoma"/>
              <a:sym typeface="Tahoma"/>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83700CF-45F9-4296-A30C-2ACDC780E44B}"/>
              </a:ext>
            </a:extLst>
          </p:cNvPr>
          <p:cNvSpPr>
            <a:spLocks noGrp="1"/>
          </p:cNvSpPr>
          <p:nvPr>
            <p:ph type="title"/>
          </p:nvPr>
        </p:nvSpPr>
        <p:spPr/>
        <p:txBody>
          <a:bodyPr/>
          <a:lstStyle/>
          <a:p>
            <a:r>
              <a:rPr lang="en-US"/>
              <a:t>Exported PDU</a:t>
            </a:r>
          </a:p>
        </p:txBody>
      </p:sp>
      <p:sp>
        <p:nvSpPr>
          <p:cNvPr id="3" name="Text Placeholder 2">
            <a:extLst>
              <a:ext uri="{FF2B5EF4-FFF2-40B4-BE49-F238E27FC236}">
                <a16:creationId xmlns:a16="http://schemas.microsoft.com/office/drawing/2014/main" id="{75E5D31C-10DE-46F4-AF9D-0AAF151AFF2E}"/>
              </a:ext>
            </a:extLst>
          </p:cNvPr>
          <p:cNvSpPr>
            <a:spLocks noGrp="1"/>
          </p:cNvSpPr>
          <p:nvPr>
            <p:ph type="body" idx="1"/>
          </p:nvPr>
        </p:nvSpPr>
        <p:spPr/>
        <p:txBody>
          <a:bodyPr/>
          <a:lstStyle/>
          <a:p>
            <a:pPr marL="50800" indent="0">
              <a:buNone/>
            </a:pPr>
            <a:r>
              <a:rPr lang="en-US"/>
              <a:t>We can use Exported PDU and text2topcap to design test packets during dissector development. By using the Exported PDU tags to “send” the packet directly to the dissector which can be handy.</a:t>
            </a:r>
          </a:p>
          <a:p>
            <a:pPr marL="50800" indent="0">
              <a:buNone/>
            </a:pPr>
            <a:r>
              <a:rPr lang="en-US"/>
              <a:t>First we need to create the basic Exported PDU layer. </a:t>
            </a:r>
          </a:p>
        </p:txBody>
      </p:sp>
    </p:spTree>
    <p:extLst>
      <p:ext uri="{BB962C8B-B14F-4D97-AF65-F5344CB8AC3E}">
        <p14:creationId xmlns:p14="http://schemas.microsoft.com/office/powerpoint/2010/main" val="3045186041"/>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49264A0-44B1-4EB3-AFA2-4B310D1D7D26}"/>
              </a:ext>
            </a:extLst>
          </p:cNvPr>
          <p:cNvSpPr>
            <a:spLocks noGrp="1"/>
          </p:cNvSpPr>
          <p:nvPr>
            <p:ph type="title"/>
          </p:nvPr>
        </p:nvSpPr>
        <p:spPr/>
        <p:txBody>
          <a:bodyPr/>
          <a:lstStyle/>
          <a:p>
            <a:r>
              <a:rPr lang="en-US"/>
              <a:t>Crating basic packet</a:t>
            </a:r>
          </a:p>
        </p:txBody>
      </p:sp>
      <p:sp>
        <p:nvSpPr>
          <p:cNvPr id="3" name="Text Placeholder 2">
            <a:extLst>
              <a:ext uri="{FF2B5EF4-FFF2-40B4-BE49-F238E27FC236}">
                <a16:creationId xmlns:a16="http://schemas.microsoft.com/office/drawing/2014/main" id="{E0B0EDD9-11B6-4B2F-8682-5C0A95AB151F}"/>
              </a:ext>
            </a:extLst>
          </p:cNvPr>
          <p:cNvSpPr>
            <a:spLocks noGrp="1"/>
          </p:cNvSpPr>
          <p:nvPr>
            <p:ph type="body" idx="1"/>
          </p:nvPr>
        </p:nvSpPr>
        <p:spPr/>
        <p:txBody>
          <a:bodyPr/>
          <a:lstStyle/>
          <a:p>
            <a:pPr marL="50800" indent="0">
              <a:buNone/>
            </a:pPr>
            <a:r>
              <a:rPr lang="pt-BR" sz="1200"/>
              <a:t>Put the following lines into a file</a:t>
            </a:r>
          </a:p>
          <a:p>
            <a:pPr marL="50800" indent="0">
              <a:buNone/>
            </a:pPr>
            <a:r>
              <a:rPr lang="pt-BR" sz="1200"/>
              <a:t>0000   00 0c 00 0c </a:t>
            </a:r>
            <a:r>
              <a:rPr lang="pt-BR" sz="1200">
                <a:solidFill>
                  <a:schemeClr val="accent6">
                    <a:lumMod val="60000"/>
                    <a:lumOff val="40000"/>
                  </a:schemeClr>
                </a:solidFill>
              </a:rPr>
              <a:t>67 73 6d 5f 61 5f 64 74 61 70 </a:t>
            </a:r>
            <a:r>
              <a:rPr lang="pt-BR" sz="1200"/>
              <a:t>00 00  ..... </a:t>
            </a:r>
            <a:r>
              <a:rPr lang="pt-BR" sz="1200">
                <a:solidFill>
                  <a:schemeClr val="accent6">
                    <a:lumMod val="60000"/>
                    <a:lumOff val="40000"/>
                  </a:schemeClr>
                </a:solidFill>
              </a:rPr>
              <a:t>gsm_a_dtap </a:t>
            </a:r>
            <a:r>
              <a:rPr lang="pt-BR" sz="1200"/>
              <a:t>67 73 6d 5f 61 5f 64 74 61 70</a:t>
            </a:r>
          </a:p>
          <a:p>
            <a:pPr marL="50800" indent="0">
              <a:buNone/>
            </a:pPr>
            <a:r>
              <a:rPr lang="pt-BR" sz="1200"/>
              <a:t>0010   00 1e 00 04 00 00 00 01 00 00 00 00 </a:t>
            </a:r>
            <a:r>
              <a:rPr lang="pt-BR" sz="1200">
                <a:solidFill>
                  <a:schemeClr val="accent2"/>
                </a:solidFill>
              </a:rPr>
              <a:t>08 15 03</a:t>
            </a:r>
            <a:r>
              <a:rPr lang="pt-BR" sz="1200"/>
              <a:t> </a:t>
            </a:r>
          </a:p>
          <a:p>
            <a:pPr marL="50800" indent="0">
              <a:buNone/>
            </a:pPr>
            <a:r>
              <a:rPr lang="en-US" sz="1200"/>
              <a:t>And run</a:t>
            </a:r>
          </a:p>
          <a:p>
            <a:pPr marL="50800" indent="0">
              <a:buNone/>
            </a:pPr>
            <a:r>
              <a:rPr lang="en-US" sz="1200"/>
              <a:t>text2pcap.exe -l 252 Manufacture_frames_exp_pdu.txt Manufacture_frames_exp_pdu.pcapng</a:t>
            </a:r>
          </a:p>
          <a:p>
            <a:pPr marL="50800" indent="0">
              <a:buNone/>
            </a:pPr>
            <a:r>
              <a:rPr lang="en-US" sz="1000"/>
              <a:t>EXPORTED_PDU</a:t>
            </a:r>
          </a:p>
          <a:p>
            <a:pPr marL="50800" indent="0">
              <a:buNone/>
            </a:pPr>
            <a:r>
              <a:rPr lang="en-US" sz="1000"/>
              <a:t>    Tag: PDU content protocol name (12)</a:t>
            </a:r>
          </a:p>
          <a:p>
            <a:pPr marL="50800" indent="0">
              <a:buNone/>
            </a:pPr>
            <a:r>
              <a:rPr lang="en-US" sz="1000"/>
              <a:t>        Length: 12</a:t>
            </a:r>
          </a:p>
          <a:p>
            <a:pPr marL="50800" indent="0">
              <a:buNone/>
            </a:pPr>
            <a:r>
              <a:rPr lang="en-US" sz="1000"/>
              <a:t>        Protocol Name: gsm_a_dtap</a:t>
            </a:r>
          </a:p>
          <a:p>
            <a:pPr marL="50800" indent="0">
              <a:buNone/>
            </a:pPr>
            <a:r>
              <a:rPr lang="en-US" sz="1000"/>
              <a:t>    </a:t>
            </a:r>
            <a:endParaRPr lang="en-US" sz="1200"/>
          </a:p>
        </p:txBody>
      </p:sp>
    </p:spTree>
    <p:extLst>
      <p:ext uri="{BB962C8B-B14F-4D97-AF65-F5344CB8AC3E}">
        <p14:creationId xmlns:p14="http://schemas.microsoft.com/office/powerpoint/2010/main" val="1382634564"/>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49264A0-44B1-4EB3-AFA2-4B310D1D7D26}"/>
              </a:ext>
            </a:extLst>
          </p:cNvPr>
          <p:cNvSpPr>
            <a:spLocks noGrp="1"/>
          </p:cNvSpPr>
          <p:nvPr>
            <p:ph type="title"/>
          </p:nvPr>
        </p:nvSpPr>
        <p:spPr/>
        <p:txBody>
          <a:bodyPr/>
          <a:lstStyle/>
          <a:p>
            <a:r>
              <a:rPr lang="en-US"/>
              <a:t>Crating basic packet</a:t>
            </a:r>
          </a:p>
        </p:txBody>
      </p:sp>
      <p:sp>
        <p:nvSpPr>
          <p:cNvPr id="3" name="Text Placeholder 2">
            <a:extLst>
              <a:ext uri="{FF2B5EF4-FFF2-40B4-BE49-F238E27FC236}">
                <a16:creationId xmlns:a16="http://schemas.microsoft.com/office/drawing/2014/main" id="{E0B0EDD9-11B6-4B2F-8682-5C0A95AB151F}"/>
              </a:ext>
            </a:extLst>
          </p:cNvPr>
          <p:cNvSpPr>
            <a:spLocks noGrp="1"/>
          </p:cNvSpPr>
          <p:nvPr>
            <p:ph type="body" idx="1"/>
          </p:nvPr>
        </p:nvSpPr>
        <p:spPr/>
        <p:txBody>
          <a:bodyPr/>
          <a:lstStyle/>
          <a:p>
            <a:pPr marL="50800" indent="0">
              <a:buNone/>
            </a:pPr>
            <a:r>
              <a:rPr lang="pt-BR" sz="1200"/>
              <a:t>Put the following lines into a file</a:t>
            </a:r>
          </a:p>
          <a:p>
            <a:pPr marL="50800" indent="0">
              <a:buNone/>
            </a:pPr>
            <a:r>
              <a:rPr lang="pt-BR" sz="1200"/>
              <a:t>0000   00 0c 00 0c 67 73 6d 5f 61 5f 64 74 61 70 00 00  ..... gsm_a_dtap 67 73 6d 5f 61 5f 64 74 61 70</a:t>
            </a:r>
          </a:p>
          <a:p>
            <a:pPr marL="50800" indent="0">
              <a:buNone/>
            </a:pPr>
            <a:r>
              <a:rPr lang="pt-BR" sz="1200"/>
              <a:t>0010   </a:t>
            </a:r>
            <a:r>
              <a:rPr lang="pt-BR" sz="1200">
                <a:solidFill>
                  <a:schemeClr val="accent2"/>
                </a:solidFill>
              </a:rPr>
              <a:t>00 1e 00 04 00 00 00 01 </a:t>
            </a:r>
            <a:r>
              <a:rPr lang="pt-BR" sz="1200"/>
              <a:t>00 00 00 00 08 15 03 </a:t>
            </a:r>
          </a:p>
          <a:p>
            <a:pPr marL="50800" indent="0">
              <a:buNone/>
            </a:pPr>
            <a:r>
              <a:rPr lang="en-US" sz="1200"/>
              <a:t>And run</a:t>
            </a:r>
          </a:p>
          <a:p>
            <a:pPr marL="50800" indent="0">
              <a:buNone/>
            </a:pPr>
            <a:r>
              <a:rPr lang="en-US" sz="1200"/>
              <a:t>text2pcap.exe -l 252 Manufacture_frames_exp_pdu.txt Manufacture_frames_exp_pdu.pcapng</a:t>
            </a:r>
          </a:p>
          <a:p>
            <a:pPr marL="50800" indent="0">
              <a:buNone/>
            </a:pPr>
            <a:r>
              <a:rPr lang="en-US" sz="1000"/>
              <a:t>Tag: Original Frame number (30)</a:t>
            </a:r>
          </a:p>
          <a:p>
            <a:pPr marL="50800" indent="0">
              <a:buNone/>
            </a:pPr>
            <a:r>
              <a:rPr lang="en-US" sz="1000"/>
              <a:t>    Length: 4</a:t>
            </a:r>
          </a:p>
          <a:p>
            <a:pPr marL="50800" indent="0">
              <a:buNone/>
            </a:pPr>
            <a:r>
              <a:rPr lang="en-US" sz="1000"/>
              <a:t>    Original Frame Number: 1</a:t>
            </a:r>
          </a:p>
          <a:p>
            <a:pPr marL="50800" indent="0">
              <a:buNone/>
            </a:pPr>
            <a:r>
              <a:rPr lang="en-US" sz="1000"/>
              <a:t>    </a:t>
            </a:r>
            <a:endParaRPr lang="en-US" sz="1200"/>
          </a:p>
        </p:txBody>
      </p:sp>
    </p:spTree>
    <p:extLst>
      <p:ext uri="{BB962C8B-B14F-4D97-AF65-F5344CB8AC3E}">
        <p14:creationId xmlns:p14="http://schemas.microsoft.com/office/powerpoint/2010/main" val="3609059976"/>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49264A0-44B1-4EB3-AFA2-4B310D1D7D26}"/>
              </a:ext>
            </a:extLst>
          </p:cNvPr>
          <p:cNvSpPr>
            <a:spLocks noGrp="1"/>
          </p:cNvSpPr>
          <p:nvPr>
            <p:ph type="title"/>
          </p:nvPr>
        </p:nvSpPr>
        <p:spPr/>
        <p:txBody>
          <a:bodyPr/>
          <a:lstStyle/>
          <a:p>
            <a:r>
              <a:rPr lang="en-US"/>
              <a:t>Crating basic packet</a:t>
            </a:r>
          </a:p>
        </p:txBody>
      </p:sp>
      <p:sp>
        <p:nvSpPr>
          <p:cNvPr id="3" name="Text Placeholder 2">
            <a:extLst>
              <a:ext uri="{FF2B5EF4-FFF2-40B4-BE49-F238E27FC236}">
                <a16:creationId xmlns:a16="http://schemas.microsoft.com/office/drawing/2014/main" id="{E0B0EDD9-11B6-4B2F-8682-5C0A95AB151F}"/>
              </a:ext>
            </a:extLst>
          </p:cNvPr>
          <p:cNvSpPr>
            <a:spLocks noGrp="1"/>
          </p:cNvSpPr>
          <p:nvPr>
            <p:ph type="body" idx="1"/>
          </p:nvPr>
        </p:nvSpPr>
        <p:spPr/>
        <p:txBody>
          <a:bodyPr/>
          <a:lstStyle/>
          <a:p>
            <a:pPr marL="50800" indent="0">
              <a:buNone/>
            </a:pPr>
            <a:r>
              <a:rPr lang="pt-BR" sz="1200"/>
              <a:t>Put the following lines into a file</a:t>
            </a:r>
          </a:p>
          <a:p>
            <a:pPr marL="50800" indent="0">
              <a:buNone/>
            </a:pPr>
            <a:r>
              <a:rPr lang="pt-BR" sz="1200"/>
              <a:t>0000   00 0c 00 0c 67 73 6d 5f 61 5f 64 74 61 70 00 00  ..... gsm_a_dtap 67 73 6d 5f 61 5f 64 74 61 70</a:t>
            </a:r>
          </a:p>
          <a:p>
            <a:pPr marL="50800" indent="0">
              <a:buNone/>
            </a:pPr>
            <a:r>
              <a:rPr lang="pt-BR" sz="1200"/>
              <a:t>0010   00 1e 00 04 00 00 00 01 </a:t>
            </a:r>
            <a:r>
              <a:rPr lang="pt-BR" sz="1200">
                <a:solidFill>
                  <a:schemeClr val="accent2"/>
                </a:solidFill>
              </a:rPr>
              <a:t>00 00 00 00 </a:t>
            </a:r>
            <a:r>
              <a:rPr lang="pt-BR" sz="1200"/>
              <a:t>08 15 03 </a:t>
            </a:r>
          </a:p>
          <a:p>
            <a:pPr marL="50800" indent="0">
              <a:buNone/>
            </a:pPr>
            <a:r>
              <a:rPr lang="en-US" sz="1200"/>
              <a:t>And run</a:t>
            </a:r>
          </a:p>
          <a:p>
            <a:pPr marL="50800" indent="0">
              <a:buNone/>
            </a:pPr>
            <a:r>
              <a:rPr lang="en-US" sz="1200"/>
              <a:t>text2pcap.exe -l 252 Manufacture_frames_exp_pdu.txt Manufacture_frames_exp_pdu.pcapng</a:t>
            </a:r>
          </a:p>
          <a:p>
            <a:pPr marL="50800" indent="0">
              <a:buNone/>
            </a:pPr>
            <a:r>
              <a:rPr lang="en-US" sz="1000"/>
              <a:t>Tag: End-of-options (0)</a:t>
            </a:r>
          </a:p>
          <a:p>
            <a:pPr marL="50800" indent="0">
              <a:buNone/>
            </a:pPr>
            <a:r>
              <a:rPr lang="en-US" sz="1000"/>
              <a:t>    Length: 0</a:t>
            </a:r>
          </a:p>
          <a:p>
            <a:pPr marL="50800" indent="0">
              <a:buNone/>
            </a:pPr>
            <a:r>
              <a:rPr lang="en-US" sz="1000"/>
              <a:t>    </a:t>
            </a:r>
            <a:endParaRPr lang="en-US" sz="1200"/>
          </a:p>
        </p:txBody>
      </p:sp>
    </p:spTree>
    <p:extLst>
      <p:ext uri="{BB962C8B-B14F-4D97-AF65-F5344CB8AC3E}">
        <p14:creationId xmlns:p14="http://schemas.microsoft.com/office/powerpoint/2010/main" val="2824520635"/>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8E9D9A2-5763-4721-B871-54F93A60C89C}"/>
              </a:ext>
            </a:extLst>
          </p:cNvPr>
          <p:cNvSpPr>
            <a:spLocks noGrp="1"/>
          </p:cNvSpPr>
          <p:nvPr>
            <p:ph type="title"/>
          </p:nvPr>
        </p:nvSpPr>
        <p:spPr/>
        <p:txBody>
          <a:bodyPr/>
          <a:lstStyle/>
          <a:p>
            <a:r>
              <a:rPr lang="en-US"/>
              <a:t>Test packet</a:t>
            </a:r>
          </a:p>
        </p:txBody>
      </p:sp>
      <p:sp>
        <p:nvSpPr>
          <p:cNvPr id="3" name="Text Placeholder 2">
            <a:extLst>
              <a:ext uri="{FF2B5EF4-FFF2-40B4-BE49-F238E27FC236}">
                <a16:creationId xmlns:a16="http://schemas.microsoft.com/office/drawing/2014/main" id="{BE8EE5E2-CEA2-4FFB-BDED-582F5DEB3184}"/>
              </a:ext>
            </a:extLst>
          </p:cNvPr>
          <p:cNvSpPr>
            <a:spLocks noGrp="1"/>
          </p:cNvSpPr>
          <p:nvPr>
            <p:ph type="body" idx="1"/>
          </p:nvPr>
        </p:nvSpPr>
        <p:spPr/>
        <p:txBody>
          <a:bodyPr/>
          <a:lstStyle/>
          <a:p>
            <a:pPr marL="50800" indent="0">
              <a:buNone/>
            </a:pPr>
            <a:r>
              <a:rPr lang="en-US" sz="800"/>
              <a:t>0000   00 0c 00 0c 6e 61 73 2d 35 67 73 00 00 00 00 00   ....nas-5gs.....</a:t>
            </a:r>
          </a:p>
          <a:p>
            <a:pPr marL="50800" indent="0">
              <a:buNone/>
            </a:pPr>
            <a:r>
              <a:rPr lang="en-US" sz="800"/>
              <a:t>0010   00 1e 00 04 00 00 00 01 00 00 00 00 7e 00 3e 57   ..............&gt;A Message type last octet  0x57 Authentication response</a:t>
            </a:r>
          </a:p>
          <a:p>
            <a:pPr marL="50800" indent="0">
              <a:buNone/>
            </a:pPr>
            <a:r>
              <a:rPr lang="en-US" sz="800"/>
              <a:t>0020   78 00 57 0a 01 25 46 00 00 55 71 53 01 d6 10 04   ó....%F..UqS.Ö..</a:t>
            </a:r>
          </a:p>
          <a:p>
            <a:pPr marL="50800" indent="0">
              <a:buNone/>
            </a:pPr>
            <a:r>
              <a:rPr lang="en-US" sz="800"/>
              <a:t>0030   8e 42 20 10 00 04 20 63 db 24 2f 04 4d aa 62 67   .B n.. cÛ$/.Mªbg</a:t>
            </a:r>
          </a:p>
          <a:p>
            <a:pPr marL="50800" indent="0">
              <a:buNone/>
            </a:pPr>
            <a:r>
              <a:rPr lang="en-US" sz="800"/>
              <a:t>0040   52 22 04 78 78 00 33 78 00 30 00 5e 7b 78 40 04   R"."..0.nf.^{x@.</a:t>
            </a:r>
          </a:p>
          <a:p>
            <a:pPr marL="50800" indent="0">
              <a:buNone/>
            </a:pPr>
            <a:r>
              <a:rPr lang="en-US" sz="800"/>
              <a:t>0050   75 9f 77 77 50 04 5a fa f6 6d b0 2b 03 3d ff ff   u.wwP.Zúöm°+.=ÿÿ</a:t>
            </a:r>
          </a:p>
          <a:p>
            <a:pPr marL="50800" indent="0">
              <a:buNone/>
            </a:pPr>
            <a:r>
              <a:rPr lang="en-US" sz="800"/>
              <a:t>0060   2c 04 00 00 00 00 2d 06 00 00 00 00 00 00 c0 7c   ,.....-.......À|</a:t>
            </a:r>
          </a:p>
          <a:p>
            <a:pPr marL="50800" indent="0">
              <a:buNone/>
            </a:pPr>
            <a:r>
              <a:rPr lang="en-US" sz="800"/>
              <a:t>0070   00 08 07 00 c0 7c 00 02 00 00                     ....À|....</a:t>
            </a:r>
          </a:p>
          <a:p>
            <a:pPr marL="50800" indent="0">
              <a:buNone/>
            </a:pPr>
            <a:r>
              <a:rPr lang="en-US" sz="800"/>
              <a:t>text2pcap.exe -l 252 Manufacture_frames_exp_pdu.txt Manufacture_frames_exp_pdu.pcapng</a:t>
            </a:r>
          </a:p>
          <a:p>
            <a:pPr marL="50800" indent="0">
              <a:buNone/>
            </a:pPr>
            <a:endParaRPr lang="en-US" sz="800"/>
          </a:p>
        </p:txBody>
      </p:sp>
    </p:spTree>
    <p:extLst>
      <p:ext uri="{BB962C8B-B14F-4D97-AF65-F5344CB8AC3E}">
        <p14:creationId xmlns:p14="http://schemas.microsoft.com/office/powerpoint/2010/main" val="209313349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581AE6DA-FB83-BA46-B9AB-C42DD1A51298}"/>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26A281EA-082A-6A4B-B547-9F615B5AC983}"/>
              </a:ext>
            </a:extLst>
          </p:cNvPr>
          <p:cNvSpPr>
            <a:spLocks noGrp="1"/>
          </p:cNvSpPr>
          <p:nvPr>
            <p:ph type="body" idx="1"/>
          </p:nvPr>
        </p:nvSpPr>
        <p:spPr/>
        <p:txBody>
          <a:bodyPr/>
          <a:lstStyle/>
          <a:p>
            <a:endParaRPr lang="de-AT"/>
          </a:p>
          <a:p>
            <a:endParaRPr lang="de-AT"/>
          </a:p>
          <a:p>
            <a:pPr marL="50800" indent="0" algn="ctr">
              <a:buNone/>
            </a:pPr>
            <a:r>
              <a:rPr lang="de-AT" b="1"/>
              <a:t>Traditional pipes</a:t>
            </a:r>
            <a:endParaRPr lang="de-DE" b="1"/>
          </a:p>
          <a:p>
            <a:endParaRPr lang="de-DE"/>
          </a:p>
        </p:txBody>
      </p:sp>
    </p:spTree>
    <p:extLst>
      <p:ext uri="{BB962C8B-B14F-4D97-AF65-F5344CB8AC3E}">
        <p14:creationId xmlns:p14="http://schemas.microsoft.com/office/powerpoint/2010/main" val="3138135121"/>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8"/>
        <p:cNvGrpSpPr/>
        <p:nvPr/>
      </p:nvGrpSpPr>
      <p:grpSpPr>
        <a:xfrm>
          <a:off x="0" y="0"/>
          <a:ext cx="0" cy="0"/>
        </a:xfrm>
      </p:grpSpPr>
      <p:sp>
        <p:nvSpPr>
          <p:cNvPr id="49" name="Shape 49"/>
          <p:cNvSpPr txBox="1">
            <a:spLocks noGrp="1"/>
          </p:cNvSpPr>
          <p:nvPr>
            <p:ph type="title"/>
          </p:nvPr>
        </p:nvSpPr>
        <p:spPr>
          <a:xfrm>
            <a:off x="895825" y="0"/>
            <a:ext cx="75615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sz="4400" b="0" i="0" u="none" strike="noStrike" cap="none">
                <a:solidFill>
                  <a:schemeClr val="lt1"/>
                </a:solidFill>
                <a:latin typeface="Tahoma"/>
                <a:ea typeface="Tahoma"/>
                <a:cs typeface="Tahoma"/>
                <a:sym typeface="Tahoma"/>
              </a:rPr>
              <a:t>About me?</a:t>
            </a:r>
            <a:endParaRPr sz="4400" b="0" i="0" u="none" strike="noStrike" cap="none">
              <a:solidFill>
                <a:schemeClr val="lt1"/>
              </a:solidFill>
              <a:latin typeface="Tahoma"/>
              <a:ea typeface="Tahoma"/>
              <a:cs typeface="Tahoma"/>
              <a:sym typeface="Tahoma"/>
            </a:endParaRPr>
          </a:p>
        </p:txBody>
      </p:sp>
      <p:sp>
        <p:nvSpPr>
          <p:cNvPr id="50" name="Shape 50"/>
          <p:cNvSpPr txBox="1">
            <a:spLocks noGrp="1"/>
          </p:cNvSpPr>
          <p:nvPr>
            <p:ph type="body" idx="1"/>
          </p:nvPr>
        </p:nvSpPr>
        <p:spPr>
          <a:xfrm>
            <a:off x="492952" y="1193801"/>
            <a:ext cx="5487224" cy="33986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ct val="0"/>
              </a:spcBef>
              <a:spcAft>
                <a:spcPct val="0"/>
              </a:spcAft>
              <a:buClr>
                <a:srgbClr val="003399"/>
              </a:buClr>
              <a:buSzPts val="2800"/>
              <a:buFont typeface="Arial"/>
              <a:buChar char="•"/>
            </a:pPr>
            <a:r>
              <a:rPr lang="en-US" sz="2800" b="0" i="0" u="none" strike="noStrike" cap="none">
                <a:solidFill>
                  <a:srgbClr val="003399"/>
                </a:solidFill>
                <a:latin typeface="Tahoma"/>
                <a:ea typeface="Tahoma"/>
                <a:cs typeface="Tahoma"/>
                <a:sym typeface="Tahoma"/>
              </a:rPr>
              <a:t>Work for Ericsson testing IMS systems.</a:t>
            </a:r>
            <a:endParaRPr/>
          </a:p>
          <a:p>
            <a:pPr marL="228600" marR="0" lvl="0" indent="-228600" algn="l" rtl="0">
              <a:lnSpc>
                <a:spcPct val="90000"/>
              </a:lnSpc>
              <a:spcBef>
                <a:spcPts val="1000"/>
              </a:spcBef>
              <a:spcAft>
                <a:spcPct val="0"/>
              </a:spcAft>
              <a:buClr>
                <a:srgbClr val="003399"/>
              </a:buClr>
              <a:buSzPts val="2800"/>
              <a:buFont typeface="Arial"/>
              <a:buChar char="•"/>
            </a:pPr>
            <a:r>
              <a:rPr lang="en-US" sz="2800" b="0" i="0" u="none" strike="noStrike" cap="none">
                <a:solidFill>
                  <a:srgbClr val="003399"/>
                </a:solidFill>
                <a:latin typeface="Tahoma"/>
                <a:ea typeface="Tahoma"/>
                <a:cs typeface="Tahoma"/>
                <a:sym typeface="Tahoma"/>
              </a:rPr>
              <a:t>Started with Wireshark(Ethereal) in 2003</a:t>
            </a:r>
            <a:endParaRPr/>
          </a:p>
          <a:p>
            <a:pPr marL="685800" marR="0" lvl="1" indent="-228600" algn="l" rtl="0">
              <a:lnSpc>
                <a:spcPct val="90000"/>
              </a:lnSpc>
              <a:spcBef>
                <a:spcPts val="500"/>
              </a:spcBef>
              <a:spcAft>
                <a:spcPct val="0"/>
              </a:spcAft>
              <a:buClr>
                <a:srgbClr val="003399"/>
              </a:buClr>
              <a:buSzPts val="2400"/>
              <a:buFont typeface="Arial"/>
              <a:buChar char="•"/>
            </a:pPr>
            <a:r>
              <a:rPr lang="en-US"/>
              <a:t>Core developer since 2005</a:t>
            </a:r>
            <a:endParaRPr/>
          </a:p>
          <a:p>
            <a:pPr marL="685800" marR="0" lvl="1" indent="-228600" algn="l" rtl="0">
              <a:lnSpc>
                <a:spcPct val="90000"/>
              </a:lnSpc>
              <a:spcBef>
                <a:spcPts val="500"/>
              </a:spcBef>
              <a:spcAft>
                <a:spcPct val="0"/>
              </a:spcAft>
              <a:buClr>
                <a:srgbClr val="003399"/>
              </a:buClr>
              <a:buSzPts val="2400"/>
              <a:buFont typeface="Arial"/>
              <a:buChar char="•"/>
            </a:pPr>
            <a:r>
              <a:rPr lang="en-US"/>
              <a:t>Made ~50 dissectors</a:t>
            </a:r>
          </a:p>
          <a:p>
            <a:pPr marL="685800" marR="0" lvl="1" indent="-228600" algn="l" rtl="0">
              <a:lnSpc>
                <a:spcPct val="90000"/>
              </a:lnSpc>
              <a:spcBef>
                <a:spcPts val="500"/>
              </a:spcBef>
              <a:spcAft>
                <a:spcPct val="0"/>
              </a:spcAft>
              <a:buClr>
                <a:srgbClr val="003399"/>
              </a:buClr>
              <a:buSzPts val="2400"/>
              <a:buFont typeface="Arial"/>
              <a:buChar char="•"/>
            </a:pPr>
            <a:r>
              <a:rPr lang="en-US"/>
              <a:t>GUI work on GTK2 and GTK3</a:t>
            </a:r>
            <a:endParaRPr/>
          </a:p>
        </p:txBody>
      </p:sp>
      <p:pic>
        <p:nvPicPr>
          <p:cNvPr id="51" name="Shape 51" descr="https://www.wireshark.org/assets/theme-2015/images/wireshark_logo.png"/>
          <p:cNvPicPr preferRelativeResize="0">
            <a:picLocks noGrp="1"/>
          </p:cNvPicPr>
          <p:nvPr>
            <p:ph type="pic" idx="2"/>
          </p:nvPr>
        </p:nvPicPr>
        <p:blipFill>
          <a:blip r:embed="rId3">
            <a:alphaModFix/>
          </a:blip>
          <a:srcRect l="39131" r="39132"/>
          <a:stretch>
            <a:fillRect/>
          </a:stretch>
        </p:blipFill>
        <p:spPr>
          <a:xfrm>
            <a:off x="6062473" y="1193801"/>
            <a:ext cx="2638934" cy="3398604"/>
          </a:xfrm>
          <a:prstGeom prst="rect">
            <a:avLst/>
          </a:prstGeom>
          <a:noFill/>
          <a:ln>
            <a:noFill/>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t>How does capture work</a:t>
            </a:r>
            <a:endParaRPr/>
          </a:p>
        </p:txBody>
      </p:sp>
      <p:sp>
        <p:nvSpPr>
          <p:cNvPr id="44" name="Shape 44"/>
          <p:cNvSpPr txBox="1">
            <a:spLocks noGrp="1"/>
          </p:cNvSpPr>
          <p:nvPr>
            <p:ph type="body" idx="1"/>
          </p:nvPr>
        </p:nvSpPr>
        <p:spPr>
          <a:xfrm>
            <a:off x="492952" y="1193801"/>
            <a:ext cx="4302568" cy="33986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ct val="0"/>
              </a:spcBef>
              <a:spcAft>
                <a:spcPct val="0"/>
              </a:spcAft>
              <a:buClr>
                <a:srgbClr val="003399"/>
              </a:buClr>
              <a:buSzPts val="2800"/>
              <a:buFont typeface="Arial"/>
              <a:buChar char="•"/>
            </a:pPr>
            <a:r>
              <a:rPr lang="en-US" sz="2400" b="0" i="0" u="none" strike="noStrike" cap="none">
                <a:solidFill>
                  <a:srgbClr val="003399"/>
                </a:solidFill>
                <a:latin typeface="Tahoma"/>
                <a:ea typeface="Tahoma"/>
                <a:cs typeface="Tahoma"/>
                <a:sym typeface="Tahoma"/>
              </a:rPr>
              <a:t>All capture goes through dumpcap</a:t>
            </a:r>
          </a:p>
          <a:p>
            <a:pPr marL="228600" marR="0" lvl="0" indent="-228600" algn="l" rtl="0">
              <a:lnSpc>
                <a:spcPct val="90000"/>
              </a:lnSpc>
              <a:spcBef>
                <a:spcPct val="0"/>
              </a:spcBef>
              <a:spcAft>
                <a:spcPct val="0"/>
              </a:spcAft>
              <a:buClr>
                <a:srgbClr val="003399"/>
              </a:buClr>
              <a:buSzPts val="2800"/>
              <a:buFont typeface="Arial"/>
              <a:buChar char="•"/>
            </a:pPr>
            <a:endParaRPr lang="en-US" sz="2400"/>
          </a:p>
          <a:p>
            <a:pPr marL="228600" marR="0" lvl="0" indent="-228600" algn="l" rtl="0">
              <a:lnSpc>
                <a:spcPct val="90000"/>
              </a:lnSpc>
              <a:spcBef>
                <a:spcPct val="0"/>
              </a:spcBef>
              <a:spcAft>
                <a:spcPct val="0"/>
              </a:spcAft>
              <a:buClr>
                <a:srgbClr val="003399"/>
              </a:buClr>
              <a:buSzPts val="2800"/>
              <a:buFont typeface="Arial"/>
              <a:buChar char="•"/>
            </a:pPr>
            <a:r>
              <a:rPr lang="en-US" sz="2400"/>
              <a:t>Interfaces use pcap / pcapng as capture utility</a:t>
            </a:r>
          </a:p>
          <a:p>
            <a:pPr marL="228600" marR="0" lvl="0" indent="-228600" algn="l" rtl="0">
              <a:lnSpc>
                <a:spcPct val="90000"/>
              </a:lnSpc>
              <a:spcBef>
                <a:spcPct val="0"/>
              </a:spcBef>
              <a:spcAft>
                <a:spcPct val="0"/>
              </a:spcAft>
              <a:buClr>
                <a:srgbClr val="003399"/>
              </a:buClr>
              <a:buSzPts val="2800"/>
              <a:buFont typeface="Arial"/>
              <a:buChar char="•"/>
            </a:pPr>
            <a:endParaRPr lang="en-US" sz="2400"/>
          </a:p>
          <a:p>
            <a:pPr marL="228600" marR="0" lvl="0" indent="-228600" algn="l" rtl="0">
              <a:lnSpc>
                <a:spcPct val="90000"/>
              </a:lnSpc>
              <a:spcBef>
                <a:spcPct val="0"/>
              </a:spcBef>
              <a:spcAft>
                <a:spcPct val="0"/>
              </a:spcAft>
              <a:buClr>
                <a:srgbClr val="003399"/>
              </a:buClr>
              <a:buSzPts val="2800"/>
              <a:buFont typeface="Arial"/>
              <a:buChar char="•"/>
            </a:pPr>
            <a:r>
              <a:rPr lang="en-US" sz="2400"/>
              <a:t>Close of pipe =&gt; end of capture</a:t>
            </a:r>
          </a:p>
          <a:p>
            <a:pPr marL="228600" marR="0" lvl="0" indent="-228600" algn="l" rtl="0">
              <a:lnSpc>
                <a:spcPct val="90000"/>
              </a:lnSpc>
              <a:spcBef>
                <a:spcPct val="0"/>
              </a:spcBef>
              <a:spcAft>
                <a:spcPct val="0"/>
              </a:spcAft>
              <a:buClr>
                <a:srgbClr val="003399"/>
              </a:buClr>
              <a:buSzPts val="2800"/>
              <a:buFont typeface="Arial"/>
              <a:buChar char="•"/>
            </a:pPr>
            <a:endParaRPr lang="en-US" sz="2800" b="0" i="0" u="none" strike="noStrike" cap="none">
              <a:solidFill>
                <a:srgbClr val="003399"/>
              </a:solidFill>
              <a:latin typeface="Tahoma"/>
              <a:ea typeface="Tahoma"/>
              <a:cs typeface="Tahoma"/>
              <a:sym typeface="Tahoma"/>
            </a:endParaRPr>
          </a:p>
        </p:txBody>
      </p:sp>
      <p:graphicFrame>
        <p:nvGraphicFramePr>
          <p:cNvPr id="2" name="Diagramm 1">
            <a:extLst>
              <a:ext uri="{FF2B5EF4-FFF2-40B4-BE49-F238E27FC236}">
                <a16:creationId xmlns:a16="http://schemas.microsoft.com/office/drawing/2014/main" id="{4FEBE99A-D0BE-6943-BDCF-FE6819CCDF06}"/>
              </a:ext>
            </a:extLst>
          </p:cNvPr>
          <p:cNvGraphicFramePr/>
          <p:nvPr>
            <p:extLst>
              <p:ext uri="{D42A27DB-BD31-4B8C-83A1-F6EECF244321}">
                <p14:modId xmlns:p14="http://schemas.microsoft.com/office/powerpoint/2010/main" val="2983794475"/>
              </p:ext>
            </p:extLst>
          </p:nvPr>
        </p:nvGraphicFramePr>
        <p:xfrm>
          <a:off x="4978400" y="1193801"/>
          <a:ext cx="4165600" cy="3398603"/>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717875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2">
                                            <p:graphicEl>
                                              <a:dgm id="{F100B658-74F2-1740-A725-65596DB72531}"/>
                                            </p:graphic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2">
                                            <p:graphicEl>
                                              <a:dgm id="{BAC40B13-DB97-9045-8CB3-E5509ED4E3EF}"/>
                                            </p:graphicEl>
                                          </p:spTgt>
                                        </p:tgtEl>
                                        <p:attrNameLst>
                                          <p:attrName>style.visibility</p:attrName>
                                        </p:attrNameLst>
                                      </p:cBhvr>
                                      <p:to>
                                        <p:strVal val="visible"/>
                                      </p:to>
                                    </p:set>
                                  </p:childTnLst>
                                </p:cTn>
                              </p:par>
                              <p:par>
                                <p:cTn id="12" presetID="1" presetClass="entr" presetSubtype="0" fill="hold" grpId="0" nodeType="withEffect">
                                  <p:childTnLst>
                                    <p:set>
                                      <p:cBhvr>
                                        <p:cTn id="13" dur="1" fill="hold">
                                          <p:stCondLst>
                                            <p:cond delay="0"/>
                                          </p:stCondLst>
                                        </p:cTn>
                                        <p:tgtEl>
                                          <p:spTgt spid="2">
                                            <p:graphicEl>
                                              <a:dgm id="{E57427F0-CCCB-4A44-9B5A-A445C3C97CA8}"/>
                                            </p:graphic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 presetClass="entr" presetSubtype="0" fill="hold" grpId="0" nodeType="clickEffect">
                                  <p:childTnLst>
                                    <p:set>
                                      <p:cBhvr>
                                        <p:cTn id="18" dur="1" fill="hold">
                                          <p:stCondLst>
                                            <p:cond delay="0"/>
                                          </p:stCondLst>
                                        </p:cTn>
                                        <p:tgtEl>
                                          <p:spTgt spid="2">
                                            <p:graphicEl>
                                              <a:dgm id="{97443D11-9410-2D4A-9F4D-A8FD58E5E61C}"/>
                                            </p:graphicEl>
                                          </p:spTgt>
                                        </p:tgtEl>
                                        <p:attrNameLst>
                                          <p:attrName>style.visibility</p:attrName>
                                        </p:attrNameLst>
                                      </p:cBhvr>
                                      <p:to>
                                        <p:strVal val="visible"/>
                                      </p:to>
                                    </p:set>
                                  </p:childTnLst>
                                </p:cTn>
                              </p:par>
                              <p:par>
                                <p:cTn id="19" presetID="1" presetClass="entr" presetSubtype="0" fill="hold" grpId="0" nodeType="withEffect">
                                  <p:childTnLst>
                                    <p:set>
                                      <p:cBhvr>
                                        <p:cTn id="20" dur="1" fill="hold">
                                          <p:stCondLst>
                                            <p:cond delay="0"/>
                                          </p:stCondLst>
                                        </p:cTn>
                                        <p:tgtEl>
                                          <p:spTgt spid="2">
                                            <p:graphicEl>
                                              <a:dgm id="{C08A1452-27A6-DD44-8718-BC9063C2A8BD}"/>
                                            </p:graphic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indefinite"/>
                            </p:stCondLst>
                          </p:cTn>
                        </p:par>
                        <p:par>
                          <p:cTn id="23" fill="hold" nodeType="afterGroup">
                            <p:stCondLst>
                              <p:cond delay="0"/>
                            </p:stCondLst>
                            <p:childTnLst>
                              <p:par>
                                <p:cTn id="24" presetID="1" presetClass="entr" presetSubtype="0" fill="hold" grpId="0" nodeType="clickEffect">
                                  <p:childTnLst>
                                    <p:set>
                                      <p:cBhvr>
                                        <p:cTn id="25" dur="1" fill="hold">
                                          <p:stCondLst>
                                            <p:cond delay="0"/>
                                          </p:stCondLst>
                                        </p:cTn>
                                        <p:tgtEl>
                                          <p:spTgt spid="2">
                                            <p:graphicEl>
                                              <a:dgm id="{3E53A5F9-137F-D847-A6F3-50C0132147B5}"/>
                                            </p:graphicEl>
                                          </p:spTgt>
                                        </p:tgtEl>
                                        <p:attrNameLst>
                                          <p:attrName>style.visibility</p:attrName>
                                        </p:attrNameLst>
                                      </p:cBhvr>
                                      <p:to>
                                        <p:strVal val="visible"/>
                                      </p:to>
                                    </p:set>
                                  </p:childTnLst>
                                </p:cTn>
                              </p:par>
                              <p:par>
                                <p:cTn id="26" presetID="1" presetClass="entr" presetSubtype="0" fill="hold" grpId="0" nodeType="withEffect">
                                  <p:childTnLst>
                                    <p:set>
                                      <p:cBhvr>
                                        <p:cTn id="27" dur="1" fill="hold">
                                          <p:stCondLst>
                                            <p:cond delay="0"/>
                                          </p:stCondLst>
                                        </p:cTn>
                                        <p:tgtEl>
                                          <p:spTgt spid="2">
                                            <p:graphicEl>
                                              <a:dgm id="{354E7D40-78ED-9549-B77C-E4531960A6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Grafik 4">
            <a:extLst>
              <a:ext uri="{FF2B5EF4-FFF2-40B4-BE49-F238E27FC236}">
                <a16:creationId xmlns:a16="http://schemas.microsoft.com/office/drawing/2014/main" id="{E3ECB3C7-83D9-EA44-BB1E-E163A8F5323D}"/>
              </a:ext>
            </a:extLst>
          </p:cNvPr>
          <p:cNvPicPr>
            <a:picLocks noChangeAspect="1"/>
          </p:cNvPicPr>
          <p:nvPr/>
        </p:nvPicPr>
        <p:blipFill>
          <a:blip r:embed="rId2">
            <a:alphaModFix amt="20000"/>
          </a:blip>
          <a:stretch>
            <a:fillRect/>
          </a:stretch>
        </p:blipFill>
        <p:spPr>
          <a:xfrm>
            <a:off x="4845276" y="1097280"/>
            <a:ext cx="4171503" cy="3505642"/>
          </a:xfrm>
          <a:prstGeom prst="rect">
            <a:avLst/>
          </a:prstGeom>
        </p:spPr>
      </p:pic>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a:t>Pipes to the rescue</a:t>
            </a:r>
            <a:endParaRPr lang="de-DE"/>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err="1"/>
              <a:t>dumpcap understands pipes</a:t>
            </a:r>
          </a:p>
          <a:p>
            <a:endParaRPr lang="de-AT"/>
          </a:p>
          <a:p>
            <a:endParaRPr lang="de-AT"/>
          </a:p>
          <a:p>
            <a:r>
              <a:rPr lang="de-AT"/>
              <a:t>Easy right?</a:t>
            </a:r>
          </a:p>
          <a:p>
            <a:endParaRPr lang="de-DE"/>
          </a:p>
        </p:txBody>
      </p:sp>
      <p:pic>
        <p:nvPicPr>
          <p:cNvPr id="4" name="Grafik 3">
            <a:extLst>
              <a:ext uri="{FF2B5EF4-FFF2-40B4-BE49-F238E27FC236}">
                <a16:creationId xmlns:a16="http://schemas.microsoft.com/office/drawing/2014/main" id="{230F301B-B570-3644-9CB2-0DF153ABE2C3}"/>
              </a:ext>
            </a:extLst>
          </p:cNvPr>
          <p:cNvPicPr>
            <a:picLocks noChangeAspect="1"/>
          </p:cNvPicPr>
          <p:nvPr/>
        </p:nvPicPr>
        <p:blipFill>
          <a:blip r:embed="rId3"/>
          <a:stretch>
            <a:fillRect/>
          </a:stretch>
        </p:blipFill>
        <p:spPr>
          <a:xfrm>
            <a:off x="492952" y="1938197"/>
            <a:ext cx="8447848" cy="779426"/>
          </a:xfrm>
          <a:prstGeom prst="rect">
            <a:avLst/>
          </a:prstGeom>
        </p:spPr>
      </p:pic>
    </p:spTree>
    <p:extLst>
      <p:ext uri="{BB962C8B-B14F-4D97-AF65-F5344CB8AC3E}">
        <p14:creationId xmlns:p14="http://schemas.microsoft.com/office/powerpoint/2010/main" val="31592279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1" presetClass="entr" presetSubtype="0" fill="hold" nodeType="clickEffec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 presetClass="entr" presetSubtype="0" fill="hold" grpId="0" nodeType="clickEffec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err="1"/>
              <a:t>What can go wrong</a:t>
            </a:r>
            <a:endParaRPr lang="de-DE"/>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err="1"/>
              <a:t>Restart / Start / Stop </a:t>
            </a:r>
          </a:p>
          <a:p>
            <a:r>
              <a:rPr lang="de-AT" err="1"/>
              <a:t>Broken pipe / Broken rights</a:t>
            </a:r>
          </a:p>
          <a:p>
            <a:r>
              <a:rPr lang="de-AT"/>
              <a:t>Windows</a:t>
            </a:r>
          </a:p>
          <a:p>
            <a:r>
              <a:rPr lang="de-AT" err="1"/>
              <a:t>Configuration means restart</a:t>
            </a:r>
          </a:p>
          <a:p>
            <a:endParaRPr lang="de-DE"/>
          </a:p>
        </p:txBody>
      </p:sp>
    </p:spTree>
    <p:extLst>
      <p:ext uri="{BB962C8B-B14F-4D97-AF65-F5344CB8AC3E}">
        <p14:creationId xmlns:p14="http://schemas.microsoft.com/office/powerpoint/2010/main" val="3535773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t>Usage Scenarios</a:t>
            </a:r>
            <a:endParaRPr/>
          </a:p>
        </p:txBody>
      </p:sp>
      <p:sp>
        <p:nvSpPr>
          <p:cNvPr id="44" name="Shape 44"/>
          <p:cNvSpPr txBox="1">
            <a:spLocks noGrp="1"/>
          </p:cNvSpPr>
          <p:nvPr>
            <p:ph type="body" idx="1"/>
          </p:nvPr>
        </p:nvSpPr>
        <p:spPr>
          <a:xfrm>
            <a:off x="492952" y="1193801"/>
            <a:ext cx="8208454" cy="3398604"/>
          </a:xfrm>
          <a:prstGeom prst="rect">
            <a:avLst/>
          </a:prstGeom>
          <a:noFill/>
          <a:ln>
            <a:noFill/>
          </a:ln>
        </p:spPr>
        <p:txBody>
          <a:bodyPr spcFirstLastPara="1" wrap="square" lIns="91425" tIns="45700" rIns="91425" bIns="45700" anchor="t" anchorCtr="0">
            <a:noAutofit/>
          </a:bodyPr>
          <a:lstStyle/>
          <a:p>
            <a:pPr marL="228600" lvl="0" indent="-228600">
              <a:spcBef>
                <a:spcPct val="0"/>
              </a:spcBef>
            </a:pPr>
            <a:r>
              <a:rPr lang="de-AT"/>
              <a:t>Data residing on a different network environment</a:t>
            </a:r>
          </a:p>
          <a:p>
            <a:pPr marL="228600" lvl="0" indent="-228600">
              <a:spcBef>
                <a:spcPct val="0"/>
              </a:spcBef>
            </a:pPr>
            <a:endParaRPr lang="de-AT" sz="2800" b="0" i="0" u="none" strike="noStrike" cap="none">
              <a:solidFill>
                <a:srgbClr val="003399"/>
              </a:solidFill>
              <a:latin typeface="Tahoma"/>
              <a:ea typeface="Tahoma"/>
              <a:cs typeface="Tahoma"/>
              <a:sym typeface="Tahoma"/>
            </a:endParaRPr>
          </a:p>
          <a:p>
            <a:pPr marL="228600" lvl="0" indent="-228600">
              <a:spcBef>
                <a:spcPct val="0"/>
              </a:spcBef>
            </a:pPr>
            <a:r>
              <a:rPr lang="de-AT"/>
              <a:t>Data not being „networky“ at all</a:t>
            </a:r>
          </a:p>
          <a:p>
            <a:pPr marL="228600" lvl="0" indent="-228600">
              <a:spcBef>
                <a:spcPct val="0"/>
              </a:spcBef>
            </a:pPr>
            <a:endParaRPr lang="de-AT" sz="2800" b="0" i="0" u="none" strike="noStrike" cap="none">
              <a:solidFill>
                <a:srgbClr val="003399"/>
              </a:solidFill>
              <a:latin typeface="Tahoma"/>
              <a:ea typeface="Tahoma"/>
              <a:cs typeface="Tahoma"/>
              <a:sym typeface="Tahoma"/>
            </a:endParaRPr>
          </a:p>
          <a:p>
            <a:pPr marL="228600" lvl="0" indent="-228600">
              <a:spcBef>
                <a:spcPct val="0"/>
              </a:spcBef>
            </a:pPr>
            <a:r>
              <a:rPr lang="de-AT"/>
              <a:t>System events and logs</a:t>
            </a:r>
          </a:p>
          <a:p>
            <a:pPr marL="228600" lvl="0" indent="-228600">
              <a:spcBef>
                <a:spcPct val="0"/>
              </a:spcBef>
            </a:pPr>
            <a:endParaRPr lang="de-AT" sz="2800" b="0" i="0" u="none" strike="noStrike" cap="none">
              <a:solidFill>
                <a:srgbClr val="003399"/>
              </a:solidFill>
              <a:latin typeface="Tahoma"/>
              <a:ea typeface="Tahoma"/>
              <a:cs typeface="Tahoma"/>
              <a:sym typeface="Tahoma"/>
            </a:endParaRPr>
          </a:p>
          <a:p>
            <a:pPr marL="228600" lvl="0" indent="-228600">
              <a:spcBef>
                <a:spcPct val="0"/>
              </a:spcBef>
            </a:pPr>
            <a:r>
              <a:rPr lang="de-AT"/>
              <a:t>RF environments</a:t>
            </a:r>
            <a:endParaRPr lang="de-AT" sz="2800" b="0" i="0" u="none" strike="noStrike" cap="none">
              <a:solidFill>
                <a:srgbClr val="003399"/>
              </a:solidFill>
              <a:latin typeface="Tahoma"/>
              <a:ea typeface="Tahoma"/>
              <a:cs typeface="Tahoma"/>
              <a:sym typeface="Tahoma"/>
            </a:endParaRPr>
          </a:p>
          <a:p>
            <a:pPr marL="228600" lvl="0" indent="-228600">
              <a:spcBef>
                <a:spcPct val="0"/>
              </a:spcBef>
            </a:pPr>
            <a:endParaRPr sz="2800" b="0" i="0" u="none" strike="noStrike" cap="none">
              <a:solidFill>
                <a:srgbClr val="003399"/>
              </a:solidFill>
              <a:latin typeface="Tahoma"/>
              <a:ea typeface="Tahoma"/>
              <a:cs typeface="Tahoma"/>
              <a:sym typeface="Tahoma"/>
            </a:endParaRPr>
          </a:p>
        </p:txBody>
      </p:sp>
    </p:spTree>
    <p:extLst>
      <p:ext uri="{BB962C8B-B14F-4D97-AF65-F5344CB8AC3E}">
        <p14:creationId xmlns:p14="http://schemas.microsoft.com/office/powerpoint/2010/main" val="2733878975"/>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endParaRPr lang="de-AT"/>
          </a:p>
          <a:p>
            <a:endParaRPr lang="de-AT"/>
          </a:p>
          <a:p>
            <a:pPr marL="50800" indent="0" algn="ctr">
              <a:buNone/>
            </a:pPr>
            <a:r>
              <a:rPr lang="de-AT" b="1" err="1"/>
              <a:t>extcap</a:t>
            </a:r>
            <a:endParaRPr lang="de-DE" b="1"/>
          </a:p>
        </p:txBody>
      </p:sp>
    </p:spTree>
    <p:extLst>
      <p:ext uri="{BB962C8B-B14F-4D97-AF65-F5344CB8AC3E}">
        <p14:creationId xmlns:p14="http://schemas.microsoft.com/office/powerpoint/2010/main" val="1667252985"/>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err="1"/>
              <a:t>extcap</a:t>
            </a:r>
            <a:endParaRPr lang="de-DE"/>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sz="2400" b="1" err="1"/>
              <a:t>ext</a:t>
            </a:r>
            <a:r>
              <a:rPr lang="de-AT" sz="2400" err="1"/>
              <a:t>ernal </a:t>
            </a:r>
            <a:r>
              <a:rPr lang="de-AT" sz="2400" b="1" err="1"/>
              <a:t>cap</a:t>
            </a:r>
            <a:r>
              <a:rPr lang="de-AT" sz="2400" err="1"/>
              <a:t>ture interface</a:t>
            </a:r>
          </a:p>
          <a:p>
            <a:r>
              <a:rPr lang="de-AT" sz="2400"/>
              <a:t>First presented at SharkFest US‘13 by Mike Kershaw and Mike Ryan</a:t>
            </a:r>
          </a:p>
          <a:p>
            <a:pPr lvl="1"/>
            <a:r>
              <a:rPr lang="de-AT" sz="1400"/>
              <a:t>https://sharkfestus.wireshark.org/sharkfest.13/presentations/NAP-11_Expanding-Wireshark-Beyond-Ethernet-and-Network-Interfaces_Kershaw-Ryan.pdf</a:t>
            </a:r>
          </a:p>
          <a:p>
            <a:r>
              <a:rPr lang="de-AT" sz="2400"/>
              <a:t>Part of Wireshark since 2.0</a:t>
            </a:r>
          </a:p>
          <a:p>
            <a:r>
              <a:rPr lang="de-AT" sz="2400"/>
              <a:t>Mission statement: Utilize the pipe interface and make a nice gui for it</a:t>
            </a:r>
            <a:endParaRPr lang="de-DE" sz="2400"/>
          </a:p>
        </p:txBody>
      </p:sp>
    </p:spTree>
    <p:extLst>
      <p:ext uri="{BB962C8B-B14F-4D97-AF65-F5344CB8AC3E}">
        <p14:creationId xmlns:p14="http://schemas.microsoft.com/office/powerpoint/2010/main" val="1475165025"/>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149</Paragraphs>
  <Slides>30</Slides>
  <Notes>7</Notes>
  <HiddenSlides>0</HiddenSlides>
  <MMClips>0</MMClips>
  <ScaleCrop>0</ScaleCrop>
  <HeadingPairs>
    <vt:vector baseType="variant" size="4">
      <vt:variant>
        <vt:lpstr>Theme</vt:lpstr>
      </vt:variant>
      <vt:variant>
        <vt:i4>1</vt:i4>
      </vt:variant>
      <vt:variant>
        <vt:lpstr>Slide Titles</vt:lpstr>
      </vt:variant>
      <vt:variant>
        <vt:i4>30</vt:i4>
      </vt:variant>
    </vt:vector>
  </HeadingPairs>
  <TitlesOfParts>
    <vt:vector baseType="lpstr" size="31">
      <vt:lpstr>Custom Design</vt:lpstr>
      <vt:lpstr>extcap – Packet Capture</vt:lpstr>
      <vt:lpstr>Slide 2</vt:lpstr>
      <vt:lpstr>Slide 3</vt:lpstr>
      <vt:lpstr>How does capture work</vt:lpstr>
      <vt:lpstr>Pipes to the rescue</vt:lpstr>
      <vt:lpstr>What can go wrong</vt:lpstr>
      <vt:lpstr>Usage Scenarios</vt:lpstr>
      <vt:lpstr>Slide 8</vt:lpstr>
      <vt:lpstr>extcap</vt:lpstr>
      <vt:lpstr>extcap features</vt:lpstr>
      <vt:lpstr>Capture</vt:lpstr>
      <vt:lpstr>Interface Configuration</vt:lpstr>
      <vt:lpstr>Interface Configuration (2)</vt:lpstr>
      <vt:lpstr>Interface configuration (3)</vt:lpstr>
      <vt:lpstr>Interface configuration (4)</vt:lpstr>
      <vt:lpstr>Control while running</vt:lpstr>
      <vt:lpstr>Slide 17</vt:lpstr>
      <vt:lpstr>extcap_example.py</vt:lpstr>
      <vt:lpstr>Slide 19</vt:lpstr>
      <vt:lpstr>Windows Users</vt:lpstr>
      <vt:lpstr>Adapt the example</vt:lpstr>
      <vt:lpstr>C-Based extcap</vt:lpstr>
      <vt:lpstr>About me?</vt:lpstr>
      <vt:lpstr>Exported PDU</vt:lpstr>
      <vt:lpstr>Exported PDU</vt:lpstr>
      <vt:lpstr>Crating basic packet</vt:lpstr>
      <vt:lpstr>Crating basic packet</vt:lpstr>
      <vt:lpstr>Crating basic packet</vt:lpstr>
      <vt:lpstr>Test packet</vt:lpstr>
      <vt:lpstr>About me?</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How to rule the world…</dc:title>
  <dc:creator>Anders Broman</dc:creator>
  <cp:revision>31</cp:revision>
  <dcterms:modified xsi:type="dcterms:W3CDTF">2023-02-24T17:26:11Z</dcterms:modified>
</cp:coreProperties>
</file>