
<file path=[Content_Types].xml><?xml version="1.0" encoding="utf-8"?>
<Types xmlns="http://schemas.openxmlformats.org/package/2006/content-types">
  <Default Extension="png" ContentType="image/png"/>
  <Default Extension="m4a" ContentType="audio/mp4"/>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2" r:id="rId1"/>
  </p:sldMasterIdLst>
  <p:notesMasterIdLst>
    <p:notesMasterId r:id="rId80"/>
  </p:notesMasterIdLst>
  <p:sldIdLst>
    <p:sldId id="256" r:id="rId2"/>
    <p:sldId id="258" r:id="rId3"/>
    <p:sldId id="257" r:id="rId4"/>
    <p:sldId id="261" r:id="rId5"/>
    <p:sldId id="260" r:id="rId6"/>
    <p:sldId id="259" r:id="rId7"/>
    <p:sldId id="263" r:id="rId8"/>
    <p:sldId id="262" r:id="rId9"/>
    <p:sldId id="264" r:id="rId10"/>
    <p:sldId id="302" r:id="rId11"/>
    <p:sldId id="265" r:id="rId12"/>
    <p:sldId id="266" r:id="rId13"/>
    <p:sldId id="274" r:id="rId14"/>
    <p:sldId id="276" r:id="rId15"/>
    <p:sldId id="275" r:id="rId16"/>
    <p:sldId id="268" r:id="rId17"/>
    <p:sldId id="267" r:id="rId18"/>
    <p:sldId id="269" r:id="rId19"/>
    <p:sldId id="270" r:id="rId20"/>
    <p:sldId id="321" r:id="rId21"/>
    <p:sldId id="320" r:id="rId22"/>
    <p:sldId id="279" r:id="rId23"/>
    <p:sldId id="271" r:id="rId24"/>
    <p:sldId id="272" r:id="rId25"/>
    <p:sldId id="277" r:id="rId26"/>
    <p:sldId id="318" r:id="rId27"/>
    <p:sldId id="278" r:id="rId28"/>
    <p:sldId id="273" r:id="rId29"/>
    <p:sldId id="280" r:id="rId30"/>
    <p:sldId id="294" r:id="rId31"/>
    <p:sldId id="281" r:id="rId32"/>
    <p:sldId id="282" r:id="rId33"/>
    <p:sldId id="283" r:id="rId34"/>
    <p:sldId id="284" r:id="rId35"/>
    <p:sldId id="285" r:id="rId36"/>
    <p:sldId id="286" r:id="rId37"/>
    <p:sldId id="287" r:id="rId38"/>
    <p:sldId id="303" r:id="rId39"/>
    <p:sldId id="288" r:id="rId40"/>
    <p:sldId id="290" r:id="rId41"/>
    <p:sldId id="291" r:id="rId42"/>
    <p:sldId id="289" r:id="rId43"/>
    <p:sldId id="292" r:id="rId44"/>
    <p:sldId id="304" r:id="rId45"/>
    <p:sldId id="293" r:id="rId46"/>
    <p:sldId id="295" r:id="rId47"/>
    <p:sldId id="305" r:id="rId48"/>
    <p:sldId id="296" r:id="rId49"/>
    <p:sldId id="297" r:id="rId50"/>
    <p:sldId id="307" r:id="rId51"/>
    <p:sldId id="298" r:id="rId52"/>
    <p:sldId id="301" r:id="rId53"/>
    <p:sldId id="306" r:id="rId54"/>
    <p:sldId id="308" r:id="rId55"/>
    <p:sldId id="312" r:id="rId56"/>
    <p:sldId id="309" r:id="rId57"/>
    <p:sldId id="310" r:id="rId58"/>
    <p:sldId id="311" r:id="rId59"/>
    <p:sldId id="317" r:id="rId60"/>
    <p:sldId id="313" r:id="rId61"/>
    <p:sldId id="314" r:id="rId62"/>
    <p:sldId id="315" r:id="rId63"/>
    <p:sldId id="316" r:id="rId64"/>
    <p:sldId id="319" r:id="rId65"/>
    <p:sldId id="323" r:id="rId66"/>
    <p:sldId id="324" r:id="rId67"/>
    <p:sldId id="325" r:id="rId68"/>
    <p:sldId id="322" r:id="rId69"/>
    <p:sldId id="326" r:id="rId70"/>
    <p:sldId id="327" r:id="rId71"/>
    <p:sldId id="328" r:id="rId72"/>
    <p:sldId id="329" r:id="rId73"/>
    <p:sldId id="333" r:id="rId74"/>
    <p:sldId id="336" r:id="rId75"/>
    <p:sldId id="330" r:id="rId76"/>
    <p:sldId id="331" r:id="rId77"/>
    <p:sldId id="332" r:id="rId78"/>
    <p:sldId id="335" r:id="rId79"/>
  </p:sldIdLst>
  <p:sldSz cx="9144000" cy="5143500" type="screen16x9"/>
  <p:notesSz cx="6858000" cy="9144000"/>
  <p:embeddedFontLst>
    <p:embeddedFont>
      <p:font typeface="Consolas" panose="020B0609020204030204" pitchFamily="49" charset="0"/>
      <p:regular r:id="rId81"/>
      <p:bold r:id="rId82"/>
      <p:italic r:id="rId83"/>
      <p:boldItalic r:id="rId84"/>
    </p:embeddedFont>
    <p:embeddedFont>
      <p:font typeface="Tahoma" panose="020B0604030504040204" pitchFamily="34" charset="0"/>
      <p:regular r:id="rId85"/>
      <p:bold r:id="rId86"/>
    </p:embeddedFont>
    <p:embeddedFont>
      <p:font typeface="Calibri" panose="020F0502020204030204" pitchFamily="34"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2971" autoAdjust="0"/>
  </p:normalViewPr>
  <p:slideViewPr>
    <p:cSldViewPr snapToGrid="0">
      <p:cViewPr varScale="1">
        <p:scale>
          <a:sx n="90" d="100"/>
          <a:sy n="90" d="100"/>
        </p:scale>
        <p:origin x="60" y="60"/>
      </p:cViewPr>
      <p:guideLst/>
    </p:cSldViewPr>
  </p:slideViewPr>
  <p:notesTextViewPr>
    <p:cViewPr>
      <p:scale>
        <a:sx n="50" d="100"/>
        <a:sy n="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4.fntdata"/><Relationship Id="rId89" Type="http://schemas.openxmlformats.org/officeDocument/2006/relationships/font" Target="fonts/font9.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10.fntdata"/><Relationship Id="rId95" Type="http://schemas.microsoft.com/office/2015/10/relationships/revisionInfo" Target="revisionInfo.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7.fntdata"/><Relationship Id="rId61" Type="http://schemas.openxmlformats.org/officeDocument/2006/relationships/slide" Target="slides/slide60.xml"/><Relationship Id="rId82" Type="http://schemas.openxmlformats.org/officeDocument/2006/relationships/font" Target="fonts/font2.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1pPr>
            <a:lvl2pPr marL="914400" marR="0" lvl="1"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6pPr>
            <a:lvl7pPr marL="3200400" marR="0" lvl="6"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7pPr>
            <a:lvl8pPr marL="3657600" marR="0" lvl="7"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8pPr>
            <a:lvl9pPr marL="4114800" marR="0" lvl="8" indent="-298450" algn="l" rtl="0">
              <a:spcBef>
                <a:spcPts val="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5" name="Shape 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3232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2668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4244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3258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0872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8250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42188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6807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0632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31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7" name="Shape 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55357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6012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782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3017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23249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4769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91558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4908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79713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4912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43787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9965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5723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8124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23547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727846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9555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0024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45957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379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77405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0745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4450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350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2525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1797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Shape 40"/>
          <p:cNvSpPr txBox="1">
            <a:spLocks noGrp="1"/>
          </p:cNvSpPr>
          <p:nvPr>
            <p:ph type="body" idx="1"/>
          </p:nvPr>
        </p:nvSpPr>
        <p:spPr>
          <a:xfrm>
            <a:off x="685800" y="4343400"/>
            <a:ext cx="5486399"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41" name="Shape 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6646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sp>
        <p:nvSpPr>
          <p:cNvPr id="15" name="Shape 15"/>
          <p:cNvSpPr/>
          <p:nvPr/>
        </p:nvSpPr>
        <p:spPr>
          <a:xfrm>
            <a:off x="0" y="1001267"/>
            <a:ext cx="9144000" cy="4142100"/>
          </a:xfrm>
          <a:prstGeom prst="rect">
            <a:avLst/>
          </a:prstGeom>
          <a:solidFill>
            <a:srgbClr val="0D439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6" name="Shape 16"/>
          <p:cNvSpPr txBox="1">
            <a:spLocks noGrp="1"/>
          </p:cNvSpPr>
          <p:nvPr>
            <p:ph type="ctrTitle"/>
          </p:nvPr>
        </p:nvSpPr>
        <p:spPr>
          <a:xfrm>
            <a:off x="259257" y="1236191"/>
            <a:ext cx="4557717" cy="1257658"/>
          </a:xfrm>
          <a:prstGeom prst="rect">
            <a:avLst/>
          </a:prstGeom>
          <a:noFill/>
          <a:ln>
            <a:noFill/>
          </a:ln>
        </p:spPr>
        <p:txBody>
          <a:bodyPr spcFirstLastPara="1" wrap="square" lIns="91425" tIns="91425" rIns="91425" bIns="91425" anchor="t" anchorCtr="0"/>
          <a:lstStyle>
            <a:lvl1pPr marR="0" lvl="0" algn="l" rtl="0">
              <a:lnSpc>
                <a:spcPct val="90000"/>
              </a:lnSpc>
              <a:spcBef>
                <a:spcPts val="0"/>
              </a:spcBef>
              <a:spcAft>
                <a:spcPts val="0"/>
              </a:spcAft>
              <a:buClr>
                <a:schemeClr val="lt1"/>
              </a:buClr>
              <a:buSzPts val="3600"/>
              <a:buFont typeface="Tahoma"/>
              <a:buNone/>
              <a:defRPr sz="3600" b="1" i="0" u="none" strike="noStrike" cap="none">
                <a:solidFill>
                  <a:schemeClr val="lt1"/>
                </a:solidFill>
                <a:latin typeface="Tahoma"/>
                <a:ea typeface="Tahoma"/>
                <a:cs typeface="Tahoma"/>
                <a:sym typeface="Tahoma"/>
              </a:defRPr>
            </a:lvl1pPr>
            <a:lvl2pPr lvl="1">
              <a:spcBef>
                <a:spcPts val="0"/>
              </a:spcBef>
              <a:spcAft>
                <a:spcPts val="0"/>
              </a:spcAft>
              <a:buSzPts val="3600"/>
              <a:buNone/>
              <a:defRPr sz="1800"/>
            </a:lvl2pPr>
            <a:lvl3pPr lvl="2">
              <a:spcBef>
                <a:spcPts val="0"/>
              </a:spcBef>
              <a:spcAft>
                <a:spcPts val="0"/>
              </a:spcAft>
              <a:buSzPts val="3600"/>
              <a:buNone/>
              <a:defRPr sz="1800"/>
            </a:lvl3pPr>
            <a:lvl4pPr lvl="3">
              <a:spcBef>
                <a:spcPts val="0"/>
              </a:spcBef>
              <a:spcAft>
                <a:spcPts val="0"/>
              </a:spcAft>
              <a:buSzPts val="3600"/>
              <a:buNone/>
              <a:defRPr sz="1800"/>
            </a:lvl4pPr>
            <a:lvl5pPr lvl="4">
              <a:spcBef>
                <a:spcPts val="0"/>
              </a:spcBef>
              <a:spcAft>
                <a:spcPts val="0"/>
              </a:spcAft>
              <a:buSzPts val="3600"/>
              <a:buNone/>
              <a:defRPr sz="1800"/>
            </a:lvl5pPr>
            <a:lvl6pPr lvl="5">
              <a:spcBef>
                <a:spcPts val="0"/>
              </a:spcBef>
              <a:spcAft>
                <a:spcPts val="0"/>
              </a:spcAft>
              <a:buSzPts val="3600"/>
              <a:buNone/>
              <a:defRPr sz="1800"/>
            </a:lvl6pPr>
            <a:lvl7pPr lvl="6">
              <a:spcBef>
                <a:spcPts val="0"/>
              </a:spcBef>
              <a:spcAft>
                <a:spcPts val="0"/>
              </a:spcAft>
              <a:buSzPts val="3600"/>
              <a:buNone/>
              <a:defRPr sz="1800"/>
            </a:lvl7pPr>
            <a:lvl8pPr lvl="7">
              <a:spcBef>
                <a:spcPts val="0"/>
              </a:spcBef>
              <a:spcAft>
                <a:spcPts val="0"/>
              </a:spcAft>
              <a:buSzPts val="3600"/>
              <a:buNone/>
              <a:defRPr sz="1800"/>
            </a:lvl8pPr>
            <a:lvl9pPr lvl="8">
              <a:spcBef>
                <a:spcPts val="0"/>
              </a:spcBef>
              <a:spcAft>
                <a:spcPts val="0"/>
              </a:spcAft>
              <a:buSzPts val="3600"/>
              <a:buNone/>
              <a:defRPr sz="1800"/>
            </a:lvl9pPr>
          </a:lstStyle>
          <a:p>
            <a:endParaRPr/>
          </a:p>
        </p:txBody>
      </p:sp>
      <p:sp>
        <p:nvSpPr>
          <p:cNvPr id="17" name="Shape 17"/>
          <p:cNvSpPr txBox="1">
            <a:spLocks noGrp="1"/>
          </p:cNvSpPr>
          <p:nvPr>
            <p:ph type="subTitle" idx="1"/>
          </p:nvPr>
        </p:nvSpPr>
        <p:spPr>
          <a:xfrm>
            <a:off x="259257" y="2491384"/>
            <a:ext cx="2621761" cy="964726"/>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rgbClr val="D9D9D9"/>
              </a:buClr>
              <a:buSzPts val="2000"/>
              <a:buFont typeface="Arial"/>
              <a:buNone/>
              <a:defRPr sz="2000" b="0" i="0" u="none" strike="noStrike" cap="none">
                <a:solidFill>
                  <a:srgbClr val="D9D9D9"/>
                </a:solidFill>
                <a:latin typeface="Tahoma"/>
                <a:ea typeface="Tahoma"/>
                <a:cs typeface="Tahoma"/>
                <a:sym typeface="Tahoma"/>
              </a:defRPr>
            </a:lvl1pPr>
            <a:lvl2pPr marR="0" lvl="1" algn="ctr" rtl="0">
              <a:lnSpc>
                <a:spcPct val="90000"/>
              </a:lnSpc>
              <a:spcBef>
                <a:spcPts val="500"/>
              </a:spcBef>
              <a:spcAft>
                <a:spcPts val="0"/>
              </a:spcAft>
              <a:buClr>
                <a:srgbClr val="003399"/>
              </a:buClr>
              <a:buSzPts val="2000"/>
              <a:buFont typeface="Arial"/>
              <a:buNone/>
              <a:defRPr sz="2000" b="0" i="0" u="none" strike="noStrike" cap="none">
                <a:solidFill>
                  <a:srgbClr val="003399"/>
                </a:solidFill>
                <a:latin typeface="Tahoma"/>
                <a:ea typeface="Tahoma"/>
                <a:cs typeface="Tahoma"/>
                <a:sym typeface="Tahoma"/>
              </a:defRPr>
            </a:lvl2pPr>
            <a:lvl3pPr marR="0" lvl="2" algn="ctr" rtl="0">
              <a:lnSpc>
                <a:spcPct val="90000"/>
              </a:lnSpc>
              <a:spcBef>
                <a:spcPts val="500"/>
              </a:spcBef>
              <a:spcAft>
                <a:spcPts val="0"/>
              </a:spcAft>
              <a:buClr>
                <a:srgbClr val="003399"/>
              </a:buClr>
              <a:buSzPts val="1800"/>
              <a:buFont typeface="Arial"/>
              <a:buNone/>
              <a:defRPr sz="1800" b="0" i="0" u="none" strike="noStrike" cap="none">
                <a:solidFill>
                  <a:srgbClr val="003399"/>
                </a:solidFill>
                <a:latin typeface="Tahoma"/>
                <a:ea typeface="Tahoma"/>
                <a:cs typeface="Tahoma"/>
                <a:sym typeface="Tahoma"/>
              </a:defRPr>
            </a:lvl3pPr>
            <a:lvl4pPr marR="0" lvl="3" algn="ctr" rtl="0">
              <a:lnSpc>
                <a:spcPct val="90000"/>
              </a:lnSpc>
              <a:spcBef>
                <a:spcPts val="500"/>
              </a:spcBef>
              <a:spcAft>
                <a:spcPts val="0"/>
              </a:spcAft>
              <a:buClr>
                <a:srgbClr val="003399"/>
              </a:buClr>
              <a:buSzPts val="1600"/>
              <a:buFont typeface="Arial"/>
              <a:buNone/>
              <a:defRPr sz="1600" b="0" i="0" u="none" strike="noStrike" cap="none">
                <a:solidFill>
                  <a:srgbClr val="003399"/>
                </a:solidFill>
                <a:latin typeface="Tahoma"/>
                <a:ea typeface="Tahoma"/>
                <a:cs typeface="Tahoma"/>
                <a:sym typeface="Tahoma"/>
              </a:defRPr>
            </a:lvl4pPr>
            <a:lvl5pPr marR="0" lvl="4" algn="ctr" rtl="0">
              <a:lnSpc>
                <a:spcPct val="90000"/>
              </a:lnSpc>
              <a:spcBef>
                <a:spcPts val="500"/>
              </a:spcBef>
              <a:spcAft>
                <a:spcPts val="0"/>
              </a:spcAft>
              <a:buClr>
                <a:srgbClr val="003399"/>
              </a:buClr>
              <a:buSzPts val="1600"/>
              <a:buFont typeface="Arial"/>
              <a:buNone/>
              <a:defRPr sz="1600" b="0" i="0" u="none" strike="noStrike" cap="none">
                <a:solidFill>
                  <a:srgbClr val="003399"/>
                </a:solidFill>
                <a:latin typeface="Tahoma"/>
                <a:ea typeface="Tahoma"/>
                <a:cs typeface="Tahoma"/>
                <a:sym typeface="Tahoma"/>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p:nvPr/>
        </p:nvSpPr>
        <p:spPr>
          <a:xfrm>
            <a:off x="5558084" y="3384445"/>
            <a:ext cx="3393288" cy="44659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Tahoma"/>
              <a:buNone/>
            </a:pPr>
            <a:r>
              <a:rPr lang="en-US" sz="2400" b="0" i="0" u="none" strike="noStrike" cap="none" dirty="0">
                <a:solidFill>
                  <a:schemeClr val="lt1"/>
                </a:solidFill>
                <a:latin typeface="Tahoma"/>
                <a:ea typeface="Tahoma"/>
                <a:cs typeface="Tahoma"/>
                <a:sym typeface="Tahoma"/>
              </a:rPr>
              <a:t>Mike Hammond, WCNA</a:t>
            </a:r>
            <a:br>
              <a:rPr lang="en-US" sz="2400" b="0" i="0" u="none" strike="noStrike" cap="none" dirty="0">
                <a:solidFill>
                  <a:schemeClr val="lt1"/>
                </a:solidFill>
                <a:latin typeface="Tahoma"/>
                <a:ea typeface="Tahoma"/>
                <a:cs typeface="Tahoma"/>
                <a:sym typeface="Tahoma"/>
              </a:rPr>
            </a:br>
            <a:r>
              <a:rPr lang="en-US" sz="2400" b="0" i="0" u="none" strike="noStrike" cap="none" dirty="0">
                <a:solidFill>
                  <a:schemeClr val="lt1"/>
                </a:solidFill>
                <a:latin typeface="Tahoma"/>
                <a:ea typeface="Tahoma"/>
                <a:cs typeface="Tahoma"/>
                <a:sym typeface="Tahoma"/>
              </a:rPr>
              <a:t>Wireshark University Certified Instructor</a:t>
            </a:r>
          </a:p>
          <a:p>
            <a:pPr marL="0" marR="0" lvl="0" indent="0" algn="ctr" rtl="0">
              <a:lnSpc>
                <a:spcPct val="100000"/>
              </a:lnSpc>
              <a:spcBef>
                <a:spcPts val="0"/>
              </a:spcBef>
              <a:spcAft>
                <a:spcPts val="0"/>
              </a:spcAft>
              <a:buClr>
                <a:schemeClr val="lt1"/>
              </a:buClr>
              <a:buSzPts val="2400"/>
              <a:buFont typeface="Tahoma"/>
              <a:buNone/>
            </a:pPr>
            <a:endParaRPr sz="2400" b="0" i="0" u="none" strike="noStrike" cap="none" dirty="0">
              <a:solidFill>
                <a:schemeClr val="lt1"/>
              </a:solidFill>
              <a:latin typeface="Tahoma"/>
              <a:ea typeface="Tahoma"/>
              <a:cs typeface="Tahoma"/>
              <a:sym typeface="Tahoma"/>
            </a:endParaRPr>
          </a:p>
        </p:txBody>
      </p:sp>
      <p:sp>
        <p:nvSpPr>
          <p:cNvPr id="19" name="Shape 19"/>
          <p:cNvSpPr txBox="1"/>
          <p:nvPr/>
        </p:nvSpPr>
        <p:spPr>
          <a:xfrm>
            <a:off x="1010363" y="-5"/>
            <a:ext cx="7286700" cy="974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lt1"/>
              </a:buClr>
              <a:buSzPts val="4800"/>
              <a:buFont typeface="Tahoma"/>
              <a:buNone/>
            </a:pPr>
            <a:r>
              <a:rPr lang="en-US" sz="4800" b="0" i="0" u="none" strike="noStrike" cap="none">
                <a:solidFill>
                  <a:schemeClr val="lt1"/>
                </a:solidFill>
                <a:latin typeface="Tahoma"/>
                <a:ea typeface="Tahoma"/>
                <a:cs typeface="Tahoma"/>
                <a:sym typeface="Tahoma"/>
              </a:rPr>
              <a:t>SharkFest </a:t>
            </a:r>
            <a:r>
              <a:rPr lang="en-US" sz="4800">
                <a:solidFill>
                  <a:schemeClr val="lt1"/>
                </a:solidFill>
                <a:latin typeface="Tahoma"/>
                <a:ea typeface="Tahoma"/>
                <a:cs typeface="Tahoma"/>
                <a:sym typeface="Tahoma"/>
              </a:rPr>
              <a:t>’18 US</a:t>
            </a:r>
            <a:endParaRPr/>
          </a:p>
        </p:txBody>
      </p:sp>
      <p:sp>
        <p:nvSpPr>
          <p:cNvPr id="20" name="Shape 20"/>
          <p:cNvSpPr/>
          <p:nvPr/>
        </p:nvSpPr>
        <p:spPr>
          <a:xfrm>
            <a:off x="734684" y="4835723"/>
            <a:ext cx="7674632" cy="307777"/>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1400"/>
              <a:buFont typeface="Tahoma"/>
              <a:buNone/>
            </a:pPr>
            <a:r>
              <a:rPr lang="en-US">
                <a:solidFill>
                  <a:schemeClr val="lt1"/>
                </a:solidFill>
                <a:latin typeface="Tahoma"/>
                <a:ea typeface="Tahoma"/>
                <a:cs typeface="Tahoma"/>
                <a:sym typeface="Tahoma"/>
              </a:rPr>
              <a:t>#sf18us  •  Computer History Museum, Mountain View, CA  •  June 25-28</a:t>
            </a:r>
            <a:endParaRPr>
              <a:solidFill>
                <a:schemeClr val="lt1"/>
              </a:solidFill>
              <a:latin typeface="Tahoma"/>
              <a:ea typeface="Tahoma"/>
              <a:cs typeface="Tahoma"/>
              <a:sym typeface="Tahoma"/>
            </a:endParaRPr>
          </a:p>
          <a:p>
            <a:pPr marL="0" marR="0" lvl="0" indent="0" algn="ctr" rtl="0">
              <a:lnSpc>
                <a:spcPct val="100000"/>
              </a:lnSpc>
              <a:spcBef>
                <a:spcPts val="0"/>
              </a:spcBef>
              <a:spcAft>
                <a:spcPts val="0"/>
              </a:spcAft>
              <a:buClr>
                <a:schemeClr val="lt1"/>
              </a:buClr>
              <a:buSzPts val="1400"/>
              <a:buFont typeface="Tahoma"/>
              <a:buNone/>
            </a:pPr>
            <a:endParaRPr>
              <a:solidFill>
                <a:schemeClr val="lt1"/>
              </a:solidFill>
              <a:latin typeface="Tahoma"/>
              <a:ea typeface="Tahoma"/>
              <a:cs typeface="Tahoma"/>
              <a:sym typeface="Tahoma"/>
            </a:endParaRPr>
          </a:p>
        </p:txBody>
      </p:sp>
      <p:sp>
        <p:nvSpPr>
          <p:cNvPr id="21" name="Shape 21"/>
          <p:cNvSpPr txBox="1"/>
          <p:nvPr/>
        </p:nvSpPr>
        <p:spPr>
          <a:xfrm>
            <a:off x="5558084" y="4473547"/>
            <a:ext cx="3393288" cy="44659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CB01"/>
              </a:buClr>
              <a:buSzPts val="1800"/>
              <a:buFont typeface="Tahoma"/>
              <a:buNone/>
            </a:pPr>
            <a:r>
              <a:rPr lang="en-US" sz="1800" b="0" i="0" u="none" strike="noStrike" cap="none" dirty="0">
                <a:solidFill>
                  <a:srgbClr val="D9D9D9"/>
                </a:solidFill>
                <a:latin typeface="Tahoma"/>
                <a:ea typeface="Tahoma"/>
                <a:cs typeface="Tahoma"/>
                <a:sym typeface="Tahoma"/>
              </a:rPr>
              <a:t>Global Knowledge</a:t>
            </a:r>
            <a:endParaRPr sz="1800" b="0" i="0" u="none" strike="noStrike" cap="none" dirty="0">
              <a:solidFill>
                <a:srgbClr val="D9D9D9"/>
              </a:solidFill>
              <a:latin typeface="Tahoma"/>
              <a:ea typeface="Tahoma"/>
              <a:cs typeface="Tahoma"/>
              <a:sym typeface="Tahoma"/>
            </a:endParaRPr>
          </a:p>
        </p:txBody>
      </p:sp>
      <p:sp>
        <p:nvSpPr>
          <p:cNvPr id="22" name="Shape 22"/>
          <p:cNvSpPr txBox="1"/>
          <p:nvPr/>
        </p:nvSpPr>
        <p:spPr>
          <a:xfrm>
            <a:off x="259257" y="3832503"/>
            <a:ext cx="184708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endParaRPr sz="1400" b="0" i="0" u="none" strike="noStrike" cap="none">
              <a:solidFill>
                <a:schemeClr val="lt1"/>
              </a:solidFill>
              <a:latin typeface="Tahoma"/>
              <a:ea typeface="Tahoma"/>
              <a:cs typeface="Tahoma"/>
              <a:sym typeface="Tahom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 layout">
  <p:cSld name="Default layout">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928525" y="11375"/>
            <a:ext cx="6843900" cy="978000"/>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chemeClr val="lt1"/>
              </a:buClr>
              <a:buSzPts val="4400"/>
              <a:buFont typeface="Tahoma"/>
              <a:buNone/>
              <a:defRPr sz="4400" b="0" i="0" u="none" strike="noStrike" cap="none">
                <a:solidFill>
                  <a:schemeClr val="lt1"/>
                </a:solidFill>
                <a:latin typeface="Tahoma"/>
                <a:ea typeface="Tahoma"/>
                <a:cs typeface="Tahoma"/>
                <a:sym typeface="Tahoma"/>
              </a:defRPr>
            </a:lvl1pPr>
            <a:lvl2pPr lvl="1">
              <a:spcBef>
                <a:spcPts val="0"/>
              </a:spcBef>
              <a:spcAft>
                <a:spcPts val="0"/>
              </a:spcAft>
              <a:buSzPts val="3600"/>
              <a:buNone/>
              <a:defRPr sz="1800"/>
            </a:lvl2pPr>
            <a:lvl3pPr lvl="2">
              <a:spcBef>
                <a:spcPts val="0"/>
              </a:spcBef>
              <a:spcAft>
                <a:spcPts val="0"/>
              </a:spcAft>
              <a:buSzPts val="3600"/>
              <a:buNone/>
              <a:defRPr sz="1800"/>
            </a:lvl3pPr>
            <a:lvl4pPr lvl="3">
              <a:spcBef>
                <a:spcPts val="0"/>
              </a:spcBef>
              <a:spcAft>
                <a:spcPts val="0"/>
              </a:spcAft>
              <a:buSzPts val="3600"/>
              <a:buNone/>
              <a:defRPr sz="1800"/>
            </a:lvl4pPr>
            <a:lvl5pPr lvl="4">
              <a:spcBef>
                <a:spcPts val="0"/>
              </a:spcBef>
              <a:spcAft>
                <a:spcPts val="0"/>
              </a:spcAft>
              <a:buSzPts val="3600"/>
              <a:buNone/>
              <a:defRPr sz="1800"/>
            </a:lvl5pPr>
            <a:lvl6pPr lvl="5">
              <a:spcBef>
                <a:spcPts val="0"/>
              </a:spcBef>
              <a:spcAft>
                <a:spcPts val="0"/>
              </a:spcAft>
              <a:buSzPts val="3600"/>
              <a:buNone/>
              <a:defRPr sz="1800"/>
            </a:lvl6pPr>
            <a:lvl7pPr lvl="6">
              <a:spcBef>
                <a:spcPts val="0"/>
              </a:spcBef>
              <a:spcAft>
                <a:spcPts val="0"/>
              </a:spcAft>
              <a:buSzPts val="3600"/>
              <a:buNone/>
              <a:defRPr sz="1800"/>
            </a:lvl7pPr>
            <a:lvl8pPr lvl="7">
              <a:spcBef>
                <a:spcPts val="0"/>
              </a:spcBef>
              <a:spcAft>
                <a:spcPts val="0"/>
              </a:spcAft>
              <a:buSzPts val="3600"/>
              <a:buNone/>
              <a:defRPr sz="1800"/>
            </a:lvl8pPr>
            <a:lvl9pPr lvl="8">
              <a:spcBef>
                <a:spcPts val="0"/>
              </a:spcBef>
              <a:spcAft>
                <a:spcPts val="0"/>
              </a:spcAft>
              <a:buSzPts val="3600"/>
              <a:buNone/>
              <a:defRPr sz="1800"/>
            </a:lvl9pPr>
          </a:lstStyle>
          <a:p>
            <a:endParaRPr/>
          </a:p>
        </p:txBody>
      </p:sp>
      <p:sp>
        <p:nvSpPr>
          <p:cNvPr id="25" name="Shape 25"/>
          <p:cNvSpPr txBox="1">
            <a:spLocks noGrp="1"/>
          </p:cNvSpPr>
          <p:nvPr>
            <p:ph type="body" idx="1"/>
          </p:nvPr>
        </p:nvSpPr>
        <p:spPr>
          <a:xfrm>
            <a:off x="492952" y="1193801"/>
            <a:ext cx="8208454" cy="339860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003399"/>
              </a:buClr>
              <a:buSzPts val="2800"/>
              <a:buFont typeface="Arial"/>
              <a:buChar char="•"/>
              <a:defRPr sz="2800" b="0" i="0" u="none" strike="noStrike" cap="none">
                <a:solidFill>
                  <a:srgbClr val="003399"/>
                </a:solidFill>
                <a:latin typeface="Tahoma"/>
                <a:ea typeface="Tahoma"/>
                <a:cs typeface="Tahoma"/>
                <a:sym typeface="Tahoma"/>
              </a:defRPr>
            </a:lvl1pPr>
            <a:lvl2pPr marL="914400" marR="0" lvl="1" indent="-381000" algn="l" rtl="0">
              <a:lnSpc>
                <a:spcPct val="90000"/>
              </a:lnSpc>
              <a:spcBef>
                <a:spcPts val="500"/>
              </a:spcBef>
              <a:spcAft>
                <a:spcPts val="0"/>
              </a:spcAft>
              <a:buClr>
                <a:srgbClr val="003399"/>
              </a:buClr>
              <a:buSzPts val="2400"/>
              <a:buFont typeface="Arial"/>
              <a:buChar char="•"/>
              <a:defRPr sz="2400" b="0" i="0" u="none" strike="noStrike" cap="none">
                <a:solidFill>
                  <a:srgbClr val="003399"/>
                </a:solidFill>
                <a:latin typeface="Tahoma"/>
                <a:ea typeface="Tahoma"/>
                <a:cs typeface="Tahoma"/>
                <a:sym typeface="Tahoma"/>
              </a:defRPr>
            </a:lvl2pPr>
            <a:lvl3pPr marL="1371600" marR="0" lvl="2" indent="-355600" algn="l" rtl="0">
              <a:lnSpc>
                <a:spcPct val="90000"/>
              </a:lnSpc>
              <a:spcBef>
                <a:spcPts val="500"/>
              </a:spcBef>
              <a:spcAft>
                <a:spcPts val="0"/>
              </a:spcAft>
              <a:buClr>
                <a:srgbClr val="003399"/>
              </a:buClr>
              <a:buSzPts val="2000"/>
              <a:buFont typeface="Arial"/>
              <a:buChar char="•"/>
              <a:defRPr sz="2000" b="0" i="0" u="none" strike="noStrike" cap="none">
                <a:solidFill>
                  <a:srgbClr val="003399"/>
                </a:solidFill>
                <a:latin typeface="Tahoma"/>
                <a:ea typeface="Tahoma"/>
                <a:cs typeface="Tahoma"/>
                <a:sym typeface="Tahoma"/>
              </a:defRPr>
            </a:lvl3pPr>
            <a:lvl4pPr marL="1828800" marR="0" lvl="3"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4pPr>
            <a:lvl5pPr marL="2286000" marR="0" lvl="4"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ullets plus picture">
  <p:cSld name="Bullets plus picture">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895825" y="0"/>
            <a:ext cx="7561500" cy="978000"/>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chemeClr val="lt1"/>
              </a:buClr>
              <a:buSzPts val="4400"/>
              <a:buFont typeface="Tahoma"/>
              <a:buNone/>
              <a:defRPr sz="4400" b="0" i="0" u="none" strike="noStrike" cap="none">
                <a:solidFill>
                  <a:schemeClr val="lt1"/>
                </a:solidFill>
                <a:latin typeface="Tahoma"/>
                <a:ea typeface="Tahoma"/>
                <a:cs typeface="Tahoma"/>
                <a:sym typeface="Tahoma"/>
              </a:defRPr>
            </a:lvl1pPr>
            <a:lvl2pPr lvl="1">
              <a:spcBef>
                <a:spcPts val="0"/>
              </a:spcBef>
              <a:spcAft>
                <a:spcPts val="0"/>
              </a:spcAft>
              <a:buSzPts val="3600"/>
              <a:buNone/>
              <a:defRPr sz="1800"/>
            </a:lvl2pPr>
            <a:lvl3pPr lvl="2">
              <a:spcBef>
                <a:spcPts val="0"/>
              </a:spcBef>
              <a:spcAft>
                <a:spcPts val="0"/>
              </a:spcAft>
              <a:buSzPts val="3600"/>
              <a:buNone/>
              <a:defRPr sz="1800"/>
            </a:lvl3pPr>
            <a:lvl4pPr lvl="3">
              <a:spcBef>
                <a:spcPts val="0"/>
              </a:spcBef>
              <a:spcAft>
                <a:spcPts val="0"/>
              </a:spcAft>
              <a:buSzPts val="3600"/>
              <a:buNone/>
              <a:defRPr sz="1800"/>
            </a:lvl4pPr>
            <a:lvl5pPr lvl="4">
              <a:spcBef>
                <a:spcPts val="0"/>
              </a:spcBef>
              <a:spcAft>
                <a:spcPts val="0"/>
              </a:spcAft>
              <a:buSzPts val="3600"/>
              <a:buNone/>
              <a:defRPr sz="1800"/>
            </a:lvl5pPr>
            <a:lvl6pPr lvl="5">
              <a:spcBef>
                <a:spcPts val="0"/>
              </a:spcBef>
              <a:spcAft>
                <a:spcPts val="0"/>
              </a:spcAft>
              <a:buSzPts val="3600"/>
              <a:buNone/>
              <a:defRPr sz="1800"/>
            </a:lvl6pPr>
            <a:lvl7pPr lvl="6">
              <a:spcBef>
                <a:spcPts val="0"/>
              </a:spcBef>
              <a:spcAft>
                <a:spcPts val="0"/>
              </a:spcAft>
              <a:buSzPts val="3600"/>
              <a:buNone/>
              <a:defRPr sz="1800"/>
            </a:lvl7pPr>
            <a:lvl8pPr lvl="7">
              <a:spcBef>
                <a:spcPts val="0"/>
              </a:spcBef>
              <a:spcAft>
                <a:spcPts val="0"/>
              </a:spcAft>
              <a:buSzPts val="3600"/>
              <a:buNone/>
              <a:defRPr sz="1800"/>
            </a:lvl8pPr>
            <a:lvl9pPr lvl="8">
              <a:spcBef>
                <a:spcPts val="0"/>
              </a:spcBef>
              <a:spcAft>
                <a:spcPts val="0"/>
              </a:spcAft>
              <a:buSzPts val="3600"/>
              <a:buNone/>
              <a:defRPr sz="1800"/>
            </a:lvl9pPr>
          </a:lstStyle>
          <a:p>
            <a:endParaRPr/>
          </a:p>
        </p:txBody>
      </p:sp>
      <p:sp>
        <p:nvSpPr>
          <p:cNvPr id="28" name="Shape 28"/>
          <p:cNvSpPr>
            <a:spLocks noGrp="1"/>
          </p:cNvSpPr>
          <p:nvPr>
            <p:ph type="pic" idx="2"/>
          </p:nvPr>
        </p:nvSpPr>
        <p:spPr>
          <a:xfrm>
            <a:off x="6062473" y="1193801"/>
            <a:ext cx="2638934" cy="3398604"/>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rgbClr val="003399"/>
              </a:buClr>
              <a:buSzPts val="2800"/>
              <a:buFont typeface="Arial"/>
              <a:buChar char="•"/>
              <a:defRPr sz="2800" b="0" i="0" u="none" strike="noStrike" cap="none">
                <a:solidFill>
                  <a:srgbClr val="003399"/>
                </a:solidFill>
                <a:latin typeface="Tahoma"/>
                <a:ea typeface="Tahoma"/>
                <a:cs typeface="Tahoma"/>
                <a:sym typeface="Tahoma"/>
              </a:defRPr>
            </a:lvl1pPr>
            <a:lvl2pPr marR="0" lvl="1" algn="l" rtl="0">
              <a:lnSpc>
                <a:spcPct val="90000"/>
              </a:lnSpc>
              <a:spcBef>
                <a:spcPts val="500"/>
              </a:spcBef>
              <a:spcAft>
                <a:spcPts val="0"/>
              </a:spcAft>
              <a:buClr>
                <a:srgbClr val="003399"/>
              </a:buClr>
              <a:buSzPts val="2400"/>
              <a:buFont typeface="Arial"/>
              <a:buChar char="•"/>
              <a:defRPr sz="2400" b="0" i="0" u="none" strike="noStrike" cap="none">
                <a:solidFill>
                  <a:srgbClr val="003399"/>
                </a:solidFill>
                <a:latin typeface="Tahoma"/>
                <a:ea typeface="Tahoma"/>
                <a:cs typeface="Tahoma"/>
                <a:sym typeface="Tahoma"/>
              </a:defRPr>
            </a:lvl2pPr>
            <a:lvl3pPr marR="0" lvl="2" algn="l" rtl="0">
              <a:lnSpc>
                <a:spcPct val="90000"/>
              </a:lnSpc>
              <a:spcBef>
                <a:spcPts val="500"/>
              </a:spcBef>
              <a:spcAft>
                <a:spcPts val="0"/>
              </a:spcAft>
              <a:buClr>
                <a:srgbClr val="003399"/>
              </a:buClr>
              <a:buSzPts val="2000"/>
              <a:buFont typeface="Arial"/>
              <a:buChar char="•"/>
              <a:defRPr sz="2000" b="0" i="0" u="none" strike="noStrike" cap="none">
                <a:solidFill>
                  <a:srgbClr val="003399"/>
                </a:solidFill>
                <a:latin typeface="Tahoma"/>
                <a:ea typeface="Tahoma"/>
                <a:cs typeface="Tahoma"/>
                <a:sym typeface="Tahoma"/>
              </a:defRPr>
            </a:lvl3pPr>
            <a:lvl4pPr marR="0" lvl="3"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4pPr>
            <a:lvl5pPr marR="0" lvl="4"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492952" y="1193801"/>
            <a:ext cx="5487224" cy="339860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003399"/>
              </a:buClr>
              <a:buSzPts val="2800"/>
              <a:buFont typeface="Arial"/>
              <a:buChar char="•"/>
              <a:defRPr sz="2800" b="0" i="0" u="none" strike="noStrike" cap="none">
                <a:solidFill>
                  <a:srgbClr val="003399"/>
                </a:solidFill>
                <a:latin typeface="Tahoma"/>
                <a:ea typeface="Tahoma"/>
                <a:cs typeface="Tahoma"/>
                <a:sym typeface="Tahoma"/>
              </a:defRPr>
            </a:lvl1pPr>
            <a:lvl2pPr marL="914400" marR="0" lvl="1" indent="-381000" algn="l" rtl="0">
              <a:lnSpc>
                <a:spcPct val="90000"/>
              </a:lnSpc>
              <a:spcBef>
                <a:spcPts val="500"/>
              </a:spcBef>
              <a:spcAft>
                <a:spcPts val="0"/>
              </a:spcAft>
              <a:buClr>
                <a:srgbClr val="003399"/>
              </a:buClr>
              <a:buSzPts val="2400"/>
              <a:buFont typeface="Arial"/>
              <a:buChar char="•"/>
              <a:defRPr sz="2400" b="0" i="0" u="none" strike="noStrike" cap="none">
                <a:solidFill>
                  <a:srgbClr val="003399"/>
                </a:solidFill>
                <a:latin typeface="Tahoma"/>
                <a:ea typeface="Tahoma"/>
                <a:cs typeface="Tahoma"/>
                <a:sym typeface="Tahoma"/>
              </a:defRPr>
            </a:lvl2pPr>
            <a:lvl3pPr marL="1371600" marR="0" lvl="2" indent="-355600" algn="l" rtl="0">
              <a:lnSpc>
                <a:spcPct val="90000"/>
              </a:lnSpc>
              <a:spcBef>
                <a:spcPts val="500"/>
              </a:spcBef>
              <a:spcAft>
                <a:spcPts val="0"/>
              </a:spcAft>
              <a:buClr>
                <a:srgbClr val="003399"/>
              </a:buClr>
              <a:buSzPts val="2000"/>
              <a:buFont typeface="Arial"/>
              <a:buChar char="•"/>
              <a:defRPr sz="2000" b="0" i="0" u="none" strike="noStrike" cap="none">
                <a:solidFill>
                  <a:srgbClr val="003399"/>
                </a:solidFill>
                <a:latin typeface="Tahoma"/>
                <a:ea typeface="Tahoma"/>
                <a:cs typeface="Tahoma"/>
                <a:sym typeface="Tahoma"/>
              </a:defRPr>
            </a:lvl3pPr>
            <a:lvl4pPr marL="1828800" marR="0" lvl="3"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4pPr>
            <a:lvl5pPr marL="2286000" marR="0" lvl="4"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icture only">
  <p:cSld name="Picture only">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928525" y="11375"/>
            <a:ext cx="6843900" cy="978000"/>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chemeClr val="lt1"/>
              </a:buClr>
              <a:buSzPts val="4400"/>
              <a:buFont typeface="Tahoma"/>
              <a:buNone/>
              <a:defRPr sz="4400" b="0" i="0" u="none" strike="noStrike" cap="none">
                <a:solidFill>
                  <a:schemeClr val="lt1"/>
                </a:solidFill>
                <a:latin typeface="Tahoma"/>
                <a:ea typeface="Tahoma"/>
                <a:cs typeface="Tahoma"/>
                <a:sym typeface="Tahoma"/>
              </a:defRPr>
            </a:lvl1pPr>
            <a:lvl2pPr lvl="1">
              <a:spcBef>
                <a:spcPts val="0"/>
              </a:spcBef>
              <a:spcAft>
                <a:spcPts val="0"/>
              </a:spcAft>
              <a:buSzPts val="3600"/>
              <a:buNone/>
              <a:defRPr sz="1800"/>
            </a:lvl2pPr>
            <a:lvl3pPr lvl="2">
              <a:spcBef>
                <a:spcPts val="0"/>
              </a:spcBef>
              <a:spcAft>
                <a:spcPts val="0"/>
              </a:spcAft>
              <a:buSzPts val="3600"/>
              <a:buNone/>
              <a:defRPr sz="1800"/>
            </a:lvl3pPr>
            <a:lvl4pPr lvl="3">
              <a:spcBef>
                <a:spcPts val="0"/>
              </a:spcBef>
              <a:spcAft>
                <a:spcPts val="0"/>
              </a:spcAft>
              <a:buSzPts val="3600"/>
              <a:buNone/>
              <a:defRPr sz="1800"/>
            </a:lvl4pPr>
            <a:lvl5pPr lvl="4">
              <a:spcBef>
                <a:spcPts val="0"/>
              </a:spcBef>
              <a:spcAft>
                <a:spcPts val="0"/>
              </a:spcAft>
              <a:buSzPts val="3600"/>
              <a:buNone/>
              <a:defRPr sz="1800"/>
            </a:lvl5pPr>
            <a:lvl6pPr lvl="5">
              <a:spcBef>
                <a:spcPts val="0"/>
              </a:spcBef>
              <a:spcAft>
                <a:spcPts val="0"/>
              </a:spcAft>
              <a:buSzPts val="3600"/>
              <a:buNone/>
              <a:defRPr sz="1800"/>
            </a:lvl6pPr>
            <a:lvl7pPr lvl="6">
              <a:spcBef>
                <a:spcPts val="0"/>
              </a:spcBef>
              <a:spcAft>
                <a:spcPts val="0"/>
              </a:spcAft>
              <a:buSzPts val="3600"/>
              <a:buNone/>
              <a:defRPr sz="1800"/>
            </a:lvl7pPr>
            <a:lvl8pPr lvl="7">
              <a:spcBef>
                <a:spcPts val="0"/>
              </a:spcBef>
              <a:spcAft>
                <a:spcPts val="0"/>
              </a:spcAft>
              <a:buSzPts val="3600"/>
              <a:buNone/>
              <a:defRPr sz="1800"/>
            </a:lvl8pPr>
            <a:lvl9pPr lvl="8">
              <a:spcBef>
                <a:spcPts val="0"/>
              </a:spcBef>
              <a:spcAft>
                <a:spcPts val="0"/>
              </a:spcAft>
              <a:buSzPts val="3600"/>
              <a:buNone/>
              <a:defRPr sz="1800"/>
            </a:lvl9pPr>
          </a:lstStyle>
          <a:p>
            <a:endParaRPr/>
          </a:p>
        </p:txBody>
      </p:sp>
      <p:sp>
        <p:nvSpPr>
          <p:cNvPr id="32" name="Shape 32"/>
          <p:cNvSpPr>
            <a:spLocks noGrp="1"/>
          </p:cNvSpPr>
          <p:nvPr>
            <p:ph type="pic" idx="2"/>
          </p:nvPr>
        </p:nvSpPr>
        <p:spPr>
          <a:xfrm>
            <a:off x="492953" y="1193802"/>
            <a:ext cx="8208453" cy="3398604"/>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rgbClr val="003399"/>
              </a:buClr>
              <a:buSzPts val="2800"/>
              <a:buFont typeface="Arial"/>
              <a:buChar char="•"/>
              <a:defRPr sz="2800" b="0" i="0" u="none" strike="noStrike" cap="none">
                <a:solidFill>
                  <a:srgbClr val="003399"/>
                </a:solidFill>
                <a:latin typeface="Tahoma"/>
                <a:ea typeface="Tahoma"/>
                <a:cs typeface="Tahoma"/>
                <a:sym typeface="Tahoma"/>
              </a:defRPr>
            </a:lvl1pPr>
            <a:lvl2pPr marR="0" lvl="1" algn="l" rtl="0">
              <a:lnSpc>
                <a:spcPct val="90000"/>
              </a:lnSpc>
              <a:spcBef>
                <a:spcPts val="500"/>
              </a:spcBef>
              <a:spcAft>
                <a:spcPts val="0"/>
              </a:spcAft>
              <a:buClr>
                <a:srgbClr val="003399"/>
              </a:buClr>
              <a:buSzPts val="2400"/>
              <a:buFont typeface="Arial"/>
              <a:buChar char="•"/>
              <a:defRPr sz="2400" b="0" i="0" u="none" strike="noStrike" cap="none">
                <a:solidFill>
                  <a:srgbClr val="003399"/>
                </a:solidFill>
                <a:latin typeface="Tahoma"/>
                <a:ea typeface="Tahoma"/>
                <a:cs typeface="Tahoma"/>
                <a:sym typeface="Tahoma"/>
              </a:defRPr>
            </a:lvl2pPr>
            <a:lvl3pPr marR="0" lvl="2" algn="l" rtl="0">
              <a:lnSpc>
                <a:spcPct val="90000"/>
              </a:lnSpc>
              <a:spcBef>
                <a:spcPts val="500"/>
              </a:spcBef>
              <a:spcAft>
                <a:spcPts val="0"/>
              </a:spcAft>
              <a:buClr>
                <a:srgbClr val="003399"/>
              </a:buClr>
              <a:buSzPts val="2000"/>
              <a:buFont typeface="Arial"/>
              <a:buChar char="•"/>
              <a:defRPr sz="2000" b="0" i="0" u="none" strike="noStrike" cap="none">
                <a:solidFill>
                  <a:srgbClr val="003399"/>
                </a:solidFill>
                <a:latin typeface="Tahoma"/>
                <a:ea typeface="Tahoma"/>
                <a:cs typeface="Tahoma"/>
                <a:sym typeface="Tahoma"/>
              </a:defRPr>
            </a:lvl3pPr>
            <a:lvl4pPr marR="0" lvl="3"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4pPr>
            <a:lvl5pPr marR="0" lvl="4"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p:nvPr/>
        </p:nvSpPr>
        <p:spPr>
          <a:xfrm>
            <a:off x="1" y="0"/>
            <a:ext cx="9152524" cy="996156"/>
          </a:xfrm>
          <a:prstGeom prst="rect">
            <a:avLst/>
          </a:prstGeom>
          <a:solidFill>
            <a:schemeClr val="accen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FFFFFF"/>
              </a:buClr>
              <a:buSzPts val="1400"/>
              <a:buFont typeface="Oswald"/>
              <a:buNone/>
            </a:pPr>
            <a:endParaRPr sz="1400" b="0" i="0" u="none" strike="noStrike" cap="none">
              <a:solidFill>
                <a:srgbClr val="000000"/>
              </a:solidFill>
              <a:latin typeface="Arial"/>
              <a:ea typeface="Arial"/>
              <a:cs typeface="Arial"/>
              <a:sym typeface="Arial"/>
            </a:endParaRPr>
          </a:p>
        </p:txBody>
      </p:sp>
      <p:pic>
        <p:nvPicPr>
          <p:cNvPr id="7" name="Shape 7" descr="sf logo-white.png"/>
          <p:cNvPicPr preferRelativeResize="0"/>
          <p:nvPr/>
        </p:nvPicPr>
        <p:blipFill rotWithShape="1">
          <a:blip r:embed="rId6">
            <a:alphaModFix/>
          </a:blip>
          <a:srcRect/>
          <a:stretch/>
        </p:blipFill>
        <p:spPr>
          <a:xfrm>
            <a:off x="146600" y="139198"/>
            <a:ext cx="719049" cy="713072"/>
          </a:xfrm>
          <a:prstGeom prst="rect">
            <a:avLst/>
          </a:prstGeom>
          <a:noFill/>
          <a:ln>
            <a:noFill/>
          </a:ln>
        </p:spPr>
      </p:pic>
      <p:sp>
        <p:nvSpPr>
          <p:cNvPr id="8" name="Shape 8"/>
          <p:cNvSpPr txBox="1">
            <a:spLocks noGrp="1"/>
          </p:cNvSpPr>
          <p:nvPr>
            <p:ph type="title"/>
          </p:nvPr>
        </p:nvSpPr>
        <p:spPr>
          <a:xfrm>
            <a:off x="928525" y="11375"/>
            <a:ext cx="6843900" cy="978000"/>
          </a:xfrm>
          <a:prstGeom prst="rect">
            <a:avLst/>
          </a:prstGeom>
          <a:noFill/>
          <a:ln>
            <a:noFill/>
          </a:ln>
        </p:spPr>
        <p:txBody>
          <a:bodyPr spcFirstLastPara="1" wrap="square" lIns="91425" tIns="91425" rIns="91425" bIns="91425" anchor="ctr" anchorCtr="0"/>
          <a:lstStyle>
            <a:lvl1pPr marR="0" lvl="0" algn="ctr" rtl="0">
              <a:lnSpc>
                <a:spcPct val="90000"/>
              </a:lnSpc>
              <a:spcBef>
                <a:spcPts val="0"/>
              </a:spcBef>
              <a:spcAft>
                <a:spcPts val="0"/>
              </a:spcAft>
              <a:buClr>
                <a:schemeClr val="lt1"/>
              </a:buClr>
              <a:buSzPts val="3600"/>
              <a:buFont typeface="Tahoma"/>
              <a:buNone/>
              <a:defRPr sz="3600" b="0" i="0" u="none" strike="noStrike" cap="none">
                <a:solidFill>
                  <a:schemeClr val="lt1"/>
                </a:solidFill>
                <a:latin typeface="Tahoma"/>
                <a:ea typeface="Tahoma"/>
                <a:cs typeface="Tahoma"/>
                <a:sym typeface="Tahoma"/>
              </a:defRPr>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9" name="Shape 9"/>
          <p:cNvSpPr txBox="1">
            <a:spLocks noGrp="1"/>
          </p:cNvSpPr>
          <p:nvPr>
            <p:ph type="body" idx="1"/>
          </p:nvPr>
        </p:nvSpPr>
        <p:spPr>
          <a:xfrm>
            <a:off x="492953" y="1193801"/>
            <a:ext cx="8208453" cy="339860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rgbClr val="003399"/>
              </a:buClr>
              <a:buSzPts val="2800"/>
              <a:buFont typeface="Arial"/>
              <a:buChar char="•"/>
              <a:defRPr sz="2800" b="0" i="0" u="none" strike="noStrike" cap="none">
                <a:solidFill>
                  <a:srgbClr val="003399"/>
                </a:solidFill>
                <a:latin typeface="Tahoma"/>
                <a:ea typeface="Tahoma"/>
                <a:cs typeface="Tahoma"/>
                <a:sym typeface="Tahoma"/>
              </a:defRPr>
            </a:lvl1pPr>
            <a:lvl2pPr marL="914400" marR="0" lvl="1" indent="-381000" algn="l" rtl="0">
              <a:lnSpc>
                <a:spcPct val="90000"/>
              </a:lnSpc>
              <a:spcBef>
                <a:spcPts val="500"/>
              </a:spcBef>
              <a:spcAft>
                <a:spcPts val="0"/>
              </a:spcAft>
              <a:buClr>
                <a:srgbClr val="003399"/>
              </a:buClr>
              <a:buSzPts val="2400"/>
              <a:buFont typeface="Arial"/>
              <a:buChar char="•"/>
              <a:defRPr sz="2400" b="0" i="0" u="none" strike="noStrike" cap="none">
                <a:solidFill>
                  <a:srgbClr val="003399"/>
                </a:solidFill>
                <a:latin typeface="Tahoma"/>
                <a:ea typeface="Tahoma"/>
                <a:cs typeface="Tahoma"/>
                <a:sym typeface="Tahoma"/>
              </a:defRPr>
            </a:lvl2pPr>
            <a:lvl3pPr marL="1371600" marR="0" lvl="2" indent="-355600" algn="l" rtl="0">
              <a:lnSpc>
                <a:spcPct val="90000"/>
              </a:lnSpc>
              <a:spcBef>
                <a:spcPts val="500"/>
              </a:spcBef>
              <a:spcAft>
                <a:spcPts val="0"/>
              </a:spcAft>
              <a:buClr>
                <a:srgbClr val="003399"/>
              </a:buClr>
              <a:buSzPts val="2000"/>
              <a:buFont typeface="Arial"/>
              <a:buChar char="•"/>
              <a:defRPr sz="2000" b="0" i="0" u="none" strike="noStrike" cap="none">
                <a:solidFill>
                  <a:srgbClr val="003399"/>
                </a:solidFill>
                <a:latin typeface="Tahoma"/>
                <a:ea typeface="Tahoma"/>
                <a:cs typeface="Tahoma"/>
                <a:sym typeface="Tahoma"/>
              </a:defRPr>
            </a:lvl3pPr>
            <a:lvl4pPr marL="1828800" marR="0" lvl="3"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4pPr>
            <a:lvl5pPr marL="2286000" marR="0" lvl="4" indent="-342900" algn="l" rtl="0">
              <a:lnSpc>
                <a:spcPct val="90000"/>
              </a:lnSpc>
              <a:spcBef>
                <a:spcPts val="500"/>
              </a:spcBef>
              <a:spcAft>
                <a:spcPts val="0"/>
              </a:spcAft>
              <a:buClr>
                <a:srgbClr val="003399"/>
              </a:buClr>
              <a:buSzPts val="1800"/>
              <a:buFont typeface="Arial"/>
              <a:buChar char="•"/>
              <a:defRPr sz="1800" b="0" i="0" u="none" strike="noStrike" cap="none">
                <a:solidFill>
                  <a:srgbClr val="003399"/>
                </a:solidFill>
                <a:latin typeface="Tahoma"/>
                <a:ea typeface="Tahoma"/>
                <a:cs typeface="Tahoma"/>
                <a:sym typeface="Tahom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Shape 10"/>
          <p:cNvSpPr/>
          <p:nvPr/>
        </p:nvSpPr>
        <p:spPr>
          <a:xfrm>
            <a:off x="1" y="4809667"/>
            <a:ext cx="9144000" cy="354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1" name="Shape 11"/>
          <p:cNvSpPr/>
          <p:nvPr/>
        </p:nvSpPr>
        <p:spPr>
          <a:xfrm>
            <a:off x="460925" y="4836075"/>
            <a:ext cx="8272500" cy="3540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lt1"/>
              </a:buClr>
              <a:buSzPts val="1400"/>
              <a:buFont typeface="Tahoma"/>
              <a:buNone/>
            </a:pPr>
            <a:r>
              <a:rPr lang="en-US">
                <a:solidFill>
                  <a:schemeClr val="lt1"/>
                </a:solidFill>
                <a:latin typeface="Tahoma"/>
                <a:ea typeface="Tahoma"/>
                <a:cs typeface="Tahoma"/>
                <a:sym typeface="Tahoma"/>
              </a:rPr>
              <a:t>#sf18us  •  Computer History Museum, Mountain View, CA  •  June 25-28</a:t>
            </a:r>
            <a:endParaRPr>
              <a:solidFill>
                <a:schemeClr val="lt1"/>
              </a:solidFill>
              <a:latin typeface="Tahoma"/>
              <a:ea typeface="Tahoma"/>
              <a:cs typeface="Tahoma"/>
              <a:sym typeface="Tahoma"/>
            </a:endParaRPr>
          </a:p>
        </p:txBody>
      </p:sp>
      <p:sp>
        <p:nvSpPr>
          <p:cNvPr id="12" name="Shape 12"/>
          <p:cNvSpPr/>
          <p:nvPr/>
        </p:nvSpPr>
        <p:spPr>
          <a:xfrm>
            <a:off x="8330987" y="4796825"/>
            <a:ext cx="45236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400"/>
              <a:buFont typeface="Tahoma"/>
              <a:buNone/>
            </a:pPr>
            <a:endParaRPr sz="1400" b="0" i="0" u="none" strike="noStrike" cap="none">
              <a:solidFill>
                <a:schemeClr val="lt1"/>
              </a:solidFill>
              <a:latin typeface="Tahoma"/>
              <a:ea typeface="Tahoma"/>
              <a:cs typeface="Tahoma"/>
              <a:sym typeface="Tahoma"/>
            </a:endParaRPr>
          </a:p>
        </p:txBody>
      </p:sp>
      <p:pic>
        <p:nvPicPr>
          <p:cNvPr id="13" name="Shape 13"/>
          <p:cNvPicPr preferRelativeResize="0"/>
          <p:nvPr/>
        </p:nvPicPr>
        <p:blipFill>
          <a:blip r:embed="rId7">
            <a:alphaModFix/>
          </a:blip>
          <a:stretch>
            <a:fillRect/>
          </a:stretch>
        </p:blipFill>
        <p:spPr>
          <a:xfrm>
            <a:off x="8250775" y="132812"/>
            <a:ext cx="732625" cy="7351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hyperlink" Target="https://creativecommons.org/licenses/by-nc/4.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lewismct.wikispaces.com/4B" TargetMode="External"/><Relationship Id="rId5" Type="http://schemas.openxmlformats.org/officeDocument/2006/relationships/image" Target="../media/image16.jpg"/><Relationship Id="rId4" Type="http://schemas.openxmlformats.org/officeDocument/2006/relationships/hyperlink" Target="https://creativecommons.org/licenses/by-nc/4.0/"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gif"/><Relationship Id="rId5" Type="http://schemas.openxmlformats.org/officeDocument/2006/relationships/image" Target="../media/image12.png"/><Relationship Id="rId4" Type="http://schemas.openxmlformats.org/officeDocument/2006/relationships/hyperlink" Target="https://creativecommons.org/licenses/by-nc/4.0/"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creativecommons.org/licenses/by-sa/2.5/" TargetMode="External"/><Relationship Id="rId5" Type="http://schemas.openxmlformats.org/officeDocument/2006/relationships/hyperlink" Target="http://www.swimgeek.com/projects/dvorak/" TargetMode="Externa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creativecommons.org/licenses/by-nc/4.0/" TargetMode="External"/><Relationship Id="rId4" Type="http://schemas.openxmlformats.org/officeDocument/2006/relationships/hyperlink" Target="http://pngimg.com/download/4776"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davidbent.wordpress.com/2013/06/03/three-classic-measurement-blunder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diariodapalavra.wordpress.com/tag/proximo/" TargetMode="External"/><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creativecommons.org/licenses/by-nc/4.0/"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creativecommons.org/licenses/by-nc/4.0/"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hyperlink" Target="https://creativecommons.org/licenses/by-nc/4.0/" TargetMode="Externa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pngimg.com/download/4776"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s://creativecommons.org/licenses/by-nc/4.0/"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s://developer.gnome.org/glib/stable/glib-regex-syntax.html"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hyperlink" Target="https://bugs.wireshark.org/bugzilla/show_bug.cgi?id=14173"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hyperlink" Target="https://www.flickr.com/photos/canonsnapper/2188750567/"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pic>
        <p:nvPicPr>
          <p:cNvPr id="3" name="Picture 2">
            <a:extLst>
              <a:ext uri="{FF2B5EF4-FFF2-40B4-BE49-F238E27FC236}">
                <a16:creationId xmlns:a16="http://schemas.microsoft.com/office/drawing/2014/main" id="{FB59EB7A-8501-4980-8C70-81C256DE0352}"/>
              </a:ext>
            </a:extLst>
          </p:cNvPr>
          <p:cNvPicPr>
            <a:picLocks noChangeAspect="1"/>
          </p:cNvPicPr>
          <p:nvPr/>
        </p:nvPicPr>
        <p:blipFill>
          <a:blip r:embed="rId3"/>
          <a:stretch>
            <a:fillRect/>
          </a:stretch>
        </p:blipFill>
        <p:spPr>
          <a:xfrm>
            <a:off x="5396863" y="1036320"/>
            <a:ext cx="3587117" cy="2350913"/>
          </a:xfrm>
          <a:prstGeom prst="rect">
            <a:avLst/>
          </a:prstGeom>
        </p:spPr>
      </p:pic>
      <p:sp>
        <p:nvSpPr>
          <p:cNvPr id="37" name="Shape 37"/>
          <p:cNvSpPr txBox="1">
            <a:spLocks noGrp="1"/>
          </p:cNvSpPr>
          <p:nvPr>
            <p:ph type="ctrTitle"/>
          </p:nvPr>
        </p:nvSpPr>
        <p:spPr>
          <a:xfrm>
            <a:off x="259257" y="1236191"/>
            <a:ext cx="4557717" cy="125765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600"/>
              <a:buFont typeface="Tahoma"/>
              <a:buNone/>
            </a:pPr>
            <a:r>
              <a:rPr lang="en-US" sz="4800" b="1" i="0" u="none" strike="noStrike" cap="none" dirty="0">
                <a:solidFill>
                  <a:schemeClr val="lt1"/>
                </a:solidFill>
                <a:latin typeface="Tahoma"/>
                <a:ea typeface="Tahoma"/>
                <a:cs typeface="Tahoma"/>
                <a:sym typeface="Tahoma"/>
              </a:rPr>
              <a:t>Playing with </a:t>
            </a:r>
            <a:r>
              <a:rPr lang="en-US" sz="4800" b="1" i="1" u="none" strike="noStrike" cap="none" dirty="0">
                <a:solidFill>
                  <a:schemeClr val="lt1"/>
                </a:solidFill>
                <a:latin typeface="Tahoma"/>
                <a:ea typeface="Tahoma"/>
                <a:cs typeface="Tahoma"/>
                <a:sym typeface="Tahoma"/>
              </a:rPr>
              <a:t>‘MATCHES’:</a:t>
            </a:r>
            <a:endParaRPr sz="4800" b="1" i="1" u="none" strike="noStrike" cap="none" dirty="0">
              <a:solidFill>
                <a:schemeClr val="lt1"/>
              </a:solidFill>
              <a:latin typeface="Tahoma"/>
              <a:ea typeface="Tahoma"/>
              <a:cs typeface="Tahoma"/>
              <a:sym typeface="Tahoma"/>
            </a:endParaRPr>
          </a:p>
        </p:txBody>
      </p:sp>
      <p:sp>
        <p:nvSpPr>
          <p:cNvPr id="38" name="Shape 38"/>
          <p:cNvSpPr txBox="1">
            <a:spLocks noGrp="1"/>
          </p:cNvSpPr>
          <p:nvPr>
            <p:ph type="subTitle" idx="1"/>
          </p:nvPr>
        </p:nvSpPr>
        <p:spPr>
          <a:xfrm>
            <a:off x="259257" y="2651404"/>
            <a:ext cx="2813127" cy="190535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FFCC01"/>
              </a:buClr>
              <a:buSzPts val="2000"/>
              <a:buFont typeface="Arial"/>
              <a:buNone/>
            </a:pPr>
            <a:r>
              <a:rPr lang="en-US" sz="3200" b="0" i="0" u="none" strike="noStrike" cap="none" dirty="0">
                <a:latin typeface="Tahoma"/>
                <a:ea typeface="Tahoma"/>
                <a:cs typeface="Tahoma"/>
                <a:sym typeface="Tahoma"/>
              </a:rPr>
              <a:t>Using Regular Expressions for Fun and Profit</a:t>
            </a:r>
            <a:endParaRPr sz="3200" b="0" i="0" u="none" strike="noStrike" cap="none" dirty="0">
              <a:latin typeface="Tahoma"/>
              <a:ea typeface="Tahoma"/>
              <a:cs typeface="Tahoma"/>
              <a:sym typeface="Tahom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D77FA-D8B6-41EC-BC1E-08044B65DD28}"/>
              </a:ext>
            </a:extLst>
          </p:cNvPr>
          <p:cNvSpPr>
            <a:spLocks noGrp="1"/>
          </p:cNvSpPr>
          <p:nvPr>
            <p:ph type="title"/>
          </p:nvPr>
        </p:nvSpPr>
        <p:spPr/>
        <p:txBody>
          <a:bodyPr/>
          <a:lstStyle/>
          <a:p>
            <a:r>
              <a:rPr lang="en-US" dirty="0"/>
              <a:t>Ground Rules</a:t>
            </a:r>
          </a:p>
        </p:txBody>
      </p:sp>
      <p:sp>
        <p:nvSpPr>
          <p:cNvPr id="3" name="Text Placeholder 2">
            <a:extLst>
              <a:ext uri="{FF2B5EF4-FFF2-40B4-BE49-F238E27FC236}">
                <a16:creationId xmlns:a16="http://schemas.microsoft.com/office/drawing/2014/main" id="{E82D4472-62D0-4887-91AF-A53A125D30CC}"/>
              </a:ext>
            </a:extLst>
          </p:cNvPr>
          <p:cNvSpPr>
            <a:spLocks noGrp="1"/>
          </p:cNvSpPr>
          <p:nvPr>
            <p:ph type="body" idx="1"/>
          </p:nvPr>
        </p:nvSpPr>
        <p:spPr>
          <a:xfrm>
            <a:off x="0" y="1193801"/>
            <a:ext cx="9144000" cy="3398604"/>
          </a:xfrm>
        </p:spPr>
        <p:txBody>
          <a:bodyPr/>
          <a:lstStyle/>
          <a:p>
            <a:pPr marL="50800" indent="0">
              <a:buNone/>
            </a:pPr>
            <a:r>
              <a:rPr lang="en-US" dirty="0"/>
              <a:t>Rule 1:  Ask Questions!</a:t>
            </a:r>
          </a:p>
          <a:p>
            <a:pPr marL="50800" indent="0">
              <a:buNone/>
            </a:pPr>
            <a:r>
              <a:rPr lang="en-US" dirty="0"/>
              <a:t>    This discussion builds </a:t>
            </a:r>
            <a:r>
              <a:rPr lang="en-US" u="sng" dirty="0"/>
              <a:t>sequentially</a:t>
            </a:r>
          </a:p>
          <a:p>
            <a:pPr marL="50800" indent="0">
              <a:buNone/>
            </a:pPr>
            <a:r>
              <a:rPr lang="en-US" dirty="0"/>
              <a:t>    If you aren’t clear on a concept, ASK right away!</a:t>
            </a:r>
          </a:p>
          <a:p>
            <a:pPr marL="50800" indent="0">
              <a:buNone/>
            </a:pPr>
            <a:r>
              <a:rPr lang="en-US" dirty="0"/>
              <a:t>    Later ideas will build on earlier ones – don’t get lost</a:t>
            </a:r>
          </a:p>
          <a:p>
            <a:pPr marL="50800" indent="0">
              <a:buNone/>
            </a:pPr>
            <a:r>
              <a:rPr lang="en-US" dirty="0"/>
              <a:t>Rule 2:  Stop Asking So Many Questions!</a:t>
            </a:r>
          </a:p>
          <a:p>
            <a:pPr marL="50800" indent="0">
              <a:buNone/>
            </a:pPr>
            <a:r>
              <a:rPr lang="en-US" dirty="0"/>
              <a:t>    About things I haven’t explained yet – we’ll get there!</a:t>
            </a:r>
          </a:p>
        </p:txBody>
      </p:sp>
    </p:spTree>
    <p:extLst>
      <p:ext uri="{BB962C8B-B14F-4D97-AF65-F5344CB8AC3E}">
        <p14:creationId xmlns:p14="http://schemas.microsoft.com/office/powerpoint/2010/main" val="223986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Regular Expressions</a:t>
            </a:r>
            <a:endParaRPr dirty="0"/>
          </a:p>
        </p:txBody>
      </p:sp>
      <p:sp>
        <p:nvSpPr>
          <p:cNvPr id="44" name="Shape 44"/>
          <p:cNvSpPr txBox="1">
            <a:spLocks noGrp="1"/>
          </p:cNvSpPr>
          <p:nvPr>
            <p:ph type="body" idx="1"/>
          </p:nvPr>
        </p:nvSpPr>
        <p:spPr>
          <a:xfrm>
            <a:off x="127192" y="1118914"/>
            <a:ext cx="8925368" cy="368168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sz="2400" b="0" i="0" u="none" strike="noStrike" cap="none" dirty="0">
                <a:solidFill>
                  <a:srgbClr val="003399"/>
                </a:solidFill>
                <a:latin typeface="Tahoma"/>
                <a:ea typeface="Tahoma"/>
                <a:cs typeface="Tahoma"/>
                <a:sym typeface="Tahoma"/>
              </a:rPr>
              <a:t>Regular Expressions provide a syntax of letters, numbers and punctuation for describing the complex patterns found in </a:t>
            </a:r>
            <a:r>
              <a:rPr lang="en-US" sz="2400" b="0" i="0" u="sng" strike="noStrike" cap="none" dirty="0">
                <a:solidFill>
                  <a:srgbClr val="003399"/>
                </a:solidFill>
                <a:latin typeface="Tahoma"/>
                <a:ea typeface="Tahoma"/>
                <a:cs typeface="Tahoma"/>
                <a:sym typeface="Tahoma"/>
              </a:rPr>
              <a:t>textual</a:t>
            </a:r>
            <a:r>
              <a:rPr lang="en-US" sz="2400" b="0" i="0" u="none" strike="noStrike" cap="none" dirty="0">
                <a:solidFill>
                  <a:srgbClr val="003399"/>
                </a:solidFill>
                <a:latin typeface="Tahoma"/>
                <a:ea typeface="Tahoma"/>
                <a:cs typeface="Tahoma"/>
                <a:sym typeface="Tahoma"/>
              </a:rPr>
              <a:t> data.</a:t>
            </a:r>
          </a:p>
          <a:p>
            <a:pPr marL="0" marR="0" lvl="0" indent="0" algn="l" rtl="0">
              <a:lnSpc>
                <a:spcPct val="90000"/>
              </a:lnSpc>
              <a:spcBef>
                <a:spcPts val="0"/>
              </a:spcBef>
              <a:spcAft>
                <a:spcPts val="0"/>
              </a:spcAft>
              <a:buClr>
                <a:srgbClr val="003399"/>
              </a:buClr>
              <a:buSzPts val="2800"/>
              <a:buNone/>
            </a:pPr>
            <a:endParaRPr lang="en-US" sz="2400" dirty="0"/>
          </a:p>
          <a:p>
            <a:pPr marL="0" marR="0" lvl="0" indent="0" algn="l" rtl="0">
              <a:lnSpc>
                <a:spcPct val="90000"/>
              </a:lnSpc>
              <a:spcBef>
                <a:spcPts val="0"/>
              </a:spcBef>
              <a:spcAft>
                <a:spcPts val="0"/>
              </a:spcAft>
              <a:buClr>
                <a:srgbClr val="003399"/>
              </a:buClr>
              <a:buSzPts val="2800"/>
              <a:buNone/>
            </a:pPr>
            <a:r>
              <a:rPr lang="en-US" sz="2400" b="0" i="0" u="none" strike="noStrike" cap="none" dirty="0">
                <a:solidFill>
                  <a:srgbClr val="003399"/>
                </a:solidFill>
                <a:latin typeface="Tahoma"/>
                <a:ea typeface="Tahoma"/>
                <a:cs typeface="Tahoma"/>
                <a:sym typeface="Tahoma"/>
              </a:rPr>
              <a:t>Letters and numbers generally stand for themselves</a:t>
            </a:r>
          </a:p>
          <a:p>
            <a:pPr marL="0" marR="0" lvl="0" indent="0" algn="l" rtl="0">
              <a:lnSpc>
                <a:spcPct val="90000"/>
              </a:lnSpc>
              <a:spcBef>
                <a:spcPts val="0"/>
              </a:spcBef>
              <a:spcAft>
                <a:spcPts val="0"/>
              </a:spcAft>
              <a:buClr>
                <a:srgbClr val="003399"/>
              </a:buClr>
              <a:buSzPts val="2800"/>
              <a:buNone/>
            </a:pPr>
            <a:endParaRPr lang="en-US" sz="2400" dirty="0"/>
          </a:p>
          <a:p>
            <a:pPr marL="0" marR="0" lvl="0" indent="0" algn="l" rtl="0">
              <a:lnSpc>
                <a:spcPct val="90000"/>
              </a:lnSpc>
              <a:spcBef>
                <a:spcPts val="0"/>
              </a:spcBef>
              <a:spcAft>
                <a:spcPts val="0"/>
              </a:spcAft>
              <a:buClr>
                <a:srgbClr val="003399"/>
              </a:buClr>
              <a:buSzPts val="2800"/>
              <a:buNone/>
            </a:pPr>
            <a:r>
              <a:rPr lang="en-US" sz="2400" b="0" i="0" u="none" strike="noStrike" cap="none" dirty="0">
                <a:solidFill>
                  <a:srgbClr val="003399"/>
                </a:solidFill>
                <a:latin typeface="Tahoma"/>
                <a:ea typeface="Tahoma"/>
                <a:cs typeface="Tahoma"/>
                <a:sym typeface="Tahoma"/>
              </a:rPr>
              <a:t>Most punctuation characters are </a:t>
            </a:r>
            <a:r>
              <a:rPr lang="en-US" sz="2400" b="0" i="1" u="none" strike="noStrike" cap="none" dirty="0">
                <a:solidFill>
                  <a:srgbClr val="003399"/>
                </a:solidFill>
                <a:latin typeface="Tahoma"/>
                <a:ea typeface="Tahoma"/>
                <a:cs typeface="Tahoma"/>
                <a:sym typeface="Tahoma"/>
              </a:rPr>
              <a:t>metacharacters,</a:t>
            </a:r>
            <a:r>
              <a:rPr lang="en-US" sz="2400" b="0" u="none" strike="noStrike" cap="none" dirty="0">
                <a:solidFill>
                  <a:srgbClr val="003399"/>
                </a:solidFill>
                <a:latin typeface="Tahoma"/>
                <a:ea typeface="Tahoma"/>
                <a:cs typeface="Tahoma"/>
                <a:sym typeface="Tahoma"/>
              </a:rPr>
              <a:t> and describe </a:t>
            </a:r>
            <a:r>
              <a:rPr lang="en-US" sz="2400" b="0" u="sng" strike="noStrike" cap="none" dirty="0">
                <a:solidFill>
                  <a:srgbClr val="003399"/>
                </a:solidFill>
                <a:latin typeface="Tahoma"/>
                <a:ea typeface="Tahoma"/>
                <a:cs typeface="Tahoma"/>
                <a:sym typeface="Tahoma"/>
              </a:rPr>
              <a:t>pattern</a:t>
            </a:r>
            <a:r>
              <a:rPr lang="en-US" sz="2400" b="0" strike="noStrike" cap="none" dirty="0">
                <a:solidFill>
                  <a:srgbClr val="003399"/>
                </a:solidFill>
                <a:latin typeface="Tahoma"/>
                <a:ea typeface="Tahoma"/>
                <a:cs typeface="Tahoma"/>
                <a:sym typeface="Tahoma"/>
              </a:rPr>
              <a:t> </a:t>
            </a:r>
            <a:r>
              <a:rPr lang="en-US" sz="2400" b="0" u="none" strike="noStrike" cap="none" dirty="0">
                <a:solidFill>
                  <a:srgbClr val="003399"/>
                </a:solidFill>
                <a:latin typeface="Tahoma"/>
                <a:ea typeface="Tahoma"/>
                <a:cs typeface="Tahoma"/>
                <a:sym typeface="Tahoma"/>
              </a:rPr>
              <a:t>ideas</a:t>
            </a:r>
          </a:p>
          <a:p>
            <a:pPr marL="0" marR="0" lvl="0" indent="0" algn="l" rtl="0">
              <a:lnSpc>
                <a:spcPct val="90000"/>
              </a:lnSpc>
              <a:spcBef>
                <a:spcPts val="0"/>
              </a:spcBef>
              <a:spcAft>
                <a:spcPts val="0"/>
              </a:spcAft>
              <a:buClr>
                <a:srgbClr val="003399"/>
              </a:buClr>
              <a:buSzPts val="2800"/>
              <a:buNone/>
            </a:pPr>
            <a:endParaRPr lang="en-US" sz="2400" i="0" dirty="0"/>
          </a:p>
          <a:p>
            <a:pPr marL="0" marR="0" lvl="0" indent="0" algn="l" rtl="0">
              <a:lnSpc>
                <a:spcPct val="90000"/>
              </a:lnSpc>
              <a:spcBef>
                <a:spcPts val="0"/>
              </a:spcBef>
              <a:spcAft>
                <a:spcPts val="0"/>
              </a:spcAft>
              <a:buClr>
                <a:srgbClr val="003399"/>
              </a:buClr>
              <a:buSzPts val="2800"/>
              <a:buNone/>
            </a:pPr>
            <a:r>
              <a:rPr lang="en-US" sz="2400" b="0" u="none" strike="noStrike" cap="none" dirty="0">
                <a:solidFill>
                  <a:srgbClr val="003399"/>
                </a:solidFill>
                <a:latin typeface="Tahoma"/>
                <a:ea typeface="Tahoma"/>
                <a:cs typeface="Tahoma"/>
                <a:sym typeface="Tahoma"/>
              </a:rPr>
              <a:t>Every character in a Regular Expression carries </a:t>
            </a:r>
            <a:r>
              <a:rPr lang="en-US" sz="2400" b="0" u="sng" strike="noStrike" cap="none" dirty="0">
                <a:solidFill>
                  <a:srgbClr val="003399"/>
                </a:solidFill>
                <a:latin typeface="Tahoma"/>
                <a:ea typeface="Tahoma"/>
                <a:cs typeface="Tahoma"/>
                <a:sym typeface="Tahoma"/>
              </a:rPr>
              <a:t>meaning</a:t>
            </a:r>
            <a:r>
              <a:rPr lang="en-US" sz="2400" b="0" u="none" strike="noStrike" cap="none" dirty="0">
                <a:solidFill>
                  <a:srgbClr val="003399"/>
                </a:solidFill>
                <a:latin typeface="Tahoma"/>
                <a:ea typeface="Tahoma"/>
                <a:cs typeface="Tahoma"/>
                <a:sym typeface="Tahoma"/>
              </a:rPr>
              <a:t> – </a:t>
            </a:r>
            <a:r>
              <a:rPr lang="en-US" sz="2400" b="0" i="1" u="none" strike="noStrike" cap="none" dirty="0">
                <a:solidFill>
                  <a:srgbClr val="003399"/>
                </a:solidFill>
                <a:latin typeface="Tahoma"/>
                <a:ea typeface="Tahoma"/>
                <a:cs typeface="Tahoma"/>
                <a:sym typeface="Tahoma"/>
              </a:rPr>
              <a:t>including</a:t>
            </a:r>
            <a:r>
              <a:rPr lang="en-US" sz="2400" b="0" u="none" strike="noStrike" cap="none" dirty="0">
                <a:solidFill>
                  <a:srgbClr val="003399"/>
                </a:solidFill>
                <a:latin typeface="Tahoma"/>
                <a:ea typeface="Tahoma"/>
                <a:cs typeface="Tahoma"/>
                <a:sym typeface="Tahoma"/>
              </a:rPr>
              <a:t> the space character!</a:t>
            </a:r>
            <a:endParaRPr sz="2400" b="0" i="0" u="none" strike="noStrike" cap="none" dirty="0">
              <a:solidFill>
                <a:srgbClr val="003399"/>
              </a:solidFill>
              <a:latin typeface="Tahoma"/>
              <a:ea typeface="Tahoma"/>
              <a:cs typeface="Tahoma"/>
              <a:sym typeface="Tahoma"/>
            </a:endParaRPr>
          </a:p>
        </p:txBody>
      </p:sp>
    </p:spTree>
    <p:extLst>
      <p:ext uri="{BB962C8B-B14F-4D97-AF65-F5344CB8AC3E}">
        <p14:creationId xmlns:p14="http://schemas.microsoft.com/office/powerpoint/2010/main" val="356840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dirty="0"/>
              <a:t>Wireshark has 2 main ways to use RegEx:</a:t>
            </a:r>
          </a:p>
          <a:p>
            <a:pPr marL="514350" marR="0" lvl="0" indent="-514350" algn="l" rtl="0">
              <a:lnSpc>
                <a:spcPct val="90000"/>
              </a:lnSpc>
              <a:spcBef>
                <a:spcPts val="0"/>
              </a:spcBef>
              <a:spcAft>
                <a:spcPts val="0"/>
              </a:spcAft>
              <a:buClr>
                <a:srgbClr val="003399"/>
              </a:buClr>
              <a:buSzPts val="2800"/>
              <a:buFont typeface="+mj-lt"/>
              <a:buAutoNum type="arabicPeriod"/>
            </a:pPr>
            <a:r>
              <a:rPr lang="en-US" dirty="0"/>
              <a:t>The Find Toolbar – CTRL-F or</a:t>
            </a:r>
          </a:p>
          <a:p>
            <a:pPr marL="514350" marR="0" lvl="0" indent="-514350" algn="l" rtl="0">
              <a:lnSpc>
                <a:spcPct val="90000"/>
              </a:lnSpc>
              <a:spcBef>
                <a:spcPts val="0"/>
              </a:spcBef>
              <a:spcAft>
                <a:spcPts val="0"/>
              </a:spcAft>
              <a:buClr>
                <a:srgbClr val="003399"/>
              </a:buClr>
              <a:buSzPts val="2800"/>
              <a:buFont typeface="+mj-lt"/>
              <a:buAutoNum type="arabicPeriod"/>
            </a:pPr>
            <a:endParaRPr lang="en-US" dirty="0"/>
          </a:p>
          <a:p>
            <a:pPr marL="514350" marR="0" lvl="0" indent="-514350" algn="l" rtl="0">
              <a:lnSpc>
                <a:spcPct val="90000"/>
              </a:lnSpc>
              <a:spcBef>
                <a:spcPts val="0"/>
              </a:spcBef>
              <a:spcAft>
                <a:spcPts val="0"/>
              </a:spcAft>
              <a:buClr>
                <a:srgbClr val="003399"/>
              </a:buClr>
              <a:buSzPts val="2800"/>
              <a:buFont typeface="+mj-lt"/>
              <a:buAutoNum type="arabicPeriod"/>
            </a:pPr>
            <a:endParaRPr lang="en-US" dirty="0"/>
          </a:p>
          <a:p>
            <a:pPr marL="514350" marR="0" lvl="0" indent="-514350" algn="l" rtl="0">
              <a:lnSpc>
                <a:spcPct val="90000"/>
              </a:lnSpc>
              <a:spcBef>
                <a:spcPts val="0"/>
              </a:spcBef>
              <a:spcAft>
                <a:spcPts val="0"/>
              </a:spcAft>
              <a:buClr>
                <a:srgbClr val="003399"/>
              </a:buClr>
              <a:buSzPts val="2800"/>
              <a:buFont typeface="+mj-lt"/>
              <a:buAutoNum type="arabicPeriod"/>
            </a:pPr>
            <a:endParaRPr lang="en-US" dirty="0"/>
          </a:p>
          <a:p>
            <a:pPr marL="514350" marR="0" lvl="0" indent="-514350" algn="l" rtl="0">
              <a:lnSpc>
                <a:spcPct val="90000"/>
              </a:lnSpc>
              <a:spcBef>
                <a:spcPts val="0"/>
              </a:spcBef>
              <a:spcAft>
                <a:spcPts val="0"/>
              </a:spcAft>
              <a:buClr>
                <a:srgbClr val="003399"/>
              </a:buClr>
              <a:buSzPts val="2800"/>
              <a:buFont typeface="+mj-lt"/>
              <a:buAutoNum type="arabicPeriod"/>
            </a:pPr>
            <a:endParaRPr lang="en-US" dirty="0"/>
          </a:p>
          <a:p>
            <a:pPr marL="514350" marR="0" lvl="0" indent="-514350" algn="l" rtl="0">
              <a:lnSpc>
                <a:spcPct val="90000"/>
              </a:lnSpc>
              <a:spcBef>
                <a:spcPts val="0"/>
              </a:spcBef>
              <a:spcAft>
                <a:spcPts val="0"/>
              </a:spcAft>
              <a:buClr>
                <a:srgbClr val="003399"/>
              </a:buClr>
              <a:buSzPts val="2800"/>
              <a:buFont typeface="+mj-lt"/>
              <a:buAutoNum type="arabicPeriod"/>
            </a:pPr>
            <a:r>
              <a:rPr lang="en-US" dirty="0"/>
              <a:t>Display Filters</a:t>
            </a:r>
          </a:p>
        </p:txBody>
      </p:sp>
      <p:pic>
        <p:nvPicPr>
          <p:cNvPr id="3" name="Picture 2">
            <a:extLst>
              <a:ext uri="{FF2B5EF4-FFF2-40B4-BE49-F238E27FC236}">
                <a16:creationId xmlns:a16="http://schemas.microsoft.com/office/drawing/2014/main" id="{A283970A-5FDC-4084-9634-C796ED83875E}"/>
              </a:ext>
            </a:extLst>
          </p:cNvPr>
          <p:cNvPicPr>
            <a:picLocks noChangeAspect="1"/>
          </p:cNvPicPr>
          <p:nvPr/>
        </p:nvPicPr>
        <p:blipFill rotWithShape="1">
          <a:blip r:embed="rId3"/>
          <a:srcRect r="96000" b="92593"/>
          <a:stretch/>
        </p:blipFill>
        <p:spPr>
          <a:xfrm>
            <a:off x="5900200" y="1477787"/>
            <a:ext cx="587542" cy="612023"/>
          </a:xfrm>
          <a:prstGeom prst="rect">
            <a:avLst/>
          </a:prstGeom>
        </p:spPr>
      </p:pic>
      <p:pic>
        <p:nvPicPr>
          <p:cNvPr id="6" name="Picture 5">
            <a:extLst>
              <a:ext uri="{FF2B5EF4-FFF2-40B4-BE49-F238E27FC236}">
                <a16:creationId xmlns:a16="http://schemas.microsoft.com/office/drawing/2014/main" id="{A3974F9B-8B22-4A57-8522-AB45DE0F7BA5}"/>
              </a:ext>
            </a:extLst>
          </p:cNvPr>
          <p:cNvPicPr>
            <a:picLocks noChangeAspect="1"/>
          </p:cNvPicPr>
          <p:nvPr/>
        </p:nvPicPr>
        <p:blipFill rotWithShape="1">
          <a:blip r:embed="rId4"/>
          <a:srcRect t="26815" b="48910"/>
          <a:stretch/>
        </p:blipFill>
        <p:spPr>
          <a:xfrm>
            <a:off x="266368" y="2089810"/>
            <a:ext cx="8615902" cy="1176470"/>
          </a:xfrm>
          <a:prstGeom prst="rect">
            <a:avLst/>
          </a:prstGeom>
        </p:spPr>
      </p:pic>
      <p:pic>
        <p:nvPicPr>
          <p:cNvPr id="8" name="Picture 7">
            <a:extLst>
              <a:ext uri="{FF2B5EF4-FFF2-40B4-BE49-F238E27FC236}">
                <a16:creationId xmlns:a16="http://schemas.microsoft.com/office/drawing/2014/main" id="{5B12E03A-6257-413B-865D-77253A99230B}"/>
              </a:ext>
            </a:extLst>
          </p:cNvPr>
          <p:cNvPicPr>
            <a:picLocks noChangeAspect="1"/>
          </p:cNvPicPr>
          <p:nvPr/>
        </p:nvPicPr>
        <p:blipFill rotWithShape="1">
          <a:blip r:embed="rId5"/>
          <a:srcRect t="13629" r="41000" b="71556"/>
          <a:stretch/>
        </p:blipFill>
        <p:spPr>
          <a:xfrm>
            <a:off x="1752600" y="3907198"/>
            <a:ext cx="5394960" cy="762000"/>
          </a:xfrm>
          <a:prstGeom prst="rect">
            <a:avLst/>
          </a:prstGeom>
        </p:spPr>
      </p:pic>
    </p:spTree>
    <p:extLst>
      <p:ext uri="{BB962C8B-B14F-4D97-AF65-F5344CB8AC3E}">
        <p14:creationId xmlns:p14="http://schemas.microsoft.com/office/powerpoint/2010/main" val="2479819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dirty="0"/>
              <a:t>The Find Toolbar</a:t>
            </a:r>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dirty="0"/>
              <a:t>  Takes you to the first packet that holds text that matches the pattern.  Each click on FIND takes you to the next packet that matches.</a:t>
            </a:r>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dirty="0"/>
              <a:t>   Clicking on FIND </a:t>
            </a:r>
            <a:r>
              <a:rPr lang="en-US" u="sng" dirty="0"/>
              <a:t>does not</a:t>
            </a:r>
            <a:r>
              <a:rPr lang="en-US" dirty="0"/>
              <a:t> take you to the next occurrence of the pattern in the same packet</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3" name="Picture 2">
            <a:extLst>
              <a:ext uri="{FF2B5EF4-FFF2-40B4-BE49-F238E27FC236}">
                <a16:creationId xmlns:a16="http://schemas.microsoft.com/office/drawing/2014/main" id="{A283970A-5FDC-4084-9634-C796ED83875E}"/>
              </a:ext>
            </a:extLst>
          </p:cNvPr>
          <p:cNvPicPr>
            <a:picLocks noChangeAspect="1"/>
          </p:cNvPicPr>
          <p:nvPr/>
        </p:nvPicPr>
        <p:blipFill rotWithShape="1">
          <a:blip r:embed="rId5"/>
          <a:srcRect r="96000" b="92593"/>
          <a:stretch/>
        </p:blipFill>
        <p:spPr>
          <a:xfrm>
            <a:off x="3477040" y="1114024"/>
            <a:ext cx="448183" cy="466857"/>
          </a:xfrm>
          <a:prstGeom prst="rect">
            <a:avLst/>
          </a:prstGeom>
        </p:spPr>
      </p:pic>
    </p:spTree>
    <p:extLst>
      <p:ext uri="{BB962C8B-B14F-4D97-AF65-F5344CB8AC3E}">
        <p14:creationId xmlns:p14="http://schemas.microsoft.com/office/powerpoint/2010/main" val="4155114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279592" y="1114024"/>
            <a:ext cx="8643428" cy="354583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dirty="0"/>
              <a:t>The Find Toolbar</a:t>
            </a:r>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dirty="0"/>
              <a:t>Packet List:  Searches INFO column</a:t>
            </a:r>
            <a:br>
              <a:rPr lang="en-US" dirty="0"/>
            </a:br>
            <a:r>
              <a:rPr lang="en-US" dirty="0"/>
              <a:t>Packet Details: Searches dissection fields</a:t>
            </a:r>
          </a:p>
          <a:p>
            <a:pPr marL="0" marR="0" lvl="0" indent="0" algn="l" rtl="0">
              <a:lnSpc>
                <a:spcPct val="90000"/>
              </a:lnSpc>
              <a:spcBef>
                <a:spcPts val="0"/>
              </a:spcBef>
              <a:spcAft>
                <a:spcPts val="0"/>
              </a:spcAft>
              <a:buClr>
                <a:srgbClr val="003399"/>
              </a:buClr>
              <a:buSzPts val="2800"/>
              <a:buNone/>
            </a:pPr>
            <a:r>
              <a:rPr lang="en-US" dirty="0"/>
              <a:t>Packet Bytes:  Searches ASCII conversion of hex data  </a:t>
            </a:r>
          </a:p>
        </p:txBody>
      </p:sp>
      <p:pic>
        <p:nvPicPr>
          <p:cNvPr id="3" name="Picture 2">
            <a:extLst>
              <a:ext uri="{FF2B5EF4-FFF2-40B4-BE49-F238E27FC236}">
                <a16:creationId xmlns:a16="http://schemas.microsoft.com/office/drawing/2014/main" id="{A283970A-5FDC-4084-9634-C796ED83875E}"/>
              </a:ext>
            </a:extLst>
          </p:cNvPr>
          <p:cNvPicPr>
            <a:picLocks noChangeAspect="1"/>
          </p:cNvPicPr>
          <p:nvPr/>
        </p:nvPicPr>
        <p:blipFill rotWithShape="1">
          <a:blip r:embed="rId3"/>
          <a:srcRect r="96000" b="92593"/>
          <a:stretch/>
        </p:blipFill>
        <p:spPr>
          <a:xfrm>
            <a:off x="3164620" y="1114024"/>
            <a:ext cx="448183" cy="466857"/>
          </a:xfrm>
          <a:prstGeom prst="rect">
            <a:avLst/>
          </a:prstGeom>
        </p:spPr>
      </p:pic>
      <p:pic>
        <p:nvPicPr>
          <p:cNvPr id="2" name="Picture 1">
            <a:extLst>
              <a:ext uri="{FF2B5EF4-FFF2-40B4-BE49-F238E27FC236}">
                <a16:creationId xmlns:a16="http://schemas.microsoft.com/office/drawing/2014/main" id="{8619C7D8-000B-44AC-A91C-3B8B4D9CA567}"/>
              </a:ext>
            </a:extLst>
          </p:cNvPr>
          <p:cNvPicPr>
            <a:picLocks noChangeAspect="1"/>
          </p:cNvPicPr>
          <p:nvPr/>
        </p:nvPicPr>
        <p:blipFill rotWithShape="1">
          <a:blip r:embed="rId4"/>
          <a:srcRect l="1000" t="27408" r="2001" b="52148"/>
          <a:stretch/>
        </p:blipFill>
        <p:spPr>
          <a:xfrm>
            <a:off x="106680" y="1705530"/>
            <a:ext cx="8869680" cy="1051560"/>
          </a:xfrm>
          <a:prstGeom prst="rect">
            <a:avLst/>
          </a:prstGeom>
        </p:spPr>
      </p:pic>
    </p:spTree>
    <p:extLst>
      <p:ext uri="{BB962C8B-B14F-4D97-AF65-F5344CB8AC3E}">
        <p14:creationId xmlns:p14="http://schemas.microsoft.com/office/powerpoint/2010/main" val="3184865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dirty="0"/>
              <a:t>Display Filters</a:t>
            </a:r>
          </a:p>
          <a:p>
            <a:pPr marL="0" marR="0" lvl="0" indent="0" algn="l" rtl="0">
              <a:lnSpc>
                <a:spcPct val="90000"/>
              </a:lnSpc>
              <a:spcBef>
                <a:spcPts val="0"/>
              </a:spcBef>
              <a:spcAft>
                <a:spcPts val="0"/>
              </a:spcAft>
              <a:buClr>
                <a:srgbClr val="003399"/>
              </a:buClr>
              <a:buSzPts val="2800"/>
              <a:buNone/>
            </a:pPr>
            <a:endParaRPr lang="en-US" dirty="0"/>
          </a:p>
          <a:p>
            <a:pPr marL="0" lvl="0" indent="0">
              <a:spcBef>
                <a:spcPts val="0"/>
              </a:spcBef>
              <a:buNone/>
            </a:pPr>
            <a:r>
              <a:rPr lang="en-US" dirty="0"/>
              <a:t>   Hides all packets that don’t contain text that matches the regular expression</a:t>
            </a:r>
          </a:p>
          <a:p>
            <a:pPr marL="0" lvl="0" indent="0">
              <a:spcBef>
                <a:spcPts val="0"/>
              </a:spcBef>
              <a:buNone/>
            </a:pPr>
            <a:endParaRPr lang="en-US" dirty="0"/>
          </a:p>
          <a:p>
            <a:pPr marL="0" lvl="0" indent="0">
              <a:spcBef>
                <a:spcPts val="0"/>
              </a:spcBef>
              <a:buNone/>
            </a:pPr>
            <a:r>
              <a:rPr lang="en-US" dirty="0"/>
              <a:t>   Doesn’t take you to any particular field in those packets (though you could use FIND to move </a:t>
            </a:r>
            <a:r>
              <a:rPr lang="en-US" i="1" dirty="0"/>
              <a:t>within</a:t>
            </a:r>
            <a:r>
              <a:rPr lang="en-US" dirty="0"/>
              <a:t> display filter results)</a:t>
            </a:r>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dirty="0"/>
              <a:t>   </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4046308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sz="4000" dirty="0"/>
              <a:t>Being Safe Around ‘Matches’</a:t>
            </a:r>
            <a:endParaRPr sz="4000" dirty="0"/>
          </a:p>
        </p:txBody>
      </p:sp>
      <p:sp>
        <p:nvSpPr>
          <p:cNvPr id="44" name="Shape 44"/>
          <p:cNvSpPr txBox="1">
            <a:spLocks noGrp="1"/>
          </p:cNvSpPr>
          <p:nvPr>
            <p:ph type="body" idx="1"/>
          </p:nvPr>
        </p:nvSpPr>
        <p:spPr>
          <a:xfrm>
            <a:off x="3774409" y="1249681"/>
            <a:ext cx="5240051" cy="2270759"/>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sz="3600" dirty="0"/>
              <a:t>In </a:t>
            </a:r>
            <a:r>
              <a:rPr lang="en-US" sz="3600" u="sng" dirty="0"/>
              <a:t>Display Filters</a:t>
            </a:r>
            <a:r>
              <a:rPr lang="en-US" sz="3600" dirty="0"/>
              <a:t>, the pattern to be matched </a:t>
            </a:r>
            <a:r>
              <a:rPr lang="en-US" sz="3600" u="sng" dirty="0"/>
              <a:t>always</a:t>
            </a:r>
            <a:r>
              <a:rPr lang="en-US" sz="3600" dirty="0"/>
              <a:t> goes inside “double quotes”</a:t>
            </a:r>
          </a:p>
          <a:p>
            <a:pPr marL="0" indent="0">
              <a:spcBef>
                <a:spcPts val="0"/>
              </a:spcBef>
              <a:buNone/>
            </a:pPr>
            <a:endParaRPr lang="en-US" u="sng" dirty="0"/>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3" name="Picture 2">
            <a:extLst>
              <a:ext uri="{FF2B5EF4-FFF2-40B4-BE49-F238E27FC236}">
                <a16:creationId xmlns:a16="http://schemas.microsoft.com/office/drawing/2014/main" id="{04D12864-63B6-4F1A-A76A-DB2EF99479B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365761" y="1151465"/>
            <a:ext cx="2895602" cy="2589955"/>
          </a:xfrm>
          <a:prstGeom prst="rect">
            <a:avLst/>
          </a:prstGeom>
        </p:spPr>
      </p:pic>
      <p:sp>
        <p:nvSpPr>
          <p:cNvPr id="2" name="TextBox 1">
            <a:extLst>
              <a:ext uri="{FF2B5EF4-FFF2-40B4-BE49-F238E27FC236}">
                <a16:creationId xmlns:a16="http://schemas.microsoft.com/office/drawing/2014/main" id="{AF2D9289-B5D1-4E36-87FB-0FD0D2C5159A}"/>
              </a:ext>
            </a:extLst>
          </p:cNvPr>
          <p:cNvSpPr txBox="1"/>
          <p:nvPr/>
        </p:nvSpPr>
        <p:spPr>
          <a:xfrm>
            <a:off x="464821" y="3939618"/>
            <a:ext cx="8397239" cy="646331"/>
          </a:xfrm>
          <a:prstGeom prst="rect">
            <a:avLst/>
          </a:prstGeom>
          <a:noFill/>
        </p:spPr>
        <p:txBody>
          <a:bodyPr wrap="square" rtlCol="0">
            <a:spAutoFit/>
          </a:bodyPr>
          <a:lstStyle/>
          <a:p>
            <a:r>
              <a:rPr lang="en-US" sz="3600" dirty="0">
                <a:solidFill>
                  <a:srgbClr val="003399"/>
                </a:solidFill>
                <a:latin typeface="Consolas" panose="020B0609020204030204" pitchFamily="49" charset="0"/>
                <a:ea typeface="Tahoma"/>
                <a:cs typeface="Tahoma"/>
                <a:sym typeface="Tahoma"/>
              </a:rPr>
              <a:t>dns.qry.name matches “webserver”</a:t>
            </a:r>
          </a:p>
        </p:txBody>
      </p:sp>
    </p:spTree>
    <p:extLst>
      <p:ext uri="{BB962C8B-B14F-4D97-AF65-F5344CB8AC3E}">
        <p14:creationId xmlns:p14="http://schemas.microsoft.com/office/powerpoint/2010/main" val="1863817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sz="4000" dirty="0"/>
              <a:t>Being Safe Around ‘Matches’</a:t>
            </a:r>
            <a:endParaRPr sz="4000" dirty="0"/>
          </a:p>
        </p:txBody>
      </p:sp>
      <p:sp>
        <p:nvSpPr>
          <p:cNvPr id="44" name="Shape 44"/>
          <p:cNvSpPr txBox="1">
            <a:spLocks noGrp="1"/>
          </p:cNvSpPr>
          <p:nvPr>
            <p:ph type="body" idx="1"/>
          </p:nvPr>
        </p:nvSpPr>
        <p:spPr>
          <a:xfrm>
            <a:off x="1315690" y="1473294"/>
            <a:ext cx="3446810" cy="3251961"/>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sz="3200" u="sng" dirty="0"/>
              <a:t>Don’t</a:t>
            </a:r>
            <a:r>
              <a:rPr lang="en-US" sz="3200" dirty="0"/>
              <a:t> use quotes in the </a:t>
            </a:r>
            <a:r>
              <a:rPr lang="en-US" sz="3200" u="sng" dirty="0"/>
              <a:t>FIND toolbar</a:t>
            </a:r>
            <a:r>
              <a:rPr lang="en-US" sz="3200" dirty="0"/>
              <a:t>, UNLESS they are part of the text you are trying to match</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18" name="Picture 17">
            <a:extLst>
              <a:ext uri="{FF2B5EF4-FFF2-40B4-BE49-F238E27FC236}">
                <a16:creationId xmlns:a16="http://schemas.microsoft.com/office/drawing/2014/main" id="{F9A5E72C-5BDA-4241-8E1B-C0A35AB9FA5E}"/>
              </a:ext>
            </a:extLst>
          </p:cNvPr>
          <p:cNvPicPr>
            <a:picLocks noChangeAspect="1"/>
          </p:cNvPicPr>
          <p:nvPr/>
        </p:nvPicPr>
        <p:blipFill rotWithShape="1">
          <a:blip r:embed="rId5"/>
          <a:srcRect r="96000" b="92593"/>
          <a:stretch/>
        </p:blipFill>
        <p:spPr>
          <a:xfrm>
            <a:off x="101380" y="1473294"/>
            <a:ext cx="1056860" cy="1100895"/>
          </a:xfrm>
          <a:prstGeom prst="rect">
            <a:avLst/>
          </a:prstGeom>
        </p:spPr>
      </p:pic>
      <p:pic>
        <p:nvPicPr>
          <p:cNvPr id="17" name="Picture 16">
            <a:extLst>
              <a:ext uri="{FF2B5EF4-FFF2-40B4-BE49-F238E27FC236}">
                <a16:creationId xmlns:a16="http://schemas.microsoft.com/office/drawing/2014/main" id="{3396D763-EFC7-4AC9-B674-6B181D11C865}"/>
              </a:ext>
            </a:extLst>
          </p:cNvPr>
          <p:cNvPicPr>
            <a:picLocks noChangeAspect="1"/>
          </p:cNvPicPr>
          <p:nvPr/>
        </p:nvPicPr>
        <p:blipFill>
          <a:blip r:embed="rId6"/>
          <a:stretch>
            <a:fillRect/>
          </a:stretch>
        </p:blipFill>
        <p:spPr>
          <a:xfrm>
            <a:off x="4427221" y="1005211"/>
            <a:ext cx="4663440" cy="376724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79060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9FE1-103F-4FE6-A4FD-85345ED14A3E}"/>
              </a:ext>
            </a:extLst>
          </p:cNvPr>
          <p:cNvSpPr>
            <a:spLocks noGrp="1"/>
          </p:cNvSpPr>
          <p:nvPr>
            <p:ph type="title"/>
          </p:nvPr>
        </p:nvSpPr>
        <p:spPr/>
        <p:txBody>
          <a:bodyPr/>
          <a:lstStyle/>
          <a:p>
            <a:r>
              <a:rPr lang="en-US" dirty="0"/>
              <a:t>Target Practice</a:t>
            </a:r>
          </a:p>
        </p:txBody>
      </p:sp>
      <p:sp>
        <p:nvSpPr>
          <p:cNvPr id="3" name="Text Placeholder 2">
            <a:extLst>
              <a:ext uri="{FF2B5EF4-FFF2-40B4-BE49-F238E27FC236}">
                <a16:creationId xmlns:a16="http://schemas.microsoft.com/office/drawing/2014/main" id="{C58AD2C1-0815-4603-BDA4-ECAC95BAF689}"/>
              </a:ext>
            </a:extLst>
          </p:cNvPr>
          <p:cNvSpPr>
            <a:spLocks noGrp="1"/>
          </p:cNvSpPr>
          <p:nvPr>
            <p:ph type="body" idx="1"/>
          </p:nvPr>
        </p:nvSpPr>
        <p:spPr>
          <a:xfrm>
            <a:off x="76200" y="1219876"/>
            <a:ext cx="2293620" cy="3398604"/>
          </a:xfrm>
        </p:spPr>
        <p:txBody>
          <a:bodyPr/>
          <a:lstStyle/>
          <a:p>
            <a:pPr marL="50800" indent="0">
              <a:buNone/>
            </a:pPr>
            <a:r>
              <a:rPr lang="en-US" dirty="0"/>
              <a:t>Presenting the world’s least information-security-aware e-mail message!</a:t>
            </a:r>
          </a:p>
        </p:txBody>
      </p:sp>
      <p:grpSp>
        <p:nvGrpSpPr>
          <p:cNvPr id="6" name="Group 5">
            <a:extLst>
              <a:ext uri="{FF2B5EF4-FFF2-40B4-BE49-F238E27FC236}">
                <a16:creationId xmlns:a16="http://schemas.microsoft.com/office/drawing/2014/main" id="{5CDE7108-BA4B-459D-A6B8-A4165A964377}"/>
              </a:ext>
            </a:extLst>
          </p:cNvPr>
          <p:cNvGrpSpPr/>
          <p:nvPr/>
        </p:nvGrpSpPr>
        <p:grpSpPr>
          <a:xfrm>
            <a:off x="2437855" y="1059285"/>
            <a:ext cx="6706145" cy="3719785"/>
            <a:chOff x="2437855" y="989375"/>
            <a:chExt cx="6706145" cy="3719785"/>
          </a:xfrm>
        </p:grpSpPr>
        <p:pic>
          <p:nvPicPr>
            <p:cNvPr id="4" name="Picture 3">
              <a:extLst>
                <a:ext uri="{FF2B5EF4-FFF2-40B4-BE49-F238E27FC236}">
                  <a16:creationId xmlns:a16="http://schemas.microsoft.com/office/drawing/2014/main" id="{B81BAFBB-F909-4E62-AD77-180063060C94}"/>
                </a:ext>
              </a:extLst>
            </p:cNvPr>
            <p:cNvPicPr>
              <a:picLocks noChangeAspect="1"/>
            </p:cNvPicPr>
            <p:nvPr/>
          </p:nvPicPr>
          <p:blipFill rotWithShape="1">
            <a:blip r:embed="rId2"/>
            <a:srcRect l="31418" t="33778" r="20749" b="20148"/>
            <a:stretch/>
          </p:blipFill>
          <p:spPr>
            <a:xfrm>
              <a:off x="2437855" y="989375"/>
              <a:ext cx="6706145" cy="3633469"/>
            </a:xfrm>
            <a:prstGeom prst="rect">
              <a:avLst/>
            </a:prstGeom>
          </p:spPr>
        </p:pic>
        <p:sp>
          <p:nvSpPr>
            <p:cNvPr id="5" name="Rectangle 4">
              <a:extLst>
                <a:ext uri="{FF2B5EF4-FFF2-40B4-BE49-F238E27FC236}">
                  <a16:creationId xmlns:a16="http://schemas.microsoft.com/office/drawing/2014/main" id="{9D1F4022-11B2-42E5-9BD0-ED076ADB9C38}"/>
                </a:ext>
              </a:extLst>
            </p:cNvPr>
            <p:cNvSpPr/>
            <p:nvPr/>
          </p:nvSpPr>
          <p:spPr>
            <a:xfrm>
              <a:off x="9022080" y="3429000"/>
              <a:ext cx="121920" cy="1280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extLst>
      <p:ext uri="{BB962C8B-B14F-4D97-AF65-F5344CB8AC3E}">
        <p14:creationId xmlns:p14="http://schemas.microsoft.com/office/powerpoint/2010/main" val="240841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9FE1-103F-4FE6-A4FD-85345ED14A3E}"/>
              </a:ext>
            </a:extLst>
          </p:cNvPr>
          <p:cNvSpPr>
            <a:spLocks noGrp="1"/>
          </p:cNvSpPr>
          <p:nvPr>
            <p:ph type="title"/>
          </p:nvPr>
        </p:nvSpPr>
        <p:spPr/>
        <p:txBody>
          <a:bodyPr/>
          <a:lstStyle/>
          <a:p>
            <a:r>
              <a:rPr lang="en-US" dirty="0"/>
              <a:t>Target Practice</a:t>
            </a:r>
          </a:p>
        </p:txBody>
      </p:sp>
      <p:sp>
        <p:nvSpPr>
          <p:cNvPr id="3" name="Text Placeholder 2">
            <a:extLst>
              <a:ext uri="{FF2B5EF4-FFF2-40B4-BE49-F238E27FC236}">
                <a16:creationId xmlns:a16="http://schemas.microsoft.com/office/drawing/2014/main" id="{C58AD2C1-0815-4603-BDA4-ECAC95BAF689}"/>
              </a:ext>
            </a:extLst>
          </p:cNvPr>
          <p:cNvSpPr>
            <a:spLocks noGrp="1"/>
          </p:cNvSpPr>
          <p:nvPr>
            <p:ph type="body" idx="1"/>
          </p:nvPr>
        </p:nvSpPr>
        <p:spPr>
          <a:xfrm>
            <a:off x="76200" y="1219876"/>
            <a:ext cx="2293620" cy="3398604"/>
          </a:xfrm>
        </p:spPr>
        <p:txBody>
          <a:bodyPr/>
          <a:lstStyle/>
          <a:p>
            <a:pPr marL="50800" indent="0">
              <a:buNone/>
            </a:pPr>
            <a:r>
              <a:rPr lang="en-US" dirty="0"/>
              <a:t>Presenting the world’s least information-security-aware e-mail message!</a:t>
            </a:r>
          </a:p>
        </p:txBody>
      </p:sp>
      <p:grpSp>
        <p:nvGrpSpPr>
          <p:cNvPr id="7" name="Group 6">
            <a:extLst>
              <a:ext uri="{FF2B5EF4-FFF2-40B4-BE49-F238E27FC236}">
                <a16:creationId xmlns:a16="http://schemas.microsoft.com/office/drawing/2014/main" id="{7973A62D-4391-4CEE-996E-E74FCCC02854}"/>
              </a:ext>
            </a:extLst>
          </p:cNvPr>
          <p:cNvGrpSpPr/>
          <p:nvPr/>
        </p:nvGrpSpPr>
        <p:grpSpPr>
          <a:xfrm>
            <a:off x="2287112" y="1416094"/>
            <a:ext cx="6856888" cy="2785869"/>
            <a:chOff x="2293620" y="989374"/>
            <a:chExt cx="6856888" cy="2785869"/>
          </a:xfrm>
        </p:grpSpPr>
        <p:pic>
          <p:nvPicPr>
            <p:cNvPr id="5" name="Picture 4">
              <a:extLst>
                <a:ext uri="{FF2B5EF4-FFF2-40B4-BE49-F238E27FC236}">
                  <a16:creationId xmlns:a16="http://schemas.microsoft.com/office/drawing/2014/main" id="{F25E389E-FA71-4495-BF89-46C70DA19E9E}"/>
                </a:ext>
              </a:extLst>
            </p:cNvPr>
            <p:cNvPicPr>
              <a:picLocks noChangeAspect="1"/>
            </p:cNvPicPr>
            <p:nvPr/>
          </p:nvPicPr>
          <p:blipFill rotWithShape="1">
            <a:blip r:embed="rId2"/>
            <a:srcRect l="31417" t="59556" r="20792" b="5925"/>
            <a:stretch/>
          </p:blipFill>
          <p:spPr>
            <a:xfrm>
              <a:off x="2293620" y="989374"/>
              <a:ext cx="6856888" cy="2785869"/>
            </a:xfrm>
            <a:prstGeom prst="rect">
              <a:avLst/>
            </a:prstGeom>
          </p:spPr>
        </p:pic>
        <p:pic>
          <p:nvPicPr>
            <p:cNvPr id="6" name="Picture 5">
              <a:extLst>
                <a:ext uri="{FF2B5EF4-FFF2-40B4-BE49-F238E27FC236}">
                  <a16:creationId xmlns:a16="http://schemas.microsoft.com/office/drawing/2014/main" id="{461F185D-108C-48A9-B0A4-A4DFFA03D008}"/>
                </a:ext>
              </a:extLst>
            </p:cNvPr>
            <p:cNvPicPr>
              <a:picLocks noChangeAspect="1"/>
            </p:cNvPicPr>
            <p:nvPr/>
          </p:nvPicPr>
          <p:blipFill rotWithShape="1">
            <a:blip r:embed="rId2"/>
            <a:srcRect l="45943" t="70461" r="52942" b="27367"/>
            <a:stretch/>
          </p:blipFill>
          <p:spPr>
            <a:xfrm>
              <a:off x="3467100" y="2476500"/>
              <a:ext cx="160020" cy="175260"/>
            </a:xfrm>
            <a:prstGeom prst="rect">
              <a:avLst/>
            </a:prstGeom>
          </p:spPr>
        </p:pic>
      </p:grpSp>
    </p:spTree>
    <p:extLst>
      <p:ext uri="{BB962C8B-B14F-4D97-AF65-F5344CB8AC3E}">
        <p14:creationId xmlns:p14="http://schemas.microsoft.com/office/powerpoint/2010/main" val="988629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895825" y="0"/>
            <a:ext cx="75615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sz="4400" b="0" i="0" u="none" strike="noStrike" cap="none" dirty="0">
                <a:solidFill>
                  <a:schemeClr val="lt1"/>
                </a:solidFill>
                <a:latin typeface="Tahoma"/>
                <a:ea typeface="Tahoma"/>
                <a:cs typeface="Tahoma"/>
                <a:sym typeface="Tahoma"/>
              </a:rPr>
              <a:t>About </a:t>
            </a:r>
            <a:r>
              <a:rPr lang="en-US" dirty="0"/>
              <a:t>Mike</a:t>
            </a:r>
            <a:endParaRPr sz="4400" b="0" i="0" u="none" strike="noStrike" cap="none" dirty="0">
              <a:solidFill>
                <a:schemeClr val="lt1"/>
              </a:solidFill>
              <a:latin typeface="Tahoma"/>
              <a:ea typeface="Tahoma"/>
              <a:cs typeface="Tahoma"/>
              <a:sym typeface="Tahoma"/>
            </a:endParaRPr>
          </a:p>
        </p:txBody>
      </p:sp>
      <p:sp>
        <p:nvSpPr>
          <p:cNvPr id="50" name="Shape 50"/>
          <p:cNvSpPr txBox="1">
            <a:spLocks noGrp="1"/>
          </p:cNvSpPr>
          <p:nvPr>
            <p:ph type="body" idx="1"/>
          </p:nvPr>
        </p:nvSpPr>
        <p:spPr>
          <a:xfrm>
            <a:off x="492952" y="1193801"/>
            <a:ext cx="5487224" cy="1511299"/>
          </a:xfrm>
          <a:prstGeom prst="rect">
            <a:avLst/>
          </a:prstGeom>
          <a:noFill/>
          <a:ln>
            <a:noFill/>
          </a:ln>
        </p:spPr>
        <p:txBody>
          <a:bodyPr spcFirstLastPara="1" wrap="square" lIns="91425" tIns="45700" rIns="91425" bIns="45700" anchor="t" anchorCtr="0">
            <a:noAutofit/>
          </a:bodyPr>
          <a:lstStyle/>
          <a:p>
            <a:pPr marL="228600" indent="-228600">
              <a:lnSpc>
                <a:spcPct val="100000"/>
              </a:lnSpc>
              <a:spcBef>
                <a:spcPts val="0"/>
              </a:spcBef>
            </a:pPr>
            <a:r>
              <a:rPr lang="en-US" sz="2400" dirty="0"/>
              <a:t>Employer: Global Knowledge</a:t>
            </a:r>
          </a:p>
          <a:p>
            <a:pPr marL="228600" indent="-228600">
              <a:lnSpc>
                <a:spcPct val="100000"/>
              </a:lnSpc>
              <a:spcBef>
                <a:spcPts val="0"/>
              </a:spcBef>
            </a:pPr>
            <a:r>
              <a:rPr lang="en-US" sz="2400" dirty="0"/>
              <a:t>Certified Wireshark Trainer</a:t>
            </a:r>
          </a:p>
          <a:p>
            <a:pPr marL="228600" indent="-228600">
              <a:lnSpc>
                <a:spcPct val="100000"/>
              </a:lnSpc>
              <a:spcBef>
                <a:spcPts val="0"/>
              </a:spcBef>
            </a:pPr>
            <a:r>
              <a:rPr lang="en-US" sz="2400" i="1" dirty="0"/>
              <a:t>Certifiable</a:t>
            </a:r>
            <a:r>
              <a:rPr lang="en-US" sz="2400" dirty="0"/>
              <a:t> Dvorak keyboard nut</a:t>
            </a:r>
          </a:p>
          <a:p>
            <a:pPr marL="228600" indent="-228600">
              <a:lnSpc>
                <a:spcPct val="100000"/>
              </a:lnSpc>
              <a:spcBef>
                <a:spcPts val="0"/>
              </a:spcBef>
            </a:pPr>
            <a:r>
              <a:rPr lang="en-US" sz="2400" dirty="0"/>
              <a:t>Twitter:  @</a:t>
            </a:r>
            <a:r>
              <a:rPr lang="en-US" sz="2400" dirty="0" err="1"/>
              <a:t>MCTMike</a:t>
            </a:r>
            <a:endParaRPr lang="en-US" sz="2400" dirty="0"/>
          </a:p>
        </p:txBody>
      </p:sp>
      <p:pic>
        <p:nvPicPr>
          <p:cNvPr id="51" name="Shape 51" descr="https://www.wireshark.org/assets/theme-2015/images/wireshark_logo.png"/>
          <p:cNvPicPr preferRelativeResize="0">
            <a:picLocks noGrp="1"/>
          </p:cNvPicPr>
          <p:nvPr>
            <p:ph type="pic" idx="2"/>
          </p:nvPr>
        </p:nvPicPr>
        <p:blipFill rotWithShape="1">
          <a:blip r:embed="rId3">
            <a:alphaModFix/>
          </a:blip>
          <a:srcRect l="39131" r="39132"/>
          <a:stretch/>
        </p:blipFill>
        <p:spPr>
          <a:xfrm>
            <a:off x="6062473" y="1193801"/>
            <a:ext cx="2638934" cy="3398604"/>
          </a:xfrm>
          <a:prstGeom prst="rect">
            <a:avLst/>
          </a:prstGeom>
          <a:noFill/>
          <a:ln>
            <a:noFill/>
          </a:ln>
        </p:spPr>
      </p:pic>
      <p:pic>
        <p:nvPicPr>
          <p:cNvPr id="5" name="Picture 4">
            <a:extLst>
              <a:ext uri="{FF2B5EF4-FFF2-40B4-BE49-F238E27FC236}">
                <a16:creationId xmlns:a16="http://schemas.microsoft.com/office/drawing/2014/main" id="{EBC29BD8-9D7A-4D4E-95F8-25FC2E0ACAD3}"/>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492952" y="2727449"/>
            <a:ext cx="5463540" cy="1864956"/>
          </a:xfrm>
          <a:prstGeom prst="rect">
            <a:avLst/>
          </a:prstGeom>
        </p:spPr>
      </p:pic>
      <p:sp>
        <p:nvSpPr>
          <p:cNvPr id="6" name="TextBox 5">
            <a:extLst>
              <a:ext uri="{FF2B5EF4-FFF2-40B4-BE49-F238E27FC236}">
                <a16:creationId xmlns:a16="http://schemas.microsoft.com/office/drawing/2014/main" id="{070A852F-3BB8-48CB-9422-732206A5D60C}"/>
              </a:ext>
            </a:extLst>
          </p:cNvPr>
          <p:cNvSpPr txBox="1"/>
          <p:nvPr/>
        </p:nvSpPr>
        <p:spPr>
          <a:xfrm>
            <a:off x="636718" y="5243692"/>
            <a:ext cx="3539042" cy="230832"/>
          </a:xfrm>
          <a:prstGeom prst="rect">
            <a:avLst/>
          </a:prstGeom>
          <a:noFill/>
        </p:spPr>
        <p:txBody>
          <a:bodyPr wrap="square" rtlCol="0">
            <a:spAutoFit/>
          </a:bodyPr>
          <a:lstStyle/>
          <a:p>
            <a:r>
              <a:rPr lang="en-US" sz="900">
                <a:hlinkClick r:id="rId5" tooltip="http://www.swimgeek.com/projects/dvorak/"/>
              </a:rPr>
              <a:t>This Photo</a:t>
            </a:r>
            <a:r>
              <a:rPr lang="en-US" sz="900"/>
              <a:t> by Unknown Author is licensed under </a:t>
            </a:r>
            <a:r>
              <a:rPr lang="en-US" sz="900">
                <a:hlinkClick r:id="rId6" tooltip="https://creativecommons.org/licenses/by-sa/2.5/"/>
              </a:rPr>
              <a:t>CC BY-SA</a:t>
            </a:r>
            <a:endParaRPr lang="en-US" sz="9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
                                            <p:txEl>
                                              <p:pRg st="0" end="0"/>
                                            </p:txEl>
                                          </p:spTgt>
                                        </p:tgtEl>
                                        <p:attrNameLst>
                                          <p:attrName>style.visibility</p:attrName>
                                        </p:attrNameLst>
                                      </p:cBhvr>
                                      <p:to>
                                        <p:strVal val="visible"/>
                                      </p:to>
                                    </p:set>
                                    <p:anim calcmode="lin" valueType="num">
                                      <p:cBhvr additive="base">
                                        <p:cTn id="7" dur="500" fill="hold"/>
                                        <p:tgtEl>
                                          <p:spTgt spid="5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
                                            <p:txEl>
                                              <p:pRg st="1" end="1"/>
                                            </p:txEl>
                                          </p:spTgt>
                                        </p:tgtEl>
                                        <p:attrNameLst>
                                          <p:attrName>style.visibility</p:attrName>
                                        </p:attrNameLst>
                                      </p:cBhvr>
                                      <p:to>
                                        <p:strVal val="visible"/>
                                      </p:to>
                                    </p:set>
                                    <p:anim calcmode="lin" valueType="num">
                                      <p:cBhvr additive="base">
                                        <p:cTn id="13" dur="500" fill="hold"/>
                                        <p:tgtEl>
                                          <p:spTgt spid="5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
                                            <p:txEl>
                                              <p:pRg st="2" end="2"/>
                                            </p:txEl>
                                          </p:spTgt>
                                        </p:tgtEl>
                                        <p:attrNameLst>
                                          <p:attrName>style.visibility</p:attrName>
                                        </p:attrNameLst>
                                      </p:cBhvr>
                                      <p:to>
                                        <p:strVal val="visible"/>
                                      </p:to>
                                    </p:set>
                                    <p:anim calcmode="lin" valueType="num">
                                      <p:cBhvr additive="base">
                                        <p:cTn id="19" dur="500" fill="hold"/>
                                        <p:tgtEl>
                                          <p:spTgt spid="5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3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0">
                                            <p:txEl>
                                              <p:pRg st="3" end="3"/>
                                            </p:txEl>
                                          </p:spTgt>
                                        </p:tgtEl>
                                        <p:attrNameLst>
                                          <p:attrName>style.visibility</p:attrName>
                                        </p:attrNameLst>
                                      </p:cBhvr>
                                      <p:to>
                                        <p:strVal val="visible"/>
                                      </p:to>
                                    </p:set>
                                    <p:anim calcmode="lin" valueType="num">
                                      <p:cBhvr additive="base">
                                        <p:cTn id="29" dur="500" fill="hold"/>
                                        <p:tgtEl>
                                          <p:spTgt spid="50">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9FE1-103F-4FE6-A4FD-85345ED14A3E}"/>
              </a:ext>
            </a:extLst>
          </p:cNvPr>
          <p:cNvSpPr>
            <a:spLocks noGrp="1"/>
          </p:cNvSpPr>
          <p:nvPr>
            <p:ph type="title"/>
          </p:nvPr>
        </p:nvSpPr>
        <p:spPr/>
        <p:txBody>
          <a:bodyPr/>
          <a:lstStyle/>
          <a:p>
            <a:r>
              <a:rPr lang="en-US" dirty="0"/>
              <a:t>Target Practice</a:t>
            </a:r>
          </a:p>
        </p:txBody>
      </p:sp>
      <p:sp>
        <p:nvSpPr>
          <p:cNvPr id="3" name="Text Placeholder 2">
            <a:extLst>
              <a:ext uri="{FF2B5EF4-FFF2-40B4-BE49-F238E27FC236}">
                <a16:creationId xmlns:a16="http://schemas.microsoft.com/office/drawing/2014/main" id="{C58AD2C1-0815-4603-BDA4-ECAC95BAF689}"/>
              </a:ext>
            </a:extLst>
          </p:cNvPr>
          <p:cNvSpPr>
            <a:spLocks noGrp="1"/>
          </p:cNvSpPr>
          <p:nvPr>
            <p:ph type="body" idx="1"/>
          </p:nvPr>
        </p:nvSpPr>
        <p:spPr>
          <a:xfrm>
            <a:off x="76200" y="1219876"/>
            <a:ext cx="8709660" cy="3398604"/>
          </a:xfrm>
        </p:spPr>
        <p:txBody>
          <a:bodyPr/>
          <a:lstStyle/>
          <a:p>
            <a:pPr marL="50800" indent="0">
              <a:buNone/>
            </a:pPr>
            <a:r>
              <a:rPr lang="en-US" dirty="0"/>
              <a:t>Follow along!</a:t>
            </a:r>
          </a:p>
          <a:p>
            <a:pPr marL="50800" indent="0">
              <a:buNone/>
            </a:pPr>
            <a:endParaRPr lang="en-US" dirty="0"/>
          </a:p>
          <a:p>
            <a:pPr marL="50800" indent="0">
              <a:buNone/>
            </a:pPr>
            <a:r>
              <a:rPr lang="en-US" dirty="0"/>
              <a:t>Find your copy of the trace file for this presentation on the supplied USB stick, or at:</a:t>
            </a:r>
          </a:p>
          <a:p>
            <a:pPr marL="50800" indent="0">
              <a:buNone/>
            </a:pPr>
            <a:endParaRPr lang="en-US" b="1" dirty="0"/>
          </a:p>
          <a:p>
            <a:pPr marL="50800" indent="0">
              <a:buNone/>
            </a:pPr>
            <a:r>
              <a:rPr lang="en-US" b="1" dirty="0"/>
              <a:t>https://tinyurl.com/LeastSecureEmailEver</a:t>
            </a:r>
            <a:endParaRPr lang="en-US" dirty="0"/>
          </a:p>
          <a:p>
            <a:pPr marL="50800" indent="0">
              <a:buNone/>
            </a:pPr>
            <a:endParaRPr lang="en-US" dirty="0"/>
          </a:p>
        </p:txBody>
      </p:sp>
      <p:sp>
        <p:nvSpPr>
          <p:cNvPr id="5" name="Rectangle 4">
            <a:extLst>
              <a:ext uri="{FF2B5EF4-FFF2-40B4-BE49-F238E27FC236}">
                <a16:creationId xmlns:a16="http://schemas.microsoft.com/office/drawing/2014/main" id="{9D1F4022-11B2-42E5-9BD0-ED076ADB9C38}"/>
              </a:ext>
            </a:extLst>
          </p:cNvPr>
          <p:cNvSpPr/>
          <p:nvPr/>
        </p:nvSpPr>
        <p:spPr>
          <a:xfrm>
            <a:off x="8663940" y="5195630"/>
            <a:ext cx="121920" cy="12744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712887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F9FE1-103F-4FE6-A4FD-85345ED14A3E}"/>
              </a:ext>
            </a:extLst>
          </p:cNvPr>
          <p:cNvSpPr>
            <a:spLocks noGrp="1"/>
          </p:cNvSpPr>
          <p:nvPr>
            <p:ph type="title"/>
          </p:nvPr>
        </p:nvSpPr>
        <p:spPr/>
        <p:txBody>
          <a:bodyPr/>
          <a:lstStyle/>
          <a:p>
            <a:r>
              <a:rPr lang="en-US" dirty="0"/>
              <a:t>Yeah, I cheated a little…</a:t>
            </a:r>
          </a:p>
        </p:txBody>
      </p:sp>
      <p:sp>
        <p:nvSpPr>
          <p:cNvPr id="3" name="Text Placeholder 2">
            <a:extLst>
              <a:ext uri="{FF2B5EF4-FFF2-40B4-BE49-F238E27FC236}">
                <a16:creationId xmlns:a16="http://schemas.microsoft.com/office/drawing/2014/main" id="{C58AD2C1-0815-4603-BDA4-ECAC95BAF689}"/>
              </a:ext>
            </a:extLst>
          </p:cNvPr>
          <p:cNvSpPr>
            <a:spLocks noGrp="1"/>
          </p:cNvSpPr>
          <p:nvPr>
            <p:ph type="body" idx="1"/>
          </p:nvPr>
        </p:nvSpPr>
        <p:spPr>
          <a:xfrm>
            <a:off x="76200" y="1219876"/>
            <a:ext cx="8923020" cy="3398604"/>
          </a:xfrm>
        </p:spPr>
        <p:txBody>
          <a:bodyPr/>
          <a:lstStyle/>
          <a:p>
            <a:pPr marL="50800" indent="0">
              <a:buNone/>
            </a:pPr>
            <a:r>
              <a:rPr lang="en-US" dirty="0"/>
              <a:t>Note: I deliberately changed my email client settings to send this email unencrypted.</a:t>
            </a:r>
          </a:p>
          <a:p>
            <a:pPr marL="50800" indent="0">
              <a:buNone/>
            </a:pPr>
            <a:endParaRPr lang="en-US" dirty="0"/>
          </a:p>
          <a:p>
            <a:pPr marL="50800" indent="0">
              <a:buNone/>
            </a:pPr>
            <a:r>
              <a:rPr lang="en-US" dirty="0"/>
              <a:t>If you can read information of this type in messages crossing </a:t>
            </a:r>
            <a:r>
              <a:rPr lang="en-US" i="1" dirty="0"/>
              <a:t>your</a:t>
            </a:r>
            <a:r>
              <a:rPr lang="en-US" dirty="0"/>
              <a:t> network, ask yourself how that’s possible.  And fix it.</a:t>
            </a:r>
          </a:p>
        </p:txBody>
      </p:sp>
    </p:spTree>
    <p:extLst>
      <p:ext uri="{BB962C8B-B14F-4D97-AF65-F5344CB8AC3E}">
        <p14:creationId xmlns:p14="http://schemas.microsoft.com/office/powerpoint/2010/main" val="3790387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4A13C-BD04-490B-813C-430340A0E8AA}"/>
              </a:ext>
            </a:extLst>
          </p:cNvPr>
          <p:cNvSpPr>
            <a:spLocks noGrp="1"/>
          </p:cNvSpPr>
          <p:nvPr>
            <p:ph type="title"/>
          </p:nvPr>
        </p:nvSpPr>
        <p:spPr/>
        <p:txBody>
          <a:bodyPr/>
          <a:lstStyle/>
          <a:p>
            <a:r>
              <a:rPr lang="en-US" dirty="0"/>
              <a:t>RegEx Syntax Lesson 1</a:t>
            </a:r>
          </a:p>
        </p:txBody>
      </p:sp>
      <p:sp>
        <p:nvSpPr>
          <p:cNvPr id="3" name="Text Placeholder 2">
            <a:extLst>
              <a:ext uri="{FF2B5EF4-FFF2-40B4-BE49-F238E27FC236}">
                <a16:creationId xmlns:a16="http://schemas.microsoft.com/office/drawing/2014/main" id="{06BBA79D-0644-4029-AEF9-1DD8B709AAFA}"/>
              </a:ext>
            </a:extLst>
          </p:cNvPr>
          <p:cNvSpPr>
            <a:spLocks noGrp="1"/>
          </p:cNvSpPr>
          <p:nvPr>
            <p:ph type="body" idx="1"/>
          </p:nvPr>
        </p:nvSpPr>
        <p:spPr/>
        <p:txBody>
          <a:bodyPr/>
          <a:lstStyle/>
          <a:p>
            <a:pPr marL="50800" indent="0">
              <a:buNone/>
            </a:pPr>
            <a:r>
              <a:rPr lang="en-US" dirty="0"/>
              <a:t>The RegEx syntax for a simple string of letters or numbers is:</a:t>
            </a:r>
          </a:p>
          <a:p>
            <a:pPr marL="50800" indent="0">
              <a:buNone/>
            </a:pPr>
            <a:endParaRPr lang="en-US" dirty="0"/>
          </a:p>
          <a:p>
            <a:pPr marL="50800" indent="0">
              <a:buNone/>
            </a:pPr>
            <a:r>
              <a:rPr lang="en-US" dirty="0"/>
              <a:t>… that specific string of letters or numbers.</a:t>
            </a:r>
          </a:p>
          <a:p>
            <a:pPr marL="50800" indent="0">
              <a:buNone/>
            </a:pPr>
            <a:endParaRPr lang="en-US" dirty="0"/>
          </a:p>
          <a:p>
            <a:pPr marL="50800" indent="0">
              <a:buNone/>
            </a:pPr>
            <a:r>
              <a:rPr lang="en-US" dirty="0"/>
              <a:t>That’s it.  This is as simple as it gets.</a:t>
            </a:r>
          </a:p>
        </p:txBody>
      </p:sp>
    </p:spTree>
    <p:extLst>
      <p:ext uri="{BB962C8B-B14F-4D97-AF65-F5344CB8AC3E}">
        <p14:creationId xmlns:p14="http://schemas.microsoft.com/office/powerpoint/2010/main" val="288459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r>
              <a:rPr lang="en-US" dirty="0"/>
              <a:t>Let’s start simply:  Finding a simple word we already know is in the message.</a:t>
            </a:r>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1: Finding Kazakhstan</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5256608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dirty="0"/>
              <a:t>Finding Kazakhstan</a:t>
            </a:r>
            <a:endParaRPr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000" dirty="0"/>
              <a:t>Display filter options:</a:t>
            </a:r>
          </a:p>
          <a:p>
            <a:pPr marL="0" lvl="0" indent="0">
              <a:spcBef>
                <a:spcPts val="0"/>
              </a:spcBef>
              <a:buNone/>
            </a:pPr>
            <a:r>
              <a:rPr lang="en-US" sz="2000" dirty="0">
                <a:latin typeface="Consolas" panose="020B0609020204030204" pitchFamily="49" charset="0"/>
              </a:rPr>
              <a:t>   frame matches “Kazakhstan”</a:t>
            </a:r>
          </a:p>
          <a:p>
            <a:pPr marL="0" lvl="0" indent="0">
              <a:spcBef>
                <a:spcPts val="0"/>
              </a:spcBef>
              <a:buNone/>
            </a:pPr>
            <a:r>
              <a:rPr lang="en-US" sz="2000" dirty="0">
                <a:latin typeface="Consolas" panose="020B0609020204030204" pitchFamily="49" charset="0"/>
              </a:rPr>
              <a:t>   frame matches “</a:t>
            </a:r>
            <a:r>
              <a:rPr lang="en-US" sz="2000" dirty="0" err="1">
                <a:latin typeface="Consolas" panose="020B0609020204030204" pitchFamily="49" charset="0"/>
              </a:rPr>
              <a:t>kazakhstan</a:t>
            </a:r>
            <a:r>
              <a:rPr lang="en-US" sz="2000" dirty="0">
                <a:latin typeface="Consolas" panose="020B0609020204030204" pitchFamily="49" charset="0"/>
              </a:rPr>
              <a:t>”</a:t>
            </a:r>
          </a:p>
          <a:p>
            <a:pPr marL="0" lvl="0" indent="0">
              <a:spcBef>
                <a:spcPts val="0"/>
              </a:spcBef>
              <a:buNone/>
            </a:pPr>
            <a:r>
              <a:rPr lang="en-US" sz="2000" dirty="0">
                <a:latin typeface="Consolas" panose="020B0609020204030204" pitchFamily="49" charset="0"/>
              </a:rPr>
              <a:t>   frame matches “</a:t>
            </a:r>
            <a:r>
              <a:rPr lang="en-US" sz="2000" dirty="0" err="1">
                <a:latin typeface="Consolas" panose="020B0609020204030204" pitchFamily="49" charset="0"/>
              </a:rPr>
              <a:t>zak</a:t>
            </a:r>
            <a:r>
              <a:rPr lang="en-US" sz="2000" dirty="0">
                <a:latin typeface="Consolas" panose="020B0609020204030204" pitchFamily="49" charset="0"/>
              </a:rPr>
              <a:t>”</a:t>
            </a:r>
          </a:p>
          <a:p>
            <a:pPr marL="0" lvl="0" indent="0">
              <a:spcBef>
                <a:spcPts val="0"/>
              </a:spcBef>
              <a:buNone/>
            </a:pPr>
            <a:endParaRPr lang="en-US" sz="2000" dirty="0"/>
          </a:p>
          <a:p>
            <a:pPr marL="0" lvl="0" indent="0">
              <a:spcBef>
                <a:spcPts val="0"/>
              </a:spcBef>
              <a:buNone/>
            </a:pPr>
            <a:r>
              <a:rPr lang="en-US" sz="2000" u="sng" dirty="0"/>
              <a:t>Important</a:t>
            </a:r>
            <a:r>
              <a:rPr lang="en-US" sz="2000" dirty="0"/>
              <a:t>: matches is not case sensitive (in Wireshark version 2.6.0 and later)</a:t>
            </a:r>
          </a:p>
          <a:p>
            <a:pPr marL="0" lvl="0" indent="0">
              <a:spcBef>
                <a:spcPts val="0"/>
              </a:spcBef>
              <a:buNone/>
            </a:pPr>
            <a:endParaRPr lang="en-US" sz="2000" dirty="0"/>
          </a:p>
          <a:p>
            <a:pPr marL="0" lvl="0" indent="0">
              <a:spcBef>
                <a:spcPts val="0"/>
              </a:spcBef>
              <a:buNone/>
            </a:pPr>
            <a:r>
              <a:rPr lang="en-US" sz="2000" dirty="0"/>
              <a:t>  Find toolbar options:</a:t>
            </a:r>
          </a:p>
          <a:p>
            <a:pPr marL="0" lvl="0" indent="0">
              <a:spcBef>
                <a:spcPts val="0"/>
              </a:spcBef>
              <a:buNone/>
            </a:pPr>
            <a:r>
              <a:rPr lang="en-US" sz="2000" dirty="0">
                <a:latin typeface="Consolas" panose="020B0609020204030204" pitchFamily="49" charset="0"/>
              </a:rPr>
              <a:t>   Kazakhstan</a:t>
            </a:r>
          </a:p>
          <a:p>
            <a:pPr marL="0" lvl="0" indent="0">
              <a:spcBef>
                <a:spcPts val="0"/>
              </a:spcBef>
              <a:buNone/>
            </a:pPr>
            <a:r>
              <a:rPr lang="en-US" sz="2000" dirty="0">
                <a:latin typeface="Consolas" panose="020B0609020204030204" pitchFamily="49" charset="0"/>
              </a:rPr>
              <a:t>   </a:t>
            </a:r>
            <a:r>
              <a:rPr lang="en-US" sz="2000" dirty="0" err="1">
                <a:latin typeface="Consolas" panose="020B0609020204030204" pitchFamily="49" charset="0"/>
              </a:rPr>
              <a:t>kazakhstan</a:t>
            </a:r>
            <a:endParaRPr lang="en-US" sz="2000" dirty="0">
              <a:latin typeface="Consolas" panose="020B0609020204030204" pitchFamily="49" charset="0"/>
            </a:endParaRPr>
          </a:p>
          <a:p>
            <a:pPr marL="0" lvl="0" indent="0">
              <a:spcBef>
                <a:spcPts val="0"/>
              </a:spcBef>
              <a:buNone/>
            </a:pPr>
            <a:r>
              <a:rPr lang="en-US" sz="2000" dirty="0">
                <a:latin typeface="Consolas" panose="020B0609020204030204" pitchFamily="49" charset="0"/>
              </a:rPr>
              <a:t>   </a:t>
            </a:r>
            <a:r>
              <a:rPr lang="en-US" sz="2000" dirty="0" err="1">
                <a:latin typeface="Consolas" panose="020B0609020204030204" pitchFamily="49" charset="0"/>
              </a:rPr>
              <a:t>zak</a:t>
            </a:r>
            <a:endParaRPr lang="en-US" sz="3200" dirty="0">
              <a:latin typeface="Consolas" panose="020B0609020204030204" pitchFamily="49" charset="0"/>
            </a:endParaRPr>
          </a:p>
        </p:txBody>
      </p:sp>
      <p:pic>
        <p:nvPicPr>
          <p:cNvPr id="3" name="Picture 2">
            <a:extLst>
              <a:ext uri="{FF2B5EF4-FFF2-40B4-BE49-F238E27FC236}">
                <a16:creationId xmlns:a16="http://schemas.microsoft.com/office/drawing/2014/main" id="{9881C91C-470C-4E67-9B4F-819F230D2D98}"/>
              </a:ext>
            </a:extLst>
          </p:cNvPr>
          <p:cNvPicPr>
            <a:picLocks noChangeAspect="1"/>
          </p:cNvPicPr>
          <p:nvPr/>
        </p:nvPicPr>
        <p:blipFill>
          <a:blip r:embed="rId3"/>
          <a:stretch>
            <a:fillRect/>
          </a:stretch>
        </p:blipFill>
        <p:spPr>
          <a:xfrm>
            <a:off x="5592446" y="3026495"/>
            <a:ext cx="3101340" cy="1550670"/>
          </a:xfrm>
          <a:prstGeom prst="rect">
            <a:avLst/>
          </a:prstGeom>
        </p:spPr>
      </p:pic>
      <p:sp>
        <p:nvSpPr>
          <p:cNvPr id="6" name="Right Brace 5">
            <a:extLst>
              <a:ext uri="{FF2B5EF4-FFF2-40B4-BE49-F238E27FC236}">
                <a16:creationId xmlns:a16="http://schemas.microsoft.com/office/drawing/2014/main" id="{7F3A95E0-007F-4500-8D6D-6E2019CB6CD1}"/>
              </a:ext>
            </a:extLst>
          </p:cNvPr>
          <p:cNvSpPr/>
          <p:nvPr/>
        </p:nvSpPr>
        <p:spPr>
          <a:xfrm>
            <a:off x="4670426" y="1348740"/>
            <a:ext cx="320040" cy="96012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2F3BD593-C20A-4380-889C-525E57989E26}"/>
              </a:ext>
            </a:extLst>
          </p:cNvPr>
          <p:cNvSpPr txBox="1"/>
          <p:nvPr/>
        </p:nvSpPr>
        <p:spPr>
          <a:xfrm>
            <a:off x="5211446" y="1628745"/>
            <a:ext cx="3863340" cy="400110"/>
          </a:xfrm>
          <a:prstGeom prst="rect">
            <a:avLst/>
          </a:prstGeom>
          <a:noFill/>
        </p:spPr>
        <p:txBody>
          <a:bodyPr wrap="square" rtlCol="0">
            <a:spAutoFit/>
          </a:bodyPr>
          <a:lstStyle/>
          <a:p>
            <a:r>
              <a:rPr lang="en-US" sz="2000" dirty="0">
                <a:solidFill>
                  <a:srgbClr val="003399"/>
                </a:solidFill>
                <a:latin typeface="Tahoma"/>
                <a:ea typeface="Tahoma"/>
                <a:cs typeface="Tahoma"/>
                <a:sym typeface="Tahoma"/>
              </a:rPr>
              <a:t>Should match packet number 8</a:t>
            </a:r>
          </a:p>
        </p:txBody>
      </p:sp>
    </p:spTree>
    <p:extLst>
      <p:ext uri="{BB962C8B-B14F-4D97-AF65-F5344CB8AC3E}">
        <p14:creationId xmlns:p14="http://schemas.microsoft.com/office/powerpoint/2010/main" val="17816304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4000" dirty="0"/>
              <a:t>RegEx Syntax Lesson 2: The Magical Backslash</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p:txBody>
          <a:bodyPr/>
          <a:lstStyle/>
          <a:p>
            <a:pPr marL="50800" indent="0">
              <a:buNone/>
            </a:pPr>
            <a:r>
              <a:rPr lang="en-US" sz="3200" dirty="0"/>
              <a:t>Remember:  </a:t>
            </a:r>
            <a:r>
              <a:rPr lang="en-US" sz="3200" dirty="0">
                <a:solidFill>
                  <a:schemeClr val="accent6"/>
                </a:solidFill>
              </a:rPr>
              <a:t>Letters and numbers</a:t>
            </a:r>
            <a:r>
              <a:rPr lang="en-US" sz="3200" dirty="0"/>
              <a:t> are usually </a:t>
            </a:r>
            <a:r>
              <a:rPr lang="en-US" sz="3200" u="sng" dirty="0">
                <a:solidFill>
                  <a:schemeClr val="accent6"/>
                </a:solidFill>
              </a:rPr>
              <a:t>ordinary</a:t>
            </a:r>
            <a:r>
              <a:rPr lang="en-US" sz="3200" dirty="0"/>
              <a:t>; </a:t>
            </a:r>
            <a:r>
              <a:rPr lang="en-US" sz="3200" dirty="0">
                <a:solidFill>
                  <a:srgbClr val="FF0000"/>
                </a:solidFill>
              </a:rPr>
              <a:t>punctuation</a:t>
            </a:r>
            <a:r>
              <a:rPr lang="en-US" sz="3200" dirty="0"/>
              <a:t> characters are usually </a:t>
            </a:r>
            <a:r>
              <a:rPr lang="en-US" sz="3200" i="1" dirty="0">
                <a:solidFill>
                  <a:srgbClr val="FF0000"/>
                </a:solidFill>
              </a:rPr>
              <a:t>special </a:t>
            </a:r>
            <a:r>
              <a:rPr lang="en-US" sz="3200" dirty="0"/>
              <a:t>(metacharacters)</a:t>
            </a:r>
          </a:p>
          <a:p>
            <a:pPr marL="50800" indent="0">
              <a:buNone/>
            </a:pPr>
            <a:r>
              <a:rPr lang="en-US" sz="3200" dirty="0"/>
              <a:t>The backslash character -  \  -  is used to make some </a:t>
            </a:r>
            <a:r>
              <a:rPr lang="en-US" sz="3200" dirty="0">
                <a:solidFill>
                  <a:schemeClr val="accent6"/>
                </a:solidFill>
              </a:rPr>
              <a:t>letters and numbers</a:t>
            </a:r>
            <a:r>
              <a:rPr lang="en-US" sz="3200" dirty="0"/>
              <a:t> </a:t>
            </a:r>
            <a:r>
              <a:rPr lang="en-US" sz="3200" i="1" dirty="0">
                <a:solidFill>
                  <a:srgbClr val="FF0000"/>
                </a:solidFill>
              </a:rPr>
              <a:t>special</a:t>
            </a:r>
            <a:r>
              <a:rPr lang="en-US" sz="3200" i="1" dirty="0"/>
              <a:t>,</a:t>
            </a:r>
            <a:r>
              <a:rPr lang="en-US" sz="3200" dirty="0"/>
              <a:t> and to make </a:t>
            </a:r>
            <a:r>
              <a:rPr lang="en-US" sz="3200" dirty="0">
                <a:solidFill>
                  <a:srgbClr val="FF0000"/>
                </a:solidFill>
              </a:rPr>
              <a:t>punctuation</a:t>
            </a:r>
            <a:r>
              <a:rPr lang="en-US" sz="3200" dirty="0"/>
              <a:t> characters </a:t>
            </a:r>
            <a:r>
              <a:rPr lang="en-US" sz="3200" u="sng" dirty="0">
                <a:solidFill>
                  <a:schemeClr val="accent6"/>
                </a:solidFill>
              </a:rPr>
              <a:t>ordinary</a:t>
            </a:r>
          </a:p>
        </p:txBody>
      </p:sp>
    </p:spTree>
    <p:extLst>
      <p:ext uri="{BB962C8B-B14F-4D97-AF65-F5344CB8AC3E}">
        <p14:creationId xmlns:p14="http://schemas.microsoft.com/office/powerpoint/2010/main" val="309807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4000" dirty="0"/>
              <a:t>RegEx Syntax Lesson 2: The Magical Backslash</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121920" y="1173481"/>
            <a:ext cx="8869680" cy="3398604"/>
          </a:xfrm>
        </p:spPr>
        <p:txBody>
          <a:bodyPr/>
          <a:lstStyle/>
          <a:p>
            <a:pPr marL="50800" indent="0">
              <a:buNone/>
            </a:pPr>
            <a:r>
              <a:rPr lang="en-US" sz="2600" u="sng" dirty="0">
                <a:latin typeface="Consolas" panose="020B0609020204030204" pitchFamily="49" charset="0"/>
              </a:rPr>
              <a:t>d</a:t>
            </a:r>
            <a:r>
              <a:rPr lang="en-US" sz="2600" dirty="0">
                <a:latin typeface="Consolas" panose="020B0609020204030204" pitchFamily="49" charset="0"/>
              </a:rPr>
              <a:t> </a:t>
            </a:r>
            <a:r>
              <a:rPr lang="en-US" sz="2600" dirty="0">
                <a:latin typeface="Tahoma" panose="020B0604030504040204" pitchFamily="34" charset="0"/>
                <a:ea typeface="Tahoma" panose="020B0604030504040204" pitchFamily="34" charset="0"/>
                <a:cs typeface="Tahoma" panose="020B0604030504040204" pitchFamily="34" charset="0"/>
              </a:rPr>
              <a:t>is just the letter d;</a:t>
            </a:r>
            <a:r>
              <a:rPr lang="en-US" sz="2600" dirty="0">
                <a:latin typeface="Consolas" panose="020B0609020204030204" pitchFamily="49" charset="0"/>
              </a:rPr>
              <a:t> </a:t>
            </a:r>
            <a:r>
              <a:rPr lang="en-US" sz="2600" u="sng" dirty="0">
                <a:latin typeface="Consolas" panose="020B0609020204030204" pitchFamily="49" charset="0"/>
              </a:rPr>
              <a:t>\d</a:t>
            </a:r>
            <a:r>
              <a:rPr lang="en-US" sz="2600" dirty="0"/>
              <a:t> means one decimal digit</a:t>
            </a:r>
          </a:p>
          <a:p>
            <a:pPr marL="50800" indent="0">
              <a:buNone/>
            </a:pPr>
            <a:r>
              <a:rPr lang="en-US" sz="2600" u="sng" dirty="0">
                <a:latin typeface="Consolas" panose="020B0609020204030204" pitchFamily="49" charset="0"/>
              </a:rPr>
              <a:t>w</a:t>
            </a:r>
            <a:r>
              <a:rPr lang="en-US" sz="2600" dirty="0"/>
              <a:t> is just the letter w;  </a:t>
            </a:r>
            <a:r>
              <a:rPr lang="en-US" sz="2600" u="sng" dirty="0">
                <a:latin typeface="Consolas" panose="020B0609020204030204" pitchFamily="49" charset="0"/>
              </a:rPr>
              <a:t>\w</a:t>
            </a:r>
            <a:r>
              <a:rPr lang="en-US" sz="2600" dirty="0"/>
              <a:t> means one </a:t>
            </a:r>
            <a:r>
              <a:rPr lang="en-US" sz="2600" dirty="0">
                <a:solidFill>
                  <a:srgbClr val="FF0000"/>
                </a:solidFill>
              </a:rPr>
              <a:t>letter</a:t>
            </a:r>
            <a:r>
              <a:rPr lang="en-US" sz="2600" dirty="0"/>
              <a:t> or </a:t>
            </a:r>
            <a:r>
              <a:rPr lang="en-US" sz="2600" dirty="0">
                <a:solidFill>
                  <a:srgbClr val="FF0000"/>
                </a:solidFill>
              </a:rPr>
              <a:t>digit</a:t>
            </a:r>
            <a:r>
              <a:rPr lang="en-US" sz="2600" dirty="0"/>
              <a:t> or </a:t>
            </a:r>
            <a:r>
              <a:rPr lang="en-US" sz="2600" dirty="0">
                <a:solidFill>
                  <a:srgbClr val="FF0000"/>
                </a:solidFill>
              </a:rPr>
              <a:t>_</a:t>
            </a:r>
          </a:p>
          <a:p>
            <a:pPr marL="50800" indent="0">
              <a:buNone/>
            </a:pPr>
            <a:r>
              <a:rPr lang="en-US" sz="2600" u="sng" dirty="0">
                <a:latin typeface="Consolas" panose="020B0609020204030204" pitchFamily="49" charset="0"/>
              </a:rPr>
              <a:t>s</a:t>
            </a:r>
            <a:r>
              <a:rPr lang="en-US" sz="2600" dirty="0"/>
              <a:t> is just the letter s; </a:t>
            </a:r>
            <a:r>
              <a:rPr lang="en-US" sz="2600" u="sng" dirty="0">
                <a:latin typeface="Consolas" panose="020B0609020204030204" pitchFamily="49" charset="0"/>
              </a:rPr>
              <a:t>\s</a:t>
            </a:r>
            <a:r>
              <a:rPr lang="en-US" sz="2600" dirty="0"/>
              <a:t> means any whitespace character</a:t>
            </a:r>
          </a:p>
          <a:p>
            <a:pPr marL="50800" indent="0">
              <a:buNone/>
            </a:pPr>
            <a:r>
              <a:rPr lang="en-US" sz="2600" u="sng" dirty="0">
                <a:latin typeface="Consolas" panose="020B0609020204030204" pitchFamily="49" charset="0"/>
              </a:rPr>
              <a:t>.</a:t>
            </a:r>
            <a:r>
              <a:rPr lang="en-US" sz="2600" dirty="0"/>
              <a:t> is a metacharacter that matches any character</a:t>
            </a:r>
          </a:p>
          <a:p>
            <a:pPr marL="50800" indent="0">
              <a:buNone/>
            </a:pPr>
            <a:r>
              <a:rPr lang="en-US" sz="2600" dirty="0"/>
              <a:t>                      (except newline)</a:t>
            </a:r>
          </a:p>
          <a:p>
            <a:pPr marL="50800" indent="0">
              <a:buNone/>
            </a:pPr>
            <a:r>
              <a:rPr lang="en-US" sz="2600" u="sng" dirty="0">
                <a:latin typeface="Consolas" panose="020B0609020204030204" pitchFamily="49" charset="0"/>
              </a:rPr>
              <a:t>\.</a:t>
            </a:r>
            <a:r>
              <a:rPr lang="en-US" sz="2600" dirty="0"/>
              <a:t> is just a literal dot</a:t>
            </a:r>
          </a:p>
        </p:txBody>
      </p:sp>
    </p:spTree>
    <p:extLst>
      <p:ext uri="{BB962C8B-B14F-4D97-AF65-F5344CB8AC3E}">
        <p14:creationId xmlns:p14="http://schemas.microsoft.com/office/powerpoint/2010/main" val="424066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EE7BB-94AA-4CF2-A527-41A1490A4989}"/>
              </a:ext>
            </a:extLst>
          </p:cNvPr>
          <p:cNvSpPr>
            <a:spLocks noGrp="1"/>
          </p:cNvSpPr>
          <p:nvPr>
            <p:ph type="title"/>
          </p:nvPr>
        </p:nvSpPr>
        <p:spPr/>
        <p:txBody>
          <a:bodyPr/>
          <a:lstStyle/>
          <a:p>
            <a:r>
              <a:rPr lang="en-US" sz="4000" dirty="0"/>
              <a:t>RegEx Syntax Lesson 2 (Part II): Basic Repetition</a:t>
            </a:r>
          </a:p>
        </p:txBody>
      </p:sp>
      <p:sp>
        <p:nvSpPr>
          <p:cNvPr id="3" name="Text Placeholder 2">
            <a:extLst>
              <a:ext uri="{FF2B5EF4-FFF2-40B4-BE49-F238E27FC236}">
                <a16:creationId xmlns:a16="http://schemas.microsoft.com/office/drawing/2014/main" id="{20D93DD8-0A09-40C0-AA88-D10F045EE34A}"/>
              </a:ext>
            </a:extLst>
          </p:cNvPr>
          <p:cNvSpPr>
            <a:spLocks noGrp="1"/>
          </p:cNvSpPr>
          <p:nvPr>
            <p:ph type="body" idx="1"/>
          </p:nvPr>
        </p:nvSpPr>
        <p:spPr>
          <a:xfrm>
            <a:off x="492952" y="989374"/>
            <a:ext cx="8208454" cy="3757885"/>
          </a:xfrm>
        </p:spPr>
        <p:txBody>
          <a:bodyPr/>
          <a:lstStyle/>
          <a:p>
            <a:pPr marL="50800" indent="0">
              <a:buNone/>
            </a:pPr>
            <a:r>
              <a:rPr lang="en-US" dirty="0"/>
              <a:t>A simple way to specify more than one of something:</a:t>
            </a:r>
          </a:p>
          <a:p>
            <a:pPr marL="50800" indent="0">
              <a:buNone/>
            </a:pPr>
            <a:r>
              <a:rPr lang="en-US" dirty="0"/>
              <a:t>       </a:t>
            </a:r>
            <a:r>
              <a:rPr lang="en-US" dirty="0">
                <a:latin typeface="Consolas" panose="020B0609020204030204" pitchFamily="49" charset="0"/>
              </a:rPr>
              <a:t>something{number of repetitions}</a:t>
            </a:r>
          </a:p>
          <a:p>
            <a:pPr marL="50800" indent="0">
              <a:buNone/>
            </a:pPr>
            <a:r>
              <a:rPr lang="en-US" dirty="0">
                <a:latin typeface="Consolas" panose="020B0609020204030204" pitchFamily="49" charset="0"/>
              </a:rPr>
              <a:t>  \d{9} </a:t>
            </a:r>
            <a:r>
              <a:rPr lang="en-US" dirty="0">
                <a:latin typeface="Tahoma" panose="020B0604030504040204" pitchFamily="34" charset="0"/>
                <a:ea typeface="Tahoma" panose="020B0604030504040204" pitchFamily="34" charset="0"/>
                <a:cs typeface="Tahoma" panose="020B0604030504040204" pitchFamily="34" charset="0"/>
              </a:rPr>
              <a:t>– nine digits</a:t>
            </a:r>
          </a:p>
          <a:p>
            <a:pPr marL="50800" indent="0">
              <a:buNone/>
            </a:pPr>
            <a:r>
              <a:rPr lang="en-US" dirty="0">
                <a:latin typeface="Consolas" panose="020B0609020204030204" pitchFamily="49" charset="0"/>
              </a:rPr>
              <a:t>  \s{2} </a:t>
            </a:r>
            <a:r>
              <a:rPr lang="en-US" dirty="0">
                <a:latin typeface="Tahoma" panose="020B0604030504040204" pitchFamily="34" charset="0"/>
                <a:ea typeface="Tahoma" panose="020B0604030504040204" pitchFamily="34" charset="0"/>
                <a:cs typeface="Tahoma" panose="020B0604030504040204" pitchFamily="34" charset="0"/>
              </a:rPr>
              <a:t>– two whitespace characters</a:t>
            </a:r>
          </a:p>
          <a:p>
            <a:pPr marL="50800" indent="0">
              <a:buNone/>
            </a:pPr>
            <a:r>
              <a:rPr lang="en-US" dirty="0"/>
              <a:t>Important:  The number of repetitions always </a:t>
            </a:r>
            <a:r>
              <a:rPr lang="en-US" u="sng" dirty="0"/>
              <a:t>follows</a:t>
            </a:r>
            <a:r>
              <a:rPr lang="en-US" dirty="0"/>
              <a:t> the item being repeated.</a:t>
            </a:r>
          </a:p>
        </p:txBody>
      </p:sp>
    </p:spTree>
    <p:extLst>
      <p:ext uri="{BB962C8B-B14F-4D97-AF65-F5344CB8AC3E}">
        <p14:creationId xmlns:p14="http://schemas.microsoft.com/office/powerpoint/2010/main" val="114059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2: Finding the AMEX card</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179554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dirty="0"/>
              <a:t>Finding AMEX</a:t>
            </a:r>
            <a:endParaRPr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000" dirty="0"/>
              <a:t>  Find toolbar options:</a:t>
            </a:r>
          </a:p>
          <a:p>
            <a:pPr marL="0" lvl="0" indent="0">
              <a:spcBef>
                <a:spcPts val="0"/>
              </a:spcBef>
              <a:buNone/>
            </a:pPr>
            <a:endParaRPr lang="en-US" sz="2000" dirty="0"/>
          </a:p>
          <a:p>
            <a:pPr marL="0" lvl="0" indent="0">
              <a:spcBef>
                <a:spcPts val="0"/>
              </a:spcBef>
              <a:buNone/>
            </a:pPr>
            <a:r>
              <a:rPr lang="en-US" sz="2000" dirty="0">
                <a:latin typeface="Consolas" panose="020B0609020204030204" pitchFamily="49" charset="0"/>
              </a:rPr>
              <a:t>   \d\d\d\d\d\d\d\d\d\d\d\d\d\d\d</a:t>
            </a:r>
          </a:p>
          <a:p>
            <a:pPr marL="0" lvl="0" indent="0">
              <a:spcBef>
                <a:spcPts val="0"/>
              </a:spcBef>
              <a:buNone/>
            </a:pPr>
            <a:endParaRPr lang="en-US" sz="2000" dirty="0">
              <a:latin typeface="Consolas" panose="020B0609020204030204" pitchFamily="49" charset="0"/>
            </a:endParaRPr>
          </a:p>
          <a:p>
            <a:pPr marL="0" lvl="0" indent="0">
              <a:spcBef>
                <a:spcPts val="0"/>
              </a:spcBef>
              <a:buNone/>
            </a:pPr>
            <a:r>
              <a:rPr lang="en-US" sz="2000" dirty="0">
                <a:latin typeface="Consolas" panose="020B0609020204030204" pitchFamily="49" charset="0"/>
              </a:rPr>
              <a:t>   \d{15}</a:t>
            </a:r>
          </a:p>
          <a:p>
            <a:pPr marL="0" lvl="0" indent="0">
              <a:spcBef>
                <a:spcPts val="0"/>
              </a:spcBef>
              <a:buNone/>
            </a:pPr>
            <a:endParaRPr lang="en-US" sz="2000" dirty="0"/>
          </a:p>
          <a:p>
            <a:pPr marL="0" lvl="0" indent="0">
              <a:spcBef>
                <a:spcPts val="0"/>
              </a:spcBef>
              <a:buNone/>
            </a:pPr>
            <a:r>
              <a:rPr lang="en-US" sz="2000" dirty="0"/>
              <a:t>   </a:t>
            </a:r>
            <a:r>
              <a:rPr lang="en-US" sz="2400" dirty="0"/>
              <a:t>HEY!?  </a:t>
            </a:r>
            <a:r>
              <a:rPr lang="en-US" sz="2000" dirty="0"/>
              <a:t>It doesn’t work in the display filter toolbar!  What gives?</a:t>
            </a:r>
          </a:p>
          <a:p>
            <a:pPr marL="0" lvl="0" indent="0">
              <a:spcBef>
                <a:spcPts val="0"/>
              </a:spcBef>
              <a:buNone/>
            </a:pPr>
            <a:endParaRPr lang="en-US" sz="2000" dirty="0"/>
          </a:p>
          <a:p>
            <a:pPr marL="0" lvl="0" indent="0">
              <a:spcBef>
                <a:spcPts val="0"/>
              </a:spcBef>
              <a:buNone/>
            </a:pPr>
            <a:r>
              <a:rPr lang="en-US" sz="1800" dirty="0"/>
              <a:t>"Note that the C compiler interprets backslash in strings itself, therefore you need to </a:t>
            </a:r>
            <a:r>
              <a:rPr lang="en-US" sz="1800" dirty="0">
                <a:solidFill>
                  <a:srgbClr val="FF0000"/>
                </a:solidFill>
              </a:rPr>
              <a:t>duplicate all \ characters </a:t>
            </a:r>
            <a:r>
              <a:rPr lang="en-US" sz="1800" dirty="0"/>
              <a:t>when you put a regular expression in a C string, </a:t>
            </a:r>
            <a:r>
              <a:rPr lang="en-US" sz="1800" dirty="0">
                <a:solidFill>
                  <a:srgbClr val="FF0000"/>
                </a:solidFill>
              </a:rPr>
              <a:t>like </a:t>
            </a:r>
            <a:r>
              <a:rPr lang="en-US" sz="1800" dirty="0">
                <a:solidFill>
                  <a:srgbClr val="FF0000"/>
                </a:solidFill>
                <a:latin typeface="Consolas" panose="020B0609020204030204" pitchFamily="49" charset="0"/>
              </a:rPr>
              <a:t>"\\d{3}"</a:t>
            </a:r>
            <a:r>
              <a:rPr lang="en-US" sz="1800" dirty="0"/>
              <a:t>."</a:t>
            </a:r>
          </a:p>
          <a:p>
            <a:pPr marL="0" lvl="0" indent="0">
              <a:spcBef>
                <a:spcPts val="0"/>
              </a:spcBef>
              <a:buNone/>
            </a:pPr>
            <a:r>
              <a:rPr lang="en-US" sz="1800" dirty="0"/>
              <a:t>                                              -- </a:t>
            </a:r>
            <a:r>
              <a:rPr lang="en-US" sz="1800" dirty="0" err="1"/>
              <a:t>GRegex</a:t>
            </a:r>
            <a:r>
              <a:rPr lang="en-US" sz="1800" dirty="0"/>
              <a:t> Documentation, "Backslash" section</a:t>
            </a:r>
          </a:p>
        </p:txBody>
      </p:sp>
    </p:spTree>
    <p:extLst>
      <p:ext uri="{BB962C8B-B14F-4D97-AF65-F5344CB8AC3E}">
        <p14:creationId xmlns:p14="http://schemas.microsoft.com/office/powerpoint/2010/main" val="253687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4">
                                            <p:txEl>
                                              <p:pRg st="8" end="8"/>
                                            </p:txEl>
                                          </p:spTgt>
                                        </p:tgtEl>
                                        <p:attrNameLst>
                                          <p:attrName>style.visibility</p:attrName>
                                        </p:attrNameLst>
                                      </p:cBhvr>
                                      <p:to>
                                        <p:strVal val="visible"/>
                                      </p:to>
                                    </p:set>
                                    <p:animEffect transition="in" filter="fade">
                                      <p:cBhvr>
                                        <p:cTn id="11" dur="500"/>
                                        <p:tgtEl>
                                          <p:spTgt spid="44">
                                            <p:txEl>
                                              <p:pRg st="8" end="8"/>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44">
                                            <p:txEl>
                                              <p:pRg st="9" end="9"/>
                                            </p:txEl>
                                          </p:spTgt>
                                        </p:tgtEl>
                                        <p:attrNameLst>
                                          <p:attrName>style.visibility</p:attrName>
                                        </p:attrNameLst>
                                      </p:cBhvr>
                                      <p:to>
                                        <p:strVal val="visible"/>
                                      </p:to>
                                    </p:set>
                                    <p:animEffect transition="in" filter="fade">
                                      <p:cBhvr>
                                        <p:cTn id="14" dur="500"/>
                                        <p:tgtEl>
                                          <p:spTgt spid="4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What’s the point?</a:t>
            </a:r>
            <a:endParaRPr dirty="0"/>
          </a:p>
        </p:txBody>
      </p:sp>
      <p:sp>
        <p:nvSpPr>
          <p:cNvPr id="44" name="Shape 44"/>
          <p:cNvSpPr txBox="1">
            <a:spLocks noGrp="1"/>
          </p:cNvSpPr>
          <p:nvPr>
            <p:ph type="body" idx="1"/>
          </p:nvPr>
        </p:nvSpPr>
        <p:spPr>
          <a:xfrm>
            <a:off x="58612" y="1285366"/>
            <a:ext cx="5801168" cy="281694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003399"/>
              </a:buClr>
              <a:buSzPts val="2800"/>
              <a:buFont typeface="Arial"/>
              <a:buChar char="•"/>
            </a:pPr>
            <a:r>
              <a:rPr lang="en-US" sz="3200" b="0" i="0" u="none" strike="noStrike" cap="none" dirty="0">
                <a:solidFill>
                  <a:srgbClr val="003399"/>
                </a:solidFill>
                <a:latin typeface="Tahoma"/>
                <a:ea typeface="Tahoma"/>
                <a:cs typeface="Tahoma"/>
                <a:sym typeface="Tahoma"/>
              </a:rPr>
              <a:t>The point is </a:t>
            </a:r>
            <a:r>
              <a:rPr lang="en-US" sz="3200" b="0" i="0" u="sng" strike="noStrike" cap="none" dirty="0">
                <a:solidFill>
                  <a:srgbClr val="003399"/>
                </a:solidFill>
                <a:latin typeface="Tahoma"/>
                <a:ea typeface="Tahoma"/>
                <a:cs typeface="Tahoma"/>
                <a:sym typeface="Tahoma"/>
              </a:rPr>
              <a:t>Pattern Matching</a:t>
            </a:r>
          </a:p>
          <a:p>
            <a:pPr marL="685800" lvl="1" indent="-228600">
              <a:spcBef>
                <a:spcPts val="0"/>
              </a:spcBef>
              <a:buSzPts val="2800"/>
            </a:pPr>
            <a:r>
              <a:rPr lang="en-US" sz="3200" dirty="0"/>
              <a:t>What’s in my trace file?</a:t>
            </a:r>
          </a:p>
          <a:p>
            <a:pPr marL="685800" lvl="1" indent="-228600">
              <a:spcBef>
                <a:spcPts val="0"/>
              </a:spcBef>
              <a:buSzPts val="2800"/>
            </a:pPr>
            <a:r>
              <a:rPr lang="en-US" sz="3200" b="0" i="0" u="none" strike="noStrike" cap="none" dirty="0">
                <a:solidFill>
                  <a:srgbClr val="003399"/>
                </a:solidFill>
                <a:latin typeface="Tahoma"/>
                <a:ea typeface="Tahoma"/>
                <a:cs typeface="Tahoma"/>
                <a:sym typeface="Tahoma"/>
              </a:rPr>
              <a:t>Is it a</a:t>
            </a:r>
            <a:r>
              <a:rPr lang="en-US" sz="3200" dirty="0"/>
              <a:t>n indication of </a:t>
            </a:r>
            <a:br>
              <a:rPr lang="en-US" sz="3200" dirty="0"/>
            </a:br>
            <a:r>
              <a:rPr lang="en-US" sz="3200" dirty="0"/>
              <a:t>communication trouble?</a:t>
            </a:r>
          </a:p>
          <a:p>
            <a:pPr marL="685800" lvl="1" indent="-228600">
              <a:spcBef>
                <a:spcPts val="0"/>
              </a:spcBef>
              <a:buSzPts val="2800"/>
            </a:pPr>
            <a:r>
              <a:rPr lang="en-US" sz="3200" b="0" i="0" u="none" strike="noStrike" cap="none" dirty="0">
                <a:solidFill>
                  <a:srgbClr val="003399"/>
                </a:solidFill>
                <a:latin typeface="Tahoma"/>
                <a:ea typeface="Tahoma"/>
                <a:cs typeface="Tahoma"/>
                <a:sym typeface="Tahoma"/>
              </a:rPr>
              <a:t>Is it </a:t>
            </a:r>
            <a:r>
              <a:rPr lang="en-US" sz="3200" dirty="0"/>
              <a:t>a </a:t>
            </a:r>
            <a:r>
              <a:rPr lang="en-US" sz="3200" i="1" dirty="0"/>
              <a:t>security threat</a:t>
            </a:r>
            <a:r>
              <a:rPr lang="en-US" sz="2800" i="1" dirty="0"/>
              <a:t>?</a:t>
            </a:r>
            <a:endParaRPr sz="2800" b="0" i="0" u="none" strike="noStrike" cap="none" dirty="0">
              <a:solidFill>
                <a:srgbClr val="003399"/>
              </a:solidFill>
              <a:latin typeface="Tahoma"/>
              <a:ea typeface="Tahoma"/>
              <a:cs typeface="Tahoma"/>
              <a:sym typeface="Tahoma"/>
            </a:endParaRPr>
          </a:p>
        </p:txBody>
      </p:sp>
      <p:pic>
        <p:nvPicPr>
          <p:cNvPr id="3" name="Picture 2">
            <a:extLst>
              <a:ext uri="{FF2B5EF4-FFF2-40B4-BE49-F238E27FC236}">
                <a16:creationId xmlns:a16="http://schemas.microsoft.com/office/drawing/2014/main" id="{E4ECDCBF-234C-411A-A1D7-B18A39BE6A0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480816" y="1132966"/>
            <a:ext cx="3579365" cy="3672840"/>
          </a:xfrm>
          <a:prstGeom prst="rect">
            <a:avLst/>
          </a:prstGeom>
        </p:spPr>
      </p:pic>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4" tooltip="http://pngimg.com/download/4776"/>
              </a:rPr>
              <a:t>This Photo</a:t>
            </a:r>
            <a:r>
              <a:rPr lang="en-US" sz="900"/>
              <a:t> by Unknown Author is licensed under </a:t>
            </a:r>
            <a:r>
              <a:rPr lang="en-US" sz="900">
                <a:hlinkClick r:id="rId5" tooltip="https://creativecommons.org/licenses/by-nc/4.0/"/>
              </a:rPr>
              <a:t>CC BY-NC</a:t>
            </a:r>
            <a:endParaRPr lang="en-US" sz="9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Being Safe Around ‘Matches’</a:t>
            </a:r>
            <a:endParaRPr sz="4000" dirty="0"/>
          </a:p>
        </p:txBody>
      </p:sp>
      <p:sp>
        <p:nvSpPr>
          <p:cNvPr id="44" name="Shape 44"/>
          <p:cNvSpPr txBox="1">
            <a:spLocks noGrp="1"/>
          </p:cNvSpPr>
          <p:nvPr>
            <p:ph type="body" idx="1"/>
          </p:nvPr>
        </p:nvSpPr>
        <p:spPr>
          <a:xfrm>
            <a:off x="76200" y="1043940"/>
            <a:ext cx="8877300" cy="3754162"/>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400" dirty="0"/>
              <a:t>  </a:t>
            </a:r>
            <a:r>
              <a:rPr lang="en-US" sz="2400" u="sng" dirty="0"/>
              <a:t>Key Strategic Idea</a:t>
            </a:r>
            <a:r>
              <a:rPr lang="en-US" sz="2400" dirty="0"/>
              <a:t>:</a:t>
            </a:r>
          </a:p>
          <a:p>
            <a:pPr marL="0" lvl="0" indent="0">
              <a:spcBef>
                <a:spcPts val="0"/>
              </a:spcBef>
              <a:buNone/>
            </a:pPr>
            <a:r>
              <a:rPr lang="en-US" sz="2400" dirty="0"/>
              <a:t>      First, validate the basic RegEx syntax in the FIND toolbar           </a:t>
            </a:r>
          </a:p>
          <a:p>
            <a:pPr marL="0" lvl="0" indent="0">
              <a:spcBef>
                <a:spcPts val="0"/>
              </a:spcBef>
              <a:buNone/>
            </a:pPr>
            <a:r>
              <a:rPr lang="en-US" sz="2400" dirty="0"/>
              <a:t>      Only then, copy to Display Filter area</a:t>
            </a:r>
          </a:p>
          <a:p>
            <a:pPr marL="0" lvl="0" indent="0">
              <a:spcBef>
                <a:spcPts val="0"/>
              </a:spcBef>
              <a:buNone/>
            </a:pPr>
            <a:r>
              <a:rPr lang="en-US" sz="2400" dirty="0"/>
              <a:t>      Wrap the RegEx in “double quotes”</a:t>
            </a:r>
          </a:p>
          <a:p>
            <a:pPr marL="0" lvl="0" indent="0">
              <a:spcBef>
                <a:spcPts val="0"/>
              </a:spcBef>
              <a:buNone/>
            </a:pPr>
            <a:r>
              <a:rPr lang="en-US" sz="2400" dirty="0"/>
              <a:t>      Add </a:t>
            </a:r>
            <a:r>
              <a:rPr lang="en-US" sz="2400" i="1" dirty="0">
                <a:latin typeface="Consolas" panose="020B0609020204030204" pitchFamily="49" charset="0"/>
              </a:rPr>
              <a:t>frame matches</a:t>
            </a:r>
            <a:r>
              <a:rPr lang="en-US" sz="2400" i="1" dirty="0"/>
              <a:t> </a:t>
            </a:r>
            <a:r>
              <a:rPr lang="en-US" sz="2400" dirty="0"/>
              <a:t>in front (or </a:t>
            </a:r>
            <a:r>
              <a:rPr lang="en-US" sz="2400" i="1" dirty="0"/>
              <a:t>frame ~</a:t>
            </a:r>
            <a:r>
              <a:rPr lang="en-US" sz="2400" dirty="0"/>
              <a:t>)</a:t>
            </a:r>
          </a:p>
          <a:p>
            <a:pPr marL="0" lvl="0" indent="0">
              <a:spcBef>
                <a:spcPts val="0"/>
              </a:spcBef>
              <a:buNone/>
            </a:pPr>
            <a:r>
              <a:rPr lang="en-US" sz="2400" dirty="0"/>
              <a:t>      Double the backslash characters</a:t>
            </a:r>
          </a:p>
          <a:p>
            <a:pPr marL="0" lvl="0" indent="0">
              <a:spcBef>
                <a:spcPts val="0"/>
              </a:spcBef>
              <a:buNone/>
            </a:pPr>
            <a:r>
              <a:rPr lang="en-US" sz="2400" dirty="0"/>
              <a:t> </a:t>
            </a:r>
          </a:p>
          <a:p>
            <a:pPr marL="0" lvl="0" indent="0">
              <a:spcBef>
                <a:spcPts val="0"/>
              </a:spcBef>
              <a:buNone/>
            </a:pPr>
            <a:r>
              <a:rPr lang="en-US" sz="2400" dirty="0"/>
              <a:t>  </a:t>
            </a:r>
            <a:r>
              <a:rPr lang="en-US" sz="2400" u="sng" dirty="0"/>
              <a:t>Classic Blunders</a:t>
            </a:r>
            <a:r>
              <a:rPr lang="en-US" sz="2400" dirty="0"/>
              <a:t>:</a:t>
            </a:r>
          </a:p>
          <a:p>
            <a:pPr marL="0" lvl="0" indent="0">
              <a:spcBef>
                <a:spcPts val="0"/>
              </a:spcBef>
              <a:buNone/>
            </a:pPr>
            <a:r>
              <a:rPr lang="en-US" sz="2400" dirty="0"/>
              <a:t>        Using </a:t>
            </a:r>
            <a:r>
              <a:rPr lang="en-US" sz="2400" u="sng" dirty="0"/>
              <a:t>contains</a:t>
            </a:r>
            <a:r>
              <a:rPr lang="en-US" sz="2400" dirty="0"/>
              <a:t> instead of </a:t>
            </a:r>
            <a:r>
              <a:rPr lang="en-US" sz="2400" u="sng" dirty="0"/>
              <a:t>matches</a:t>
            </a:r>
          </a:p>
          <a:p>
            <a:pPr marL="0" lvl="0" indent="0">
              <a:spcBef>
                <a:spcPts val="0"/>
              </a:spcBef>
              <a:buNone/>
            </a:pPr>
            <a:r>
              <a:rPr lang="en-US" sz="2400" dirty="0"/>
              <a:t>        Forgetting to double backslashes</a:t>
            </a:r>
          </a:p>
          <a:p>
            <a:pPr marL="0" lvl="0" indent="0">
              <a:spcBef>
                <a:spcPts val="0"/>
              </a:spcBef>
              <a:buNone/>
            </a:pPr>
            <a:r>
              <a:rPr lang="en-US" sz="2400" dirty="0"/>
              <a:t>        Forgetting the double quotes</a:t>
            </a:r>
          </a:p>
          <a:p>
            <a:pPr marL="0" lvl="0" indent="0">
              <a:spcBef>
                <a:spcPts val="0"/>
              </a:spcBef>
              <a:buNone/>
            </a:pPr>
            <a:r>
              <a:rPr lang="en-US" sz="2400" dirty="0"/>
              <a:t>        </a:t>
            </a:r>
            <a:endParaRPr lang="en-US" sz="2000" dirty="0"/>
          </a:p>
        </p:txBody>
      </p:sp>
      <p:pic>
        <p:nvPicPr>
          <p:cNvPr id="3" name="Picture 2">
            <a:extLst>
              <a:ext uri="{FF2B5EF4-FFF2-40B4-BE49-F238E27FC236}">
                <a16:creationId xmlns:a16="http://schemas.microsoft.com/office/drawing/2014/main" id="{FED8B4FE-C0E8-46FA-B93C-FB422A1760A3}"/>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12811" r="21729" b="12689"/>
          <a:stretch/>
        </p:blipFill>
        <p:spPr>
          <a:xfrm>
            <a:off x="5798821" y="2783805"/>
            <a:ext cx="3223260" cy="2014297"/>
          </a:xfrm>
          <a:prstGeom prst="rect">
            <a:avLst/>
          </a:prstGeom>
        </p:spPr>
      </p:pic>
    </p:spTree>
    <p:extLst>
      <p:ext uri="{BB962C8B-B14F-4D97-AF65-F5344CB8AC3E}">
        <p14:creationId xmlns:p14="http://schemas.microsoft.com/office/powerpoint/2010/main" val="11801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xEl>
                                              <p:pRg st="7" end="7"/>
                                            </p:txEl>
                                          </p:spTgt>
                                        </p:tgtEl>
                                        <p:attrNameLst>
                                          <p:attrName>style.visibility</p:attrName>
                                        </p:attrNameLst>
                                      </p:cBhvr>
                                      <p:to>
                                        <p:strVal val="visible"/>
                                      </p:to>
                                    </p:set>
                                  </p:childTnLst>
                                </p:cTn>
                              </p:par>
                            </p:childTnLst>
                          </p:cTn>
                        </p:par>
                        <p:par>
                          <p:cTn id="31" fill="hold">
                            <p:stCondLst>
                              <p:cond delay="0"/>
                            </p:stCondLst>
                            <p:childTnLst>
                              <p:par>
                                <p:cTn id="32" presetID="10" presetClass="entr" presetSubtype="0" fill="hold" nodeType="afterEffect">
                                  <p:stCondLst>
                                    <p:cond delay="20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20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4">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dirty="0"/>
              <a:t>Finding AMEX</a:t>
            </a:r>
            <a:endParaRPr dirty="0"/>
          </a:p>
        </p:txBody>
      </p:sp>
      <p:sp>
        <p:nvSpPr>
          <p:cNvPr id="44" name="Shape 44"/>
          <p:cNvSpPr txBox="1">
            <a:spLocks noGrp="1"/>
          </p:cNvSpPr>
          <p:nvPr>
            <p:ph type="body" idx="1"/>
          </p:nvPr>
        </p:nvSpPr>
        <p:spPr>
          <a:xfrm>
            <a:off x="220980" y="1219199"/>
            <a:ext cx="8846820" cy="3357965"/>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000" dirty="0"/>
              <a:t>Display filter options:</a:t>
            </a:r>
          </a:p>
          <a:p>
            <a:pPr marL="0" lvl="0" indent="0">
              <a:spcBef>
                <a:spcPts val="0"/>
              </a:spcBef>
              <a:buNone/>
            </a:pPr>
            <a:endParaRPr lang="en-US" sz="2000" dirty="0"/>
          </a:p>
          <a:p>
            <a:pPr marL="0" lvl="0" indent="0">
              <a:spcBef>
                <a:spcPts val="0"/>
              </a:spcBef>
              <a:buNone/>
            </a:pPr>
            <a:r>
              <a:rPr lang="en-US" sz="1900" dirty="0">
                <a:latin typeface="Consolas" panose="020B0609020204030204" pitchFamily="49" charset="0"/>
              </a:rPr>
              <a:t>   frame matches “\\d\\d\\d\\d\\d\\d\\d\\d\\d\\d\\d\\d\\d\\d\\d”</a:t>
            </a:r>
          </a:p>
          <a:p>
            <a:pPr marL="0" lvl="0" indent="0">
              <a:spcBef>
                <a:spcPts val="0"/>
              </a:spcBef>
              <a:buNone/>
            </a:pPr>
            <a:endParaRPr lang="en-US" sz="2000" dirty="0">
              <a:latin typeface="Consolas" panose="020B0609020204030204" pitchFamily="49" charset="0"/>
            </a:endParaRPr>
          </a:p>
          <a:p>
            <a:pPr marL="0" lvl="0" indent="0">
              <a:spcBef>
                <a:spcPts val="0"/>
              </a:spcBef>
              <a:buNone/>
            </a:pPr>
            <a:r>
              <a:rPr lang="en-US" sz="2000" dirty="0">
                <a:latin typeface="Consolas" panose="020B0609020204030204" pitchFamily="49" charset="0"/>
              </a:rPr>
              <a:t>   </a:t>
            </a:r>
            <a:r>
              <a:rPr lang="en-US" sz="1900" dirty="0">
                <a:latin typeface="Consolas" panose="020B0609020204030204" pitchFamily="49" charset="0"/>
              </a:rPr>
              <a:t>frame matches “\\d{15}”</a:t>
            </a:r>
          </a:p>
          <a:p>
            <a:pPr marL="0" lvl="0" indent="0">
              <a:spcBef>
                <a:spcPts val="0"/>
              </a:spcBef>
              <a:buNone/>
            </a:pPr>
            <a:endParaRPr lang="en-US" sz="2000" dirty="0"/>
          </a:p>
          <a:p>
            <a:pPr marL="0" lvl="0" indent="0">
              <a:spcBef>
                <a:spcPts val="0"/>
              </a:spcBef>
              <a:buNone/>
            </a:pPr>
            <a:endParaRPr lang="en-US" sz="1800" dirty="0"/>
          </a:p>
        </p:txBody>
      </p:sp>
      <p:grpSp>
        <p:nvGrpSpPr>
          <p:cNvPr id="5" name="Group 4">
            <a:extLst>
              <a:ext uri="{FF2B5EF4-FFF2-40B4-BE49-F238E27FC236}">
                <a16:creationId xmlns:a16="http://schemas.microsoft.com/office/drawing/2014/main" id="{604841CC-878B-449C-8712-394DB1102882}"/>
              </a:ext>
            </a:extLst>
          </p:cNvPr>
          <p:cNvGrpSpPr/>
          <p:nvPr/>
        </p:nvGrpSpPr>
        <p:grpSpPr>
          <a:xfrm>
            <a:off x="4644390" y="2430780"/>
            <a:ext cx="4358640" cy="2288912"/>
            <a:chOff x="4514007" y="2071701"/>
            <a:chExt cx="4553793" cy="2724191"/>
          </a:xfrm>
        </p:grpSpPr>
        <p:pic>
          <p:nvPicPr>
            <p:cNvPr id="3" name="Picture 2">
              <a:extLst>
                <a:ext uri="{FF2B5EF4-FFF2-40B4-BE49-F238E27FC236}">
                  <a16:creationId xmlns:a16="http://schemas.microsoft.com/office/drawing/2014/main" id="{87E2E7A9-5225-4E7A-AF9D-288CCE24A473}"/>
                </a:ext>
              </a:extLst>
            </p:cNvPr>
            <p:cNvPicPr>
              <a:picLocks noChangeAspect="1"/>
            </p:cNvPicPr>
            <p:nvPr/>
          </p:nvPicPr>
          <p:blipFill>
            <a:blip r:embed="rId3"/>
            <a:stretch>
              <a:fillRect/>
            </a:stretch>
          </p:blipFill>
          <p:spPr>
            <a:xfrm>
              <a:off x="4861700" y="2071701"/>
              <a:ext cx="4206100" cy="2724191"/>
            </a:xfrm>
            <a:prstGeom prst="rect">
              <a:avLst/>
            </a:prstGeom>
          </p:spPr>
        </p:pic>
        <p:sp>
          <p:nvSpPr>
            <p:cNvPr id="4" name="Rectangle 3">
              <a:extLst>
                <a:ext uri="{FF2B5EF4-FFF2-40B4-BE49-F238E27FC236}">
                  <a16:creationId xmlns:a16="http://schemas.microsoft.com/office/drawing/2014/main" id="{9622CD6F-000D-4017-89F8-023E9B417E10}"/>
                </a:ext>
              </a:extLst>
            </p:cNvPr>
            <p:cNvSpPr/>
            <p:nvPr/>
          </p:nvSpPr>
          <p:spPr>
            <a:xfrm>
              <a:off x="4514007" y="4238611"/>
              <a:ext cx="3319353" cy="400110"/>
            </a:xfrm>
            <a:prstGeom prst="rect">
              <a:avLst/>
            </a:prstGeom>
            <a:noFill/>
          </p:spPr>
          <p:txBody>
            <a:bodyPr wrap="square" lIns="91440" tIns="45720" rIns="91440" bIns="45720">
              <a:spAutoFit/>
            </a:bodyPr>
            <a:lstStyle/>
            <a:p>
              <a:pPr algn="ctr"/>
              <a:r>
                <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Gerald Combs</a:t>
              </a:r>
            </a:p>
          </p:txBody>
        </p:sp>
      </p:grpSp>
    </p:spTree>
    <p:extLst>
      <p:ext uri="{BB962C8B-B14F-4D97-AF65-F5344CB8AC3E}">
        <p14:creationId xmlns:p14="http://schemas.microsoft.com/office/powerpoint/2010/main" val="1822132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4000" dirty="0"/>
              <a:t>RegEx Syntax Lesson 3: Mixing Regular and Meta</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p:txBody>
          <a:bodyPr/>
          <a:lstStyle/>
          <a:p>
            <a:pPr marL="50800" indent="0">
              <a:buNone/>
            </a:pPr>
            <a:r>
              <a:rPr lang="en-US" dirty="0"/>
              <a:t>When mixing regular characters and metacharacters, no special transition is used to go from one to the other.  Regular and metacharacters sit side-by-side in a regular expression.</a:t>
            </a:r>
          </a:p>
        </p:txBody>
      </p:sp>
    </p:spTree>
    <p:extLst>
      <p:ext uri="{BB962C8B-B14F-4D97-AF65-F5344CB8AC3E}">
        <p14:creationId xmlns:p14="http://schemas.microsoft.com/office/powerpoint/2010/main" val="39847607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3: Finding the SSN</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678866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dirty="0"/>
              <a:t>Finding the SSN</a:t>
            </a:r>
            <a:endParaRPr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Display filter options:</a:t>
            </a:r>
          </a:p>
          <a:p>
            <a:pPr marL="0" lvl="0" indent="0">
              <a:spcBef>
                <a:spcPts val="0"/>
              </a:spcBef>
              <a:buNone/>
            </a:pPr>
            <a:r>
              <a:rPr lang="en-US" sz="2200" dirty="0"/>
              <a:t>     </a:t>
            </a:r>
            <a:r>
              <a:rPr lang="en-US" sz="2200" dirty="0">
                <a:latin typeface="Consolas" panose="020B0609020204030204" pitchFamily="49" charset="0"/>
              </a:rPr>
              <a:t>frame matches "\\d{3}-\\d{2}-\\d{4}"</a:t>
            </a:r>
          </a:p>
          <a:p>
            <a:pPr marL="0" lvl="0" indent="0">
              <a:spcBef>
                <a:spcPts val="0"/>
              </a:spcBef>
              <a:buNone/>
            </a:pPr>
            <a:r>
              <a:rPr lang="en-US" sz="2200" dirty="0">
                <a:latin typeface="Consolas" panose="020B0609020204030204" pitchFamily="49" charset="0"/>
              </a:rPr>
              <a:t>   frame matches "\\d\\d\\d-\\d\\d-\\d\\d\\d\\d"</a:t>
            </a:r>
          </a:p>
          <a:p>
            <a:pPr marL="0" lvl="0" indent="0">
              <a:spcBef>
                <a:spcPts val="0"/>
              </a:spcBef>
              <a:buNone/>
            </a:pPr>
            <a:endParaRPr lang="en-US" dirty="0"/>
          </a:p>
          <a:p>
            <a:pPr marL="0" lvl="0" indent="0">
              <a:spcBef>
                <a:spcPts val="0"/>
              </a:spcBef>
              <a:buNone/>
            </a:pPr>
            <a:r>
              <a:rPr lang="en-US" dirty="0"/>
              <a:t>Find toolbar options:</a:t>
            </a:r>
          </a:p>
          <a:p>
            <a:pPr marL="0" lvl="0" indent="0">
              <a:spcBef>
                <a:spcPts val="0"/>
              </a:spcBef>
              <a:buNone/>
            </a:pPr>
            <a:r>
              <a:rPr lang="en-US" sz="2600" dirty="0">
                <a:latin typeface="Consolas" panose="020B0609020204030204" pitchFamily="49" charset="0"/>
              </a:rPr>
              <a:t>	\d{3}-\d{2}-\d{4}</a:t>
            </a:r>
          </a:p>
          <a:p>
            <a:pPr marL="0" lvl="0" indent="0">
              <a:spcBef>
                <a:spcPts val="0"/>
              </a:spcBef>
              <a:buNone/>
            </a:pPr>
            <a:r>
              <a:rPr lang="en-US" sz="2600" dirty="0">
                <a:latin typeface="Consolas" panose="020B0609020204030204" pitchFamily="49" charset="0"/>
              </a:rPr>
              <a:t>	\d\d\d-\d\d-\d\d\d\d</a:t>
            </a:r>
          </a:p>
        </p:txBody>
      </p:sp>
      <p:pic>
        <p:nvPicPr>
          <p:cNvPr id="4" name="Picture 3">
            <a:extLst>
              <a:ext uri="{FF2B5EF4-FFF2-40B4-BE49-F238E27FC236}">
                <a16:creationId xmlns:a16="http://schemas.microsoft.com/office/drawing/2014/main" id="{6FBB870E-551E-46F9-852A-5368F6F3303B}"/>
              </a:ext>
            </a:extLst>
          </p:cNvPr>
          <p:cNvPicPr>
            <a:picLocks noChangeAspect="1"/>
          </p:cNvPicPr>
          <p:nvPr/>
        </p:nvPicPr>
        <p:blipFill>
          <a:blip r:embed="rId3"/>
          <a:stretch>
            <a:fillRect/>
          </a:stretch>
        </p:blipFill>
        <p:spPr>
          <a:xfrm>
            <a:off x="5219700" y="2678403"/>
            <a:ext cx="3832860" cy="2012252"/>
          </a:xfrm>
          <a:prstGeom prst="rect">
            <a:avLst/>
          </a:prstGeom>
        </p:spPr>
      </p:pic>
      <p:sp>
        <p:nvSpPr>
          <p:cNvPr id="5" name="Rectangle 4">
            <a:extLst>
              <a:ext uri="{FF2B5EF4-FFF2-40B4-BE49-F238E27FC236}">
                <a16:creationId xmlns:a16="http://schemas.microsoft.com/office/drawing/2014/main" id="{3C7B519E-D8ED-40B7-BE72-E9C5E9198F7D}"/>
              </a:ext>
            </a:extLst>
          </p:cNvPr>
          <p:cNvSpPr/>
          <p:nvPr/>
        </p:nvSpPr>
        <p:spPr>
          <a:xfrm>
            <a:off x="5684837" y="4000605"/>
            <a:ext cx="2902586" cy="523220"/>
          </a:xfrm>
          <a:prstGeom prst="rect">
            <a:avLst/>
          </a:prstGeom>
          <a:noFill/>
        </p:spPr>
        <p:txBody>
          <a:bodyPr wrap="square" lIns="91440" tIns="45720" rIns="91440" bIns="45720">
            <a:spAutoFit/>
          </a:bodyPr>
          <a:lstStyle/>
          <a:p>
            <a:pPr algn="ctr"/>
            <a:r>
              <a:rPr lang="en-US" sz="2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Gerald Combs</a:t>
            </a:r>
          </a:p>
        </p:txBody>
      </p:sp>
    </p:spTree>
    <p:extLst>
      <p:ext uri="{BB962C8B-B14F-4D97-AF65-F5344CB8AC3E}">
        <p14:creationId xmlns:p14="http://schemas.microsoft.com/office/powerpoint/2010/main" val="38871931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4000" dirty="0"/>
              <a:t>RegEx Syntax Lesson 4: </a:t>
            </a:r>
            <a:r>
              <a:rPr lang="en-US" sz="4000" dirty="0" err="1"/>
              <a:t>Subpatterns</a:t>
            </a:r>
            <a:endParaRPr lang="en-US" sz="4000" dirty="0"/>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p:txBody>
          <a:bodyPr/>
          <a:lstStyle/>
          <a:p>
            <a:pPr marL="50800" indent="0">
              <a:buNone/>
            </a:pPr>
            <a:r>
              <a:rPr lang="en-US" dirty="0"/>
              <a:t>Any set of characters (regular or meta) can be grouped together inside parenthesis to organize them for </a:t>
            </a:r>
            <a:r>
              <a:rPr lang="en-US" dirty="0">
                <a:solidFill>
                  <a:srgbClr val="FF0000"/>
                </a:solidFill>
              </a:rPr>
              <a:t>repetition</a:t>
            </a:r>
            <a:r>
              <a:rPr lang="en-US" dirty="0"/>
              <a:t> or for creating </a:t>
            </a:r>
            <a:r>
              <a:rPr lang="en-US" dirty="0">
                <a:solidFill>
                  <a:srgbClr val="FF0000"/>
                </a:solidFill>
              </a:rPr>
              <a:t>alternative patterns</a:t>
            </a:r>
            <a:r>
              <a:rPr lang="en-US" dirty="0"/>
              <a:t>.  Such a grouping is called a </a:t>
            </a:r>
            <a:r>
              <a:rPr lang="en-US" dirty="0" err="1"/>
              <a:t>subpattern</a:t>
            </a:r>
            <a:r>
              <a:rPr lang="en-US" dirty="0"/>
              <a:t>.</a:t>
            </a:r>
          </a:p>
          <a:p>
            <a:pPr marL="50800" indent="0">
              <a:buNone/>
            </a:pPr>
            <a:r>
              <a:rPr lang="en-US" dirty="0"/>
              <a:t>Brain Cramp Warning: </a:t>
            </a:r>
            <a:r>
              <a:rPr lang="en-US" dirty="0" err="1"/>
              <a:t>subpatterns</a:t>
            </a:r>
            <a:r>
              <a:rPr lang="en-US" dirty="0"/>
              <a:t> can </a:t>
            </a:r>
            <a:br>
              <a:rPr lang="en-US" dirty="0"/>
            </a:br>
            <a:r>
              <a:rPr lang="en-US" dirty="0"/>
              <a:t>be nested inside of other </a:t>
            </a:r>
            <a:r>
              <a:rPr lang="en-US" dirty="0" err="1"/>
              <a:t>subpatterns</a:t>
            </a:r>
            <a:r>
              <a:rPr lang="en-US" dirty="0"/>
              <a:t>!</a:t>
            </a:r>
          </a:p>
        </p:txBody>
      </p:sp>
      <p:pic>
        <p:nvPicPr>
          <p:cNvPr id="5" name="Picture 4">
            <a:extLst>
              <a:ext uri="{FF2B5EF4-FFF2-40B4-BE49-F238E27FC236}">
                <a16:creationId xmlns:a16="http://schemas.microsoft.com/office/drawing/2014/main" id="{61C62937-06CE-4F69-AD1E-E29B02DFB44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307461" y="3028950"/>
            <a:ext cx="1785738" cy="1767882"/>
          </a:xfrm>
          <a:prstGeom prst="rect">
            <a:avLst/>
          </a:prstGeom>
        </p:spPr>
      </p:pic>
    </p:spTree>
    <p:extLst>
      <p:ext uri="{BB962C8B-B14F-4D97-AF65-F5344CB8AC3E}">
        <p14:creationId xmlns:p14="http://schemas.microsoft.com/office/powerpoint/2010/main" val="46186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2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Wireshark and RegEx</a:t>
            </a:r>
            <a:endParaRPr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4: Finding the VISA CC</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8447072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dirty="0"/>
              <a:t>Finding the VISA CC</a:t>
            </a:r>
            <a:endParaRPr dirty="0"/>
          </a:p>
        </p:txBody>
      </p:sp>
      <p:sp>
        <p:nvSpPr>
          <p:cNvPr id="44" name="Shape 44"/>
          <p:cNvSpPr txBox="1">
            <a:spLocks noGrp="1"/>
          </p:cNvSpPr>
          <p:nvPr>
            <p:ph type="body" idx="1"/>
          </p:nvPr>
        </p:nvSpPr>
        <p:spPr>
          <a:xfrm>
            <a:off x="129540" y="1178561"/>
            <a:ext cx="8564246"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3200" dirty="0"/>
              <a:t> </a:t>
            </a:r>
            <a:r>
              <a:rPr lang="en-US" sz="2400" dirty="0"/>
              <a:t>Display filters:  </a:t>
            </a:r>
          </a:p>
          <a:p>
            <a:pPr marL="0" lvl="0" indent="0">
              <a:spcBef>
                <a:spcPts val="0"/>
              </a:spcBef>
              <a:buNone/>
            </a:pPr>
            <a:endParaRPr lang="en-US" sz="2000" dirty="0"/>
          </a:p>
          <a:p>
            <a:pPr marL="0" lvl="0" indent="0">
              <a:spcBef>
                <a:spcPts val="0"/>
              </a:spcBef>
              <a:buNone/>
            </a:pPr>
            <a:r>
              <a:rPr lang="en-US" sz="2000" dirty="0">
                <a:latin typeface="Consolas" panose="020B0609020204030204" pitchFamily="49" charset="0"/>
              </a:rPr>
              <a:t>    </a:t>
            </a:r>
            <a:r>
              <a:rPr lang="en-US" sz="1600" dirty="0">
                <a:latin typeface="Consolas" panose="020B0609020204030204" pitchFamily="49" charset="0"/>
              </a:rPr>
              <a:t>frame matches "\\d\\d\\d\\d \\d\\d\\d\\d \\d\\d\\d\\d \\d\\d\\d\\d"   </a:t>
            </a:r>
          </a:p>
          <a:p>
            <a:pPr marL="0" lvl="0" indent="0">
              <a:spcBef>
                <a:spcPts val="0"/>
              </a:spcBef>
              <a:buNone/>
            </a:pPr>
            <a:r>
              <a:rPr lang="en-US" sz="1600" dirty="0">
                <a:latin typeface="Consolas" panose="020B0609020204030204" pitchFamily="49" charset="0"/>
              </a:rPr>
              <a:t>     frame matches "\\d\\d\\d\\d</a:t>
            </a:r>
            <a:r>
              <a:rPr lang="en-US" sz="1600" dirty="0">
                <a:solidFill>
                  <a:srgbClr val="FF0000"/>
                </a:solidFill>
                <a:latin typeface="Consolas" panose="020B0609020204030204" pitchFamily="49" charset="0"/>
              </a:rPr>
              <a:t>(</a:t>
            </a:r>
            <a:r>
              <a:rPr lang="en-US" sz="1600" dirty="0">
                <a:latin typeface="Consolas" panose="020B0609020204030204" pitchFamily="49" charset="0"/>
              </a:rPr>
              <a:t> \\d\\d\\d\\d</a:t>
            </a:r>
            <a:r>
              <a:rPr lang="en-US" sz="1600" dirty="0">
                <a:solidFill>
                  <a:srgbClr val="FF0000"/>
                </a:solidFill>
                <a:latin typeface="Consolas" panose="020B0609020204030204" pitchFamily="49" charset="0"/>
              </a:rPr>
              <a:t>)</a:t>
            </a:r>
            <a:r>
              <a:rPr lang="en-US" sz="1600" dirty="0">
                <a:latin typeface="Consolas" panose="020B0609020204030204" pitchFamily="49" charset="0"/>
              </a:rPr>
              <a:t>{3}"</a:t>
            </a:r>
          </a:p>
          <a:p>
            <a:pPr marL="0" lvl="0" indent="0">
              <a:spcBef>
                <a:spcPts val="0"/>
              </a:spcBef>
              <a:buNone/>
            </a:pPr>
            <a:r>
              <a:rPr lang="en-US" sz="1600" dirty="0">
                <a:latin typeface="Consolas" panose="020B0609020204030204" pitchFamily="49" charset="0"/>
              </a:rPr>
              <a:t>     frame matches "\\d{4}</a:t>
            </a:r>
            <a:r>
              <a:rPr lang="en-US" sz="1600" dirty="0">
                <a:solidFill>
                  <a:srgbClr val="FF0000"/>
                </a:solidFill>
                <a:latin typeface="Consolas" panose="020B0609020204030204" pitchFamily="49" charset="0"/>
              </a:rPr>
              <a:t>(</a:t>
            </a:r>
            <a:r>
              <a:rPr lang="en-US" sz="1600" dirty="0">
                <a:latin typeface="Consolas" panose="020B0609020204030204" pitchFamily="49" charset="0"/>
              </a:rPr>
              <a:t> \\d{4}</a:t>
            </a:r>
            <a:r>
              <a:rPr lang="en-US" sz="1600" dirty="0">
                <a:solidFill>
                  <a:srgbClr val="FF0000"/>
                </a:solidFill>
                <a:latin typeface="Consolas" panose="020B0609020204030204" pitchFamily="49" charset="0"/>
              </a:rPr>
              <a:t>)</a:t>
            </a:r>
            <a:r>
              <a:rPr lang="en-US" sz="1600" dirty="0">
                <a:latin typeface="Consolas" panose="020B0609020204030204" pitchFamily="49" charset="0"/>
              </a:rPr>
              <a:t>{3}" </a:t>
            </a:r>
          </a:p>
          <a:p>
            <a:pPr marL="0" lvl="0" indent="0">
              <a:spcBef>
                <a:spcPts val="0"/>
              </a:spcBef>
              <a:buNone/>
            </a:pPr>
            <a:r>
              <a:rPr lang="en-US" sz="2000" dirty="0"/>
              <a:t>      </a:t>
            </a:r>
          </a:p>
          <a:p>
            <a:pPr marL="0" lvl="0" indent="0">
              <a:spcBef>
                <a:spcPts val="0"/>
              </a:spcBef>
              <a:buNone/>
            </a:pPr>
            <a:r>
              <a:rPr lang="en-US" sz="2400" dirty="0"/>
              <a:t>  Find toolbar:</a:t>
            </a:r>
          </a:p>
          <a:p>
            <a:pPr marL="0" lvl="0" indent="0">
              <a:spcBef>
                <a:spcPts val="0"/>
              </a:spcBef>
              <a:buNone/>
            </a:pPr>
            <a:endParaRPr lang="en-US" sz="2000" dirty="0"/>
          </a:p>
          <a:p>
            <a:pPr marL="0" lvl="0" indent="0">
              <a:spcBef>
                <a:spcPts val="0"/>
              </a:spcBef>
              <a:buNone/>
            </a:pPr>
            <a:r>
              <a:rPr lang="en-US" sz="2400" dirty="0">
                <a:latin typeface="Consolas" panose="020B0609020204030204" pitchFamily="49" charset="0"/>
              </a:rPr>
              <a:t>   </a:t>
            </a:r>
            <a:r>
              <a:rPr lang="en-US" sz="1800" dirty="0">
                <a:latin typeface="Consolas" panose="020B0609020204030204" pitchFamily="49" charset="0"/>
              </a:rPr>
              <a:t>\d\d\d\d \d\d\d\d \d\d\d\d \d\d\d\d</a:t>
            </a:r>
          </a:p>
          <a:p>
            <a:pPr marL="0" lvl="0" indent="0">
              <a:spcBef>
                <a:spcPts val="0"/>
              </a:spcBef>
              <a:buNone/>
            </a:pPr>
            <a:r>
              <a:rPr lang="en-US" sz="1800" dirty="0">
                <a:latin typeface="Consolas" panose="020B0609020204030204" pitchFamily="49" charset="0"/>
              </a:rPr>
              <a:t>    \d\d\d\d</a:t>
            </a:r>
            <a:r>
              <a:rPr lang="en-US" sz="1800" dirty="0">
                <a:solidFill>
                  <a:srgbClr val="FF0000"/>
                </a:solidFill>
                <a:latin typeface="Consolas" panose="020B0609020204030204" pitchFamily="49" charset="0"/>
              </a:rPr>
              <a:t>(</a:t>
            </a:r>
            <a:r>
              <a:rPr lang="en-US" sz="1800" dirty="0">
                <a:latin typeface="Consolas" panose="020B0609020204030204" pitchFamily="49" charset="0"/>
              </a:rPr>
              <a:t> \d\d\d\d</a:t>
            </a:r>
            <a:r>
              <a:rPr lang="en-US" sz="1800" dirty="0">
                <a:solidFill>
                  <a:srgbClr val="FF0000"/>
                </a:solidFill>
                <a:latin typeface="Consolas" panose="020B0609020204030204" pitchFamily="49" charset="0"/>
              </a:rPr>
              <a:t>)</a:t>
            </a:r>
            <a:r>
              <a:rPr lang="en-US" sz="1800" dirty="0">
                <a:latin typeface="Consolas" panose="020B0609020204030204" pitchFamily="49" charset="0"/>
              </a:rPr>
              <a:t>{3}</a:t>
            </a:r>
          </a:p>
          <a:p>
            <a:pPr marL="0" lvl="0" indent="0">
              <a:spcBef>
                <a:spcPts val="0"/>
              </a:spcBef>
              <a:buNone/>
            </a:pPr>
            <a:r>
              <a:rPr lang="en-US" sz="1800" dirty="0">
                <a:latin typeface="Consolas" panose="020B0609020204030204" pitchFamily="49" charset="0"/>
              </a:rPr>
              <a:t>    \d{4}</a:t>
            </a:r>
            <a:r>
              <a:rPr lang="en-US" sz="1800" dirty="0">
                <a:solidFill>
                  <a:srgbClr val="FF0000"/>
                </a:solidFill>
                <a:latin typeface="Consolas" panose="020B0609020204030204" pitchFamily="49" charset="0"/>
              </a:rPr>
              <a:t>(</a:t>
            </a:r>
            <a:r>
              <a:rPr lang="en-US" sz="1800" dirty="0">
                <a:latin typeface="Consolas" panose="020B0609020204030204" pitchFamily="49" charset="0"/>
              </a:rPr>
              <a:t> \d{4}</a:t>
            </a:r>
            <a:r>
              <a:rPr lang="en-US" sz="1800" dirty="0">
                <a:solidFill>
                  <a:srgbClr val="FF0000"/>
                </a:solidFill>
                <a:latin typeface="Consolas" panose="020B0609020204030204" pitchFamily="49" charset="0"/>
              </a:rPr>
              <a:t>)</a:t>
            </a:r>
            <a:r>
              <a:rPr lang="en-US" sz="1800" dirty="0">
                <a:latin typeface="Consolas" panose="020B0609020204030204" pitchFamily="49" charset="0"/>
              </a:rPr>
              <a:t>{3}</a:t>
            </a:r>
          </a:p>
        </p:txBody>
      </p:sp>
      <p:pic>
        <p:nvPicPr>
          <p:cNvPr id="3" name="Picture 2">
            <a:extLst>
              <a:ext uri="{FF2B5EF4-FFF2-40B4-BE49-F238E27FC236}">
                <a16:creationId xmlns:a16="http://schemas.microsoft.com/office/drawing/2014/main" id="{C6FD4B71-0356-4A3E-908E-790CD6E9BA45}"/>
              </a:ext>
            </a:extLst>
          </p:cNvPr>
          <p:cNvPicPr>
            <a:picLocks noChangeAspect="1"/>
          </p:cNvPicPr>
          <p:nvPr/>
        </p:nvPicPr>
        <p:blipFill>
          <a:blip r:embed="rId3"/>
          <a:stretch>
            <a:fillRect/>
          </a:stretch>
        </p:blipFill>
        <p:spPr>
          <a:xfrm>
            <a:off x="5570220" y="2369395"/>
            <a:ext cx="3505225" cy="2396955"/>
          </a:xfrm>
          <a:prstGeom prst="rect">
            <a:avLst/>
          </a:prstGeom>
        </p:spPr>
      </p:pic>
    </p:spTree>
    <p:extLst>
      <p:ext uri="{BB962C8B-B14F-4D97-AF65-F5344CB8AC3E}">
        <p14:creationId xmlns:p14="http://schemas.microsoft.com/office/powerpoint/2010/main" val="7917197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3600" dirty="0"/>
              <a:t>Can I Get That In Plain English?</a:t>
            </a:r>
            <a:endParaRPr sz="3600"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endParaRPr lang="en-US" sz="2000" dirty="0"/>
          </a:p>
          <a:p>
            <a:pPr marL="0" lvl="0" indent="0">
              <a:spcBef>
                <a:spcPts val="0"/>
              </a:spcBef>
              <a:buNone/>
            </a:pPr>
            <a:r>
              <a:rPr lang="en-US" sz="4800" dirty="0">
                <a:latin typeface="Consolas" panose="020B0609020204030204" pitchFamily="49" charset="0"/>
              </a:rPr>
              <a:t>  \d{4}</a:t>
            </a:r>
            <a:r>
              <a:rPr lang="en-US" sz="4800" dirty="0">
                <a:solidFill>
                  <a:srgbClr val="FF0000"/>
                </a:solidFill>
                <a:latin typeface="Consolas" panose="020B0609020204030204" pitchFamily="49" charset="0"/>
              </a:rPr>
              <a:t>(</a:t>
            </a:r>
            <a:r>
              <a:rPr lang="en-US" sz="4800" dirty="0">
                <a:latin typeface="Consolas" panose="020B0609020204030204" pitchFamily="49" charset="0"/>
              </a:rPr>
              <a:t> \d{4}</a:t>
            </a:r>
            <a:r>
              <a:rPr lang="en-US" sz="4800" dirty="0">
                <a:solidFill>
                  <a:srgbClr val="FF0000"/>
                </a:solidFill>
                <a:latin typeface="Consolas" panose="020B0609020204030204" pitchFamily="49" charset="0"/>
              </a:rPr>
              <a:t>)</a:t>
            </a:r>
            <a:r>
              <a:rPr lang="en-US" sz="4800" dirty="0">
                <a:solidFill>
                  <a:schemeClr val="accent6"/>
                </a:solidFill>
                <a:latin typeface="Consolas" panose="020B0609020204030204" pitchFamily="49" charset="0"/>
              </a:rPr>
              <a:t>{3}</a:t>
            </a:r>
          </a:p>
          <a:p>
            <a:pPr marL="0" lvl="0" indent="0">
              <a:spcBef>
                <a:spcPts val="0"/>
              </a:spcBef>
              <a:buNone/>
            </a:pPr>
            <a:endParaRPr lang="en-US" sz="2000" dirty="0"/>
          </a:p>
          <a:p>
            <a:pPr marL="0" lvl="0" indent="0">
              <a:spcBef>
                <a:spcPts val="0"/>
              </a:spcBef>
              <a:buNone/>
            </a:pPr>
            <a:r>
              <a:rPr lang="en-US" sz="3200" dirty="0"/>
              <a:t>"any four consecutive digits immediately followed </a:t>
            </a:r>
            <a:r>
              <a:rPr lang="en-US" sz="3200" dirty="0">
                <a:solidFill>
                  <a:schemeClr val="accent6"/>
                </a:solidFill>
              </a:rPr>
              <a:t>three</a:t>
            </a:r>
            <a:r>
              <a:rPr lang="en-US" sz="3200" dirty="0"/>
              <a:t> </a:t>
            </a:r>
            <a:r>
              <a:rPr lang="en-US" sz="3200" dirty="0">
                <a:solidFill>
                  <a:schemeClr val="accent6"/>
                </a:solidFill>
              </a:rPr>
              <a:t>repetitions</a:t>
            </a:r>
            <a:r>
              <a:rPr lang="en-US" sz="3200" dirty="0"/>
              <a:t> of </a:t>
            </a:r>
            <a:r>
              <a:rPr lang="en-US" sz="3200" dirty="0">
                <a:solidFill>
                  <a:srgbClr val="FF0000"/>
                </a:solidFill>
              </a:rPr>
              <a:t>(</a:t>
            </a:r>
            <a:r>
              <a:rPr lang="en-US" sz="3200" dirty="0"/>
              <a:t>a group containing one space immediately followed by any four consecutive digits</a:t>
            </a:r>
            <a:r>
              <a:rPr lang="en-US" sz="3200" dirty="0">
                <a:solidFill>
                  <a:srgbClr val="FF0000"/>
                </a:solidFill>
              </a:rPr>
              <a:t>)</a:t>
            </a:r>
            <a:r>
              <a:rPr lang="en-US" sz="3200" dirty="0"/>
              <a:t>"</a:t>
            </a:r>
          </a:p>
        </p:txBody>
      </p:sp>
      <p:pic>
        <p:nvPicPr>
          <p:cNvPr id="5" name="Picture 4">
            <a:extLst>
              <a:ext uri="{FF2B5EF4-FFF2-40B4-BE49-F238E27FC236}">
                <a16:creationId xmlns:a16="http://schemas.microsoft.com/office/drawing/2014/main" id="{016A44C9-5A49-47A9-9C05-3DF24C04BA7E}"/>
              </a:ext>
            </a:extLst>
          </p:cNvPr>
          <p:cNvPicPr>
            <a:picLocks noChangeAspect="1"/>
          </p:cNvPicPr>
          <p:nvPr/>
        </p:nvPicPr>
        <p:blipFill rotWithShape="1">
          <a:blip r:embed="rId3"/>
          <a:srcRect t="6941" b="9203"/>
          <a:stretch/>
        </p:blipFill>
        <p:spPr>
          <a:xfrm>
            <a:off x="6896100" y="1050335"/>
            <a:ext cx="2247900" cy="1289005"/>
          </a:xfrm>
          <a:prstGeom prst="rect">
            <a:avLst/>
          </a:prstGeom>
        </p:spPr>
      </p:pic>
    </p:spTree>
    <p:extLst>
      <p:ext uri="{BB962C8B-B14F-4D97-AF65-F5344CB8AC3E}">
        <p14:creationId xmlns:p14="http://schemas.microsoft.com/office/powerpoint/2010/main" val="33713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xEl>
                                              <p:pRg st="3" end="3"/>
                                            </p:txEl>
                                          </p:spTgt>
                                        </p:tgtEl>
                                        <p:attrNameLst>
                                          <p:attrName>style.visibility</p:attrName>
                                        </p:attrNameLst>
                                      </p:cBhvr>
                                      <p:to>
                                        <p:strVal val="visible"/>
                                      </p:to>
                                    </p:set>
                                    <p:animEffect transition="in" filter="fade">
                                      <p:cBhvr>
                                        <p:cTn id="7" dur="500"/>
                                        <p:tgtEl>
                                          <p:spTgt spid="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5: Alternatives in Subexpressions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p:txBody>
          <a:bodyPr/>
          <a:lstStyle/>
          <a:p>
            <a:pPr marL="50800" indent="0">
              <a:buNone/>
            </a:pPr>
            <a:r>
              <a:rPr lang="en-US" sz="3600" dirty="0"/>
              <a:t>The pipe symbol - | - can be used to separate alternative patterns in a regular expression</a:t>
            </a:r>
          </a:p>
          <a:p>
            <a:pPr marL="50800" indent="0">
              <a:buNone/>
            </a:pPr>
            <a:r>
              <a:rPr lang="en-US" sz="3600" dirty="0"/>
              <a:t>(compare to || in Wireshark display filter syntax)</a:t>
            </a:r>
          </a:p>
        </p:txBody>
      </p:sp>
    </p:spTree>
    <p:extLst>
      <p:ext uri="{BB962C8B-B14F-4D97-AF65-F5344CB8AC3E}">
        <p14:creationId xmlns:p14="http://schemas.microsoft.com/office/powerpoint/2010/main" val="320751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sz="4000" dirty="0"/>
              <a:t>Is sensitive data crossing your network in clear text?</a:t>
            </a:r>
            <a:endParaRPr sz="4000" dirty="0"/>
          </a:p>
        </p:txBody>
      </p:sp>
      <p:sp>
        <p:nvSpPr>
          <p:cNvPr id="44" name="Shape 44"/>
          <p:cNvSpPr txBox="1">
            <a:spLocks noGrp="1"/>
          </p:cNvSpPr>
          <p:nvPr>
            <p:ph type="body" idx="1"/>
          </p:nvPr>
        </p:nvSpPr>
        <p:spPr>
          <a:xfrm>
            <a:off x="104332" y="1141730"/>
            <a:ext cx="3263708" cy="3568699"/>
          </a:xfrm>
          <a:prstGeom prst="rect">
            <a:avLst/>
          </a:prstGeom>
          <a:noFill/>
          <a:ln>
            <a:noFill/>
          </a:ln>
        </p:spPr>
        <p:txBody>
          <a:bodyPr spcFirstLastPara="1" wrap="square" lIns="91425" tIns="45700" rIns="91425" bIns="45700" anchor="t" anchorCtr="0">
            <a:noAutofit/>
          </a:bodyPr>
          <a:lstStyle/>
          <a:p>
            <a:pPr marL="0" indent="0" algn="ctr">
              <a:spcBef>
                <a:spcPts val="0"/>
              </a:spcBef>
              <a:buNone/>
            </a:pPr>
            <a:r>
              <a:rPr lang="en-US" sz="2000" dirty="0"/>
              <a:t>“The United States has about 20 sector-specific or medium-specific national privacy or data security laws, and hundreds of such laws among its 50 states and its territories. (California alone has more than 25 state privacy and data security laws)”</a:t>
            </a:r>
            <a:br>
              <a:rPr lang="en-US" sz="2000" dirty="0"/>
            </a:br>
            <a:endParaRPr lang="en-US" sz="2000" dirty="0"/>
          </a:p>
          <a:p>
            <a:pPr marL="0" indent="0">
              <a:spcBef>
                <a:spcPts val="0"/>
              </a:spcBef>
              <a:buNone/>
            </a:pPr>
            <a:r>
              <a:rPr lang="en-US" sz="2000" dirty="0"/>
              <a:t>                   - DLA Piper</a:t>
            </a:r>
            <a:endParaRPr lang="en-US" sz="1800" dirty="0"/>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2" name="Picture 1">
            <a:extLst>
              <a:ext uri="{FF2B5EF4-FFF2-40B4-BE49-F238E27FC236}">
                <a16:creationId xmlns:a16="http://schemas.microsoft.com/office/drawing/2014/main" id="{D4ACEA06-3CE0-42E0-8380-48AD930F6BC4}"/>
              </a:ext>
            </a:extLst>
          </p:cNvPr>
          <p:cNvPicPr>
            <a:picLocks noChangeAspect="1"/>
          </p:cNvPicPr>
          <p:nvPr/>
        </p:nvPicPr>
        <p:blipFill>
          <a:blip r:embed="rId5"/>
          <a:stretch>
            <a:fillRect/>
          </a:stretch>
        </p:blipFill>
        <p:spPr>
          <a:xfrm>
            <a:off x="3520441" y="1051560"/>
            <a:ext cx="5608320" cy="3749040"/>
          </a:xfrm>
          <a:prstGeom prst="rect">
            <a:avLst/>
          </a:prstGeom>
        </p:spPr>
      </p:pic>
    </p:spTree>
    <p:extLst>
      <p:ext uri="{BB962C8B-B14F-4D97-AF65-F5344CB8AC3E}">
        <p14:creationId xmlns:p14="http://schemas.microsoft.com/office/powerpoint/2010/main" val="33032264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5 (part II): Advanced Repetition</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p:txBody>
          <a:bodyPr/>
          <a:lstStyle/>
          <a:p>
            <a:pPr marL="50800" indent="0">
              <a:buNone/>
            </a:pPr>
            <a:r>
              <a:rPr lang="en-US" dirty="0"/>
              <a:t>Multiple numbers can be supplied in {curly braces} following pattern elements.  The two numbers are separated with a comma.</a:t>
            </a:r>
            <a:br>
              <a:rPr lang="en-US" dirty="0"/>
            </a:br>
            <a:br>
              <a:rPr lang="en-US" dirty="0"/>
            </a:br>
            <a:r>
              <a:rPr lang="en-US" dirty="0">
                <a:latin typeface="Consolas" panose="020B0609020204030204" pitchFamily="49" charset="0"/>
              </a:rPr>
              <a:t>/d{3,7} </a:t>
            </a:r>
            <a:r>
              <a:rPr lang="en-US" dirty="0"/>
              <a:t>– between 3 and 7 digits (inclusive)</a:t>
            </a:r>
          </a:p>
          <a:p>
            <a:pPr marL="50800" indent="0">
              <a:buNone/>
            </a:pPr>
            <a:r>
              <a:rPr lang="en-US" dirty="0">
                <a:latin typeface="Consolas" panose="020B0609020204030204" pitchFamily="49" charset="0"/>
              </a:rPr>
              <a:t>/w{5,} </a:t>
            </a:r>
            <a:r>
              <a:rPr lang="en-US" dirty="0"/>
              <a:t>– 5 or more ‘word’ characters</a:t>
            </a:r>
            <a:br>
              <a:rPr lang="en-US" dirty="0"/>
            </a:br>
            <a:endParaRPr lang="en-US" dirty="0"/>
          </a:p>
        </p:txBody>
      </p:sp>
    </p:spTree>
    <p:extLst>
      <p:ext uri="{BB962C8B-B14F-4D97-AF65-F5344CB8AC3E}">
        <p14:creationId xmlns:p14="http://schemas.microsoft.com/office/powerpoint/2010/main" val="16101105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5: Advanced Repetition</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7660" y="1183641"/>
            <a:ext cx="8633460" cy="3398604"/>
          </a:xfrm>
        </p:spPr>
        <p:txBody>
          <a:bodyPr/>
          <a:lstStyle/>
          <a:p>
            <a:pPr marL="50800" indent="0">
              <a:buNone/>
            </a:pPr>
            <a:r>
              <a:rPr lang="en-US" dirty="0"/>
              <a:t>Special repetition metacharacters for common uses of repetition:</a:t>
            </a:r>
          </a:p>
          <a:p>
            <a:pPr marL="50800" indent="0">
              <a:buNone/>
            </a:pPr>
            <a:endParaRPr lang="en-US" sz="500" dirty="0"/>
          </a:p>
          <a:p>
            <a:pPr marL="50800" indent="0">
              <a:buNone/>
            </a:pPr>
            <a:r>
              <a:rPr lang="en-US" dirty="0">
                <a:latin typeface="Consolas" panose="020B0609020204030204" pitchFamily="49" charset="0"/>
              </a:rPr>
              <a:t>\s*</a:t>
            </a:r>
            <a:r>
              <a:rPr lang="en-US" dirty="0"/>
              <a:t>  	-- 0 or more whitespace characters</a:t>
            </a:r>
          </a:p>
          <a:p>
            <a:pPr marL="50800" indent="0">
              <a:buNone/>
            </a:pPr>
            <a:r>
              <a:rPr lang="en-US" dirty="0">
                <a:latin typeface="Consolas" panose="020B0609020204030204" pitchFamily="49" charset="0"/>
              </a:rPr>
              <a:t>\w+</a:t>
            </a:r>
            <a:r>
              <a:rPr lang="en-US" dirty="0"/>
              <a:t>	-- 1 or more “word” characters ( #s &amp; </a:t>
            </a:r>
            <a:r>
              <a:rPr lang="en-US" dirty="0" err="1"/>
              <a:t>ltrs</a:t>
            </a:r>
            <a:r>
              <a:rPr lang="en-US" dirty="0"/>
              <a:t> &amp; _ )</a:t>
            </a:r>
          </a:p>
          <a:p>
            <a:pPr marL="50800" indent="0">
              <a:buNone/>
            </a:pPr>
            <a:r>
              <a:rPr lang="en-US" dirty="0">
                <a:latin typeface="Consolas" panose="020B0609020204030204" pitchFamily="49" charset="0"/>
              </a:rPr>
              <a:t>\d?</a:t>
            </a:r>
            <a:r>
              <a:rPr lang="en-US" dirty="0"/>
              <a:t>  	-- 0 digits, or only 1</a:t>
            </a:r>
          </a:p>
          <a:p>
            <a:pPr marL="50800" indent="0">
              <a:buNone/>
            </a:pPr>
            <a:endParaRPr lang="en-US" sz="1200" dirty="0"/>
          </a:p>
          <a:p>
            <a:pPr marL="50800" indent="0">
              <a:buNone/>
            </a:pPr>
            <a:r>
              <a:rPr lang="en-US" dirty="0"/>
              <a:t>  .*	-- 0 or more of any character (except newline)</a:t>
            </a:r>
          </a:p>
        </p:txBody>
      </p:sp>
    </p:spTree>
    <p:extLst>
      <p:ext uri="{BB962C8B-B14F-4D97-AF65-F5344CB8AC3E}">
        <p14:creationId xmlns:p14="http://schemas.microsoft.com/office/powerpoint/2010/main" val="61385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5: Finding a variety of </a:t>
            </a:r>
            <a:br>
              <a:rPr lang="en-US" sz="4000" dirty="0"/>
            </a:br>
            <a:r>
              <a:rPr lang="en-US" sz="4000" dirty="0"/>
              <a:t>         credit card patterns</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4291900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Finding a variety of credit card patterns</a:t>
            </a:r>
            <a:endParaRPr sz="4000"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Display filter:</a:t>
            </a:r>
          </a:p>
          <a:p>
            <a:pPr marL="0" lvl="0" indent="0">
              <a:spcBef>
                <a:spcPts val="0"/>
              </a:spcBef>
              <a:buNone/>
            </a:pPr>
            <a:r>
              <a:rPr lang="en-US" sz="2400" dirty="0">
                <a:latin typeface="Consolas" panose="020B0609020204030204" pitchFamily="49" charset="0"/>
              </a:rPr>
              <a:t>      frame matches “</a:t>
            </a:r>
            <a:r>
              <a:rPr lang="en-US" sz="2400" dirty="0">
                <a:solidFill>
                  <a:srgbClr val="FF0000"/>
                </a:solidFill>
                <a:latin typeface="Consolas" panose="020B0609020204030204" pitchFamily="49" charset="0"/>
              </a:rPr>
              <a:t>(</a:t>
            </a:r>
            <a:r>
              <a:rPr lang="en-US" sz="2400" dirty="0">
                <a:latin typeface="Consolas" panose="020B0609020204030204" pitchFamily="49" charset="0"/>
              </a:rPr>
              <a:t>\\d{4}</a:t>
            </a:r>
            <a:r>
              <a:rPr lang="en-US" sz="2400" dirty="0">
                <a:solidFill>
                  <a:srgbClr val="00B0F0"/>
                </a:solidFill>
                <a:latin typeface="Consolas" panose="020B0609020204030204" pitchFamily="49" charset="0"/>
              </a:rPr>
              <a:t>(</a:t>
            </a:r>
            <a:r>
              <a:rPr lang="en-US" sz="2400" dirty="0">
                <a:latin typeface="Consolas" panose="020B0609020204030204" pitchFamily="49" charset="0"/>
              </a:rPr>
              <a:t> |-|</a:t>
            </a:r>
            <a:r>
              <a:rPr lang="en-US" sz="2400" dirty="0">
                <a:solidFill>
                  <a:srgbClr val="00B0F0"/>
                </a:solidFill>
                <a:latin typeface="Consolas" panose="020B0609020204030204" pitchFamily="49" charset="0"/>
              </a:rPr>
              <a:t>)</a:t>
            </a:r>
            <a:r>
              <a:rPr lang="en-US" sz="2400" dirty="0">
                <a:solidFill>
                  <a:srgbClr val="FF0000"/>
                </a:solidFill>
                <a:latin typeface="Consolas" panose="020B0609020204030204" pitchFamily="49" charset="0"/>
              </a:rPr>
              <a:t>)</a:t>
            </a:r>
            <a:r>
              <a:rPr lang="en-US" sz="2400" dirty="0">
                <a:latin typeface="Consolas" panose="020B0609020204030204" pitchFamily="49" charset="0"/>
              </a:rPr>
              <a:t>{3}\\d{3,4}”</a:t>
            </a:r>
          </a:p>
          <a:p>
            <a:pPr marL="0" lvl="0" indent="0">
              <a:spcBef>
                <a:spcPts val="0"/>
              </a:spcBef>
              <a:buNone/>
            </a:pPr>
            <a:endParaRPr lang="en-US" sz="2000" dirty="0"/>
          </a:p>
          <a:p>
            <a:pPr marL="0" lvl="0" indent="0">
              <a:spcBef>
                <a:spcPts val="0"/>
              </a:spcBef>
              <a:buNone/>
            </a:pPr>
            <a:r>
              <a:rPr lang="en-US" dirty="0"/>
              <a:t>Find toolbar: </a:t>
            </a:r>
          </a:p>
          <a:p>
            <a:pPr marL="0" lvl="0" indent="0">
              <a:spcBef>
                <a:spcPts val="0"/>
              </a:spcBef>
              <a:buNone/>
            </a:pPr>
            <a:r>
              <a:rPr lang="en-US" dirty="0">
                <a:latin typeface="Consolas" panose="020B0609020204030204" pitchFamily="49" charset="0"/>
              </a:rPr>
              <a:t>  </a:t>
            </a:r>
            <a:r>
              <a:rPr lang="en-US" dirty="0">
                <a:solidFill>
                  <a:srgbClr val="FF0000"/>
                </a:solidFill>
                <a:latin typeface="Consolas" panose="020B0609020204030204" pitchFamily="49" charset="0"/>
              </a:rPr>
              <a:t>(</a:t>
            </a:r>
            <a:r>
              <a:rPr lang="en-US" dirty="0">
                <a:latin typeface="Consolas" panose="020B0609020204030204" pitchFamily="49" charset="0"/>
              </a:rPr>
              <a:t>\d{4}</a:t>
            </a:r>
            <a:r>
              <a:rPr lang="en-US" dirty="0">
                <a:solidFill>
                  <a:srgbClr val="00B0F0"/>
                </a:solidFill>
                <a:latin typeface="Consolas" panose="020B0609020204030204" pitchFamily="49" charset="0"/>
              </a:rPr>
              <a:t>(</a:t>
            </a:r>
            <a:r>
              <a:rPr lang="en-US" dirty="0">
                <a:latin typeface="Consolas" panose="020B0609020204030204" pitchFamily="49" charset="0"/>
              </a:rPr>
              <a:t> |-|</a:t>
            </a:r>
            <a:r>
              <a:rPr lang="en-US" dirty="0">
                <a:solidFill>
                  <a:srgbClr val="00B0F0"/>
                </a:solidFill>
                <a:latin typeface="Consolas" panose="020B0609020204030204" pitchFamily="49" charset="0"/>
              </a:rPr>
              <a:t>)</a:t>
            </a:r>
            <a:r>
              <a:rPr lang="en-US" dirty="0">
                <a:solidFill>
                  <a:srgbClr val="FF0000"/>
                </a:solidFill>
                <a:latin typeface="Consolas" panose="020B0609020204030204" pitchFamily="49" charset="0"/>
              </a:rPr>
              <a:t>)</a:t>
            </a:r>
            <a:r>
              <a:rPr lang="en-US" dirty="0">
                <a:latin typeface="Consolas" panose="020B0609020204030204" pitchFamily="49" charset="0"/>
              </a:rPr>
              <a:t>{3}\d{3,4}</a:t>
            </a:r>
          </a:p>
          <a:p>
            <a:pPr marL="0" lvl="0" indent="0">
              <a:spcBef>
                <a:spcPts val="0"/>
              </a:spcBef>
              <a:buNone/>
            </a:pPr>
            <a:endParaRPr lang="en-US" sz="3200" dirty="0"/>
          </a:p>
        </p:txBody>
      </p:sp>
      <p:pic>
        <p:nvPicPr>
          <p:cNvPr id="3" name="Picture 2">
            <a:extLst>
              <a:ext uri="{FF2B5EF4-FFF2-40B4-BE49-F238E27FC236}">
                <a16:creationId xmlns:a16="http://schemas.microsoft.com/office/drawing/2014/main" id="{C6FD4B71-0356-4A3E-908E-790CD6E9BA45}"/>
              </a:ext>
            </a:extLst>
          </p:cNvPr>
          <p:cNvPicPr>
            <a:picLocks noChangeAspect="1"/>
          </p:cNvPicPr>
          <p:nvPr/>
        </p:nvPicPr>
        <p:blipFill>
          <a:blip r:embed="rId3"/>
          <a:stretch>
            <a:fillRect/>
          </a:stretch>
        </p:blipFill>
        <p:spPr>
          <a:xfrm>
            <a:off x="0" y="3051164"/>
            <a:ext cx="2571858" cy="1758697"/>
          </a:xfrm>
          <a:prstGeom prst="rect">
            <a:avLst/>
          </a:prstGeom>
        </p:spPr>
      </p:pic>
      <p:grpSp>
        <p:nvGrpSpPr>
          <p:cNvPr id="5" name="Group 4">
            <a:extLst>
              <a:ext uri="{FF2B5EF4-FFF2-40B4-BE49-F238E27FC236}">
                <a16:creationId xmlns:a16="http://schemas.microsoft.com/office/drawing/2014/main" id="{BC05F123-5037-421E-9460-3F6ECDB02C4F}"/>
              </a:ext>
            </a:extLst>
          </p:cNvPr>
          <p:cNvGrpSpPr/>
          <p:nvPr/>
        </p:nvGrpSpPr>
        <p:grpSpPr>
          <a:xfrm>
            <a:off x="5311140" y="2697480"/>
            <a:ext cx="3832860" cy="2112380"/>
            <a:chOff x="4514007" y="2071701"/>
            <a:chExt cx="4553793" cy="2724191"/>
          </a:xfrm>
        </p:grpSpPr>
        <p:pic>
          <p:nvPicPr>
            <p:cNvPr id="6" name="Picture 5">
              <a:extLst>
                <a:ext uri="{FF2B5EF4-FFF2-40B4-BE49-F238E27FC236}">
                  <a16:creationId xmlns:a16="http://schemas.microsoft.com/office/drawing/2014/main" id="{FFE86DB8-F21F-4D93-8A6D-31736F15C3A0}"/>
                </a:ext>
              </a:extLst>
            </p:cNvPr>
            <p:cNvPicPr>
              <a:picLocks noChangeAspect="1"/>
            </p:cNvPicPr>
            <p:nvPr/>
          </p:nvPicPr>
          <p:blipFill>
            <a:blip r:embed="rId4"/>
            <a:stretch>
              <a:fillRect/>
            </a:stretch>
          </p:blipFill>
          <p:spPr>
            <a:xfrm>
              <a:off x="4861700" y="2071701"/>
              <a:ext cx="4206100" cy="2724191"/>
            </a:xfrm>
            <a:prstGeom prst="rect">
              <a:avLst/>
            </a:prstGeom>
          </p:spPr>
        </p:pic>
        <p:sp>
          <p:nvSpPr>
            <p:cNvPr id="7" name="Rectangle 6">
              <a:extLst>
                <a:ext uri="{FF2B5EF4-FFF2-40B4-BE49-F238E27FC236}">
                  <a16:creationId xmlns:a16="http://schemas.microsoft.com/office/drawing/2014/main" id="{58096073-0EFC-40C0-9DA8-FB397772D02A}"/>
                </a:ext>
              </a:extLst>
            </p:cNvPr>
            <p:cNvSpPr/>
            <p:nvPr/>
          </p:nvSpPr>
          <p:spPr>
            <a:xfrm>
              <a:off x="4514007" y="4238611"/>
              <a:ext cx="3319353" cy="400110"/>
            </a:xfrm>
            <a:prstGeom prst="rect">
              <a:avLst/>
            </a:prstGeom>
            <a:noFill/>
          </p:spPr>
          <p:txBody>
            <a:bodyPr wrap="square" lIns="91440" tIns="45720" rIns="91440" bIns="45720">
              <a:spAutoFit/>
            </a:bodyPr>
            <a:lstStyle/>
            <a:p>
              <a:pPr algn="ctr"/>
              <a:r>
                <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Gerald Combs</a:t>
              </a:r>
            </a:p>
          </p:txBody>
        </p:sp>
      </p:grpSp>
    </p:spTree>
    <p:extLst>
      <p:ext uri="{BB962C8B-B14F-4D97-AF65-F5344CB8AC3E}">
        <p14:creationId xmlns:p14="http://schemas.microsoft.com/office/powerpoint/2010/main" val="20467788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In Plain English?</a:t>
            </a:r>
            <a:endParaRPr sz="4000"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4800" dirty="0">
                <a:solidFill>
                  <a:srgbClr val="FF0000"/>
                </a:solidFill>
                <a:latin typeface="Consolas" panose="020B0609020204030204" pitchFamily="49" charset="0"/>
              </a:rPr>
              <a:t>(</a:t>
            </a:r>
            <a:r>
              <a:rPr lang="en-US" sz="4800" dirty="0">
                <a:latin typeface="Consolas" panose="020B0609020204030204" pitchFamily="49" charset="0"/>
              </a:rPr>
              <a:t>\d{4}</a:t>
            </a:r>
            <a:r>
              <a:rPr lang="en-US" sz="4800" dirty="0">
                <a:solidFill>
                  <a:srgbClr val="00B0F0"/>
                </a:solidFill>
                <a:latin typeface="Consolas" panose="020B0609020204030204" pitchFamily="49" charset="0"/>
              </a:rPr>
              <a:t>(</a:t>
            </a:r>
            <a:r>
              <a:rPr lang="en-US" sz="4800" dirty="0">
                <a:latin typeface="Consolas" panose="020B0609020204030204" pitchFamily="49" charset="0"/>
              </a:rPr>
              <a:t> |-|</a:t>
            </a:r>
            <a:r>
              <a:rPr lang="en-US" sz="4800" dirty="0">
                <a:solidFill>
                  <a:srgbClr val="00B0F0"/>
                </a:solidFill>
                <a:latin typeface="Consolas" panose="020B0609020204030204" pitchFamily="49" charset="0"/>
              </a:rPr>
              <a:t>)</a:t>
            </a:r>
            <a:r>
              <a:rPr lang="en-US" sz="4800" dirty="0">
                <a:solidFill>
                  <a:srgbClr val="FF0000"/>
                </a:solidFill>
                <a:latin typeface="Consolas" panose="020B0609020204030204" pitchFamily="49" charset="0"/>
              </a:rPr>
              <a:t>)</a:t>
            </a:r>
            <a:r>
              <a:rPr lang="en-US" sz="4800" dirty="0">
                <a:solidFill>
                  <a:schemeClr val="accent6"/>
                </a:solidFill>
                <a:latin typeface="Consolas" panose="020B0609020204030204" pitchFamily="49" charset="0"/>
              </a:rPr>
              <a:t>{3}</a:t>
            </a:r>
            <a:r>
              <a:rPr lang="en-US" sz="4800" dirty="0">
                <a:latin typeface="Consolas" panose="020B0609020204030204" pitchFamily="49" charset="0"/>
              </a:rPr>
              <a:t>\d{3,4}</a:t>
            </a:r>
          </a:p>
          <a:p>
            <a:pPr marL="0" lvl="0" indent="0">
              <a:spcBef>
                <a:spcPts val="0"/>
              </a:spcBef>
              <a:buNone/>
            </a:pPr>
            <a:endParaRPr lang="en-US" dirty="0"/>
          </a:p>
          <a:p>
            <a:pPr marL="0" lvl="0" indent="0">
              <a:spcBef>
                <a:spcPts val="0"/>
              </a:spcBef>
              <a:buNone/>
            </a:pPr>
            <a:r>
              <a:rPr lang="en-US" dirty="0"/>
              <a:t>"</a:t>
            </a:r>
            <a:r>
              <a:rPr lang="en-US" dirty="0">
                <a:solidFill>
                  <a:schemeClr val="accent6"/>
                </a:solidFill>
              </a:rPr>
              <a:t>three repetitions </a:t>
            </a:r>
            <a:r>
              <a:rPr lang="en-US" dirty="0"/>
              <a:t>of </a:t>
            </a:r>
            <a:r>
              <a:rPr lang="en-US" dirty="0">
                <a:solidFill>
                  <a:srgbClr val="FF0000"/>
                </a:solidFill>
              </a:rPr>
              <a:t>(</a:t>
            </a:r>
            <a:r>
              <a:rPr lang="en-US" dirty="0"/>
              <a:t>a group containing four consecutive digits immediately followed by </a:t>
            </a:r>
            <a:r>
              <a:rPr lang="en-US" dirty="0">
                <a:solidFill>
                  <a:srgbClr val="00B0F0"/>
                </a:solidFill>
              </a:rPr>
              <a:t>(</a:t>
            </a:r>
            <a:r>
              <a:rPr lang="en-US" dirty="0"/>
              <a:t>one space OR one hyphen OR no character</a:t>
            </a:r>
            <a:r>
              <a:rPr lang="en-US" dirty="0">
                <a:solidFill>
                  <a:srgbClr val="00B0F0"/>
                </a:solidFill>
              </a:rPr>
              <a:t>)</a:t>
            </a:r>
            <a:r>
              <a:rPr lang="en-US" dirty="0">
                <a:solidFill>
                  <a:srgbClr val="FF0000"/>
                </a:solidFill>
              </a:rPr>
              <a:t>)</a:t>
            </a:r>
            <a:r>
              <a:rPr lang="en-US" dirty="0"/>
              <a:t> immediately followed by (three or four consecutive digits)"</a:t>
            </a:r>
            <a:endParaRPr lang="en-US" sz="3200" dirty="0"/>
          </a:p>
        </p:txBody>
      </p:sp>
    </p:spTree>
    <p:extLst>
      <p:ext uri="{BB962C8B-B14F-4D97-AF65-F5344CB8AC3E}">
        <p14:creationId xmlns:p14="http://schemas.microsoft.com/office/powerpoint/2010/main" val="14607608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6: Finding the IP Address</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22528973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Finding the IP Address</a:t>
            </a:r>
            <a:endParaRPr sz="4000" dirty="0"/>
          </a:p>
        </p:txBody>
      </p:sp>
      <p:sp>
        <p:nvSpPr>
          <p:cNvPr id="44" name="Shape 44"/>
          <p:cNvSpPr txBox="1">
            <a:spLocks noGrp="1"/>
          </p:cNvSpPr>
          <p:nvPr>
            <p:ph type="body" idx="1"/>
          </p:nvPr>
        </p:nvSpPr>
        <p:spPr>
          <a:xfrm>
            <a:off x="371032" y="1071880"/>
            <a:ext cx="8605328" cy="3652519"/>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Find toolbar:</a:t>
            </a:r>
          </a:p>
          <a:p>
            <a:pPr marL="0" lvl="0" indent="0">
              <a:spcBef>
                <a:spcPts val="0"/>
              </a:spcBef>
              <a:buNone/>
            </a:pPr>
            <a:r>
              <a:rPr lang="en-US" dirty="0">
                <a:latin typeface="Consolas" panose="020B0609020204030204" pitchFamily="49" charset="0"/>
              </a:rPr>
              <a:t>     \d{1,3}\.\d{1,3}\.\d{1,3}\.\d{1,3}</a:t>
            </a:r>
          </a:p>
          <a:p>
            <a:pPr marL="0" lvl="0" indent="0">
              <a:spcBef>
                <a:spcPts val="0"/>
              </a:spcBef>
              <a:buNone/>
            </a:pPr>
            <a:r>
              <a:rPr lang="en-US" dirty="0">
                <a:latin typeface="Consolas" panose="020B0609020204030204" pitchFamily="49" charset="0"/>
              </a:rPr>
              <a:t>     \d{1,3}</a:t>
            </a:r>
            <a:r>
              <a:rPr lang="en-US" dirty="0">
                <a:solidFill>
                  <a:srgbClr val="FF0000"/>
                </a:solidFill>
                <a:latin typeface="Consolas" panose="020B0609020204030204" pitchFamily="49" charset="0"/>
              </a:rPr>
              <a:t>(</a:t>
            </a:r>
            <a:r>
              <a:rPr lang="en-US" dirty="0">
                <a:latin typeface="Consolas" panose="020B0609020204030204" pitchFamily="49" charset="0"/>
              </a:rPr>
              <a:t>\.\d{1,3}</a:t>
            </a:r>
            <a:r>
              <a:rPr lang="en-US" dirty="0">
                <a:solidFill>
                  <a:srgbClr val="FF0000"/>
                </a:solidFill>
                <a:latin typeface="Consolas" panose="020B0609020204030204" pitchFamily="49" charset="0"/>
              </a:rPr>
              <a:t>)</a:t>
            </a:r>
            <a:r>
              <a:rPr lang="en-US" dirty="0">
                <a:latin typeface="Consolas" panose="020B0609020204030204" pitchFamily="49" charset="0"/>
              </a:rPr>
              <a:t>{3}</a:t>
            </a:r>
          </a:p>
          <a:p>
            <a:pPr marL="0" lvl="0" indent="0">
              <a:spcBef>
                <a:spcPts val="0"/>
              </a:spcBef>
              <a:buNone/>
            </a:pPr>
            <a:endParaRPr lang="en-US" dirty="0"/>
          </a:p>
          <a:p>
            <a:pPr marL="0" lvl="0" indent="0">
              <a:spcBef>
                <a:spcPts val="0"/>
              </a:spcBef>
              <a:buNone/>
            </a:pPr>
            <a:r>
              <a:rPr lang="en-US" dirty="0"/>
              <a:t>Display filter:</a:t>
            </a:r>
          </a:p>
          <a:p>
            <a:pPr marL="0" lvl="0" indent="0">
              <a:spcBef>
                <a:spcPts val="0"/>
              </a:spcBef>
              <a:buNone/>
            </a:pPr>
            <a:r>
              <a:rPr lang="en-US" sz="1600" dirty="0">
                <a:latin typeface="Consolas" panose="020B0609020204030204" pitchFamily="49" charset="0"/>
              </a:rPr>
              <a:t>      </a:t>
            </a:r>
            <a:r>
              <a:rPr lang="en-US" sz="1800" dirty="0">
                <a:latin typeface="Consolas" panose="020B0609020204030204" pitchFamily="49" charset="0"/>
              </a:rPr>
              <a:t>frame matches "\\d{1,3}\\.\\d{1,3}\\.\\d{1,3}\\.\\d{1,3}"</a:t>
            </a:r>
          </a:p>
          <a:p>
            <a:pPr marL="0" lvl="0" indent="0">
              <a:spcBef>
                <a:spcPts val="0"/>
              </a:spcBef>
              <a:buNone/>
            </a:pPr>
            <a:r>
              <a:rPr lang="en-US" sz="2400" dirty="0">
                <a:latin typeface="Consolas" panose="020B0609020204030204" pitchFamily="49" charset="0"/>
              </a:rPr>
              <a:t>    </a:t>
            </a:r>
            <a:r>
              <a:rPr lang="en-US" sz="1800" dirty="0">
                <a:latin typeface="Consolas" panose="020B0609020204030204" pitchFamily="49" charset="0"/>
              </a:rPr>
              <a:t>frame matches "\\d{1,3}</a:t>
            </a:r>
            <a:r>
              <a:rPr lang="en-US" sz="1800" dirty="0">
                <a:solidFill>
                  <a:srgbClr val="FF0000"/>
                </a:solidFill>
                <a:latin typeface="Consolas" panose="020B0609020204030204" pitchFamily="49" charset="0"/>
              </a:rPr>
              <a:t>(</a:t>
            </a:r>
            <a:r>
              <a:rPr lang="en-US" sz="1800" dirty="0">
                <a:latin typeface="Consolas" panose="020B0609020204030204" pitchFamily="49" charset="0"/>
              </a:rPr>
              <a:t>\\.\\d{1,3}</a:t>
            </a:r>
            <a:r>
              <a:rPr lang="en-US" sz="1800" dirty="0">
                <a:solidFill>
                  <a:srgbClr val="FF0000"/>
                </a:solidFill>
                <a:latin typeface="Consolas" panose="020B0609020204030204" pitchFamily="49" charset="0"/>
              </a:rPr>
              <a:t>)</a:t>
            </a:r>
            <a:r>
              <a:rPr lang="en-US" sz="1800" dirty="0">
                <a:latin typeface="Consolas" panose="020B0609020204030204" pitchFamily="49" charset="0"/>
              </a:rPr>
              <a:t>{3}" </a:t>
            </a:r>
          </a:p>
          <a:p>
            <a:pPr marL="0" lvl="0" indent="0">
              <a:spcBef>
                <a:spcPts val="0"/>
              </a:spcBef>
              <a:buNone/>
            </a:pPr>
            <a:endParaRPr lang="en-US" sz="2400" dirty="0"/>
          </a:p>
          <a:p>
            <a:pPr marL="0" lvl="0" indent="0">
              <a:spcBef>
                <a:spcPts val="0"/>
              </a:spcBef>
              <a:buNone/>
            </a:pPr>
            <a:r>
              <a:rPr lang="en-US" sz="2400" dirty="0"/>
              <a:t>Remember:  The dot symbol is a </a:t>
            </a:r>
            <a:r>
              <a:rPr lang="en-US" sz="2400" u="sng" dirty="0"/>
              <a:t>metacharacter</a:t>
            </a:r>
            <a:r>
              <a:rPr lang="en-US" sz="2400" dirty="0"/>
              <a:t>!  To use it as a regular character requires the </a:t>
            </a:r>
            <a:r>
              <a:rPr lang="en-US" sz="2400" u="sng" dirty="0"/>
              <a:t>magical backslash</a:t>
            </a:r>
            <a:r>
              <a:rPr lang="en-US" sz="2400" dirty="0"/>
              <a:t>!</a:t>
            </a:r>
          </a:p>
        </p:txBody>
      </p:sp>
    </p:spTree>
    <p:extLst>
      <p:ext uri="{BB962C8B-B14F-4D97-AF65-F5344CB8AC3E}">
        <p14:creationId xmlns:p14="http://schemas.microsoft.com/office/powerpoint/2010/main" val="18415515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In Plain English?</a:t>
            </a:r>
            <a:endParaRPr sz="4000"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4800" dirty="0">
                <a:latin typeface="Consolas" panose="020B0609020204030204" pitchFamily="49" charset="0"/>
              </a:rPr>
              <a:t>\d{1,3}</a:t>
            </a:r>
            <a:r>
              <a:rPr lang="en-US" sz="4800" dirty="0">
                <a:solidFill>
                  <a:srgbClr val="FF0000"/>
                </a:solidFill>
                <a:latin typeface="Consolas" panose="020B0609020204030204" pitchFamily="49" charset="0"/>
              </a:rPr>
              <a:t>(</a:t>
            </a:r>
            <a:r>
              <a:rPr lang="en-US" sz="4800" dirty="0">
                <a:latin typeface="Consolas" panose="020B0609020204030204" pitchFamily="49" charset="0"/>
              </a:rPr>
              <a:t>\.\d{1,3}</a:t>
            </a:r>
            <a:r>
              <a:rPr lang="en-US" sz="4800" dirty="0">
                <a:solidFill>
                  <a:srgbClr val="FF0000"/>
                </a:solidFill>
                <a:latin typeface="Consolas" panose="020B0609020204030204" pitchFamily="49" charset="0"/>
              </a:rPr>
              <a:t>)</a:t>
            </a:r>
            <a:r>
              <a:rPr lang="en-US" sz="4800" dirty="0">
                <a:solidFill>
                  <a:schemeClr val="accent6"/>
                </a:solidFill>
                <a:latin typeface="Consolas" panose="020B0609020204030204" pitchFamily="49" charset="0"/>
              </a:rPr>
              <a:t>{3}</a:t>
            </a:r>
          </a:p>
          <a:p>
            <a:pPr marL="0" lvl="0" indent="0">
              <a:spcBef>
                <a:spcPts val="0"/>
              </a:spcBef>
              <a:buNone/>
            </a:pPr>
            <a:endParaRPr lang="en-US" sz="3200" dirty="0"/>
          </a:p>
          <a:p>
            <a:pPr marL="0" lvl="0" indent="0">
              <a:spcBef>
                <a:spcPts val="0"/>
              </a:spcBef>
              <a:buNone/>
            </a:pPr>
            <a:r>
              <a:rPr lang="en-US" sz="3200" dirty="0"/>
              <a:t>"from one to three consecutive digits immediately followed by </a:t>
            </a:r>
            <a:r>
              <a:rPr lang="en-US" sz="3200" dirty="0">
                <a:solidFill>
                  <a:schemeClr val="accent6"/>
                </a:solidFill>
              </a:rPr>
              <a:t>three repetitions </a:t>
            </a:r>
            <a:r>
              <a:rPr lang="en-US" sz="3200" dirty="0"/>
              <a:t>of </a:t>
            </a:r>
            <a:r>
              <a:rPr lang="en-US" sz="3200" dirty="0">
                <a:solidFill>
                  <a:srgbClr val="FF0000"/>
                </a:solidFill>
              </a:rPr>
              <a:t>(</a:t>
            </a:r>
            <a:r>
              <a:rPr lang="en-US" sz="3200" dirty="0"/>
              <a:t>a group containing a literal dot immediately followed by from one to three consecutive digits</a:t>
            </a:r>
            <a:r>
              <a:rPr lang="en-US" sz="3200" dirty="0">
                <a:solidFill>
                  <a:srgbClr val="FF0000"/>
                </a:solidFill>
              </a:rPr>
              <a:t>)</a:t>
            </a:r>
            <a:r>
              <a:rPr lang="en-US" sz="3200" dirty="0"/>
              <a:t>"</a:t>
            </a:r>
            <a:endParaRPr lang="en-US" sz="1800" dirty="0"/>
          </a:p>
        </p:txBody>
      </p:sp>
    </p:spTree>
    <p:extLst>
      <p:ext uri="{BB962C8B-B14F-4D97-AF65-F5344CB8AC3E}">
        <p14:creationId xmlns:p14="http://schemas.microsoft.com/office/powerpoint/2010/main" val="35010036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Finding the IP Address</a:t>
            </a:r>
            <a:endParaRPr sz="4000" dirty="0"/>
          </a:p>
        </p:txBody>
      </p:sp>
      <p:sp>
        <p:nvSpPr>
          <p:cNvPr id="44" name="Shape 44"/>
          <p:cNvSpPr txBox="1">
            <a:spLocks noGrp="1"/>
          </p:cNvSpPr>
          <p:nvPr>
            <p:ph type="body" idx="1"/>
          </p:nvPr>
        </p:nvSpPr>
        <p:spPr>
          <a:xfrm>
            <a:off x="371032" y="1071880"/>
            <a:ext cx="8605328" cy="3652519"/>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sz="2600" dirty="0"/>
              <a:t>Note that this RegEx pattern is a little bit overbroad.  Each pattern matches four groups of 1-3 digits separated by dots.</a:t>
            </a:r>
          </a:p>
          <a:p>
            <a:pPr marL="0" lvl="0" indent="0">
              <a:spcBef>
                <a:spcPts val="0"/>
              </a:spcBef>
              <a:buNone/>
            </a:pPr>
            <a:endParaRPr lang="en-US" sz="2600" dirty="0"/>
          </a:p>
          <a:p>
            <a:pPr marL="0" lvl="0" indent="0">
              <a:spcBef>
                <a:spcPts val="0"/>
              </a:spcBef>
              <a:buNone/>
            </a:pPr>
            <a:r>
              <a:rPr lang="en-US" sz="2600" dirty="0"/>
              <a:t>But valid IP addresses are described by numbers ranging in value from 0-255!</a:t>
            </a:r>
          </a:p>
          <a:p>
            <a:pPr marL="0" lvl="0" indent="0">
              <a:spcBef>
                <a:spcPts val="0"/>
              </a:spcBef>
              <a:buNone/>
            </a:pPr>
            <a:endParaRPr lang="en-US" sz="2600" dirty="0"/>
          </a:p>
          <a:p>
            <a:pPr marL="0" lvl="0" indent="0">
              <a:spcBef>
                <a:spcPts val="0"/>
              </a:spcBef>
              <a:buNone/>
            </a:pPr>
            <a:r>
              <a:rPr lang="en-US" sz="2600" u="sng" dirty="0"/>
              <a:t>Important Note</a:t>
            </a:r>
            <a:r>
              <a:rPr lang="en-US" sz="2600" dirty="0"/>
              <a:t>: RegEx provides no direct way to assess the </a:t>
            </a:r>
            <a:r>
              <a:rPr lang="en-US" sz="2600" i="1" dirty="0"/>
              <a:t>numerical</a:t>
            </a:r>
            <a:r>
              <a:rPr lang="en-US" sz="2600" dirty="0"/>
              <a:t> </a:t>
            </a:r>
            <a:r>
              <a:rPr lang="en-US" sz="2600" i="1" dirty="0"/>
              <a:t>value</a:t>
            </a:r>
            <a:r>
              <a:rPr lang="en-US" sz="2600" dirty="0"/>
              <a:t> of a string of digits – remember, RegEx is thinking of this input as </a:t>
            </a:r>
            <a:r>
              <a:rPr lang="en-US" sz="2600" u="sng" dirty="0"/>
              <a:t>TEXT</a:t>
            </a:r>
          </a:p>
        </p:txBody>
      </p:sp>
    </p:spTree>
    <p:extLst>
      <p:ext uri="{BB962C8B-B14F-4D97-AF65-F5344CB8AC3E}">
        <p14:creationId xmlns:p14="http://schemas.microsoft.com/office/powerpoint/2010/main" val="96952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6: Character Classes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228600" y="1080814"/>
            <a:ext cx="8633460" cy="3773125"/>
          </a:xfrm>
        </p:spPr>
        <p:txBody>
          <a:bodyPr/>
          <a:lstStyle/>
          <a:p>
            <a:pPr marL="50800" indent="0">
              <a:buNone/>
            </a:pPr>
            <a:r>
              <a:rPr lang="en-US" sz="2200" dirty="0"/>
              <a:t>A group of characters that may be found in a particular position in a string can be grouped together into a character class by wrapping them in [square brackets].  ^ as </a:t>
            </a:r>
            <a:r>
              <a:rPr lang="en-US" sz="2200" u="sng" dirty="0"/>
              <a:t>first</a:t>
            </a:r>
            <a:r>
              <a:rPr lang="en-US" sz="2200" dirty="0"/>
              <a:t> character negates the group.</a:t>
            </a:r>
          </a:p>
          <a:p>
            <a:pPr marL="50800" indent="0">
              <a:buNone/>
            </a:pPr>
            <a:endParaRPr lang="en-US" sz="500" dirty="0"/>
          </a:p>
          <a:p>
            <a:pPr marL="50800" indent="0">
              <a:buNone/>
            </a:pPr>
            <a:r>
              <a:rPr lang="en-US" sz="2200" dirty="0"/>
              <a:t>                      </a:t>
            </a:r>
            <a:r>
              <a:rPr lang="en-US" sz="2200" dirty="0">
                <a:latin typeface="Consolas" panose="020B0609020204030204" pitchFamily="49" charset="0"/>
              </a:rPr>
              <a:t>[</a:t>
            </a:r>
            <a:r>
              <a:rPr lang="en-US" sz="2200" dirty="0" err="1">
                <a:latin typeface="Consolas" panose="020B0609020204030204" pitchFamily="49" charset="0"/>
              </a:rPr>
              <a:t>aeiou</a:t>
            </a:r>
            <a:r>
              <a:rPr lang="en-US" sz="2200" dirty="0">
                <a:latin typeface="Consolas" panose="020B0609020204030204" pitchFamily="49" charset="0"/>
              </a:rPr>
              <a:t>] [13579] [^JQVZ]</a:t>
            </a:r>
          </a:p>
          <a:p>
            <a:pPr marL="50800" indent="0">
              <a:buNone/>
            </a:pPr>
            <a:endParaRPr lang="en-US" sz="500" dirty="0"/>
          </a:p>
          <a:p>
            <a:pPr marL="50800" indent="0">
              <a:buNone/>
            </a:pPr>
            <a:r>
              <a:rPr lang="en-US" sz="2200" dirty="0"/>
              <a:t>Important:  The characters in a class match a </a:t>
            </a:r>
            <a:r>
              <a:rPr lang="en-US" sz="2200" u="sng" dirty="0"/>
              <a:t>single character position</a:t>
            </a:r>
            <a:r>
              <a:rPr lang="en-US" sz="2200" dirty="0"/>
              <a:t> (unless using repetition)</a:t>
            </a:r>
          </a:p>
          <a:p>
            <a:pPr marL="50800" indent="0">
              <a:buNone/>
            </a:pPr>
            <a:r>
              <a:rPr lang="en-US" sz="2200" dirty="0"/>
              <a:t>              [13579]  	--   matches exactly one odd number</a:t>
            </a:r>
          </a:p>
          <a:p>
            <a:pPr marL="50800" indent="0">
              <a:buNone/>
            </a:pPr>
            <a:r>
              <a:rPr lang="en-US" sz="2200" dirty="0"/>
              <a:t>	    [13579]</a:t>
            </a:r>
            <a:r>
              <a:rPr lang="en-US" sz="2200" dirty="0">
                <a:solidFill>
                  <a:srgbClr val="FF0000"/>
                </a:solidFill>
              </a:rPr>
              <a:t>+</a:t>
            </a:r>
            <a:r>
              <a:rPr lang="en-US" sz="2200" dirty="0"/>
              <a:t> 	--   matches </a:t>
            </a:r>
            <a:r>
              <a:rPr lang="en-US" sz="2200" dirty="0">
                <a:solidFill>
                  <a:srgbClr val="FF0000"/>
                </a:solidFill>
              </a:rPr>
              <a:t>one or more</a:t>
            </a:r>
            <a:r>
              <a:rPr lang="en-US" sz="2200" dirty="0"/>
              <a:t> odd numbers</a:t>
            </a:r>
          </a:p>
        </p:txBody>
      </p:sp>
    </p:spTree>
    <p:extLst>
      <p:ext uri="{BB962C8B-B14F-4D97-AF65-F5344CB8AC3E}">
        <p14:creationId xmlns:p14="http://schemas.microsoft.com/office/powerpoint/2010/main" val="49396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sz="4000" dirty="0"/>
              <a:t>Is sensitive data crossing your network in clear text?</a:t>
            </a:r>
            <a:endParaRPr sz="4000" dirty="0"/>
          </a:p>
        </p:txBody>
      </p:sp>
      <p:sp>
        <p:nvSpPr>
          <p:cNvPr id="44" name="Shape 44"/>
          <p:cNvSpPr txBox="1">
            <a:spLocks noGrp="1"/>
          </p:cNvSpPr>
          <p:nvPr>
            <p:ph type="body" idx="1"/>
          </p:nvPr>
        </p:nvSpPr>
        <p:spPr>
          <a:xfrm>
            <a:off x="-38099" y="1367685"/>
            <a:ext cx="3573780" cy="3411305"/>
          </a:xfrm>
          <a:prstGeom prst="rect">
            <a:avLst/>
          </a:prstGeom>
          <a:noFill/>
          <a:ln>
            <a:noFill/>
          </a:ln>
        </p:spPr>
        <p:txBody>
          <a:bodyPr spcFirstLastPara="1" wrap="square" lIns="91425" tIns="45700" rIns="91425" bIns="45700" anchor="t" anchorCtr="0">
            <a:noAutofit/>
          </a:bodyPr>
          <a:lstStyle/>
          <a:p>
            <a:pPr marL="0" indent="0">
              <a:spcBef>
                <a:spcPts val="0"/>
              </a:spcBef>
              <a:buNone/>
            </a:pPr>
            <a:r>
              <a:rPr lang="en-US" dirty="0"/>
              <a:t>What’s in your trace files?</a:t>
            </a:r>
          </a:p>
          <a:p>
            <a:pPr marL="685800" lvl="1" indent="-228600">
              <a:spcBef>
                <a:spcPts val="0"/>
              </a:spcBef>
            </a:pPr>
            <a:r>
              <a:rPr lang="en-US" dirty="0"/>
              <a:t>SSNs?</a:t>
            </a:r>
          </a:p>
          <a:p>
            <a:pPr marL="685800" lvl="1" indent="-228600">
              <a:spcBef>
                <a:spcPts val="0"/>
              </a:spcBef>
            </a:pPr>
            <a:r>
              <a:rPr lang="en-US" dirty="0"/>
              <a:t>Credit Card numbers?</a:t>
            </a:r>
          </a:p>
          <a:p>
            <a:pPr marL="685800" lvl="1" indent="-228600">
              <a:spcBef>
                <a:spcPts val="0"/>
              </a:spcBef>
            </a:pPr>
            <a:r>
              <a:rPr lang="en-US" dirty="0"/>
              <a:t>Bank account numbers?</a:t>
            </a:r>
          </a:p>
          <a:p>
            <a:pPr marL="685800" lvl="1" indent="-228600">
              <a:spcBef>
                <a:spcPts val="0"/>
              </a:spcBef>
            </a:pPr>
            <a:r>
              <a:rPr lang="en-US" dirty="0"/>
              <a:t>HIPAA-regulated health information?</a:t>
            </a:r>
          </a:p>
          <a:p>
            <a:pPr marL="685800" lvl="1" indent="-228600">
              <a:spcBef>
                <a:spcPts val="0"/>
              </a:spcBef>
            </a:pPr>
            <a:r>
              <a:rPr lang="en-US" dirty="0"/>
              <a:t>What about GDPR?</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2" name="Picture 1">
            <a:extLst>
              <a:ext uri="{FF2B5EF4-FFF2-40B4-BE49-F238E27FC236}">
                <a16:creationId xmlns:a16="http://schemas.microsoft.com/office/drawing/2014/main" id="{D4ACEA06-3CE0-42E0-8380-48AD930F6BC4}"/>
              </a:ext>
            </a:extLst>
          </p:cNvPr>
          <p:cNvPicPr>
            <a:picLocks noChangeAspect="1"/>
          </p:cNvPicPr>
          <p:nvPr/>
        </p:nvPicPr>
        <p:blipFill>
          <a:blip r:embed="rId5"/>
          <a:stretch>
            <a:fillRect/>
          </a:stretch>
        </p:blipFill>
        <p:spPr>
          <a:xfrm>
            <a:off x="3535681" y="1059180"/>
            <a:ext cx="5608320" cy="3719809"/>
          </a:xfrm>
          <a:prstGeom prst="rect">
            <a:avLst/>
          </a:prstGeom>
        </p:spPr>
      </p:pic>
    </p:spTree>
    <p:extLst>
      <p:ext uri="{BB962C8B-B14F-4D97-AF65-F5344CB8AC3E}">
        <p14:creationId xmlns:p14="http://schemas.microsoft.com/office/powerpoint/2010/main" val="2307499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4">
                                            <p:txEl>
                                              <p:pRg st="1" end="1"/>
                                            </p:txEl>
                                          </p:spTgt>
                                        </p:tgtEl>
                                        <p:attrNameLst>
                                          <p:attrName>style.visibility</p:attrName>
                                        </p:attrNameLst>
                                      </p:cBhvr>
                                      <p:to>
                                        <p:strVal val="visible"/>
                                      </p:to>
                                    </p:set>
                                    <p:anim calcmode="lin" valueType="num">
                                      <p:cBhvr additive="base">
                                        <p:cTn id="7" dur="500" fill="hold"/>
                                        <p:tgtEl>
                                          <p:spTgt spid="44">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4">
                                            <p:txEl>
                                              <p:pRg st="2" end="2"/>
                                            </p:txEl>
                                          </p:spTgt>
                                        </p:tgtEl>
                                        <p:attrNameLst>
                                          <p:attrName>style.visibility</p:attrName>
                                        </p:attrNameLst>
                                      </p:cBhvr>
                                      <p:to>
                                        <p:strVal val="visible"/>
                                      </p:to>
                                    </p:set>
                                    <p:anim calcmode="lin" valueType="num">
                                      <p:cBhvr additive="base">
                                        <p:cTn id="13" dur="500" fill="hold"/>
                                        <p:tgtEl>
                                          <p:spTgt spid="44">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anim calcmode="lin" valueType="num">
                                      <p:cBhvr additive="base">
                                        <p:cTn id="19" dur="500" fill="hold"/>
                                        <p:tgtEl>
                                          <p:spTgt spid="44">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44">
                                            <p:txEl>
                                              <p:pRg st="4" end="4"/>
                                            </p:txEl>
                                          </p:spTgt>
                                        </p:tgtEl>
                                        <p:attrNameLst>
                                          <p:attrName>style.visibility</p:attrName>
                                        </p:attrNameLst>
                                      </p:cBhvr>
                                      <p:to>
                                        <p:strVal val="visible"/>
                                      </p:to>
                                    </p:set>
                                    <p:anim calcmode="lin" valueType="num">
                                      <p:cBhvr additive="base">
                                        <p:cTn id="25" dur="500" fill="hold"/>
                                        <p:tgtEl>
                                          <p:spTgt spid="44">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4">
                                            <p:txEl>
                                              <p:pRg st="5" end="5"/>
                                            </p:txEl>
                                          </p:spTgt>
                                        </p:tgtEl>
                                        <p:attrNameLst>
                                          <p:attrName>style.visibility</p:attrName>
                                        </p:attrNameLst>
                                      </p:cBhvr>
                                      <p:to>
                                        <p:strVal val="visible"/>
                                      </p:to>
                                    </p:set>
                                    <p:anim calcmode="lin" valueType="num">
                                      <p:cBhvr additive="base">
                                        <p:cTn id="31" dur="500" fill="hold"/>
                                        <p:tgtEl>
                                          <p:spTgt spid="44">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4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6: Character Classes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1193801"/>
            <a:ext cx="8633460" cy="3398604"/>
          </a:xfrm>
        </p:spPr>
        <p:txBody>
          <a:bodyPr/>
          <a:lstStyle/>
          <a:p>
            <a:pPr marL="50800" indent="0">
              <a:buNone/>
            </a:pPr>
            <a:r>
              <a:rPr lang="en-US" dirty="0"/>
              <a:t>A range of related characters in a class can be specified by separating them with a hyphen</a:t>
            </a:r>
          </a:p>
          <a:p>
            <a:pPr marL="50800" indent="0">
              <a:buNone/>
            </a:pPr>
            <a:r>
              <a:rPr lang="en-US" dirty="0"/>
              <a:t>                 [3-8]   [f-p]   [^7-9]</a:t>
            </a:r>
          </a:p>
          <a:p>
            <a:pPr marL="50800" indent="0">
              <a:buNone/>
            </a:pPr>
            <a:r>
              <a:rPr lang="en-US" dirty="0"/>
              <a:t>Note: interestingly, a hyphen is one of a small number of symbols that only acts as a  metacharacter when </a:t>
            </a:r>
            <a:r>
              <a:rPr lang="en-US" i="1" dirty="0"/>
              <a:t>inside </a:t>
            </a:r>
            <a:r>
              <a:rPr lang="en-US" dirty="0"/>
              <a:t>square brackets</a:t>
            </a:r>
          </a:p>
        </p:txBody>
      </p:sp>
    </p:spTree>
    <p:extLst>
      <p:ext uri="{BB962C8B-B14F-4D97-AF65-F5344CB8AC3E}">
        <p14:creationId xmlns:p14="http://schemas.microsoft.com/office/powerpoint/2010/main" val="152923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7: Finding the IP Address</a:t>
            </a:r>
          </a:p>
          <a:p>
            <a:pPr marL="0" marR="0" lvl="0" indent="0" algn="l" rtl="0">
              <a:lnSpc>
                <a:spcPct val="90000"/>
              </a:lnSpc>
              <a:spcBef>
                <a:spcPts val="0"/>
              </a:spcBef>
              <a:spcAft>
                <a:spcPts val="0"/>
              </a:spcAft>
              <a:buClr>
                <a:srgbClr val="003399"/>
              </a:buClr>
              <a:buSzPts val="2800"/>
              <a:buNone/>
            </a:pPr>
            <a:r>
              <a:rPr lang="en-US" sz="4000" dirty="0"/>
              <a:t>            (more precise)</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3739686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2800" dirty="0"/>
              <a:t>Finding the IP Address (more precise)</a:t>
            </a:r>
            <a:endParaRPr sz="2800" dirty="0"/>
          </a:p>
        </p:txBody>
      </p:sp>
      <p:sp>
        <p:nvSpPr>
          <p:cNvPr id="44" name="Shape 44"/>
          <p:cNvSpPr txBox="1">
            <a:spLocks noGrp="1"/>
          </p:cNvSpPr>
          <p:nvPr>
            <p:ph type="body" idx="1"/>
          </p:nvPr>
        </p:nvSpPr>
        <p:spPr>
          <a:xfrm>
            <a:off x="0" y="1087120"/>
            <a:ext cx="9326880" cy="3652519"/>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Find toolbar:</a:t>
            </a:r>
          </a:p>
          <a:p>
            <a:pPr marL="0" lvl="0" indent="0">
              <a:spcBef>
                <a:spcPts val="0"/>
              </a:spcBef>
              <a:buNone/>
            </a:pPr>
            <a:endParaRPr lang="en-US" dirty="0"/>
          </a:p>
          <a:p>
            <a:pPr marL="0" lvl="0" indent="0">
              <a:spcBef>
                <a:spcPts val="0"/>
              </a:spcBef>
              <a:buNone/>
            </a:pPr>
            <a:r>
              <a:rPr lang="en-US" sz="2400" dirty="0">
                <a:solidFill>
                  <a:srgbClr val="FF0000"/>
                </a:solidFill>
                <a:latin typeface="Consolas" panose="020B0609020204030204" pitchFamily="49" charset="0"/>
              </a:rPr>
              <a:t>   (</a:t>
            </a:r>
            <a:r>
              <a:rPr lang="en-US" sz="2400" dirty="0">
                <a:latin typeface="Consolas" panose="020B0609020204030204" pitchFamily="49" charset="0"/>
              </a:rPr>
              <a:t>\d{1,2}|[0-2]\d{2}</a:t>
            </a:r>
            <a:r>
              <a:rPr lang="en-US" sz="2400" dirty="0">
                <a:solidFill>
                  <a:srgbClr val="FF0000"/>
                </a:solidFill>
                <a:latin typeface="Consolas" panose="020B0609020204030204" pitchFamily="49" charset="0"/>
              </a:rPr>
              <a:t>)(</a:t>
            </a:r>
            <a:r>
              <a:rPr lang="en-US" sz="2400" dirty="0">
                <a:latin typeface="Consolas" panose="020B0609020204030204" pitchFamily="49" charset="0"/>
              </a:rPr>
              <a:t>\.</a:t>
            </a:r>
            <a:r>
              <a:rPr lang="en-US" sz="2400" dirty="0">
                <a:solidFill>
                  <a:srgbClr val="00B0F0"/>
                </a:solidFill>
                <a:latin typeface="Consolas" panose="020B0609020204030204" pitchFamily="49" charset="0"/>
              </a:rPr>
              <a:t>(</a:t>
            </a:r>
            <a:r>
              <a:rPr lang="en-US" sz="2400" dirty="0">
                <a:latin typeface="Consolas" panose="020B0609020204030204" pitchFamily="49" charset="0"/>
              </a:rPr>
              <a:t>\d{1,2}|[0-2]\d{2}</a:t>
            </a:r>
            <a:r>
              <a:rPr lang="en-US" sz="2400" dirty="0">
                <a:solidFill>
                  <a:srgbClr val="00B0F0"/>
                </a:solidFill>
                <a:latin typeface="Consolas" panose="020B0609020204030204" pitchFamily="49" charset="0"/>
              </a:rPr>
              <a:t>)</a:t>
            </a:r>
            <a:r>
              <a:rPr lang="en-US" sz="2400" dirty="0">
                <a:solidFill>
                  <a:srgbClr val="FF0000"/>
                </a:solidFill>
                <a:latin typeface="Consolas" panose="020B0609020204030204" pitchFamily="49" charset="0"/>
              </a:rPr>
              <a:t>)</a:t>
            </a:r>
            <a:r>
              <a:rPr lang="en-US" sz="2400" dirty="0">
                <a:latin typeface="Consolas" panose="020B0609020204030204" pitchFamily="49" charset="0"/>
              </a:rPr>
              <a:t>{3}</a:t>
            </a:r>
          </a:p>
          <a:p>
            <a:pPr marL="0" lvl="0" indent="0">
              <a:spcBef>
                <a:spcPts val="0"/>
              </a:spcBef>
              <a:buNone/>
            </a:pPr>
            <a:endParaRPr lang="en-US" dirty="0"/>
          </a:p>
          <a:p>
            <a:pPr marL="0" lvl="0" indent="0">
              <a:spcBef>
                <a:spcPts val="0"/>
              </a:spcBef>
              <a:buNone/>
            </a:pPr>
            <a:r>
              <a:rPr lang="en-US" dirty="0"/>
              <a:t>Display filter:</a:t>
            </a:r>
          </a:p>
          <a:p>
            <a:pPr marL="0" lvl="0" indent="0">
              <a:spcBef>
                <a:spcPts val="0"/>
              </a:spcBef>
              <a:buNone/>
            </a:pPr>
            <a:endParaRPr lang="en-US" dirty="0"/>
          </a:p>
          <a:p>
            <a:pPr marL="0" lvl="0" indent="0">
              <a:spcBef>
                <a:spcPts val="0"/>
              </a:spcBef>
              <a:buNone/>
            </a:pPr>
            <a:r>
              <a:rPr lang="en-US" sz="2200" dirty="0">
                <a:latin typeface="Consolas" panose="020B0609020204030204" pitchFamily="49" charset="0"/>
              </a:rPr>
              <a:t> frame matches </a:t>
            </a:r>
          </a:p>
          <a:p>
            <a:pPr marL="0" lvl="0" indent="0">
              <a:spcBef>
                <a:spcPts val="0"/>
              </a:spcBef>
              <a:buNone/>
            </a:pPr>
            <a:r>
              <a:rPr lang="en-US" sz="2200" dirty="0">
                <a:latin typeface="Consolas" panose="020B0609020204030204" pitchFamily="49" charset="0"/>
              </a:rPr>
              <a:t>    "</a:t>
            </a:r>
            <a:r>
              <a:rPr lang="en-US" sz="2200" dirty="0">
                <a:solidFill>
                  <a:srgbClr val="FF0000"/>
                </a:solidFill>
                <a:latin typeface="Consolas" panose="020B0609020204030204" pitchFamily="49" charset="0"/>
              </a:rPr>
              <a:t>(</a:t>
            </a:r>
            <a:r>
              <a:rPr lang="en-US" sz="2200" dirty="0">
                <a:latin typeface="Consolas" panose="020B0609020204030204" pitchFamily="49" charset="0"/>
              </a:rPr>
              <a:t>\\d{1,2}|[0-2]\\d{2}</a:t>
            </a:r>
            <a:r>
              <a:rPr lang="en-US" sz="2200" dirty="0">
                <a:solidFill>
                  <a:srgbClr val="FF0000"/>
                </a:solidFill>
                <a:latin typeface="Consolas" panose="020B0609020204030204" pitchFamily="49" charset="0"/>
              </a:rPr>
              <a:t>)(</a:t>
            </a:r>
            <a:r>
              <a:rPr lang="en-US" sz="2200" dirty="0">
                <a:latin typeface="Consolas" panose="020B0609020204030204" pitchFamily="49" charset="0"/>
              </a:rPr>
              <a:t>\\.</a:t>
            </a:r>
            <a:r>
              <a:rPr lang="en-US" sz="2200" dirty="0">
                <a:solidFill>
                  <a:srgbClr val="00B0F0"/>
                </a:solidFill>
                <a:latin typeface="Consolas" panose="020B0609020204030204" pitchFamily="49" charset="0"/>
              </a:rPr>
              <a:t>(</a:t>
            </a:r>
            <a:r>
              <a:rPr lang="en-US" sz="2200" dirty="0">
                <a:latin typeface="Consolas" panose="020B0609020204030204" pitchFamily="49" charset="0"/>
              </a:rPr>
              <a:t>\\d{1,2}|[0-2]\\d{2}</a:t>
            </a:r>
            <a:r>
              <a:rPr lang="en-US" sz="2200" dirty="0">
                <a:solidFill>
                  <a:srgbClr val="00B0F0"/>
                </a:solidFill>
                <a:latin typeface="Consolas" panose="020B0609020204030204" pitchFamily="49" charset="0"/>
              </a:rPr>
              <a:t>)</a:t>
            </a:r>
            <a:r>
              <a:rPr lang="en-US" sz="2200" dirty="0">
                <a:solidFill>
                  <a:srgbClr val="FF0000"/>
                </a:solidFill>
                <a:latin typeface="Consolas" panose="020B0609020204030204" pitchFamily="49" charset="0"/>
              </a:rPr>
              <a:t>)</a:t>
            </a:r>
            <a:r>
              <a:rPr lang="en-US" sz="2200" dirty="0">
                <a:latin typeface="Consolas" panose="020B0609020204030204" pitchFamily="49" charset="0"/>
              </a:rPr>
              <a:t>{3}"</a:t>
            </a:r>
          </a:p>
        </p:txBody>
      </p:sp>
    </p:spTree>
    <p:extLst>
      <p:ext uri="{BB962C8B-B14F-4D97-AF65-F5344CB8AC3E}">
        <p14:creationId xmlns:p14="http://schemas.microsoft.com/office/powerpoint/2010/main" val="29519412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In Plain English?</a:t>
            </a:r>
            <a:endParaRPr sz="4000" dirty="0"/>
          </a:p>
        </p:txBody>
      </p:sp>
      <p:sp>
        <p:nvSpPr>
          <p:cNvPr id="44" name="Shape 44"/>
          <p:cNvSpPr txBox="1">
            <a:spLocks noGrp="1"/>
          </p:cNvSpPr>
          <p:nvPr>
            <p:ph type="body" idx="1"/>
          </p:nvPr>
        </p:nvSpPr>
        <p:spPr>
          <a:xfrm>
            <a:off x="485332" y="1178561"/>
            <a:ext cx="8208454" cy="3398604"/>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 </a:t>
            </a:r>
            <a:r>
              <a:rPr lang="en-US" sz="2400" dirty="0">
                <a:solidFill>
                  <a:srgbClr val="FF0000"/>
                </a:solidFill>
                <a:latin typeface="Consolas" panose="020B0609020204030204" pitchFamily="49" charset="0"/>
              </a:rPr>
              <a:t>(</a:t>
            </a:r>
            <a:r>
              <a:rPr lang="en-US" sz="2400" dirty="0">
                <a:latin typeface="Consolas" panose="020B0609020204030204" pitchFamily="49" charset="0"/>
              </a:rPr>
              <a:t>\d{1,2}|[0-2]\d{2}</a:t>
            </a:r>
            <a:r>
              <a:rPr lang="en-US" sz="2400" dirty="0">
                <a:solidFill>
                  <a:srgbClr val="FF0000"/>
                </a:solidFill>
                <a:latin typeface="Consolas" panose="020B0609020204030204" pitchFamily="49" charset="0"/>
              </a:rPr>
              <a:t>)(</a:t>
            </a:r>
            <a:r>
              <a:rPr lang="en-US" sz="2400" dirty="0">
                <a:latin typeface="Consolas" panose="020B0609020204030204" pitchFamily="49" charset="0"/>
              </a:rPr>
              <a:t>\.</a:t>
            </a:r>
            <a:r>
              <a:rPr lang="en-US" sz="2400" dirty="0">
                <a:solidFill>
                  <a:srgbClr val="00B0F0"/>
                </a:solidFill>
                <a:latin typeface="Consolas" panose="020B0609020204030204" pitchFamily="49" charset="0"/>
              </a:rPr>
              <a:t>(</a:t>
            </a:r>
            <a:r>
              <a:rPr lang="en-US" sz="2400" dirty="0">
                <a:latin typeface="Consolas" panose="020B0609020204030204" pitchFamily="49" charset="0"/>
              </a:rPr>
              <a:t>\d{1,2}|[0-2]\d{2}</a:t>
            </a:r>
            <a:r>
              <a:rPr lang="en-US" sz="2400" dirty="0">
                <a:solidFill>
                  <a:srgbClr val="00B0F0"/>
                </a:solidFill>
                <a:latin typeface="Consolas" panose="020B0609020204030204" pitchFamily="49" charset="0"/>
              </a:rPr>
              <a:t>)</a:t>
            </a:r>
            <a:r>
              <a:rPr lang="en-US" sz="2400" dirty="0">
                <a:solidFill>
                  <a:srgbClr val="FF0000"/>
                </a:solidFill>
                <a:latin typeface="Consolas" panose="020B0609020204030204" pitchFamily="49" charset="0"/>
              </a:rPr>
              <a:t>)</a:t>
            </a:r>
            <a:r>
              <a:rPr lang="en-US" sz="2400" dirty="0">
                <a:solidFill>
                  <a:schemeClr val="accent6"/>
                </a:solidFill>
                <a:latin typeface="Consolas" panose="020B0609020204030204" pitchFamily="49" charset="0"/>
              </a:rPr>
              <a:t>{3}</a:t>
            </a:r>
          </a:p>
          <a:p>
            <a:pPr marL="0" lvl="0" indent="0">
              <a:spcBef>
                <a:spcPts val="0"/>
              </a:spcBef>
              <a:buNone/>
            </a:pPr>
            <a:endParaRPr lang="en-US" sz="2400" dirty="0"/>
          </a:p>
          <a:p>
            <a:pPr marL="0" lvl="0" indent="0">
              <a:spcBef>
                <a:spcPts val="0"/>
              </a:spcBef>
              <a:buNone/>
            </a:pPr>
            <a:r>
              <a:rPr lang="en-US" sz="2400" dirty="0"/>
              <a:t>"</a:t>
            </a:r>
            <a:r>
              <a:rPr lang="en-US" sz="2400" dirty="0">
                <a:solidFill>
                  <a:srgbClr val="FF0000"/>
                </a:solidFill>
              </a:rPr>
              <a:t>(</a:t>
            </a:r>
            <a:r>
              <a:rPr lang="en-US" sz="2400" dirty="0"/>
              <a:t>a group containing EITHER (one or two digits) OR (the digit 0 OR the digit 1 OR the digit 2 immediately followed by any two consecutive digits</a:t>
            </a:r>
            <a:r>
              <a:rPr lang="en-US" sz="2400" dirty="0">
                <a:solidFill>
                  <a:srgbClr val="FF0000"/>
                </a:solidFill>
              </a:rPr>
              <a:t>)</a:t>
            </a:r>
            <a:r>
              <a:rPr lang="en-US" sz="2400" dirty="0"/>
              <a:t> immediately followed by </a:t>
            </a:r>
            <a:r>
              <a:rPr lang="en-US" sz="2400" dirty="0">
                <a:solidFill>
                  <a:schemeClr val="accent6"/>
                </a:solidFill>
              </a:rPr>
              <a:t>three repetitions </a:t>
            </a:r>
            <a:r>
              <a:rPr lang="en-US" sz="2400" dirty="0"/>
              <a:t>of </a:t>
            </a:r>
            <a:r>
              <a:rPr lang="en-US" sz="2400" dirty="0">
                <a:solidFill>
                  <a:srgbClr val="FF0000"/>
                </a:solidFill>
              </a:rPr>
              <a:t>(</a:t>
            </a:r>
            <a:r>
              <a:rPr lang="en-US" sz="2400" dirty="0"/>
              <a:t>a group containing a literal dot immediately followed by </a:t>
            </a:r>
            <a:r>
              <a:rPr lang="en-US" sz="2400" dirty="0">
                <a:solidFill>
                  <a:srgbClr val="00B0F0"/>
                </a:solidFill>
              </a:rPr>
              <a:t>(</a:t>
            </a:r>
            <a:r>
              <a:rPr lang="en-US" sz="2400" dirty="0"/>
              <a:t>a group containing EITHER (one or two digits) OR (the digit 0 OR the digit 1 OR the digit 2 immediately followed by any two consecutive digits</a:t>
            </a:r>
            <a:r>
              <a:rPr lang="en-US" sz="2400" dirty="0">
                <a:solidFill>
                  <a:srgbClr val="00B0F0"/>
                </a:solidFill>
              </a:rPr>
              <a:t>)</a:t>
            </a:r>
            <a:r>
              <a:rPr lang="en-US" sz="2400" dirty="0">
                <a:solidFill>
                  <a:srgbClr val="FF0000"/>
                </a:solidFill>
              </a:rPr>
              <a:t>)</a:t>
            </a:r>
            <a:r>
              <a:rPr lang="en-US" sz="2400" dirty="0"/>
              <a:t> "</a:t>
            </a:r>
            <a:endParaRPr lang="en-US" sz="1000" dirty="0"/>
          </a:p>
        </p:txBody>
      </p:sp>
    </p:spTree>
    <p:extLst>
      <p:ext uri="{BB962C8B-B14F-4D97-AF65-F5344CB8AC3E}">
        <p14:creationId xmlns:p14="http://schemas.microsoft.com/office/powerpoint/2010/main" val="31853539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7:</a:t>
            </a:r>
            <a:br>
              <a:rPr lang="en-US" sz="3600" dirty="0"/>
            </a:br>
            <a:r>
              <a:rPr lang="en-US" sz="3600" dirty="0"/>
              <a:t>Let’s Talk Capitalization</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1193801"/>
            <a:ext cx="8633460" cy="3398604"/>
          </a:xfrm>
        </p:spPr>
        <p:txBody>
          <a:bodyPr/>
          <a:lstStyle/>
          <a:p>
            <a:pPr marL="50800" indent="0">
              <a:buNone/>
            </a:pPr>
            <a:r>
              <a:rPr lang="en-US" dirty="0"/>
              <a:t>Wireshark versions 2.4.x and earlier – </a:t>
            </a:r>
            <a:r>
              <a:rPr lang="en-US" i="1" dirty="0"/>
              <a:t>matches</a:t>
            </a:r>
            <a:r>
              <a:rPr lang="en-US" dirty="0"/>
              <a:t> syntax was </a:t>
            </a:r>
            <a:r>
              <a:rPr lang="en-US" u="sng" dirty="0"/>
              <a:t>case sensitive</a:t>
            </a:r>
            <a:r>
              <a:rPr lang="en-US" dirty="0"/>
              <a:t> by default, but could be turned off by adding </a:t>
            </a:r>
            <a:r>
              <a:rPr lang="en-US" dirty="0">
                <a:latin typeface="Consolas" panose="020B0609020204030204" pitchFamily="49" charset="0"/>
              </a:rPr>
              <a:t>(?</a:t>
            </a:r>
            <a:r>
              <a:rPr lang="en-US" dirty="0" err="1">
                <a:latin typeface="Consolas" panose="020B0609020204030204" pitchFamily="49" charset="0"/>
              </a:rPr>
              <a:t>i</a:t>
            </a:r>
            <a:r>
              <a:rPr lang="en-US" dirty="0">
                <a:latin typeface="Consolas" panose="020B0609020204030204" pitchFamily="49" charset="0"/>
              </a:rPr>
              <a:t>)</a:t>
            </a:r>
          </a:p>
          <a:p>
            <a:pPr marL="50800" indent="0">
              <a:buNone/>
            </a:pPr>
            <a:endParaRPr lang="en-US" dirty="0"/>
          </a:p>
          <a:p>
            <a:pPr marL="50800" indent="0">
              <a:buNone/>
            </a:pPr>
            <a:r>
              <a:rPr lang="en-US" dirty="0"/>
              <a:t>Wireshark versions 2.6.0 and later – </a:t>
            </a:r>
            <a:r>
              <a:rPr lang="en-US" i="1" dirty="0"/>
              <a:t>matches</a:t>
            </a:r>
            <a:r>
              <a:rPr lang="en-US" dirty="0"/>
              <a:t> syntax is </a:t>
            </a:r>
            <a:r>
              <a:rPr lang="en-US" u="sng" dirty="0"/>
              <a:t>not case sensitive</a:t>
            </a:r>
            <a:r>
              <a:rPr lang="en-US" dirty="0"/>
              <a:t> by default, but can be turned on by adding </a:t>
            </a:r>
            <a:r>
              <a:rPr lang="en-US" dirty="0">
                <a:latin typeface="Consolas" panose="020B0609020204030204" pitchFamily="49" charset="0"/>
              </a:rPr>
              <a:t>(?-</a:t>
            </a:r>
            <a:r>
              <a:rPr lang="en-US" dirty="0" err="1">
                <a:latin typeface="Consolas" panose="020B0609020204030204" pitchFamily="49" charset="0"/>
              </a:rPr>
              <a:t>i</a:t>
            </a:r>
            <a:r>
              <a:rPr lang="en-US" dirty="0">
                <a:latin typeface="Consolas" panose="020B0609020204030204" pitchFamily="49" charset="0"/>
              </a:rPr>
              <a:t>)</a:t>
            </a:r>
          </a:p>
        </p:txBody>
      </p:sp>
    </p:spTree>
    <p:extLst>
      <p:ext uri="{BB962C8B-B14F-4D97-AF65-F5344CB8AC3E}">
        <p14:creationId xmlns:p14="http://schemas.microsoft.com/office/powerpoint/2010/main" val="328226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8: Capitalization</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25056263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Capitalization</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989374"/>
            <a:ext cx="8618220" cy="3696925"/>
          </a:xfrm>
        </p:spPr>
        <p:txBody>
          <a:bodyPr/>
          <a:lstStyle/>
          <a:p>
            <a:pPr marL="50800" indent="0">
              <a:buNone/>
            </a:pPr>
            <a:r>
              <a:rPr lang="en-US" dirty="0"/>
              <a:t>Contrasting display filters:  </a:t>
            </a:r>
          </a:p>
          <a:p>
            <a:pPr marL="50800" indent="0">
              <a:buNone/>
            </a:pPr>
            <a:r>
              <a:rPr lang="en-US" sz="2000" dirty="0"/>
              <a:t>    </a:t>
            </a:r>
            <a:r>
              <a:rPr lang="en-US" sz="2400" dirty="0">
                <a:latin typeface="Consolas" panose="020B0609020204030204" pitchFamily="49" charset="0"/>
              </a:rPr>
              <a:t>frame matches “AUT”</a:t>
            </a:r>
          </a:p>
          <a:p>
            <a:pPr marL="50800" indent="0">
              <a:buNone/>
            </a:pPr>
            <a:r>
              <a:rPr lang="en-US" sz="2400" dirty="0"/>
              <a:t>       displays	  </a:t>
            </a:r>
            <a:r>
              <a:rPr lang="en-US" sz="2400" dirty="0" err="1">
                <a:latin typeface="Consolas" panose="020B0609020204030204" pitchFamily="49" charset="0"/>
              </a:rPr>
              <a:t>tmso-margin-top-alt:</a:t>
            </a:r>
            <a:r>
              <a:rPr lang="en-US" sz="2400" dirty="0" err="1">
                <a:solidFill>
                  <a:srgbClr val="FF0000"/>
                </a:solidFill>
                <a:latin typeface="Consolas" panose="020B0609020204030204" pitchFamily="49" charset="0"/>
              </a:rPr>
              <a:t>aut</a:t>
            </a:r>
            <a:r>
              <a:rPr lang="en-US" sz="2400" dirty="0" err="1">
                <a:latin typeface="Consolas" panose="020B0609020204030204" pitchFamily="49" charset="0"/>
              </a:rPr>
              <a:t>o</a:t>
            </a:r>
            <a:r>
              <a:rPr lang="en-US" sz="2400" dirty="0">
                <a:latin typeface="Consolas" panose="020B0609020204030204" pitchFamily="49" charset="0"/>
              </a:rPr>
              <a:t>	</a:t>
            </a:r>
            <a:r>
              <a:rPr lang="en-US" sz="2400" dirty="0"/>
              <a:t>in packet 8</a:t>
            </a:r>
          </a:p>
          <a:p>
            <a:pPr marL="50800" indent="0">
              <a:buNone/>
            </a:pPr>
            <a:r>
              <a:rPr lang="en-US" sz="2400" dirty="0"/>
              <a:t>             and                              :</a:t>
            </a:r>
            <a:r>
              <a:rPr lang="en-US" sz="2400" dirty="0">
                <a:latin typeface="Consolas" panose="020B0609020204030204" pitchFamily="49" charset="0"/>
              </a:rPr>
              <a:t>SMTP</a:t>
            </a:r>
            <a:r>
              <a:rPr lang="en-US" sz="2400" dirty="0">
                <a:solidFill>
                  <a:srgbClr val="FF0000"/>
                </a:solidFill>
                <a:latin typeface="Consolas" panose="020B0609020204030204" pitchFamily="49" charset="0"/>
              </a:rPr>
              <a:t>AUT</a:t>
            </a:r>
            <a:r>
              <a:rPr lang="en-US" sz="2400" dirty="0">
                <a:latin typeface="Consolas" panose="020B0609020204030204" pitchFamily="49" charset="0"/>
              </a:rPr>
              <a:t>H: </a:t>
            </a:r>
            <a:r>
              <a:rPr lang="en-US" sz="2400" dirty="0">
                <a:latin typeface="Tahoma" panose="020B0604030504040204" pitchFamily="34" charset="0"/>
                <a:ea typeface="Tahoma" panose="020B0604030504040204" pitchFamily="34" charset="0"/>
                <a:cs typeface="Tahoma" panose="020B0604030504040204" pitchFamily="34" charset="0"/>
              </a:rPr>
              <a:t>in packet 15</a:t>
            </a:r>
          </a:p>
          <a:p>
            <a:pPr marL="50800" indent="0">
              <a:buNone/>
            </a:pPr>
            <a:r>
              <a:rPr lang="en-US" sz="700" dirty="0"/>
              <a:t>    </a:t>
            </a:r>
          </a:p>
          <a:p>
            <a:pPr marL="50800" indent="0">
              <a:buNone/>
            </a:pPr>
            <a:r>
              <a:rPr lang="en-US" sz="2000" dirty="0"/>
              <a:t>    </a:t>
            </a:r>
            <a:r>
              <a:rPr lang="en-US" sz="2400" dirty="0">
                <a:latin typeface="Consolas" panose="020B0609020204030204" pitchFamily="49" charset="0"/>
              </a:rPr>
              <a:t>frame matches “(?-</a:t>
            </a:r>
            <a:r>
              <a:rPr lang="en-US" sz="2400" dirty="0" err="1">
                <a:latin typeface="Consolas" panose="020B0609020204030204" pitchFamily="49" charset="0"/>
              </a:rPr>
              <a:t>i</a:t>
            </a:r>
            <a:r>
              <a:rPr lang="en-US" sz="2400" dirty="0">
                <a:latin typeface="Consolas" panose="020B0609020204030204" pitchFamily="49" charset="0"/>
              </a:rPr>
              <a:t>)AUT”   </a:t>
            </a:r>
            <a:r>
              <a:rPr lang="en-US" sz="2000" dirty="0"/>
              <a:t>displays </a:t>
            </a:r>
            <a:r>
              <a:rPr lang="en-US" sz="2000" u="sng" dirty="0"/>
              <a:t>only</a:t>
            </a:r>
            <a:r>
              <a:rPr lang="en-US" sz="2000" dirty="0"/>
              <a:t> packet 15</a:t>
            </a:r>
          </a:p>
          <a:p>
            <a:pPr marL="50800" indent="0">
              <a:buNone/>
            </a:pPr>
            <a:r>
              <a:rPr lang="en-US" sz="2000" dirty="0"/>
              <a:t>    </a:t>
            </a:r>
            <a:r>
              <a:rPr lang="en-US" sz="2400" dirty="0">
                <a:latin typeface="Consolas" panose="020B0609020204030204" pitchFamily="49" charset="0"/>
              </a:rPr>
              <a:t>frame matches “(?-</a:t>
            </a:r>
            <a:r>
              <a:rPr lang="en-US" sz="2400" dirty="0" err="1">
                <a:latin typeface="Consolas" panose="020B0609020204030204" pitchFamily="49" charset="0"/>
              </a:rPr>
              <a:t>i</a:t>
            </a:r>
            <a:r>
              <a:rPr lang="en-US" sz="2400" dirty="0">
                <a:latin typeface="Consolas" panose="020B0609020204030204" pitchFamily="49" charset="0"/>
              </a:rPr>
              <a:t>)</a:t>
            </a:r>
            <a:r>
              <a:rPr lang="en-US" sz="2400" dirty="0" err="1">
                <a:latin typeface="Consolas" panose="020B0609020204030204" pitchFamily="49" charset="0"/>
              </a:rPr>
              <a:t>aut</a:t>
            </a:r>
            <a:r>
              <a:rPr lang="en-US" sz="2400" dirty="0">
                <a:latin typeface="Consolas" panose="020B0609020204030204" pitchFamily="49" charset="0"/>
              </a:rPr>
              <a:t>”   </a:t>
            </a:r>
            <a:r>
              <a:rPr lang="en-US" sz="2000" dirty="0"/>
              <a:t>displays </a:t>
            </a:r>
            <a:r>
              <a:rPr lang="en-US" sz="2000" u="sng" dirty="0"/>
              <a:t>only</a:t>
            </a:r>
            <a:r>
              <a:rPr lang="en-US" sz="2000" dirty="0"/>
              <a:t> packet 8</a:t>
            </a:r>
          </a:p>
        </p:txBody>
      </p:sp>
    </p:spTree>
    <p:extLst>
      <p:ext uri="{BB962C8B-B14F-4D97-AF65-F5344CB8AC3E}">
        <p14:creationId xmlns:p14="http://schemas.microsoft.com/office/powerpoint/2010/main" val="3405630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8:</a:t>
            </a:r>
            <a:br>
              <a:rPr lang="en-US" sz="3600" dirty="0"/>
            </a:br>
            <a:r>
              <a:rPr lang="en-US" sz="3600" dirty="0"/>
              <a:t>Beginnings and Endings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913174"/>
            <a:ext cx="8618220" cy="3902666"/>
          </a:xfrm>
        </p:spPr>
        <p:txBody>
          <a:bodyPr/>
          <a:lstStyle/>
          <a:p>
            <a:pPr marL="50800" indent="0">
              <a:buNone/>
            </a:pPr>
            <a:r>
              <a:rPr lang="en-US" sz="2400" dirty="0"/>
              <a:t>Matching so far has targeted text appearing anywhere in our packets</a:t>
            </a:r>
          </a:p>
          <a:p>
            <a:pPr marL="50800" indent="0">
              <a:buNone/>
            </a:pPr>
            <a:r>
              <a:rPr lang="en-US" sz="2400" dirty="0">
                <a:latin typeface="Consolas" panose="020B0609020204030204" pitchFamily="49" charset="0"/>
              </a:rPr>
              <a:t>	frame matches …</a:t>
            </a:r>
          </a:p>
          <a:p>
            <a:pPr marL="50800" indent="0">
              <a:buNone/>
            </a:pPr>
            <a:r>
              <a:rPr lang="en-US" sz="2400" dirty="0"/>
              <a:t>But there’s no reason we can’t match in individual fields inside of a header</a:t>
            </a:r>
          </a:p>
          <a:p>
            <a:pPr marL="50800" indent="0">
              <a:buNone/>
            </a:pPr>
            <a:r>
              <a:rPr lang="en-US" sz="2400" dirty="0">
                <a:latin typeface="Consolas" panose="020B0609020204030204" pitchFamily="49" charset="0"/>
              </a:rPr>
              <a:t>	dns.qry.name matches …</a:t>
            </a:r>
          </a:p>
          <a:p>
            <a:pPr marL="50800" indent="0">
              <a:buNone/>
            </a:pPr>
            <a:r>
              <a:rPr lang="en-US" sz="2400" dirty="0">
                <a:latin typeface="Consolas" panose="020B0609020204030204" pitchFamily="49" charset="0"/>
              </a:rPr>
              <a:t>	</a:t>
            </a:r>
            <a:r>
              <a:rPr lang="en-US" sz="2400" dirty="0" err="1">
                <a:latin typeface="Consolas" panose="020B0609020204030204" pitchFamily="49" charset="0"/>
              </a:rPr>
              <a:t>http.request.uri</a:t>
            </a:r>
            <a:r>
              <a:rPr lang="en-US" sz="2400" dirty="0">
                <a:latin typeface="Consolas" panose="020B0609020204030204" pitchFamily="49" charset="0"/>
              </a:rPr>
              <a:t> matches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When we do, we can match data occurring at the beginning of a field, the middle of a field, or the end of a field</a:t>
            </a:r>
          </a:p>
          <a:p>
            <a:pPr marL="50800" indent="0">
              <a:buNone/>
            </a:pPr>
            <a:endParaRPr lang="en-US" sz="2000" dirty="0">
              <a:latin typeface="Consolas" panose="020B0609020204030204" pitchFamily="49" charset="0"/>
            </a:endParaRPr>
          </a:p>
        </p:txBody>
      </p:sp>
    </p:spTree>
    <p:extLst>
      <p:ext uri="{BB962C8B-B14F-4D97-AF65-F5344CB8AC3E}">
        <p14:creationId xmlns:p14="http://schemas.microsoft.com/office/powerpoint/2010/main" val="361518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8:</a:t>
            </a:r>
            <a:br>
              <a:rPr lang="en-US" sz="3600" dirty="0"/>
            </a:br>
            <a:r>
              <a:rPr lang="en-US" sz="3600" dirty="0"/>
              <a:t>Beginnings and Endings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989374"/>
            <a:ext cx="8618220" cy="3696925"/>
          </a:xfrm>
        </p:spPr>
        <p:txBody>
          <a:bodyPr/>
          <a:lstStyle/>
          <a:p>
            <a:pPr marL="50800" indent="0">
              <a:buNone/>
            </a:pPr>
            <a:r>
              <a:rPr lang="en-US" sz="2400" dirty="0"/>
              <a:t>Match the beginning of a field by including the circumflex –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Consolas" panose="020B0609020204030204" pitchFamily="49" charset="0"/>
                <a:ea typeface="Tahoma" panose="020B0604030504040204" pitchFamily="34" charset="0"/>
                <a:cs typeface="Tahoma" panose="020B0604030504040204" pitchFamily="34" charset="0"/>
              </a:rPr>
              <a:t>http.host</a:t>
            </a:r>
            <a:r>
              <a:rPr lang="en-US" sz="2400" dirty="0">
                <a:latin typeface="Consolas" panose="020B0609020204030204" pitchFamily="49" charset="0"/>
                <a:ea typeface="Tahoma" panose="020B0604030504040204" pitchFamily="34" charset="0"/>
                <a:cs typeface="Tahoma" panose="020B0604030504040204" pitchFamily="34" charset="0"/>
              </a:rPr>
              <a:t> matches “^WWW”</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Match the end of a field by using the dollar sign –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Consolas" panose="020B0609020204030204" pitchFamily="49" charset="0"/>
                <a:ea typeface="Tahoma" panose="020B0604030504040204" pitchFamily="34" charset="0"/>
                <a:cs typeface="Tahoma" panose="020B0604030504040204" pitchFamily="34" charset="0"/>
              </a:rPr>
              <a:t>http.host</a:t>
            </a:r>
            <a:r>
              <a:rPr lang="en-US" sz="2400" dirty="0">
                <a:latin typeface="Consolas" panose="020B0609020204030204" pitchFamily="49" charset="0"/>
                <a:ea typeface="Tahoma" panose="020B0604030504040204" pitchFamily="34" charset="0"/>
                <a:cs typeface="Tahoma" panose="020B0604030504040204" pitchFamily="34" charset="0"/>
              </a:rPr>
              <a:t> matches “\.KZ$”</a:t>
            </a:r>
          </a:p>
          <a:p>
            <a:pPr marL="50800" indent="0">
              <a:buNone/>
            </a:pPr>
            <a:endParaRPr lang="en-US" sz="2000" dirty="0">
              <a:latin typeface="Consolas" panose="020B0609020204030204" pitchFamily="49" charset="0"/>
            </a:endParaRPr>
          </a:p>
        </p:txBody>
      </p:sp>
      <p:grpSp>
        <p:nvGrpSpPr>
          <p:cNvPr id="8" name="Group 7">
            <a:extLst>
              <a:ext uri="{FF2B5EF4-FFF2-40B4-BE49-F238E27FC236}">
                <a16:creationId xmlns:a16="http://schemas.microsoft.com/office/drawing/2014/main" id="{D258058F-8924-4593-B144-05680A558462}"/>
              </a:ext>
            </a:extLst>
          </p:cNvPr>
          <p:cNvGrpSpPr/>
          <p:nvPr/>
        </p:nvGrpSpPr>
        <p:grpSpPr>
          <a:xfrm>
            <a:off x="2613660" y="2478875"/>
            <a:ext cx="4899660" cy="2341727"/>
            <a:chOff x="2613660" y="2478875"/>
            <a:chExt cx="4899660" cy="2341727"/>
          </a:xfrm>
        </p:grpSpPr>
        <p:pic>
          <p:nvPicPr>
            <p:cNvPr id="5" name="Picture 4">
              <a:extLst>
                <a:ext uri="{FF2B5EF4-FFF2-40B4-BE49-F238E27FC236}">
                  <a16:creationId xmlns:a16="http://schemas.microsoft.com/office/drawing/2014/main" id="{531CEBEE-F9D5-462B-9EB2-DA7401E92B52}"/>
                </a:ext>
              </a:extLst>
            </p:cNvPr>
            <p:cNvPicPr>
              <a:picLocks noChangeAspect="1"/>
            </p:cNvPicPr>
            <p:nvPr/>
          </p:nvPicPr>
          <p:blipFill>
            <a:blip r:embed="rId2"/>
            <a:stretch>
              <a:fillRect/>
            </a:stretch>
          </p:blipFill>
          <p:spPr>
            <a:xfrm>
              <a:off x="5621655" y="2478875"/>
              <a:ext cx="1891665" cy="2341727"/>
            </a:xfrm>
            <a:prstGeom prst="rect">
              <a:avLst/>
            </a:prstGeom>
          </p:spPr>
        </p:pic>
        <p:pic>
          <p:nvPicPr>
            <p:cNvPr id="7" name="Picture 6">
              <a:extLst>
                <a:ext uri="{FF2B5EF4-FFF2-40B4-BE49-F238E27FC236}">
                  <a16:creationId xmlns:a16="http://schemas.microsoft.com/office/drawing/2014/main" id="{49C94EB0-6B0A-4C7B-A2AB-42581D108DBE}"/>
                </a:ext>
              </a:extLst>
            </p:cNvPr>
            <p:cNvPicPr>
              <a:picLocks noChangeAspect="1"/>
            </p:cNvPicPr>
            <p:nvPr/>
          </p:nvPicPr>
          <p:blipFill rotWithShape="1">
            <a:blip r:embed="rId3"/>
            <a:srcRect l="7837" t="10811" r="5657" b="11405"/>
            <a:stretch/>
          </p:blipFill>
          <p:spPr>
            <a:xfrm>
              <a:off x="2613660" y="3009899"/>
              <a:ext cx="2796540" cy="1676400"/>
            </a:xfrm>
            <a:prstGeom prst="rect">
              <a:avLst/>
            </a:prstGeom>
          </p:spPr>
        </p:pic>
      </p:grpSp>
    </p:spTree>
    <p:extLst>
      <p:ext uri="{BB962C8B-B14F-4D97-AF65-F5344CB8AC3E}">
        <p14:creationId xmlns:p14="http://schemas.microsoft.com/office/powerpoint/2010/main" val="317019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8:</a:t>
            </a:r>
            <a:br>
              <a:rPr lang="en-US" sz="3600" dirty="0"/>
            </a:br>
            <a:r>
              <a:rPr lang="en-US" sz="3600" dirty="0"/>
              <a:t>Beginnings and Endings</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175260" y="989374"/>
            <a:ext cx="8900160" cy="3696925"/>
          </a:xfrm>
        </p:spPr>
        <p:txBody>
          <a:bodyPr/>
          <a:lstStyle/>
          <a:p>
            <a:pPr marL="50800" indent="0">
              <a:buNone/>
            </a:pPr>
            <a:r>
              <a:rPr lang="en-US" sz="2400" dirty="0">
                <a:latin typeface="Consolas" panose="020B0609020204030204" pitchFamily="49" charset="0"/>
                <a:ea typeface="Tahoma" panose="020B0604030504040204" pitchFamily="34" charset="0"/>
                <a:cs typeface="Tahoma" panose="020B0604030504040204" pitchFamily="34" charset="0"/>
              </a:rPr>
              <a:t>   </a:t>
            </a:r>
            <a:r>
              <a:rPr lang="en-US" sz="2400" dirty="0">
                <a:latin typeface="Tahoma" panose="020B0604030504040204" pitchFamily="34" charset="0"/>
                <a:ea typeface="Tahoma" panose="020B0604030504040204" pitchFamily="34" charset="0"/>
                <a:cs typeface="Tahoma" panose="020B0604030504040204" pitchFamily="34" charset="0"/>
              </a:rPr>
              <a:t>A</a:t>
            </a:r>
            <a:r>
              <a:rPr lang="en-US" sz="2400" dirty="0">
                <a:latin typeface="Consolas" panose="020B0609020204030204" pitchFamily="49" charset="0"/>
                <a:ea typeface="Tahoma" panose="020B0604030504040204" pitchFamily="34" charset="0"/>
                <a:cs typeface="Tahoma" panose="020B0604030504040204" pitchFamily="34" charset="0"/>
              </a:rPr>
              <a:t> ‘frame matches’ </a:t>
            </a:r>
            <a:r>
              <a:rPr lang="en-US" sz="2400" dirty="0">
                <a:latin typeface="Tahoma" panose="020B0604030504040204" pitchFamily="34" charset="0"/>
                <a:ea typeface="Tahoma" panose="020B0604030504040204" pitchFamily="34" charset="0"/>
                <a:cs typeface="Tahoma" panose="020B0604030504040204" pitchFamily="34" charset="0"/>
              </a:rPr>
              <a:t>expression that starts with a </a:t>
            </a:r>
            <a:r>
              <a:rPr lang="en-US" sz="2400" dirty="0">
                <a:latin typeface="Consolas" panose="020B0609020204030204" pitchFamily="49" charset="0"/>
                <a:ea typeface="Tahoma" panose="020B0604030504040204" pitchFamily="34" charset="0"/>
                <a:cs typeface="Tahoma" panose="020B0604030504040204" pitchFamily="34" charset="0"/>
              </a:rPr>
              <a:t>^</a:t>
            </a:r>
            <a:r>
              <a:rPr lang="en-US" sz="2400" dirty="0">
                <a:latin typeface="Tahoma" panose="020B0604030504040204" pitchFamily="34" charset="0"/>
                <a:ea typeface="Tahoma" panose="020B0604030504040204" pitchFamily="34" charset="0"/>
                <a:cs typeface="Tahoma" panose="020B0604030504040204" pitchFamily="34" charset="0"/>
              </a:rPr>
              <a:t> will attempt to match the first bytes of data in a packet.</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Problem: that’s probably going to be the Ethernet Destination MAC Address.</a:t>
            </a:r>
          </a:p>
          <a:p>
            <a:pPr marL="50800" indent="0">
              <a:buNone/>
            </a:pPr>
            <a:r>
              <a:rPr lang="en-US" sz="2400" dirty="0">
                <a:latin typeface="Consolas" panose="020B0609020204030204" pitchFamily="49" charset="0"/>
                <a:ea typeface="Tahoma" panose="020B0604030504040204" pitchFamily="34" charset="0"/>
                <a:cs typeface="Tahoma" panose="020B0604030504040204" pitchFamily="34" charset="0"/>
              </a:rPr>
              <a:t>   </a:t>
            </a:r>
            <a:r>
              <a:rPr lang="en-US" sz="2400" dirty="0">
                <a:latin typeface="Tahoma" panose="020B0604030504040204" pitchFamily="34" charset="0"/>
                <a:ea typeface="Tahoma" panose="020B0604030504040204" pitchFamily="34" charset="0"/>
                <a:cs typeface="Tahoma" panose="020B0604030504040204" pitchFamily="34" charset="0"/>
              </a:rPr>
              <a:t>A</a:t>
            </a:r>
            <a:r>
              <a:rPr lang="en-US" sz="2400" dirty="0">
                <a:latin typeface="Consolas" panose="020B0609020204030204" pitchFamily="49" charset="0"/>
                <a:ea typeface="Tahoma" panose="020B0604030504040204" pitchFamily="34" charset="0"/>
                <a:cs typeface="Tahoma" panose="020B0604030504040204" pitchFamily="34" charset="0"/>
              </a:rPr>
              <a:t> ‘frame matches’ </a:t>
            </a:r>
            <a:r>
              <a:rPr lang="en-US" sz="2400" dirty="0">
                <a:latin typeface="Tahoma" panose="020B0604030504040204" pitchFamily="34" charset="0"/>
                <a:ea typeface="Tahoma" panose="020B0604030504040204" pitchFamily="34" charset="0"/>
                <a:cs typeface="Tahoma" panose="020B0604030504040204" pitchFamily="34" charset="0"/>
              </a:rPr>
              <a:t>expression that ends with a </a:t>
            </a:r>
            <a:r>
              <a:rPr lang="en-US" sz="2400" dirty="0">
                <a:latin typeface="Consolas" panose="020B0609020204030204" pitchFamily="49" charset="0"/>
                <a:ea typeface="Tahoma" panose="020B0604030504040204" pitchFamily="34" charset="0"/>
                <a:cs typeface="Tahoma" panose="020B0604030504040204" pitchFamily="34" charset="0"/>
              </a:rPr>
              <a:t>$</a:t>
            </a:r>
            <a:r>
              <a:rPr lang="en-US" sz="2400" dirty="0">
                <a:latin typeface="Tahoma" panose="020B0604030504040204" pitchFamily="34" charset="0"/>
                <a:ea typeface="Tahoma" panose="020B0604030504040204" pitchFamily="34" charset="0"/>
                <a:cs typeface="Tahoma" panose="020B0604030504040204" pitchFamily="34" charset="0"/>
              </a:rPr>
              <a:t> will attempt to match the last bytes of data in a packet.</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Note:  that’s probably only meaningful if the packet ends with a header field with a value that is </a:t>
            </a:r>
            <a:r>
              <a:rPr lang="en-US" sz="2400" u="sng" dirty="0">
                <a:latin typeface="Tahoma" panose="020B0604030504040204" pitchFamily="34" charset="0"/>
                <a:ea typeface="Tahoma" panose="020B0604030504040204" pitchFamily="34" charset="0"/>
                <a:cs typeface="Tahoma" panose="020B0604030504040204" pitchFamily="34" charset="0"/>
              </a:rPr>
              <a:t>textual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Interestingly: </a:t>
            </a:r>
            <a:r>
              <a:rPr lang="en-US" sz="2400" dirty="0">
                <a:latin typeface="Consolas" panose="020B0609020204030204" pitchFamily="49" charset="0"/>
                <a:ea typeface="Tahoma" panose="020B0604030504040204" pitchFamily="34" charset="0"/>
                <a:cs typeface="Tahoma" panose="020B0604030504040204" pitchFamily="34" charset="0"/>
              </a:rPr>
              <a:t>^</a:t>
            </a:r>
            <a:r>
              <a:rPr lang="en-US" sz="2400" dirty="0">
                <a:latin typeface="Tahoma" panose="020B0604030504040204" pitchFamily="34" charset="0"/>
                <a:ea typeface="Tahoma" panose="020B0604030504040204" pitchFamily="34" charset="0"/>
                <a:cs typeface="Tahoma" panose="020B0604030504040204" pitchFamily="34" charset="0"/>
              </a:rPr>
              <a:t> means different things when inside/outside </a:t>
            </a:r>
            <a:r>
              <a:rPr lang="en-US" sz="2400" dirty="0">
                <a:latin typeface="Consolas" panose="020B0609020204030204" pitchFamily="49"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32058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Digression: using </a:t>
            </a:r>
            <a:r>
              <a:rPr lang="en-US" sz="4000" i="1" dirty="0"/>
              <a:t>‘contains’</a:t>
            </a:r>
            <a:endParaRPr i="1"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003399"/>
              </a:buClr>
              <a:buSzPts val="2800"/>
              <a:buFont typeface="Arial"/>
              <a:buChar char="•"/>
            </a:pPr>
            <a:r>
              <a:rPr lang="en-US" sz="2800" b="0" i="0" u="none" strike="noStrike" cap="none" dirty="0">
                <a:solidFill>
                  <a:srgbClr val="003399"/>
                </a:solidFill>
                <a:latin typeface="Tahoma"/>
                <a:ea typeface="Tahoma"/>
                <a:cs typeface="Tahoma"/>
                <a:sym typeface="Tahoma"/>
              </a:rPr>
              <a:t>Benefit: Simple pattern matching</a:t>
            </a:r>
            <a:endParaRPr lang="en-US" sz="2800" dirty="0"/>
          </a:p>
          <a:p>
            <a:pPr marL="457200" lvl="1" indent="0">
              <a:spcBef>
                <a:spcPts val="0"/>
              </a:spcBef>
              <a:buSzPts val="2800"/>
              <a:buNone/>
            </a:pPr>
            <a:r>
              <a:rPr lang="en-US" dirty="0"/>
              <a:t>e.g.  </a:t>
            </a:r>
            <a:r>
              <a:rPr lang="en-US" dirty="0" err="1"/>
              <a:t>http.request.uri</a:t>
            </a:r>
            <a:r>
              <a:rPr lang="en-US" dirty="0"/>
              <a:t> contains “.jpg”</a:t>
            </a:r>
          </a:p>
          <a:p>
            <a:pPr marL="228600" indent="-228600">
              <a:spcBef>
                <a:spcPts val="0"/>
              </a:spcBef>
            </a:pPr>
            <a:endParaRPr lang="en-US" dirty="0"/>
          </a:p>
          <a:p>
            <a:pPr marL="228600" indent="-228600">
              <a:spcBef>
                <a:spcPts val="0"/>
              </a:spcBef>
            </a:pPr>
            <a:r>
              <a:rPr lang="en-US" dirty="0"/>
              <a:t>Problems:</a:t>
            </a:r>
          </a:p>
          <a:p>
            <a:pPr marL="685800" lvl="1" indent="-228600">
              <a:spcBef>
                <a:spcPts val="0"/>
              </a:spcBef>
            </a:pPr>
            <a:r>
              <a:rPr lang="en-US" dirty="0" err="1"/>
              <a:t>cAsE</a:t>
            </a:r>
            <a:r>
              <a:rPr lang="en-US" dirty="0"/>
              <a:t> </a:t>
            </a:r>
            <a:r>
              <a:rPr lang="en-US" dirty="0" err="1"/>
              <a:t>sEnSiTiVe</a:t>
            </a:r>
            <a:endParaRPr lang="en-US" dirty="0"/>
          </a:p>
          <a:p>
            <a:pPr marL="685800" lvl="1" indent="-228600">
              <a:spcBef>
                <a:spcPts val="0"/>
              </a:spcBef>
            </a:pPr>
            <a:r>
              <a:rPr lang="en-US" dirty="0"/>
              <a:t>The Tyranny of </a:t>
            </a:r>
            <a:r>
              <a:rPr lang="en-US" u="sng" dirty="0"/>
              <a:t>OR</a:t>
            </a:r>
          </a:p>
          <a:p>
            <a:pPr marL="457200" lvl="1" indent="0">
              <a:spcBef>
                <a:spcPts val="0"/>
              </a:spcBef>
              <a:buNone/>
            </a:pPr>
            <a:r>
              <a:rPr lang="en-US" dirty="0"/>
              <a:t>	frame contains “A” or</a:t>
            </a:r>
          </a:p>
          <a:p>
            <a:pPr marL="457200" lvl="1" indent="0">
              <a:spcBef>
                <a:spcPts val="0"/>
              </a:spcBef>
              <a:buNone/>
            </a:pPr>
            <a:r>
              <a:rPr lang="en-US" dirty="0"/>
              <a:t>	frame contains “B” or…</a:t>
            </a:r>
          </a:p>
          <a:p>
            <a:pPr marL="457200" lvl="1" indent="0">
              <a:spcBef>
                <a:spcPts val="0"/>
              </a:spcBef>
              <a:buNone/>
            </a:pPr>
            <a:r>
              <a:rPr lang="en-US" dirty="0"/>
              <a:t>	frame contains “C” or…</a:t>
            </a:r>
          </a:p>
          <a:p>
            <a:pPr marL="800100" lvl="1" indent="-342900">
              <a:spcBef>
                <a:spcPts val="0"/>
              </a:spcBef>
            </a:pPr>
            <a:r>
              <a:rPr lang="en-US" dirty="0"/>
              <a:t>Helpless against complex patterns</a:t>
            </a:r>
          </a:p>
        </p:txBody>
      </p:sp>
      <p:pic>
        <p:nvPicPr>
          <p:cNvPr id="5" name="Picture 4">
            <a:extLst>
              <a:ext uri="{FF2B5EF4-FFF2-40B4-BE49-F238E27FC236}">
                <a16:creationId xmlns:a16="http://schemas.microsoft.com/office/drawing/2014/main" id="{DFC29427-33DC-4264-810B-346E951E11D5}"/>
              </a:ext>
            </a:extLst>
          </p:cNvPr>
          <p:cNvPicPr>
            <a:picLocks noChangeAspect="1"/>
          </p:cNvPicPr>
          <p:nvPr/>
        </p:nvPicPr>
        <p:blipFill>
          <a:blip r:embed="rId3"/>
          <a:stretch>
            <a:fillRect/>
          </a:stretch>
        </p:blipFill>
        <p:spPr>
          <a:xfrm>
            <a:off x="4604799" y="1344973"/>
            <a:ext cx="4113266" cy="2898139"/>
          </a:xfrm>
          <a:prstGeom prst="rect">
            <a:avLst/>
          </a:prstGeom>
        </p:spPr>
      </p:pic>
    </p:spTree>
    <p:extLst>
      <p:ext uri="{BB962C8B-B14F-4D97-AF65-F5344CB8AC3E}">
        <p14:creationId xmlns:p14="http://schemas.microsoft.com/office/powerpoint/2010/main" val="364854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9: Beginnings and Endings</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33248087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F64BF-B88C-459E-BCA0-F7FFBDDE194F}"/>
              </a:ext>
            </a:extLst>
          </p:cNvPr>
          <p:cNvSpPr>
            <a:spLocks noGrp="1"/>
          </p:cNvSpPr>
          <p:nvPr>
            <p:ph type="title"/>
          </p:nvPr>
        </p:nvSpPr>
        <p:spPr/>
        <p:txBody>
          <a:bodyPr/>
          <a:lstStyle/>
          <a:p>
            <a:r>
              <a:rPr lang="en-US" dirty="0"/>
              <a:t>Beginnings and Endings</a:t>
            </a:r>
          </a:p>
        </p:txBody>
      </p:sp>
      <p:sp>
        <p:nvSpPr>
          <p:cNvPr id="3" name="Text Placeholder 2">
            <a:extLst>
              <a:ext uri="{FF2B5EF4-FFF2-40B4-BE49-F238E27FC236}">
                <a16:creationId xmlns:a16="http://schemas.microsoft.com/office/drawing/2014/main" id="{64D750C0-8E6D-448F-A9D3-4FE56588D74F}"/>
              </a:ext>
            </a:extLst>
          </p:cNvPr>
          <p:cNvSpPr>
            <a:spLocks noGrp="1"/>
          </p:cNvSpPr>
          <p:nvPr>
            <p:ph type="body" idx="1"/>
          </p:nvPr>
        </p:nvSpPr>
        <p:spPr>
          <a:xfrm>
            <a:off x="492952" y="858520"/>
            <a:ext cx="8208454" cy="3797299"/>
          </a:xfrm>
        </p:spPr>
        <p:txBody>
          <a:bodyPr/>
          <a:lstStyle/>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a:t>
            </a:r>
            <a:r>
              <a:rPr lang="en-US" sz="2000" dirty="0">
                <a:latin typeface="Tahoma" panose="020B0604030504040204" pitchFamily="34" charset="0"/>
                <a:ea typeface="Tahoma" panose="020B0604030504040204" pitchFamily="34" charset="0"/>
                <a:cs typeface="Tahoma" panose="020B0604030504040204" pitchFamily="34" charset="0"/>
              </a:rPr>
              <a:t>values in:</a:t>
            </a:r>
            <a:endParaRPr lang="en-US" sz="2000" dirty="0">
              <a:latin typeface="Consolas" panose="020B0609020204030204" pitchFamily="49" charset="0"/>
            </a:endParaRPr>
          </a:p>
          <a:p>
            <a:pPr marL="50800" indent="0">
              <a:buNone/>
            </a:pPr>
            <a:r>
              <a:rPr lang="en-US" sz="1800" dirty="0"/>
              <a:t>    Packet 2	</a:t>
            </a:r>
            <a:r>
              <a:rPr lang="en-US" sz="1800" dirty="0">
                <a:latin typeface="Consolas" panose="020B0609020204030204" pitchFamily="49" charset="0"/>
              </a:rPr>
              <a:t>sender ok</a:t>
            </a:r>
          </a:p>
          <a:p>
            <a:pPr marL="50800" indent="0">
              <a:buNone/>
            </a:pPr>
            <a:r>
              <a:rPr lang="en-US" sz="1800" dirty="0"/>
              <a:t>    Packet 5 	</a:t>
            </a:r>
            <a:r>
              <a:rPr lang="en-US" sz="1800" dirty="0">
                <a:latin typeface="Consolas" panose="020B0609020204030204" pitchFamily="49" charset="0"/>
              </a:rPr>
              <a:t>recipient ok</a:t>
            </a:r>
          </a:p>
          <a:p>
            <a:pPr marL="50800" indent="0">
              <a:buNone/>
            </a:pPr>
            <a:r>
              <a:rPr lang="en-US" sz="1800" dirty="0"/>
              <a:t>    Packet 7	</a:t>
            </a:r>
            <a:r>
              <a:rPr lang="en-US" sz="1800" dirty="0">
                <a:latin typeface="Consolas" panose="020B0609020204030204" pitchFamily="49" charset="0"/>
              </a:rPr>
              <a:t>OK</a:t>
            </a:r>
          </a:p>
          <a:p>
            <a:pPr marL="50800" indent="0">
              <a:buNone/>
            </a:pPr>
            <a:r>
              <a:rPr lang="en-US" sz="1800" dirty="0"/>
              <a:t>    Packet 11	</a:t>
            </a:r>
            <a:r>
              <a:rPr lang="en-US" sz="1800" dirty="0">
                <a:latin typeface="Consolas" panose="020B0609020204030204" pitchFamily="49" charset="0"/>
              </a:rPr>
              <a:t>PvJ8fD9TSFgKq mail accepted for delivery</a:t>
            </a:r>
          </a:p>
          <a:p>
            <a:pPr marL="50800" indent="0">
              <a:buNone/>
            </a:pPr>
            <a:r>
              <a:rPr lang="en-US" sz="1800" dirty="0"/>
              <a:t>    Packet 15	</a:t>
            </a:r>
            <a:r>
              <a:rPr lang="en-US" sz="1600" dirty="0">
                <a:latin typeface="Consolas" panose="020B0609020204030204" pitchFamily="49" charset="0"/>
              </a:rPr>
              <a:t>p3plsmtpa06-08.prod.phx3.secureserver.net :SMTPAUTH:</a:t>
            </a:r>
            <a:endParaRPr lang="en-US" sz="1800" dirty="0">
              <a:latin typeface="Consolas" panose="020B0609020204030204" pitchFamily="49" charset="0"/>
            </a:endParaRPr>
          </a:p>
          <a:p>
            <a:pPr marL="50800" indent="0">
              <a:buNone/>
            </a:pPr>
            <a:endParaRPr lang="en-US" sz="200" dirty="0"/>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a:t>
            </a:r>
            <a:r>
              <a:rPr lang="en-US" sz="2000" dirty="0"/>
              <a:t>		     displays 2,5,7,11, and 15</a:t>
            </a:r>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“p” </a:t>
            </a:r>
            <a:r>
              <a:rPr lang="en-US" sz="2000" dirty="0"/>
              <a:t>	     displays 5,11, and 15     </a:t>
            </a:r>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“^p” </a:t>
            </a:r>
            <a:r>
              <a:rPr lang="en-US" sz="2000" dirty="0"/>
              <a:t>      displays 11 and 15      </a:t>
            </a:r>
          </a:p>
        </p:txBody>
      </p:sp>
    </p:spTree>
    <p:extLst>
      <p:ext uri="{BB962C8B-B14F-4D97-AF65-F5344CB8AC3E}">
        <p14:creationId xmlns:p14="http://schemas.microsoft.com/office/powerpoint/2010/main" val="257342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F64BF-B88C-459E-BCA0-F7FFBDDE194F}"/>
              </a:ext>
            </a:extLst>
          </p:cNvPr>
          <p:cNvSpPr>
            <a:spLocks noGrp="1"/>
          </p:cNvSpPr>
          <p:nvPr>
            <p:ph type="title"/>
          </p:nvPr>
        </p:nvSpPr>
        <p:spPr/>
        <p:txBody>
          <a:bodyPr/>
          <a:lstStyle/>
          <a:p>
            <a:r>
              <a:rPr lang="en-US" dirty="0"/>
              <a:t>Beginnings and Endings</a:t>
            </a:r>
          </a:p>
        </p:txBody>
      </p:sp>
      <p:sp>
        <p:nvSpPr>
          <p:cNvPr id="3" name="Text Placeholder 2">
            <a:extLst>
              <a:ext uri="{FF2B5EF4-FFF2-40B4-BE49-F238E27FC236}">
                <a16:creationId xmlns:a16="http://schemas.microsoft.com/office/drawing/2014/main" id="{64D750C0-8E6D-448F-A9D3-4FE56588D74F}"/>
              </a:ext>
            </a:extLst>
          </p:cNvPr>
          <p:cNvSpPr>
            <a:spLocks noGrp="1"/>
          </p:cNvSpPr>
          <p:nvPr>
            <p:ph type="body" idx="1"/>
          </p:nvPr>
        </p:nvSpPr>
        <p:spPr>
          <a:xfrm>
            <a:off x="500572" y="850900"/>
            <a:ext cx="8208454" cy="3896359"/>
          </a:xfrm>
        </p:spPr>
        <p:txBody>
          <a:bodyPr/>
          <a:lstStyle/>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a:t>
            </a:r>
            <a:r>
              <a:rPr lang="en-US" sz="2000" dirty="0">
                <a:latin typeface="Tahoma" panose="020B0604030504040204" pitchFamily="34" charset="0"/>
                <a:ea typeface="Tahoma" panose="020B0604030504040204" pitchFamily="34" charset="0"/>
                <a:cs typeface="Tahoma" panose="020B0604030504040204" pitchFamily="34" charset="0"/>
              </a:rPr>
              <a:t>values in:</a:t>
            </a:r>
          </a:p>
          <a:p>
            <a:pPr marL="50800" indent="0">
              <a:buNone/>
            </a:pPr>
            <a:r>
              <a:rPr lang="en-US" sz="1800" dirty="0"/>
              <a:t>    Packet 2	</a:t>
            </a:r>
            <a:r>
              <a:rPr lang="en-US" sz="1800" dirty="0">
                <a:latin typeface="Consolas" panose="020B0609020204030204" pitchFamily="49" charset="0"/>
              </a:rPr>
              <a:t>sender ok</a:t>
            </a:r>
          </a:p>
          <a:p>
            <a:pPr marL="50800" indent="0">
              <a:buNone/>
            </a:pPr>
            <a:r>
              <a:rPr lang="en-US" sz="1800" dirty="0"/>
              <a:t>    Packet 5 	</a:t>
            </a:r>
            <a:r>
              <a:rPr lang="en-US" sz="1800" dirty="0">
                <a:latin typeface="Consolas" panose="020B0609020204030204" pitchFamily="49" charset="0"/>
              </a:rPr>
              <a:t>recipient ok</a:t>
            </a:r>
          </a:p>
          <a:p>
            <a:pPr marL="50800" indent="0">
              <a:buNone/>
            </a:pPr>
            <a:r>
              <a:rPr lang="en-US" sz="1800" dirty="0"/>
              <a:t>    Packet 7	</a:t>
            </a:r>
            <a:r>
              <a:rPr lang="en-US" sz="1800" dirty="0">
                <a:latin typeface="Consolas" panose="020B0609020204030204" pitchFamily="49" charset="0"/>
              </a:rPr>
              <a:t>OK</a:t>
            </a:r>
          </a:p>
          <a:p>
            <a:pPr marL="50800" indent="0">
              <a:buNone/>
            </a:pPr>
            <a:r>
              <a:rPr lang="en-US" sz="1800" dirty="0"/>
              <a:t>    Packet 11	</a:t>
            </a:r>
            <a:r>
              <a:rPr lang="en-US" sz="1800" dirty="0">
                <a:latin typeface="Consolas" panose="020B0609020204030204" pitchFamily="49" charset="0"/>
              </a:rPr>
              <a:t>PvJ8fD9TSFgKq mail accepted for delivery</a:t>
            </a:r>
          </a:p>
          <a:p>
            <a:pPr marL="50800" indent="0">
              <a:buNone/>
            </a:pPr>
            <a:r>
              <a:rPr lang="en-US" sz="1800" dirty="0"/>
              <a:t>    Packet 15	</a:t>
            </a:r>
            <a:r>
              <a:rPr lang="en-US" sz="1700" dirty="0">
                <a:latin typeface="Consolas" panose="020B0609020204030204" pitchFamily="49" charset="0"/>
              </a:rPr>
              <a:t>p3plsmtpa06-08.prod.phx3.secureserver.net :SMTPAUTH:</a:t>
            </a:r>
          </a:p>
          <a:p>
            <a:pPr marL="50800" indent="0">
              <a:buNone/>
            </a:pPr>
            <a:endParaRPr lang="en-US" sz="300" dirty="0"/>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“p$”</a:t>
            </a:r>
            <a:r>
              <a:rPr lang="en-US" sz="2000" dirty="0"/>
              <a:t>       displays no packets</a:t>
            </a:r>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“ok”    </a:t>
            </a:r>
            <a:r>
              <a:rPr lang="en-US" sz="2000" dirty="0"/>
              <a:t>displays packets 2,5, and 7</a:t>
            </a:r>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“^ok”   d</a:t>
            </a:r>
            <a:r>
              <a:rPr lang="en-US" sz="2000" dirty="0"/>
              <a:t>isplays packet 7</a:t>
            </a:r>
          </a:p>
        </p:txBody>
      </p:sp>
    </p:spTree>
    <p:extLst>
      <p:ext uri="{BB962C8B-B14F-4D97-AF65-F5344CB8AC3E}">
        <p14:creationId xmlns:p14="http://schemas.microsoft.com/office/powerpoint/2010/main" val="197167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F64BF-B88C-459E-BCA0-F7FFBDDE194F}"/>
              </a:ext>
            </a:extLst>
          </p:cNvPr>
          <p:cNvSpPr>
            <a:spLocks noGrp="1"/>
          </p:cNvSpPr>
          <p:nvPr>
            <p:ph type="title"/>
          </p:nvPr>
        </p:nvSpPr>
        <p:spPr/>
        <p:txBody>
          <a:bodyPr/>
          <a:lstStyle/>
          <a:p>
            <a:r>
              <a:rPr lang="en-US" dirty="0"/>
              <a:t>Beginnings and Endings</a:t>
            </a:r>
          </a:p>
        </p:txBody>
      </p:sp>
      <p:sp>
        <p:nvSpPr>
          <p:cNvPr id="3" name="Text Placeholder 2">
            <a:extLst>
              <a:ext uri="{FF2B5EF4-FFF2-40B4-BE49-F238E27FC236}">
                <a16:creationId xmlns:a16="http://schemas.microsoft.com/office/drawing/2014/main" id="{64D750C0-8E6D-448F-A9D3-4FE56588D74F}"/>
              </a:ext>
            </a:extLst>
          </p:cNvPr>
          <p:cNvSpPr>
            <a:spLocks noGrp="1"/>
          </p:cNvSpPr>
          <p:nvPr>
            <p:ph type="body" idx="1"/>
          </p:nvPr>
        </p:nvSpPr>
        <p:spPr>
          <a:xfrm>
            <a:off x="500572" y="850900"/>
            <a:ext cx="8208454" cy="3919219"/>
          </a:xfrm>
        </p:spPr>
        <p:txBody>
          <a:bodyPr/>
          <a:lstStyle/>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a:t>
            </a:r>
            <a:r>
              <a:rPr lang="en-US" sz="2000" dirty="0">
                <a:latin typeface="Tahoma" panose="020B0604030504040204" pitchFamily="34" charset="0"/>
                <a:ea typeface="Tahoma" panose="020B0604030504040204" pitchFamily="34" charset="0"/>
                <a:cs typeface="Tahoma" panose="020B0604030504040204" pitchFamily="34" charset="0"/>
              </a:rPr>
              <a:t>values in:</a:t>
            </a:r>
          </a:p>
          <a:p>
            <a:pPr marL="50800" indent="0">
              <a:buNone/>
            </a:pPr>
            <a:r>
              <a:rPr lang="en-US" sz="1800" dirty="0">
                <a:latin typeface="Tahoma" panose="020B0604030504040204" pitchFamily="34" charset="0"/>
                <a:ea typeface="Tahoma" panose="020B0604030504040204" pitchFamily="34" charset="0"/>
                <a:cs typeface="Tahoma" panose="020B0604030504040204" pitchFamily="34" charset="0"/>
              </a:rPr>
              <a:t>    </a:t>
            </a:r>
            <a:r>
              <a:rPr lang="en-US" sz="1800" dirty="0"/>
              <a:t>Packet 2	</a:t>
            </a:r>
            <a:r>
              <a:rPr lang="en-US" sz="1800" dirty="0">
                <a:latin typeface="Consolas" panose="020B0609020204030204" pitchFamily="49" charset="0"/>
              </a:rPr>
              <a:t>sender ok</a:t>
            </a:r>
          </a:p>
          <a:p>
            <a:pPr marL="50800" indent="0">
              <a:buNone/>
            </a:pPr>
            <a:r>
              <a:rPr lang="en-US" sz="1800" dirty="0"/>
              <a:t>    Packet 5 	</a:t>
            </a:r>
            <a:r>
              <a:rPr lang="en-US" sz="1800" dirty="0">
                <a:latin typeface="Consolas" panose="020B0609020204030204" pitchFamily="49" charset="0"/>
              </a:rPr>
              <a:t>recipient ok</a:t>
            </a:r>
          </a:p>
          <a:p>
            <a:pPr marL="50800" indent="0">
              <a:buNone/>
            </a:pPr>
            <a:r>
              <a:rPr lang="en-US" sz="1800" dirty="0"/>
              <a:t>    Packet 7	</a:t>
            </a:r>
            <a:r>
              <a:rPr lang="en-US" sz="1800" dirty="0">
                <a:latin typeface="Consolas" panose="020B0609020204030204" pitchFamily="49" charset="0"/>
              </a:rPr>
              <a:t>OK</a:t>
            </a:r>
          </a:p>
          <a:p>
            <a:pPr marL="50800" indent="0">
              <a:buNone/>
            </a:pPr>
            <a:r>
              <a:rPr lang="en-US" sz="1800" dirty="0"/>
              <a:t>    Packet 11	</a:t>
            </a:r>
            <a:r>
              <a:rPr lang="en-US" sz="1800" dirty="0">
                <a:latin typeface="Consolas" panose="020B0609020204030204" pitchFamily="49" charset="0"/>
              </a:rPr>
              <a:t>PvJ8fD9TSFgKq mail accepted for delivery</a:t>
            </a:r>
          </a:p>
          <a:p>
            <a:pPr marL="50800" indent="0">
              <a:buNone/>
            </a:pPr>
            <a:r>
              <a:rPr lang="en-US" sz="1800" dirty="0"/>
              <a:t>    Packet 15	</a:t>
            </a:r>
            <a:r>
              <a:rPr lang="en-US" sz="1700" dirty="0">
                <a:latin typeface="Consolas" panose="020B0609020204030204" pitchFamily="49" charset="0"/>
              </a:rPr>
              <a:t>p3plsmtpa06-08.prod.phx3.secureserver.net :SMTPAUTH:</a:t>
            </a:r>
          </a:p>
          <a:p>
            <a:pPr marL="50800" indent="0">
              <a:buNone/>
            </a:pPr>
            <a:endParaRPr lang="en-US" sz="100" dirty="0"/>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“ok$”</a:t>
            </a:r>
            <a:r>
              <a:rPr lang="en-US" sz="2000" dirty="0"/>
              <a:t>	     displays packets 2,5, and 7</a:t>
            </a:r>
          </a:p>
          <a:p>
            <a:pPr marL="50800" indent="0">
              <a:buNone/>
            </a:pPr>
            <a:r>
              <a:rPr lang="en-US" sz="2000" dirty="0" err="1">
                <a:latin typeface="Consolas" panose="020B0609020204030204" pitchFamily="49" charset="0"/>
              </a:rPr>
              <a:t>smtp.rsp.parameter</a:t>
            </a:r>
            <a:r>
              <a:rPr lang="en-US" sz="2000" dirty="0">
                <a:latin typeface="Consolas" panose="020B0609020204030204" pitchFamily="49" charset="0"/>
              </a:rPr>
              <a:t> matches “^ok$”  </a:t>
            </a:r>
            <a:r>
              <a:rPr lang="en-US" sz="2000" dirty="0"/>
              <a:t>displays packet 7</a:t>
            </a:r>
          </a:p>
        </p:txBody>
      </p:sp>
    </p:spTree>
    <p:extLst>
      <p:ext uri="{BB962C8B-B14F-4D97-AF65-F5344CB8AC3E}">
        <p14:creationId xmlns:p14="http://schemas.microsoft.com/office/powerpoint/2010/main" val="227986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43802-8151-4E18-A29D-82A086F6C7E6}"/>
              </a:ext>
            </a:extLst>
          </p:cNvPr>
          <p:cNvSpPr>
            <a:spLocks noGrp="1"/>
          </p:cNvSpPr>
          <p:nvPr>
            <p:ph type="title"/>
          </p:nvPr>
        </p:nvSpPr>
        <p:spPr/>
        <p:txBody>
          <a:bodyPr/>
          <a:lstStyle/>
          <a:p>
            <a:r>
              <a:rPr lang="en-US" sz="3600" dirty="0"/>
              <a:t>RegEx Syntax Lesson 9:</a:t>
            </a:r>
            <a:br>
              <a:rPr lang="en-US" sz="3600" dirty="0"/>
            </a:br>
            <a:r>
              <a:rPr lang="en-US" sz="3600" dirty="0"/>
              <a:t>Seeing the Future</a:t>
            </a:r>
          </a:p>
        </p:txBody>
      </p:sp>
      <p:sp>
        <p:nvSpPr>
          <p:cNvPr id="3" name="Text Placeholder 2">
            <a:extLst>
              <a:ext uri="{FF2B5EF4-FFF2-40B4-BE49-F238E27FC236}">
                <a16:creationId xmlns:a16="http://schemas.microsoft.com/office/drawing/2014/main" id="{8FF51320-89FD-4191-94D3-5CC62E381829}"/>
              </a:ext>
            </a:extLst>
          </p:cNvPr>
          <p:cNvSpPr>
            <a:spLocks noGrp="1"/>
          </p:cNvSpPr>
          <p:nvPr>
            <p:ph type="body" idx="1"/>
          </p:nvPr>
        </p:nvSpPr>
        <p:spPr>
          <a:xfrm>
            <a:off x="320040" y="989374"/>
            <a:ext cx="8618220" cy="3696925"/>
          </a:xfrm>
        </p:spPr>
        <p:txBody>
          <a:bodyPr/>
          <a:lstStyle/>
          <a:p>
            <a:pPr marL="50800" indent="0">
              <a:buNone/>
            </a:pPr>
            <a:r>
              <a:rPr lang="en-US" sz="2400" dirty="0">
                <a:latin typeface="Consolas" panose="020B0609020204030204" pitchFamily="49" charset="0"/>
                <a:ea typeface="Tahoma" panose="020B0604030504040204" pitchFamily="34" charset="0"/>
                <a:cs typeface="Tahoma" panose="020B0604030504040204" pitchFamily="34" charset="0"/>
              </a:rPr>
              <a:t>   </a:t>
            </a:r>
            <a:r>
              <a:rPr lang="en-US" sz="2400" dirty="0">
                <a:latin typeface="Tahoma" panose="020B0604030504040204" pitchFamily="34" charset="0"/>
                <a:ea typeface="Tahoma" panose="020B0604030504040204" pitchFamily="34" charset="0"/>
                <a:cs typeface="Tahoma" panose="020B0604030504040204" pitchFamily="34" charset="0"/>
              </a:rPr>
              <a:t>Regular Expression patterns can name a list of conditions (called assertions) to be simultaneously tested at a specific point in a string.  These assertions can test later characters (lookahead assertions), or go back and look at earlier characters (lookbehind assertions)</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Simple lookahead assertion: Agent(?=.*Bond)(?=.*00\d)</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Note that the two assertions are tested </a:t>
            </a:r>
            <a:r>
              <a:rPr lang="en-US" sz="2400" u="sng" dirty="0">
                <a:latin typeface="Tahoma" panose="020B0604030504040204" pitchFamily="34" charset="0"/>
                <a:ea typeface="Tahoma" panose="020B0604030504040204" pitchFamily="34" charset="0"/>
                <a:cs typeface="Tahoma" panose="020B0604030504040204" pitchFamily="34" charset="0"/>
              </a:rPr>
              <a:t>simultaneously</a:t>
            </a:r>
            <a:r>
              <a:rPr lang="en-US" sz="2400" dirty="0">
                <a:latin typeface="Tahoma" panose="020B0604030504040204" pitchFamily="34" charset="0"/>
                <a:ea typeface="Tahoma" panose="020B0604030504040204" pitchFamily="34" charset="0"/>
                <a:cs typeface="Tahoma" panose="020B0604030504040204" pitchFamily="34" charset="0"/>
              </a:rPr>
              <a:t> - this is an AND relationship.  A packet only matches is both assertions are simultaneously true.</a:t>
            </a:r>
            <a:endParaRPr lang="en-US" sz="2400" u="sng"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4407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Wireshark and RegEx</a:t>
            </a:r>
            <a:endParaRPr sz="4000"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endParaRPr lang="en-US" dirty="0"/>
          </a:p>
          <a:p>
            <a:pPr marL="0" marR="0" lvl="0" indent="0" algn="l" rtl="0">
              <a:lnSpc>
                <a:spcPct val="90000"/>
              </a:lnSpc>
              <a:spcBef>
                <a:spcPts val="0"/>
              </a:spcBef>
              <a:spcAft>
                <a:spcPts val="0"/>
              </a:spcAft>
              <a:buClr>
                <a:srgbClr val="003399"/>
              </a:buClr>
              <a:buSzPts val="2800"/>
              <a:buNone/>
            </a:pPr>
            <a:r>
              <a:rPr lang="en-US" sz="4000" dirty="0"/>
              <a:t>   DEMO 10: Find the Password</a:t>
            </a:r>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spTree>
    <p:extLst>
      <p:ext uri="{BB962C8B-B14F-4D97-AF65-F5344CB8AC3E}">
        <p14:creationId xmlns:p14="http://schemas.microsoft.com/office/powerpoint/2010/main" val="6674179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lvl="0"/>
            <a:r>
              <a:rPr lang="en-US" sz="4000" dirty="0"/>
              <a:t>Find the Password</a:t>
            </a:r>
            <a:endParaRPr sz="4000" dirty="0"/>
          </a:p>
        </p:txBody>
      </p:sp>
      <p:sp>
        <p:nvSpPr>
          <p:cNvPr id="44" name="Shape 44"/>
          <p:cNvSpPr txBox="1">
            <a:spLocks noGrp="1"/>
          </p:cNvSpPr>
          <p:nvPr>
            <p:ph type="body" idx="1"/>
          </p:nvPr>
        </p:nvSpPr>
        <p:spPr>
          <a:xfrm>
            <a:off x="160020" y="1071880"/>
            <a:ext cx="8983980" cy="3652519"/>
          </a:xfrm>
          <a:prstGeom prst="rect">
            <a:avLst/>
          </a:prstGeom>
          <a:noFill/>
          <a:ln>
            <a:noFill/>
          </a:ln>
        </p:spPr>
        <p:txBody>
          <a:bodyPr spcFirstLastPara="1" wrap="square" lIns="91425" tIns="45700" rIns="91425" bIns="45700" anchor="t" anchorCtr="0">
            <a:noAutofit/>
          </a:bodyPr>
          <a:lstStyle/>
          <a:p>
            <a:pPr marL="0" lvl="0" indent="0">
              <a:spcBef>
                <a:spcPts val="0"/>
              </a:spcBef>
              <a:buNone/>
            </a:pPr>
            <a:r>
              <a:rPr lang="en-US" dirty="0"/>
              <a:t>Find toolbar:</a:t>
            </a:r>
          </a:p>
          <a:p>
            <a:pPr marL="0" lvl="0" indent="0">
              <a:spcBef>
                <a:spcPts val="0"/>
              </a:spcBef>
              <a:buNone/>
            </a:pPr>
            <a:r>
              <a:rPr lang="en-US" dirty="0">
                <a:latin typeface="Consolas" panose="020B0609020204030204" pitchFamily="49" charset="0"/>
              </a:rPr>
              <a:t> </a:t>
            </a:r>
          </a:p>
          <a:p>
            <a:pPr marL="0" lvl="0" indent="0">
              <a:spcBef>
                <a:spcPts val="0"/>
              </a:spcBef>
              <a:buNone/>
            </a:pPr>
            <a:r>
              <a:rPr lang="en-US" dirty="0">
                <a:latin typeface="Consolas" panose="020B0609020204030204" pitchFamily="49" charset="0"/>
              </a:rPr>
              <a:t> (</a:t>
            </a:r>
            <a:r>
              <a:rPr lang="en-US" dirty="0" err="1">
                <a:latin typeface="Consolas" panose="020B0609020204030204" pitchFamily="49" charset="0"/>
              </a:rPr>
              <a:t>password|pwd</a:t>
            </a:r>
            <a:r>
              <a:rPr lang="en-US" dirty="0">
                <a:latin typeface="Consolas" panose="020B0609020204030204" pitchFamily="49" charset="0"/>
              </a:rPr>
              <a:t>)(?=.*\d)(?=.*[!@#$%^&amp;*()?])</a:t>
            </a:r>
          </a:p>
          <a:p>
            <a:pPr marL="0" lvl="0" indent="0">
              <a:spcBef>
                <a:spcPts val="0"/>
              </a:spcBef>
              <a:buNone/>
            </a:pPr>
            <a:endParaRPr lang="en-US" dirty="0"/>
          </a:p>
          <a:p>
            <a:pPr marL="0" lvl="0" indent="0">
              <a:spcBef>
                <a:spcPts val="0"/>
              </a:spcBef>
              <a:buNone/>
            </a:pPr>
            <a:r>
              <a:rPr lang="en-US" dirty="0"/>
              <a:t>Display filter:</a:t>
            </a:r>
          </a:p>
          <a:p>
            <a:pPr marL="0" lvl="0" indent="0">
              <a:spcBef>
                <a:spcPts val="0"/>
              </a:spcBef>
              <a:buNone/>
            </a:pPr>
            <a:endParaRPr lang="en-US" dirty="0"/>
          </a:p>
          <a:p>
            <a:pPr marL="0" lvl="0" indent="0">
              <a:spcBef>
                <a:spcPts val="0"/>
              </a:spcBef>
              <a:buNone/>
            </a:pPr>
            <a:r>
              <a:rPr lang="en-US" dirty="0">
                <a:latin typeface="Consolas" panose="020B0609020204030204" pitchFamily="49" charset="0"/>
              </a:rPr>
              <a:t> frame matches    </a:t>
            </a:r>
          </a:p>
          <a:p>
            <a:pPr marL="0" lvl="0" indent="0">
              <a:spcBef>
                <a:spcPts val="0"/>
              </a:spcBef>
              <a:buNone/>
            </a:pPr>
            <a:r>
              <a:rPr lang="en-US" dirty="0">
                <a:latin typeface="Consolas" panose="020B0609020204030204" pitchFamily="49" charset="0"/>
              </a:rPr>
              <a:t>  "(</a:t>
            </a:r>
            <a:r>
              <a:rPr lang="en-US" dirty="0" err="1">
                <a:latin typeface="Consolas" panose="020B0609020204030204" pitchFamily="49" charset="0"/>
              </a:rPr>
              <a:t>password|pwd</a:t>
            </a:r>
            <a:r>
              <a:rPr lang="en-US" dirty="0">
                <a:latin typeface="Consolas" panose="020B0609020204030204" pitchFamily="49" charset="0"/>
              </a:rPr>
              <a:t>)(?=.*\d)(?=.*[!@#$%^&amp;*()?])"</a:t>
            </a:r>
          </a:p>
        </p:txBody>
      </p:sp>
    </p:spTree>
    <p:extLst>
      <p:ext uri="{BB962C8B-B14F-4D97-AF65-F5344CB8AC3E}">
        <p14:creationId xmlns:p14="http://schemas.microsoft.com/office/powerpoint/2010/main" val="35879103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576F5-5149-4475-8532-738ABB0BD7B8}"/>
              </a:ext>
            </a:extLst>
          </p:cNvPr>
          <p:cNvSpPr>
            <a:spLocks noGrp="1"/>
          </p:cNvSpPr>
          <p:nvPr>
            <p:ph type="title"/>
          </p:nvPr>
        </p:nvSpPr>
        <p:spPr/>
        <p:txBody>
          <a:bodyPr/>
          <a:lstStyle/>
          <a:p>
            <a:r>
              <a:rPr lang="en-US" dirty="0"/>
              <a:t>In Plain English?</a:t>
            </a:r>
          </a:p>
        </p:txBody>
      </p:sp>
      <p:sp>
        <p:nvSpPr>
          <p:cNvPr id="3" name="Text Placeholder 2">
            <a:extLst>
              <a:ext uri="{FF2B5EF4-FFF2-40B4-BE49-F238E27FC236}">
                <a16:creationId xmlns:a16="http://schemas.microsoft.com/office/drawing/2014/main" id="{8F78DFC5-3A52-49B1-9942-CCC3A0BA8BE9}"/>
              </a:ext>
            </a:extLst>
          </p:cNvPr>
          <p:cNvSpPr>
            <a:spLocks noGrp="1"/>
          </p:cNvSpPr>
          <p:nvPr>
            <p:ph type="body" idx="1"/>
          </p:nvPr>
        </p:nvSpPr>
        <p:spPr>
          <a:xfrm>
            <a:off x="129540" y="1193801"/>
            <a:ext cx="8892540" cy="3398604"/>
          </a:xfrm>
        </p:spPr>
        <p:txBody>
          <a:bodyPr/>
          <a:lstStyle/>
          <a:p>
            <a:pPr marL="50800" indent="0">
              <a:buNone/>
            </a:pPr>
            <a:r>
              <a:rPr lang="en-US" dirty="0">
                <a:latin typeface="Consolas" panose="020B0609020204030204" pitchFamily="49" charset="0"/>
              </a:rPr>
              <a:t> </a:t>
            </a:r>
            <a:r>
              <a:rPr lang="en-US" dirty="0">
                <a:solidFill>
                  <a:srgbClr val="FF0000"/>
                </a:solidFill>
                <a:latin typeface="Consolas" panose="020B0609020204030204" pitchFamily="49" charset="0"/>
              </a:rPr>
              <a:t>(</a:t>
            </a:r>
            <a:r>
              <a:rPr lang="en-US" dirty="0" err="1">
                <a:latin typeface="Consolas" panose="020B0609020204030204" pitchFamily="49" charset="0"/>
              </a:rPr>
              <a:t>password|pwd</a:t>
            </a:r>
            <a:r>
              <a:rPr lang="en-US" dirty="0">
                <a:solidFill>
                  <a:srgbClr val="FF0000"/>
                </a:solidFill>
                <a:latin typeface="Consolas" panose="020B0609020204030204" pitchFamily="49" charset="0"/>
              </a:rPr>
              <a:t>)</a:t>
            </a:r>
            <a:r>
              <a:rPr lang="en-US" dirty="0">
                <a:solidFill>
                  <a:srgbClr val="00B0F0"/>
                </a:solidFill>
                <a:latin typeface="Consolas" panose="020B0609020204030204" pitchFamily="49" charset="0"/>
              </a:rPr>
              <a:t>(</a:t>
            </a:r>
            <a:r>
              <a:rPr lang="en-US" dirty="0">
                <a:latin typeface="Consolas" panose="020B0609020204030204" pitchFamily="49" charset="0"/>
              </a:rPr>
              <a:t>?=.*\d</a:t>
            </a:r>
            <a:r>
              <a:rPr lang="en-US" dirty="0">
                <a:solidFill>
                  <a:srgbClr val="00B0F0"/>
                </a:solidFill>
                <a:latin typeface="Consolas" panose="020B0609020204030204" pitchFamily="49" charset="0"/>
              </a:rPr>
              <a:t>)(</a:t>
            </a:r>
            <a:r>
              <a:rPr lang="en-US" dirty="0">
                <a:latin typeface="Consolas" panose="020B0609020204030204" pitchFamily="49" charset="0"/>
              </a:rPr>
              <a:t>?=.*[!@#$%^&amp;*()?]</a:t>
            </a:r>
            <a:r>
              <a:rPr lang="en-US" dirty="0">
                <a:solidFill>
                  <a:srgbClr val="00B0F0"/>
                </a:solidFill>
                <a:latin typeface="Consolas" panose="020B0609020204030204" pitchFamily="49" charset="0"/>
              </a:rPr>
              <a:t>)</a:t>
            </a:r>
          </a:p>
          <a:p>
            <a:pPr marL="50800" indent="0">
              <a:buNone/>
            </a:pPr>
            <a:endParaRPr lang="en-US" dirty="0"/>
          </a:p>
          <a:p>
            <a:pPr marL="50800" indent="0">
              <a:buNone/>
            </a:pPr>
            <a:r>
              <a:rPr lang="en-US" dirty="0"/>
              <a:t>"</a:t>
            </a:r>
            <a:r>
              <a:rPr lang="en-US" dirty="0">
                <a:solidFill>
                  <a:srgbClr val="FF0000"/>
                </a:solidFill>
              </a:rPr>
              <a:t>(</a:t>
            </a:r>
            <a:r>
              <a:rPr lang="en-US" dirty="0"/>
              <a:t>either the string password OR the string </a:t>
            </a:r>
            <a:r>
              <a:rPr lang="en-US" dirty="0" err="1"/>
              <a:t>pwd</a:t>
            </a:r>
            <a:r>
              <a:rPr lang="en-US" dirty="0">
                <a:solidFill>
                  <a:srgbClr val="FF0000"/>
                </a:solidFill>
              </a:rPr>
              <a:t>)</a:t>
            </a:r>
            <a:r>
              <a:rPr lang="en-US" dirty="0"/>
              <a:t> followed by BOTH </a:t>
            </a:r>
            <a:r>
              <a:rPr lang="en-US" dirty="0">
                <a:solidFill>
                  <a:srgbClr val="00B0F0"/>
                </a:solidFill>
              </a:rPr>
              <a:t>(</a:t>
            </a:r>
            <a:r>
              <a:rPr lang="en-US" dirty="0"/>
              <a:t>any string of characters followed immediately by a digit</a:t>
            </a:r>
            <a:r>
              <a:rPr lang="en-US" dirty="0">
                <a:solidFill>
                  <a:srgbClr val="00B0F0"/>
                </a:solidFill>
              </a:rPr>
              <a:t>) </a:t>
            </a:r>
            <a:r>
              <a:rPr lang="en-US" dirty="0"/>
              <a:t>AND </a:t>
            </a:r>
            <a:r>
              <a:rPr lang="en-US" dirty="0">
                <a:solidFill>
                  <a:srgbClr val="00B0F0"/>
                </a:solidFill>
              </a:rPr>
              <a:t>(</a:t>
            </a:r>
            <a:r>
              <a:rPr lang="en-US" dirty="0"/>
              <a:t>any string of characters followed immediately by any of the symbols !@#$%^&amp;*()?</a:t>
            </a:r>
            <a:r>
              <a:rPr lang="en-US" dirty="0">
                <a:solidFill>
                  <a:srgbClr val="00B0F0"/>
                </a:solidFill>
              </a:rPr>
              <a:t>)</a:t>
            </a:r>
            <a:r>
              <a:rPr lang="en-US" dirty="0"/>
              <a:t>"</a:t>
            </a:r>
          </a:p>
        </p:txBody>
      </p:sp>
    </p:spTree>
    <p:extLst>
      <p:ext uri="{BB962C8B-B14F-4D97-AF65-F5344CB8AC3E}">
        <p14:creationId xmlns:p14="http://schemas.microsoft.com/office/powerpoint/2010/main" val="3135970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dirty="0"/>
              <a:t>Positive Lookahead Assertions:   </a:t>
            </a:r>
            <a:r>
              <a:rPr lang="en-US" dirty="0">
                <a:latin typeface="Consolas" panose="020B0609020204030204" pitchFamily="49" charset="0"/>
              </a:rPr>
              <a:t>(?=</a:t>
            </a:r>
            <a:r>
              <a:rPr lang="en-US" i="1" dirty="0">
                <a:latin typeface="Consolas" panose="020B0609020204030204" pitchFamily="49" charset="0"/>
              </a:rPr>
              <a:t>pattern)</a:t>
            </a:r>
          </a:p>
          <a:p>
            <a:pPr marL="50800" indent="0">
              <a:buNone/>
            </a:pPr>
            <a:r>
              <a:rPr lang="en-US" dirty="0"/>
              <a:t>Negative Lookahead Assertions:  </a:t>
            </a:r>
            <a:r>
              <a:rPr lang="en-US" dirty="0">
                <a:latin typeface="Consolas" panose="020B0609020204030204" pitchFamily="49" charset="0"/>
              </a:rPr>
              <a:t>(?!</a:t>
            </a:r>
            <a:r>
              <a:rPr lang="en-US" i="1" dirty="0">
                <a:latin typeface="Consolas" panose="020B0609020204030204" pitchFamily="49" charset="0"/>
              </a:rPr>
              <a:t>pattern)</a:t>
            </a:r>
            <a:endParaRPr lang="en-US" dirty="0">
              <a:latin typeface="Consolas" panose="020B0609020204030204" pitchFamily="49" charset="0"/>
            </a:endParaRPr>
          </a:p>
          <a:p>
            <a:pPr marL="50800" indent="0">
              <a:buNone/>
            </a:pPr>
            <a:endParaRPr lang="en-US" dirty="0"/>
          </a:p>
          <a:p>
            <a:pPr marL="50800" indent="0">
              <a:buNone/>
            </a:pPr>
            <a:r>
              <a:rPr lang="en-US" dirty="0"/>
              <a:t>Positive Lookbehind Assertions:  </a:t>
            </a:r>
            <a:r>
              <a:rPr lang="en-US" dirty="0">
                <a:latin typeface="Consolas" panose="020B0609020204030204" pitchFamily="49" charset="0"/>
              </a:rPr>
              <a:t>(?&lt;=</a:t>
            </a:r>
            <a:r>
              <a:rPr lang="en-US" i="1" dirty="0">
                <a:latin typeface="Consolas" panose="020B0609020204030204" pitchFamily="49" charset="0"/>
              </a:rPr>
              <a:t>pattern)</a:t>
            </a:r>
          </a:p>
          <a:p>
            <a:pPr marL="50800" indent="0">
              <a:buNone/>
            </a:pPr>
            <a:r>
              <a:rPr lang="en-US" dirty="0"/>
              <a:t>Negative Lookbehind Assertions:  </a:t>
            </a:r>
            <a:r>
              <a:rPr lang="en-US" dirty="0">
                <a:latin typeface="Consolas" panose="020B0609020204030204" pitchFamily="49" charset="0"/>
              </a:rPr>
              <a:t>(?&lt;!</a:t>
            </a:r>
            <a:r>
              <a:rPr lang="en-US" i="1" dirty="0">
                <a:latin typeface="Consolas" panose="020B0609020204030204" pitchFamily="49" charset="0"/>
              </a:rPr>
              <a:t>pattern)</a:t>
            </a:r>
            <a:endParaRPr lang="en-US" dirty="0">
              <a:latin typeface="Consolas" panose="020B0609020204030204" pitchFamily="49" charset="0"/>
            </a:endParaRPr>
          </a:p>
        </p:txBody>
      </p:sp>
      <p:pic>
        <p:nvPicPr>
          <p:cNvPr id="5" name="lightnin">
            <a:hlinkClick r:id="" action="ppaction://media"/>
            <a:extLst>
              <a:ext uri="{FF2B5EF4-FFF2-40B4-BE49-F238E27FC236}">
                <a16:creationId xmlns:a16="http://schemas.microsoft.com/office/drawing/2014/main" id="{F034165C-B094-4E7F-81C9-E8859F1C827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0" y="4735830"/>
            <a:ext cx="81280" cy="81280"/>
          </a:xfrm>
          <a:prstGeom prst="rect">
            <a:avLst/>
          </a:prstGeom>
        </p:spPr>
      </p:pic>
      <p:sp>
        <p:nvSpPr>
          <p:cNvPr id="6" name="Lightning Bolt 5">
            <a:extLst>
              <a:ext uri="{FF2B5EF4-FFF2-40B4-BE49-F238E27FC236}">
                <a16:creationId xmlns:a16="http://schemas.microsoft.com/office/drawing/2014/main" id="{51A2A9C4-FC55-44F8-9EF9-EAA87D360549}"/>
              </a:ext>
            </a:extLst>
          </p:cNvPr>
          <p:cNvSpPr/>
          <p:nvPr/>
        </p:nvSpPr>
        <p:spPr>
          <a:xfrm>
            <a:off x="2026920" y="1023578"/>
            <a:ext cx="4361905" cy="364875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197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31" fill="hold"/>
                                        <p:tgtEl>
                                          <p:spTgt spid="5"/>
                                        </p:tgtEl>
                                      </p:cBhvr>
                                    </p:cmd>
                                  </p:childTnLst>
                                </p:cTn>
                              </p:par>
                              <p:par>
                                <p:cTn id="7" presetID="2" presetClass="entr" presetSubtype="9"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0-#ppt_w/2"/>
                                          </p:val>
                                        </p:tav>
                                        <p:tav tm="100000">
                                          <p:val>
                                            <p:strVal val="#ppt_x"/>
                                          </p:val>
                                        </p:tav>
                                      </p:tavLst>
                                    </p:anim>
                                    <p:anim calcmode="lin" valueType="num">
                                      <p:cBhvr additive="base">
                                        <p:cTn id="1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 presetClass="exit" presetSubtype="6" fill="hold" grpId="1" nodeType="clickEffect">
                                  <p:stCondLst>
                                    <p:cond delay="0"/>
                                  </p:stCondLst>
                                  <p:childTnLst>
                                    <p:anim calcmode="lin" valueType="num">
                                      <p:cBhvr additive="base">
                                        <p:cTn id="14" dur="500"/>
                                        <p:tgtEl>
                                          <p:spTgt spid="6"/>
                                        </p:tgtEl>
                                        <p:attrNameLst>
                                          <p:attrName>ppt_x</p:attrName>
                                        </p:attrNameLst>
                                      </p:cBhvr>
                                      <p:tavLst>
                                        <p:tav tm="0">
                                          <p:val>
                                            <p:strVal val="ppt_x"/>
                                          </p:val>
                                        </p:tav>
                                        <p:tav tm="100000">
                                          <p:val>
                                            <p:strVal val="1+ppt_w/2"/>
                                          </p:val>
                                        </p:tav>
                                      </p:tavLst>
                                    </p:anim>
                                    <p:anim calcmode="lin" valueType="num">
                                      <p:cBhvr additive="base">
                                        <p:cTn id="15" dur="500"/>
                                        <p:tgtEl>
                                          <p:spTgt spid="6"/>
                                        </p:tgtEl>
                                        <p:attrNameLst>
                                          <p:attrName>ppt_y</p:attrName>
                                        </p:attrNameLst>
                                      </p:cBhvr>
                                      <p:tavLst>
                                        <p:tav tm="0">
                                          <p:val>
                                            <p:strVal val="ppt_y"/>
                                          </p:val>
                                        </p:tav>
                                        <p:tav tm="100000">
                                          <p:val>
                                            <p:strVal val="1+ppt_h/2"/>
                                          </p:val>
                                        </p:tav>
                                      </p:tavLst>
                                    </p:anim>
                                    <p:set>
                                      <p:cBhvr>
                                        <p:cTn id="16" dur="1" fill="hold">
                                          <p:stCondLst>
                                            <p:cond delay="49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75510">
                <p:cTn id="33" fill="hold" display="0">
                  <p:stCondLst>
                    <p:cond delay="indefinite"/>
                  </p:stCondLst>
                  <p:endCondLst>
                    <p:cond evt="onStopAudio" delay="0">
                      <p:tgtEl>
                        <p:sldTgt/>
                      </p:tgtEl>
                    </p:cond>
                  </p:endCondLst>
                </p:cTn>
                <p:tgtEl>
                  <p:spTgt spid="5"/>
                </p:tgtEl>
              </p:cMediaNode>
            </p:audio>
          </p:childTnLst>
        </p:cTn>
      </p:par>
    </p:tnLst>
    <p:bldLst>
      <p:bldP spid="6" grpId="0" animBg="1"/>
      <p:bldP spid="6"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dirty="0">
                <a:latin typeface="Tahoma" panose="020B0604030504040204" pitchFamily="34" charset="0"/>
                <a:ea typeface="Tahoma" panose="020B0604030504040204" pitchFamily="34" charset="0"/>
                <a:cs typeface="Tahoma" panose="020B0604030504040204" pitchFamily="34" charset="0"/>
              </a:rPr>
              <a:t>Matching is done in one string at a time (or one protocol field)</a:t>
            </a:r>
          </a:p>
          <a:p>
            <a:pPr marL="50800" indent="0">
              <a:buNone/>
            </a:pPr>
            <a:r>
              <a:rPr lang="en-US" dirty="0">
                <a:latin typeface="Tahoma" panose="020B0604030504040204" pitchFamily="34" charset="0"/>
                <a:ea typeface="Tahoma" panose="020B0604030504040204" pitchFamily="34" charset="0"/>
                <a:cs typeface="Tahoma" panose="020B0604030504040204" pitchFamily="34" charset="0"/>
              </a:rPr>
              <a:t>      Unless you enable multi-line matching</a:t>
            </a:r>
          </a:p>
          <a:p>
            <a:pPr marL="50800" indent="0">
              <a:buNone/>
            </a:pPr>
            <a:r>
              <a:rPr lang="en-US" dirty="0">
                <a:latin typeface="Tahoma" panose="020B0604030504040204" pitchFamily="34" charset="0"/>
                <a:ea typeface="Tahoma" panose="020B0604030504040204" pitchFamily="34" charset="0"/>
                <a:cs typeface="Tahoma" panose="020B0604030504040204" pitchFamily="34" charset="0"/>
              </a:rPr>
              <a:t>                      with (?m)</a:t>
            </a:r>
          </a:p>
          <a:p>
            <a:pPr marL="50800" indent="0">
              <a:buNone/>
            </a:pPr>
            <a:endParaRPr lang="en-US" dirty="0">
              <a:latin typeface="Tahoma" panose="020B0604030504040204" pitchFamily="34" charset="0"/>
              <a:ea typeface="Tahoma" panose="020B0604030504040204" pitchFamily="34" charset="0"/>
              <a:cs typeface="Tahoma" panose="020B0604030504040204" pitchFamily="34" charset="0"/>
            </a:endParaRPr>
          </a:p>
          <a:p>
            <a:pPr marL="50800" indent="0">
              <a:buNone/>
            </a:pPr>
            <a:r>
              <a:rPr lang="en-US" dirty="0">
                <a:latin typeface="Tahoma" panose="020B0604030504040204" pitchFamily="34" charset="0"/>
                <a:ea typeface="Tahoma" panose="020B0604030504040204" pitchFamily="34" charset="0"/>
                <a:cs typeface="Tahoma" panose="020B0604030504040204" pitchFamily="34" charset="0"/>
              </a:rPr>
              <a:t>Strings naturally end at a ‘newline’ sequence - \r\n</a:t>
            </a:r>
          </a:p>
        </p:txBody>
      </p:sp>
    </p:spTree>
    <p:extLst>
      <p:ext uri="{BB962C8B-B14F-4D97-AF65-F5344CB8AC3E}">
        <p14:creationId xmlns:p14="http://schemas.microsoft.com/office/powerpoint/2010/main" val="303830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Digression: using </a:t>
            </a:r>
            <a:r>
              <a:rPr lang="en-US" sz="4000" i="1" dirty="0"/>
              <a:t>‘contains’</a:t>
            </a:r>
            <a:endParaRPr i="1" dirty="0"/>
          </a:p>
        </p:txBody>
      </p:sp>
      <p:sp>
        <p:nvSpPr>
          <p:cNvPr id="44" name="Shape 44"/>
          <p:cNvSpPr txBox="1">
            <a:spLocks noGrp="1"/>
          </p:cNvSpPr>
          <p:nvPr>
            <p:ph type="body" idx="1"/>
          </p:nvPr>
        </p:nvSpPr>
        <p:spPr>
          <a:xfrm>
            <a:off x="500572" y="1094741"/>
            <a:ext cx="8208454" cy="339860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003399"/>
              </a:buClr>
              <a:buSzPts val="2800"/>
              <a:buFont typeface="Arial"/>
              <a:buChar char="•"/>
            </a:pPr>
            <a:r>
              <a:rPr lang="en-US" sz="2400" b="0" i="0" u="none" strike="noStrike" cap="none" dirty="0">
                <a:solidFill>
                  <a:srgbClr val="003399"/>
                </a:solidFill>
                <a:latin typeface="Tahoma"/>
                <a:ea typeface="Tahoma"/>
                <a:cs typeface="Tahoma"/>
                <a:sym typeface="Tahoma"/>
              </a:rPr>
              <a:t>Easy things to do with </a:t>
            </a:r>
            <a:r>
              <a:rPr lang="en-US" sz="2400" b="0" i="1" u="none" strike="noStrike" cap="none" dirty="0">
                <a:solidFill>
                  <a:srgbClr val="003399"/>
                </a:solidFill>
                <a:latin typeface="Tahoma"/>
                <a:ea typeface="Tahoma"/>
                <a:cs typeface="Tahoma"/>
                <a:sym typeface="Tahoma"/>
              </a:rPr>
              <a:t>contains</a:t>
            </a:r>
            <a:r>
              <a:rPr lang="en-US" sz="2400" b="0" i="0" u="none" strike="noStrike" cap="none" dirty="0">
                <a:solidFill>
                  <a:srgbClr val="003399"/>
                </a:solidFill>
                <a:latin typeface="Tahoma"/>
                <a:ea typeface="Tahoma"/>
                <a:cs typeface="Tahoma"/>
                <a:sym typeface="Tahoma"/>
              </a:rPr>
              <a:t>:</a:t>
            </a:r>
          </a:p>
          <a:p>
            <a:pPr marL="685800" lvl="1" indent="-228600">
              <a:spcBef>
                <a:spcPts val="0"/>
              </a:spcBef>
              <a:buSzPts val="2800"/>
            </a:pPr>
            <a:r>
              <a:rPr lang="en-US" sz="2000" dirty="0"/>
              <a:t>Find one specific piece of text</a:t>
            </a:r>
          </a:p>
          <a:p>
            <a:pPr marL="685800" lvl="1" indent="-228600">
              <a:spcBef>
                <a:spcPts val="0"/>
              </a:spcBef>
              <a:buSzPts val="2800"/>
            </a:pPr>
            <a:r>
              <a:rPr lang="en-US" sz="2000" dirty="0"/>
              <a:t>Find one specific number</a:t>
            </a:r>
          </a:p>
          <a:p>
            <a:pPr marL="685800" lvl="1" indent="-228600">
              <a:spcBef>
                <a:spcPts val="0"/>
              </a:spcBef>
              <a:buSzPts val="2800"/>
            </a:pPr>
            <a:endParaRPr lang="en-US" sz="2000" dirty="0"/>
          </a:p>
          <a:p>
            <a:pPr marL="228600" indent="-228600">
              <a:spcBef>
                <a:spcPts val="0"/>
              </a:spcBef>
            </a:pPr>
            <a:r>
              <a:rPr lang="en-US" sz="2400" dirty="0"/>
              <a:t>Harder things to do with </a:t>
            </a:r>
            <a:r>
              <a:rPr lang="en-US" sz="2400" i="1" dirty="0"/>
              <a:t>contains</a:t>
            </a:r>
            <a:r>
              <a:rPr lang="en-US" sz="2400" dirty="0"/>
              <a:t>:</a:t>
            </a:r>
          </a:p>
          <a:p>
            <a:pPr marL="685800" lvl="1" indent="-228600">
              <a:spcBef>
                <a:spcPts val="0"/>
              </a:spcBef>
            </a:pPr>
            <a:r>
              <a:rPr lang="en-US" sz="2000" dirty="0"/>
              <a:t>Find any one of three common spellings</a:t>
            </a:r>
            <a:br>
              <a:rPr lang="en-US" sz="2000" dirty="0"/>
            </a:br>
            <a:r>
              <a:rPr lang="en-US" sz="2000" dirty="0"/>
              <a:t>of the same piece of text</a:t>
            </a:r>
          </a:p>
          <a:p>
            <a:pPr marL="685800" lvl="1" indent="-228600">
              <a:spcBef>
                <a:spcPts val="0"/>
              </a:spcBef>
            </a:pPr>
            <a:r>
              <a:rPr lang="en-US" sz="2000" dirty="0"/>
              <a:t>Find any one of a set of six numbers</a:t>
            </a:r>
          </a:p>
          <a:p>
            <a:pPr marL="685800" lvl="1" indent="-228600">
              <a:spcBef>
                <a:spcPts val="0"/>
              </a:spcBef>
            </a:pPr>
            <a:endParaRPr lang="en-US" sz="2000" dirty="0"/>
          </a:p>
          <a:p>
            <a:pPr marL="228600" indent="-228600">
              <a:spcBef>
                <a:spcPts val="0"/>
              </a:spcBef>
            </a:pPr>
            <a:r>
              <a:rPr lang="en-US" sz="2400" dirty="0"/>
              <a:t>Impossible things to do with </a:t>
            </a:r>
            <a:r>
              <a:rPr lang="en-US" sz="2400" i="1" dirty="0"/>
              <a:t>contains:</a:t>
            </a:r>
            <a:endParaRPr lang="en-US" sz="2400" dirty="0"/>
          </a:p>
          <a:p>
            <a:pPr marL="685800" lvl="1" indent="-228600">
              <a:spcBef>
                <a:spcPts val="0"/>
              </a:spcBef>
            </a:pPr>
            <a:r>
              <a:rPr lang="en-US" sz="2000" dirty="0"/>
              <a:t>Find a 10 character string where the first and last three characters are identical uppercase letters</a:t>
            </a:r>
          </a:p>
          <a:p>
            <a:pPr marL="685800" lvl="1" indent="-228600">
              <a:spcBef>
                <a:spcPts val="0"/>
              </a:spcBef>
            </a:pPr>
            <a:endParaRPr lang="en-US" dirty="0"/>
          </a:p>
        </p:txBody>
      </p:sp>
      <p:sp>
        <p:nvSpPr>
          <p:cNvPr id="4" name="TextBox 3">
            <a:extLst>
              <a:ext uri="{FF2B5EF4-FFF2-40B4-BE49-F238E27FC236}">
                <a16:creationId xmlns:a16="http://schemas.microsoft.com/office/drawing/2014/main" id="{CE5F29C2-9745-4800-8ACF-39DFD6514DD7}"/>
              </a:ext>
            </a:extLst>
          </p:cNvPr>
          <p:cNvSpPr txBox="1"/>
          <p:nvPr/>
        </p:nvSpPr>
        <p:spPr>
          <a:xfrm>
            <a:off x="5936663" y="5209500"/>
            <a:ext cx="3207338" cy="369332"/>
          </a:xfrm>
          <a:prstGeom prst="rect">
            <a:avLst/>
          </a:prstGeom>
          <a:noFill/>
        </p:spPr>
        <p:txBody>
          <a:bodyPr wrap="square" rtlCol="0">
            <a:spAutoFit/>
          </a:bodyPr>
          <a:lstStyle/>
          <a:p>
            <a:r>
              <a:rPr lang="en-US" sz="900">
                <a:hlinkClick r:id="rId3" tooltip="http://pngimg.com/download/4776"/>
              </a:rPr>
              <a:t>This Photo</a:t>
            </a:r>
            <a:r>
              <a:rPr lang="en-US" sz="900"/>
              <a:t> by Unknown Author is licensed under </a:t>
            </a:r>
            <a:r>
              <a:rPr lang="en-US" sz="900">
                <a:hlinkClick r:id="rId4" tooltip="https://creativecommons.org/licenses/by-nc/4.0/"/>
              </a:rPr>
              <a:t>CC BY-NC</a:t>
            </a:r>
            <a:endParaRPr lang="en-US" sz="900"/>
          </a:p>
        </p:txBody>
      </p:sp>
      <p:pic>
        <p:nvPicPr>
          <p:cNvPr id="5" name="Picture 4">
            <a:extLst>
              <a:ext uri="{FF2B5EF4-FFF2-40B4-BE49-F238E27FC236}">
                <a16:creationId xmlns:a16="http://schemas.microsoft.com/office/drawing/2014/main" id="{DFC29427-33DC-4264-810B-346E951E11D5}"/>
              </a:ext>
            </a:extLst>
          </p:cNvPr>
          <p:cNvPicPr>
            <a:picLocks noChangeAspect="1"/>
          </p:cNvPicPr>
          <p:nvPr/>
        </p:nvPicPr>
        <p:blipFill>
          <a:blip r:embed="rId5"/>
          <a:stretch>
            <a:fillRect/>
          </a:stretch>
        </p:blipFill>
        <p:spPr>
          <a:xfrm>
            <a:off x="6288051" y="1847279"/>
            <a:ext cx="2687442" cy="1893527"/>
          </a:xfrm>
          <a:prstGeom prst="rect">
            <a:avLst/>
          </a:prstGeom>
        </p:spPr>
      </p:pic>
    </p:spTree>
    <p:extLst>
      <p:ext uri="{BB962C8B-B14F-4D97-AF65-F5344CB8AC3E}">
        <p14:creationId xmlns:p14="http://schemas.microsoft.com/office/powerpoint/2010/main" val="158759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1000"/>
                                        <p:tgtEl>
                                          <p:spTgt spid="44">
                                            <p:txEl>
                                              <p:pRg st="0" end="0"/>
                                            </p:txEl>
                                          </p:spTgt>
                                        </p:tgtEl>
                                      </p:cBhvr>
                                    </p:animEffect>
                                    <p:anim calcmode="lin" valueType="num">
                                      <p:cBhvr>
                                        <p:cTn id="8" dur="10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4">
                                            <p:txEl>
                                              <p:pRg st="1" end="1"/>
                                            </p:txEl>
                                          </p:spTgt>
                                        </p:tgtEl>
                                        <p:attrNameLst>
                                          <p:attrName>style.visibility</p:attrName>
                                        </p:attrNameLst>
                                      </p:cBhvr>
                                      <p:to>
                                        <p:strVal val="visible"/>
                                      </p:to>
                                    </p:set>
                                    <p:animEffect transition="in" filter="fade">
                                      <p:cBhvr>
                                        <p:cTn id="12" dur="1000"/>
                                        <p:tgtEl>
                                          <p:spTgt spid="44">
                                            <p:txEl>
                                              <p:pRg st="1" end="1"/>
                                            </p:txEl>
                                          </p:spTgt>
                                        </p:tgtEl>
                                      </p:cBhvr>
                                    </p:animEffect>
                                    <p:anim calcmode="lin" valueType="num">
                                      <p:cBhvr>
                                        <p:cTn id="13" dur="1000" fill="hold"/>
                                        <p:tgtEl>
                                          <p:spTgt spid="4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4">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xEl>
                                              <p:pRg st="2" end="2"/>
                                            </p:txEl>
                                          </p:spTgt>
                                        </p:tgtEl>
                                        <p:attrNameLst>
                                          <p:attrName>style.visibility</p:attrName>
                                        </p:attrNameLst>
                                      </p:cBhvr>
                                      <p:to>
                                        <p:strVal val="visible"/>
                                      </p:to>
                                    </p:set>
                                    <p:animEffect transition="in" filter="fade">
                                      <p:cBhvr>
                                        <p:cTn id="17" dur="1000"/>
                                        <p:tgtEl>
                                          <p:spTgt spid="44">
                                            <p:txEl>
                                              <p:pRg st="2" end="2"/>
                                            </p:txEl>
                                          </p:spTgt>
                                        </p:tgtEl>
                                      </p:cBhvr>
                                    </p:animEffect>
                                    <p:anim calcmode="lin" valueType="num">
                                      <p:cBhvr>
                                        <p:cTn id="18" dur="1000" fill="hold"/>
                                        <p:tgtEl>
                                          <p:spTgt spid="44">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4">
                                            <p:txEl>
                                              <p:pRg st="4" end="4"/>
                                            </p:txEl>
                                          </p:spTgt>
                                        </p:tgtEl>
                                        <p:attrNameLst>
                                          <p:attrName>style.visibility</p:attrName>
                                        </p:attrNameLst>
                                      </p:cBhvr>
                                      <p:to>
                                        <p:strVal val="visible"/>
                                      </p:to>
                                    </p:set>
                                    <p:animEffect transition="in" filter="fade">
                                      <p:cBhvr>
                                        <p:cTn id="24" dur="1000"/>
                                        <p:tgtEl>
                                          <p:spTgt spid="44">
                                            <p:txEl>
                                              <p:pRg st="4" end="4"/>
                                            </p:txEl>
                                          </p:spTgt>
                                        </p:tgtEl>
                                      </p:cBhvr>
                                    </p:animEffect>
                                    <p:anim calcmode="lin" valueType="num">
                                      <p:cBhvr>
                                        <p:cTn id="25" dur="1000" fill="hold"/>
                                        <p:tgtEl>
                                          <p:spTgt spid="44">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44">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4">
                                            <p:txEl>
                                              <p:pRg st="5" end="5"/>
                                            </p:txEl>
                                          </p:spTgt>
                                        </p:tgtEl>
                                        <p:attrNameLst>
                                          <p:attrName>style.visibility</p:attrName>
                                        </p:attrNameLst>
                                      </p:cBhvr>
                                      <p:to>
                                        <p:strVal val="visible"/>
                                      </p:to>
                                    </p:set>
                                    <p:animEffect transition="in" filter="fade">
                                      <p:cBhvr>
                                        <p:cTn id="29" dur="1000"/>
                                        <p:tgtEl>
                                          <p:spTgt spid="44">
                                            <p:txEl>
                                              <p:pRg st="5" end="5"/>
                                            </p:txEl>
                                          </p:spTgt>
                                        </p:tgtEl>
                                      </p:cBhvr>
                                    </p:animEffect>
                                    <p:anim calcmode="lin" valueType="num">
                                      <p:cBhvr>
                                        <p:cTn id="30" dur="1000" fill="hold"/>
                                        <p:tgtEl>
                                          <p:spTgt spid="44">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44">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4">
                                            <p:txEl>
                                              <p:pRg st="6" end="6"/>
                                            </p:txEl>
                                          </p:spTgt>
                                        </p:tgtEl>
                                        <p:attrNameLst>
                                          <p:attrName>style.visibility</p:attrName>
                                        </p:attrNameLst>
                                      </p:cBhvr>
                                      <p:to>
                                        <p:strVal val="visible"/>
                                      </p:to>
                                    </p:set>
                                    <p:animEffect transition="in" filter="fade">
                                      <p:cBhvr>
                                        <p:cTn id="34" dur="1000"/>
                                        <p:tgtEl>
                                          <p:spTgt spid="44">
                                            <p:txEl>
                                              <p:pRg st="6" end="6"/>
                                            </p:txEl>
                                          </p:spTgt>
                                        </p:tgtEl>
                                      </p:cBhvr>
                                    </p:animEffect>
                                    <p:anim calcmode="lin" valueType="num">
                                      <p:cBhvr>
                                        <p:cTn id="35" dur="1000" fill="hold"/>
                                        <p:tgtEl>
                                          <p:spTgt spid="44">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4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4">
                                            <p:txEl>
                                              <p:pRg st="8" end="8"/>
                                            </p:txEl>
                                          </p:spTgt>
                                        </p:tgtEl>
                                        <p:attrNameLst>
                                          <p:attrName>style.visibility</p:attrName>
                                        </p:attrNameLst>
                                      </p:cBhvr>
                                      <p:to>
                                        <p:strVal val="visible"/>
                                      </p:to>
                                    </p:set>
                                    <p:animEffect transition="in" filter="fade">
                                      <p:cBhvr>
                                        <p:cTn id="41" dur="1000"/>
                                        <p:tgtEl>
                                          <p:spTgt spid="44">
                                            <p:txEl>
                                              <p:pRg st="8" end="8"/>
                                            </p:txEl>
                                          </p:spTgt>
                                        </p:tgtEl>
                                      </p:cBhvr>
                                    </p:animEffect>
                                    <p:anim calcmode="lin" valueType="num">
                                      <p:cBhvr>
                                        <p:cTn id="42" dur="1000" fill="hold"/>
                                        <p:tgtEl>
                                          <p:spTgt spid="44">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44">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4">
                                            <p:txEl>
                                              <p:pRg st="9" end="9"/>
                                            </p:txEl>
                                          </p:spTgt>
                                        </p:tgtEl>
                                        <p:attrNameLst>
                                          <p:attrName>style.visibility</p:attrName>
                                        </p:attrNameLst>
                                      </p:cBhvr>
                                      <p:to>
                                        <p:strVal val="visible"/>
                                      </p:to>
                                    </p:set>
                                    <p:animEffect transition="in" filter="fade">
                                      <p:cBhvr>
                                        <p:cTn id="46" dur="1000"/>
                                        <p:tgtEl>
                                          <p:spTgt spid="44">
                                            <p:txEl>
                                              <p:pRg st="9" end="9"/>
                                            </p:txEl>
                                          </p:spTgt>
                                        </p:tgtEl>
                                      </p:cBhvr>
                                    </p:animEffect>
                                    <p:anim calcmode="lin" valueType="num">
                                      <p:cBhvr>
                                        <p:cTn id="47" dur="1000" fill="hold"/>
                                        <p:tgtEl>
                                          <p:spTgt spid="44">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44">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200" dirty="0">
                <a:latin typeface="Tahoma" panose="020B0604030504040204" pitchFamily="34" charset="0"/>
                <a:ea typeface="Tahoma" panose="020B0604030504040204" pitchFamily="34" charset="0"/>
                <a:cs typeface="Tahoma" panose="020B0604030504040204" pitchFamily="34" charset="0"/>
              </a:rPr>
              <a:t>Patterns in parentheses “capture” the characters in the target string that matched the pattern for future reference</a:t>
            </a:r>
          </a:p>
          <a:p>
            <a:pPr marL="50800" indent="0">
              <a:buNone/>
            </a:pPr>
            <a:r>
              <a:rPr lang="en-US" sz="2200" dirty="0">
                <a:latin typeface="Tahoma" panose="020B0604030504040204" pitchFamily="34" charset="0"/>
                <a:ea typeface="Tahoma" panose="020B0604030504040204" pitchFamily="34" charset="0"/>
                <a:cs typeface="Tahoma" panose="020B0604030504040204" pitchFamily="34" charset="0"/>
              </a:rPr>
              <a:t>Patterns are numbered from left to right by the placement of the opening parenthesis</a:t>
            </a:r>
          </a:p>
          <a:p>
            <a:pPr marL="50800" indent="0">
              <a:buNone/>
            </a:pPr>
            <a:r>
              <a:rPr lang="en-US" sz="2200" dirty="0">
                <a:latin typeface="Tahoma" panose="020B0604030504040204" pitchFamily="34" charset="0"/>
                <a:ea typeface="Tahoma" panose="020B0604030504040204" pitchFamily="34" charset="0"/>
                <a:cs typeface="Tahoma" panose="020B0604030504040204" pitchFamily="34" charset="0"/>
              </a:rPr>
              <a:t>If the pattern ((</a:t>
            </a:r>
            <a:r>
              <a:rPr lang="en-US" sz="2200" dirty="0" err="1">
                <a:latin typeface="Tahoma" panose="020B0604030504040204" pitchFamily="34" charset="0"/>
                <a:ea typeface="Tahoma" panose="020B0604030504040204" pitchFamily="34" charset="0"/>
                <a:cs typeface="Tahoma" panose="020B0604030504040204" pitchFamily="34" charset="0"/>
              </a:rPr>
              <a:t>Computer|Box</a:t>
            </a:r>
            <a:r>
              <a:rPr lang="en-US" sz="2200" dirty="0">
                <a:latin typeface="Tahoma" panose="020B0604030504040204" pitchFamily="34" charset="0"/>
                <a:ea typeface="Tahoma" panose="020B0604030504040204" pitchFamily="34" charset="0"/>
                <a:cs typeface="Tahoma" panose="020B0604030504040204" pitchFamily="34" charset="0"/>
              </a:rPr>
              <a:t>) (</a:t>
            </a:r>
            <a:r>
              <a:rPr lang="en-US" sz="2200" dirty="0" err="1">
                <a:latin typeface="Tahoma" panose="020B0604030504040204" pitchFamily="34" charset="0"/>
                <a:ea typeface="Tahoma" panose="020B0604030504040204" pitchFamily="34" charset="0"/>
                <a:cs typeface="Tahoma" panose="020B0604030504040204" pitchFamily="34" charset="0"/>
              </a:rPr>
              <a:t>History|Myth</a:t>
            </a:r>
            <a:r>
              <a:rPr lang="en-US" sz="2200" dirty="0">
                <a:latin typeface="Tahoma" panose="020B0604030504040204" pitchFamily="34" charset="0"/>
                <a:ea typeface="Tahoma" panose="020B0604030504040204" pitchFamily="34" charset="0"/>
                <a:cs typeface="Tahoma" panose="020B0604030504040204" pitchFamily="34" charset="0"/>
              </a:rPr>
              <a:t>) (</a:t>
            </a:r>
            <a:r>
              <a:rPr lang="en-US" sz="2200" dirty="0" err="1">
                <a:latin typeface="Tahoma" panose="020B0604030504040204" pitchFamily="34" charset="0"/>
                <a:ea typeface="Tahoma" panose="020B0604030504040204" pitchFamily="34" charset="0"/>
                <a:cs typeface="Tahoma" panose="020B0604030504040204" pitchFamily="34" charset="0"/>
              </a:rPr>
              <a:t>Museum|Shed</a:t>
            </a:r>
            <a:r>
              <a:rPr lang="en-US" sz="2200" dirty="0">
                <a:latin typeface="Tahoma" panose="020B0604030504040204" pitchFamily="34" charset="0"/>
                <a:ea typeface="Tahoma" panose="020B0604030504040204" pitchFamily="34" charset="0"/>
                <a:cs typeface="Tahoma" panose="020B0604030504040204" pitchFamily="34" charset="0"/>
              </a:rPr>
              <a:t>)) was applied to the text “Computer History Museum”, it would “capture” the patterns “Computer History Museum”, “Computer”, “History”, and “Museum”, and they would be numbered 1,2,3, and 4, respectively.</a:t>
            </a:r>
          </a:p>
        </p:txBody>
      </p:sp>
    </p:spTree>
    <p:extLst>
      <p:ext uri="{BB962C8B-B14F-4D97-AF65-F5344CB8AC3E}">
        <p14:creationId xmlns:p14="http://schemas.microsoft.com/office/powerpoint/2010/main" val="265255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a:xfrm>
            <a:off x="500572" y="989374"/>
            <a:ext cx="8178608" cy="3735025"/>
          </a:xfrm>
        </p:spPr>
        <p:txBody>
          <a:bodyPr/>
          <a:lstStyle/>
          <a:p>
            <a:pPr marL="50800" indent="0">
              <a:buNone/>
            </a:pPr>
            <a:r>
              <a:rPr lang="en-US" sz="2600" dirty="0">
                <a:latin typeface="Tahoma" panose="020B0604030504040204" pitchFamily="34" charset="0"/>
                <a:ea typeface="Tahoma" panose="020B0604030504040204" pitchFamily="34" charset="0"/>
                <a:cs typeface="Tahoma" panose="020B0604030504040204" pitchFamily="34" charset="0"/>
              </a:rPr>
              <a:t>Patterns can include “back references” to earlier portions of the pattern using \g and the pattern number</a:t>
            </a:r>
          </a:p>
          <a:p>
            <a:pPr marL="50800" indent="0">
              <a:buNone/>
            </a:pP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\w{3}</a:t>
            </a: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\d{3}</a:t>
            </a: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\g1 </a:t>
            </a:r>
            <a:r>
              <a:rPr lang="en-US" sz="2600" dirty="0">
                <a:latin typeface="Tahoma" panose="020B0604030504040204" pitchFamily="34" charset="0"/>
                <a:ea typeface="Tahoma" panose="020B0604030504040204" pitchFamily="34" charset="0"/>
                <a:cs typeface="Tahoma" panose="020B0604030504040204" pitchFamily="34" charset="0"/>
              </a:rPr>
              <a:t>matches ABC123ABC but not ABC123DEF</a:t>
            </a:r>
          </a:p>
          <a:p>
            <a:pPr marL="50800" indent="0">
              <a:buNone/>
            </a:pPr>
            <a:r>
              <a:rPr lang="en-US" sz="2600" dirty="0">
                <a:latin typeface="Tahoma" panose="020B0604030504040204" pitchFamily="34" charset="0"/>
                <a:ea typeface="Tahoma" panose="020B0604030504040204" pitchFamily="34" charset="0"/>
                <a:cs typeface="Tahoma" panose="020B0604030504040204" pitchFamily="34" charset="0"/>
              </a:rPr>
              <a:t>In plain English: “</a:t>
            </a: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three ‘word’ characters</a:t>
            </a: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2600" dirty="0">
                <a:latin typeface="Tahoma" panose="020B0604030504040204" pitchFamily="34" charset="0"/>
                <a:ea typeface="Tahoma" panose="020B0604030504040204" pitchFamily="34" charset="0"/>
                <a:cs typeface="Tahoma" panose="020B0604030504040204" pitchFamily="34" charset="0"/>
              </a:rPr>
              <a:t> followed immediately by exactly three digits followed immediately by </a:t>
            </a:r>
            <a:r>
              <a:rPr lang="en-US" sz="2600" dirty="0">
                <a:solidFill>
                  <a:srgbClr val="FF0000"/>
                </a:solidFill>
                <a:latin typeface="Tahoma" panose="020B0604030504040204" pitchFamily="34" charset="0"/>
                <a:ea typeface="Tahoma" panose="020B0604030504040204" pitchFamily="34" charset="0"/>
                <a:cs typeface="Tahoma" panose="020B0604030504040204" pitchFamily="34" charset="0"/>
              </a:rPr>
              <a:t>(pattern 1) - the exact same three ‘word’ characters</a:t>
            </a:r>
            <a:r>
              <a:rPr lang="en-US" sz="2600" dirty="0">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347990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3200" dirty="0">
                <a:latin typeface="Tahoma" panose="020B0604030504040204" pitchFamily="34" charset="0"/>
                <a:ea typeface="Tahoma" panose="020B0604030504040204" pitchFamily="34" charset="0"/>
                <a:cs typeface="Tahoma" panose="020B0604030504040204" pitchFamily="34" charset="0"/>
              </a:rPr>
              <a:t>Capturing patterns (in parentheses) can be named</a:t>
            </a:r>
          </a:p>
          <a:p>
            <a:pPr marL="50800" indent="0">
              <a:buNone/>
            </a:pPr>
            <a:r>
              <a:rPr lang="en-US" sz="3200" dirty="0">
                <a:latin typeface="Tahoma" panose="020B0604030504040204" pitchFamily="34" charset="0"/>
                <a:ea typeface="Tahoma" panose="020B0604030504040204" pitchFamily="34" charset="0"/>
                <a:cs typeface="Tahoma" panose="020B0604030504040204" pitchFamily="34" charset="0"/>
              </a:rPr>
              <a:t>They can be recursive (referring to themselves)</a:t>
            </a:r>
          </a:p>
          <a:p>
            <a:pPr marL="50800" indent="0">
              <a:buNone/>
            </a:pPr>
            <a:r>
              <a:rPr lang="en-US" sz="3200" dirty="0">
                <a:latin typeface="Tahoma" panose="020B0604030504040204" pitchFamily="34" charset="0"/>
                <a:ea typeface="Tahoma" panose="020B0604030504040204" pitchFamily="34" charset="0"/>
                <a:cs typeface="Tahoma" panose="020B0604030504040204" pitchFamily="34" charset="0"/>
              </a:rPr>
              <a:t>Patterns can be matched conditionally based upon the truth or falseness of an assertion</a:t>
            </a:r>
          </a:p>
        </p:txBody>
      </p:sp>
    </p:spTree>
    <p:extLst>
      <p:ext uri="{BB962C8B-B14F-4D97-AF65-F5344CB8AC3E}">
        <p14:creationId xmlns:p14="http://schemas.microsoft.com/office/powerpoint/2010/main" val="247325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Technical stuff:</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These are “Perl-Compatible Regular </a:t>
            </a:r>
            <a:r>
              <a:rPr lang="en-US" sz="2400" dirty="0" err="1">
                <a:latin typeface="Tahoma" panose="020B0604030504040204" pitchFamily="34" charset="0"/>
                <a:ea typeface="Tahoma" panose="020B0604030504040204" pitchFamily="34" charset="0"/>
                <a:cs typeface="Tahoma" panose="020B0604030504040204" pitchFamily="34" charset="0"/>
              </a:rPr>
              <a:t>Expresssions</a:t>
            </a:r>
            <a:r>
              <a:rPr lang="en-US" sz="2400" dirty="0">
                <a:latin typeface="Tahoma" panose="020B0604030504040204" pitchFamily="34" charset="0"/>
                <a:ea typeface="Tahoma" panose="020B0604030504040204" pitchFamily="34" charset="0"/>
                <a:cs typeface="Tahoma" panose="020B0604030504040204" pitchFamily="34" charset="0"/>
              </a:rPr>
              <a:t> (PCRE)”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Provided by </a:t>
            </a:r>
            <a:r>
              <a:rPr lang="en-US" sz="2400" dirty="0" err="1">
                <a:latin typeface="Tahoma" panose="020B0604030504040204" pitchFamily="34" charset="0"/>
                <a:ea typeface="Tahoma" panose="020B0604030504040204" pitchFamily="34" charset="0"/>
                <a:cs typeface="Tahoma" panose="020B0604030504040204" pitchFamily="34" charset="0"/>
              </a:rPr>
              <a:t>GRegex</a:t>
            </a:r>
            <a:r>
              <a:rPr lang="en-US" sz="2400" dirty="0">
                <a:latin typeface="Tahoma" panose="020B0604030504040204" pitchFamily="34" charset="0"/>
                <a:ea typeface="Tahoma" panose="020B0604030504040204" pitchFamily="34" charset="0"/>
                <a:cs typeface="Tahoma" panose="020B0604030504040204" pitchFamily="34" charset="0"/>
              </a:rPr>
              <a:t>, a feature of </a:t>
            </a:r>
            <a:r>
              <a:rPr lang="en-US" sz="2400" dirty="0" err="1">
                <a:latin typeface="Tahoma" panose="020B0604030504040204" pitchFamily="34" charset="0"/>
                <a:ea typeface="Tahoma" panose="020B0604030504040204" pitchFamily="34" charset="0"/>
                <a:cs typeface="Tahoma" panose="020B0604030504040204" pitchFamily="34" charset="0"/>
              </a:rPr>
              <a:t>GLib</a:t>
            </a:r>
            <a:r>
              <a:rPr lang="en-US" sz="2400" dirty="0">
                <a:latin typeface="Tahoma" panose="020B0604030504040204" pitchFamily="34" charset="0"/>
                <a:ea typeface="Tahoma" panose="020B0604030504040204" pitchFamily="34" charset="0"/>
                <a:cs typeface="Tahoma" panose="020B0604030504040204" pitchFamily="34" charset="0"/>
              </a:rPr>
              <a:t>, the Gnome libraries designed for *nix application development</a:t>
            </a:r>
          </a:p>
          <a:p>
            <a:pPr marL="50800" indent="0">
              <a:buNone/>
            </a:pPr>
            <a:endParaRPr lang="en-US" sz="900" dirty="0">
              <a:latin typeface="Tahoma" panose="020B0604030504040204" pitchFamily="34" charset="0"/>
              <a:ea typeface="Tahoma" panose="020B0604030504040204" pitchFamily="34" charset="0"/>
              <a:cs typeface="Tahoma" panose="020B0604030504040204" pitchFamily="34" charset="0"/>
            </a:endParaRP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Formal syntax description is here: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hlinkClick r:id="rId2"/>
              </a:rPr>
              <a:t>https://developer.gnome.org/glib/stable/glib-regex-syntax.html</a:t>
            </a:r>
            <a:endParaRPr lang="en-US" sz="2400" dirty="0">
              <a:latin typeface="Tahoma" panose="020B0604030504040204" pitchFamily="34" charset="0"/>
              <a:ea typeface="Tahoma" panose="020B0604030504040204" pitchFamily="34" charset="0"/>
              <a:cs typeface="Tahoma" panose="020B0604030504040204" pitchFamily="34" charset="0"/>
            </a:endParaRPr>
          </a:p>
          <a:p>
            <a:pPr marL="5080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50800" indent="0">
              <a:buNone/>
            </a:pPr>
            <a:endParaRPr lang="en-US" sz="10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29452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400" b="1" dirty="0">
                <a:hlinkClick r:id="rId2"/>
              </a:rPr>
              <a:t>Bug 14173</a:t>
            </a:r>
            <a:r>
              <a:rPr lang="en-US" sz="2400" dirty="0"/>
              <a:t> - Linux Crashes with RegEx "(?</a:t>
            </a:r>
            <a:r>
              <a:rPr lang="en-US" sz="2400" dirty="0" err="1"/>
              <a:t>i</a:t>
            </a:r>
            <a:r>
              <a:rPr lang="en-US" sz="2400" dirty="0"/>
              <a:t>)anything“</a:t>
            </a:r>
          </a:p>
          <a:p>
            <a:pPr marL="5080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Reported on Wireshark 2.4.2 running on Linux</a:t>
            </a:r>
          </a:p>
          <a:p>
            <a:pPr marL="50800" indent="0">
              <a:buNone/>
            </a:pPr>
            <a:endParaRPr lang="en-US" sz="10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1483495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Syntax review:</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escape character</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assert start of string or line</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assert end of string or line</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match any character except newline</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	character class definition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start of alternative branch </a:t>
            </a:r>
          </a:p>
          <a:p>
            <a:pPr marL="50800" indent="0">
              <a:buNone/>
            </a:pPr>
            <a:endParaRPr lang="en-US" sz="10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0532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Syntax review:</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	start/end </a:t>
            </a:r>
            <a:r>
              <a:rPr lang="en-US" sz="2400" dirty="0" err="1">
                <a:latin typeface="Tahoma" panose="020B0604030504040204" pitchFamily="34" charset="0"/>
                <a:ea typeface="Tahoma" panose="020B0604030504040204" pitchFamily="34" charset="0"/>
                <a:cs typeface="Tahoma" panose="020B0604030504040204" pitchFamily="34" charset="0"/>
              </a:rPr>
              <a:t>subpattern</a:t>
            </a:r>
            <a:r>
              <a:rPr lang="en-US" sz="2400" dirty="0">
                <a:latin typeface="Tahoma" panose="020B0604030504040204" pitchFamily="34" charset="0"/>
                <a:ea typeface="Tahoma" panose="020B0604030504040204" pitchFamily="34" charset="0"/>
                <a:cs typeface="Tahoma" panose="020B0604030504040204" pitchFamily="34" charset="0"/>
              </a:rPr>
              <a:t>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0 or 1 quantifier</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0 or more quantifier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1 or more quantifier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	min/max quantifier </a:t>
            </a:r>
          </a:p>
          <a:p>
            <a:pPr marL="50800" indent="0">
              <a:buNone/>
            </a:pPr>
            <a:endParaRPr lang="en-US" sz="10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9951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D63A6-AE38-4ED4-BFCE-3F3495F3CD87}"/>
              </a:ext>
            </a:extLst>
          </p:cNvPr>
          <p:cNvSpPr>
            <a:spLocks noGrp="1"/>
          </p:cNvSpPr>
          <p:nvPr>
            <p:ph type="title"/>
          </p:nvPr>
        </p:nvSpPr>
        <p:spPr/>
        <p:txBody>
          <a:bodyPr/>
          <a:lstStyle/>
          <a:p>
            <a:r>
              <a:rPr lang="en-US" dirty="0"/>
              <a:t>Lightning Round</a:t>
            </a:r>
          </a:p>
        </p:txBody>
      </p:sp>
      <p:sp>
        <p:nvSpPr>
          <p:cNvPr id="3" name="Text Placeholder 2">
            <a:extLst>
              <a:ext uri="{FF2B5EF4-FFF2-40B4-BE49-F238E27FC236}">
                <a16:creationId xmlns:a16="http://schemas.microsoft.com/office/drawing/2014/main" id="{72047B38-A42A-4E25-BC37-17374B4C6AC6}"/>
              </a:ext>
            </a:extLst>
          </p:cNvPr>
          <p:cNvSpPr>
            <a:spLocks noGrp="1"/>
          </p:cNvSpPr>
          <p:nvPr>
            <p:ph type="body" idx="1"/>
          </p:nvPr>
        </p:nvSpPr>
        <p:spPr/>
        <p:txBody>
          <a:bodyPr/>
          <a:lstStyle/>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Syntax review:</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[Inside square brackets]:</a:t>
            </a:r>
          </a:p>
          <a:p>
            <a:pPr marL="50800" indent="0">
              <a:buNone/>
            </a:pPr>
            <a:endParaRPr lang="en-US" sz="2400" dirty="0">
              <a:latin typeface="Tahoma" panose="020B0604030504040204" pitchFamily="34" charset="0"/>
              <a:ea typeface="Tahoma" panose="020B0604030504040204" pitchFamily="34" charset="0"/>
              <a:cs typeface="Tahoma" panose="020B0604030504040204" pitchFamily="34" charset="0"/>
            </a:endParaRP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general escape character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negate the class, only if the first character </a:t>
            </a:r>
          </a:p>
          <a:p>
            <a:pPr marL="50800" indent="0">
              <a:buNone/>
            </a:pPr>
            <a:r>
              <a:rPr lang="en-US" sz="2400" dirty="0">
                <a:latin typeface="Tahoma" panose="020B0604030504040204" pitchFamily="34" charset="0"/>
                <a:ea typeface="Tahoma" panose="020B0604030504040204" pitchFamily="34" charset="0"/>
                <a:cs typeface="Tahoma" panose="020B0604030504040204" pitchFamily="34" charset="0"/>
              </a:rPr>
              <a:t>	- 	separates elements of a character range </a:t>
            </a:r>
          </a:p>
          <a:p>
            <a:pPr marL="50800" indent="0">
              <a:buNone/>
            </a:pPr>
            <a:endParaRPr lang="en-US" sz="105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52792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AE887-266B-478C-907C-621D22BCA247}"/>
              </a:ext>
            </a:extLst>
          </p:cNvPr>
          <p:cNvSpPr>
            <a:spLocks noGrp="1"/>
          </p:cNvSpPr>
          <p:nvPr>
            <p:ph type="title"/>
          </p:nvPr>
        </p:nvSpPr>
        <p:spPr/>
        <p:txBody>
          <a:bodyPr/>
          <a:lstStyle/>
          <a:p>
            <a:r>
              <a:rPr lang="en-US" sz="3600" dirty="0"/>
              <a:t>Now get out there</a:t>
            </a:r>
            <a:br>
              <a:rPr lang="en-US" sz="3600" dirty="0"/>
            </a:br>
            <a:r>
              <a:rPr lang="en-US" sz="3600" dirty="0"/>
              <a:t>and play with </a:t>
            </a:r>
            <a:r>
              <a:rPr lang="en-US" sz="3600" i="1" dirty="0"/>
              <a:t>MATCHES </a:t>
            </a:r>
            <a:r>
              <a:rPr lang="en-US" sz="3600" dirty="0"/>
              <a:t>!</a:t>
            </a:r>
          </a:p>
        </p:txBody>
      </p:sp>
      <p:sp>
        <p:nvSpPr>
          <p:cNvPr id="3" name="Text Placeholder 2">
            <a:extLst>
              <a:ext uri="{FF2B5EF4-FFF2-40B4-BE49-F238E27FC236}">
                <a16:creationId xmlns:a16="http://schemas.microsoft.com/office/drawing/2014/main" id="{DD0F5E83-97BD-434D-A2D5-8972F070466E}"/>
              </a:ext>
            </a:extLst>
          </p:cNvPr>
          <p:cNvSpPr>
            <a:spLocks noGrp="1"/>
          </p:cNvSpPr>
          <p:nvPr>
            <p:ph type="body" idx="1"/>
          </p:nvPr>
        </p:nvSpPr>
        <p:spPr/>
        <p:txBody>
          <a:bodyPr/>
          <a:lstStyle/>
          <a:p>
            <a:pPr marL="50800" indent="0">
              <a:buNone/>
            </a:pPr>
            <a:r>
              <a:rPr lang="en-US" sz="2400" dirty="0"/>
              <a:t>Special thanks to </a:t>
            </a:r>
            <a:r>
              <a:rPr lang="en-US" dirty="0"/>
              <a:t>Sake Blok</a:t>
            </a:r>
            <a:r>
              <a:rPr lang="en-US" sz="2400" dirty="0"/>
              <a:t> for hunting through the Wireshark source code to confirm some key technical details for this presentation!</a:t>
            </a:r>
          </a:p>
          <a:p>
            <a:pPr marL="50800" indent="0">
              <a:buNone/>
            </a:pPr>
            <a:r>
              <a:rPr lang="en-US" sz="2400" dirty="0"/>
              <a:t>Please </a:t>
            </a:r>
            <a:r>
              <a:rPr lang="en-US" sz="2400" u="sng" dirty="0"/>
              <a:t>evaluate</a:t>
            </a:r>
            <a:r>
              <a:rPr lang="en-US" sz="2400" dirty="0"/>
              <a:t> the session!</a:t>
            </a:r>
          </a:p>
          <a:p>
            <a:pPr marL="50800" indent="0">
              <a:buNone/>
            </a:pPr>
            <a:r>
              <a:rPr lang="en-US" sz="2400" dirty="0"/>
              <a:t>Please </a:t>
            </a:r>
            <a:r>
              <a:rPr lang="en-US" sz="2400" u="sng" dirty="0"/>
              <a:t>support</a:t>
            </a:r>
            <a:r>
              <a:rPr lang="en-US" sz="2400" dirty="0"/>
              <a:t> our sponsors!</a:t>
            </a:r>
          </a:p>
          <a:p>
            <a:pPr marL="50800" indent="0">
              <a:buNone/>
            </a:pPr>
            <a:r>
              <a:rPr lang="en-US" sz="2400" dirty="0"/>
              <a:t>Questions?</a:t>
            </a:r>
          </a:p>
        </p:txBody>
      </p:sp>
      <p:pic>
        <p:nvPicPr>
          <p:cNvPr id="5" name="Picture 4">
            <a:extLst>
              <a:ext uri="{FF2B5EF4-FFF2-40B4-BE49-F238E27FC236}">
                <a16:creationId xmlns:a16="http://schemas.microsoft.com/office/drawing/2014/main" id="{EA43BFCE-1A48-45A1-BDB9-09769D84D428}"/>
              </a:ext>
            </a:extLst>
          </p:cNvPr>
          <p:cNvPicPr>
            <a:picLocks noChangeAspect="1"/>
          </p:cNvPicPr>
          <p:nvPr/>
        </p:nvPicPr>
        <p:blipFill rotWithShape="1">
          <a:blip r:embed="rId2"/>
          <a:srcRect b="15359"/>
          <a:stretch/>
        </p:blipFill>
        <p:spPr>
          <a:xfrm>
            <a:off x="5417820" y="2336828"/>
            <a:ext cx="3726180" cy="2460003"/>
          </a:xfrm>
          <a:prstGeom prst="rect">
            <a:avLst/>
          </a:prstGeom>
        </p:spPr>
      </p:pic>
    </p:spTree>
    <p:extLst>
      <p:ext uri="{BB962C8B-B14F-4D97-AF65-F5344CB8AC3E}">
        <p14:creationId xmlns:p14="http://schemas.microsoft.com/office/powerpoint/2010/main" val="24306182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928525" y="11375"/>
            <a:ext cx="6843900" cy="9780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400"/>
              <a:buFont typeface="Tahoma"/>
              <a:buNone/>
            </a:pPr>
            <a:r>
              <a:rPr lang="en-US" dirty="0"/>
              <a:t>What’s the alternative?</a:t>
            </a:r>
            <a:endParaRPr dirty="0"/>
          </a:p>
        </p:txBody>
      </p:sp>
      <p:sp>
        <p:nvSpPr>
          <p:cNvPr id="44" name="Shape 44"/>
          <p:cNvSpPr txBox="1">
            <a:spLocks noGrp="1"/>
          </p:cNvSpPr>
          <p:nvPr>
            <p:ph type="body" idx="1"/>
          </p:nvPr>
        </p:nvSpPr>
        <p:spPr>
          <a:xfrm>
            <a:off x="111952" y="1201546"/>
            <a:ext cx="4987864" cy="281694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rgbClr val="003399"/>
              </a:buClr>
              <a:buSzPts val="2800"/>
              <a:buFont typeface="Arial"/>
              <a:buChar char="•"/>
            </a:pPr>
            <a:r>
              <a:rPr lang="en-US" sz="3200" b="0" i="0" u="none" strike="noStrike" cap="none" dirty="0">
                <a:solidFill>
                  <a:srgbClr val="003399"/>
                </a:solidFill>
                <a:latin typeface="Tahoma"/>
                <a:ea typeface="Tahoma"/>
                <a:cs typeface="Tahoma"/>
                <a:sym typeface="Tahoma"/>
              </a:rPr>
              <a:t>Regular Expressions</a:t>
            </a:r>
          </a:p>
          <a:p>
            <a:pPr marL="228600" marR="0" lvl="0" indent="-228600" algn="l" rtl="0">
              <a:lnSpc>
                <a:spcPct val="90000"/>
              </a:lnSpc>
              <a:spcBef>
                <a:spcPts val="0"/>
              </a:spcBef>
              <a:spcAft>
                <a:spcPts val="0"/>
              </a:spcAft>
              <a:buClr>
                <a:srgbClr val="003399"/>
              </a:buClr>
              <a:buSzPts val="2800"/>
              <a:buFont typeface="Arial"/>
              <a:buChar char="•"/>
            </a:pPr>
            <a:endParaRPr lang="en-US" sz="3200" dirty="0"/>
          </a:p>
          <a:p>
            <a:pPr marL="228600" marR="0" lvl="0" indent="-228600" algn="l" rtl="0">
              <a:lnSpc>
                <a:spcPct val="90000"/>
              </a:lnSpc>
              <a:spcBef>
                <a:spcPts val="0"/>
              </a:spcBef>
              <a:spcAft>
                <a:spcPts val="0"/>
              </a:spcAft>
              <a:buClr>
                <a:srgbClr val="003399"/>
              </a:buClr>
              <a:buSzPts val="2800"/>
              <a:buFont typeface="Arial"/>
              <a:buChar char="•"/>
            </a:pPr>
            <a:r>
              <a:rPr lang="en-US" sz="3200" b="0" i="0" u="none" strike="noStrike" cap="none" dirty="0">
                <a:solidFill>
                  <a:srgbClr val="003399"/>
                </a:solidFill>
                <a:latin typeface="Tahoma"/>
                <a:ea typeface="Tahoma"/>
                <a:cs typeface="Tahoma"/>
                <a:sym typeface="Tahoma"/>
              </a:rPr>
              <a:t>A formal pattern-matching syntax able to identify:</a:t>
            </a:r>
          </a:p>
          <a:p>
            <a:pPr marL="685800" lvl="1" indent="-228600">
              <a:spcBef>
                <a:spcPts val="0"/>
              </a:spcBef>
              <a:buSzPts val="2800"/>
            </a:pPr>
            <a:r>
              <a:rPr lang="en-US" sz="2800" b="0" i="0" u="none" strike="noStrike" cap="none" dirty="0">
                <a:solidFill>
                  <a:srgbClr val="003399"/>
                </a:solidFill>
                <a:latin typeface="Tahoma"/>
                <a:ea typeface="Tahoma"/>
                <a:cs typeface="Tahoma"/>
                <a:sym typeface="Tahoma"/>
              </a:rPr>
              <a:t>repeating patterns</a:t>
            </a:r>
          </a:p>
          <a:p>
            <a:pPr marL="685800" lvl="1" indent="-228600">
              <a:spcBef>
                <a:spcPts val="0"/>
              </a:spcBef>
              <a:buSzPts val="2800"/>
            </a:pPr>
            <a:r>
              <a:rPr lang="en-US" sz="2800" b="0" i="0" u="none" strike="noStrike" cap="none" dirty="0">
                <a:solidFill>
                  <a:srgbClr val="003399"/>
                </a:solidFill>
                <a:latin typeface="Tahoma"/>
                <a:ea typeface="Tahoma"/>
                <a:cs typeface="Tahoma"/>
                <a:sym typeface="Tahoma"/>
              </a:rPr>
              <a:t>alternative patterns</a:t>
            </a:r>
            <a:endParaRPr sz="2800" b="0" i="0" u="none" strike="noStrike" cap="none" dirty="0">
              <a:solidFill>
                <a:srgbClr val="003399"/>
              </a:solidFill>
              <a:latin typeface="Tahoma"/>
              <a:ea typeface="Tahoma"/>
              <a:cs typeface="Tahoma"/>
              <a:sym typeface="Tahoma"/>
            </a:endParaRPr>
          </a:p>
        </p:txBody>
      </p:sp>
      <p:pic>
        <p:nvPicPr>
          <p:cNvPr id="5" name="Picture 4">
            <a:extLst>
              <a:ext uri="{FF2B5EF4-FFF2-40B4-BE49-F238E27FC236}">
                <a16:creationId xmlns:a16="http://schemas.microsoft.com/office/drawing/2014/main" id="{0D2D174F-C8C5-4C59-AB09-77A5C1C7DF48}"/>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652932" y="2868744"/>
            <a:ext cx="3396458" cy="1874845"/>
          </a:xfrm>
          <a:prstGeom prst="rect">
            <a:avLst/>
          </a:prstGeom>
        </p:spPr>
      </p:pic>
      <p:pic>
        <p:nvPicPr>
          <p:cNvPr id="8" name="Picture 7">
            <a:extLst>
              <a:ext uri="{FF2B5EF4-FFF2-40B4-BE49-F238E27FC236}">
                <a16:creationId xmlns:a16="http://schemas.microsoft.com/office/drawing/2014/main" id="{D93C700E-191E-4CB0-B574-A2D506619801}"/>
              </a:ext>
            </a:extLst>
          </p:cNvPr>
          <p:cNvPicPr>
            <a:picLocks noChangeAspect="1"/>
          </p:cNvPicPr>
          <p:nvPr/>
        </p:nvPicPr>
        <p:blipFill>
          <a:blip r:embed="rId5"/>
          <a:stretch>
            <a:fillRect/>
          </a:stretch>
        </p:blipFill>
        <p:spPr>
          <a:xfrm>
            <a:off x="4849908" y="1125346"/>
            <a:ext cx="3363889" cy="2014094"/>
          </a:xfrm>
          <a:prstGeom prst="rect">
            <a:avLst/>
          </a:prstGeom>
        </p:spPr>
      </p:pic>
    </p:spTree>
    <p:extLst>
      <p:ext uri="{BB962C8B-B14F-4D97-AF65-F5344CB8AC3E}">
        <p14:creationId xmlns:p14="http://schemas.microsoft.com/office/powerpoint/2010/main" val="352715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500"/>
                                        <p:tgtEl>
                                          <p:spTgt spid="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4">
                                            <p:txEl>
                                              <p:pRg st="2" end="2"/>
                                            </p:txEl>
                                          </p:spTgt>
                                        </p:tgtEl>
                                        <p:attrNameLst>
                                          <p:attrName>style.visibility</p:attrName>
                                        </p:attrNameLst>
                                      </p:cBhvr>
                                      <p:to>
                                        <p:strVal val="visible"/>
                                      </p:to>
                                    </p:set>
                                    <p:animEffect transition="in" filter="barn(inVertical)">
                                      <p:cBhvr>
                                        <p:cTn id="12" dur="500"/>
                                        <p:tgtEl>
                                          <p:spTgt spid="4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0D0D3-15D0-487C-B543-E8E2077A8958}"/>
              </a:ext>
            </a:extLst>
          </p:cNvPr>
          <p:cNvSpPr>
            <a:spLocks noGrp="1"/>
          </p:cNvSpPr>
          <p:nvPr>
            <p:ph type="title"/>
          </p:nvPr>
        </p:nvSpPr>
        <p:spPr/>
        <p:txBody>
          <a:bodyPr/>
          <a:lstStyle/>
          <a:p>
            <a:r>
              <a:rPr lang="en-US" dirty="0"/>
              <a:t>Patterns are Everywhere</a:t>
            </a:r>
          </a:p>
        </p:txBody>
      </p:sp>
      <p:sp>
        <p:nvSpPr>
          <p:cNvPr id="3" name="Text Placeholder 2">
            <a:extLst>
              <a:ext uri="{FF2B5EF4-FFF2-40B4-BE49-F238E27FC236}">
                <a16:creationId xmlns:a16="http://schemas.microsoft.com/office/drawing/2014/main" id="{A7BD83FC-1BE6-44EB-AA78-D1F46B0433C8}"/>
              </a:ext>
            </a:extLst>
          </p:cNvPr>
          <p:cNvSpPr>
            <a:spLocks noGrp="1"/>
          </p:cNvSpPr>
          <p:nvPr>
            <p:ph type="body" idx="1"/>
          </p:nvPr>
        </p:nvSpPr>
        <p:spPr>
          <a:xfrm>
            <a:off x="4511040" y="1082040"/>
            <a:ext cx="4221480" cy="3726180"/>
          </a:xfrm>
        </p:spPr>
        <p:txBody>
          <a:bodyPr/>
          <a:lstStyle/>
          <a:p>
            <a:r>
              <a:rPr lang="en-US" sz="2400" dirty="0"/>
              <a:t>Network data is principally produced by software</a:t>
            </a:r>
          </a:p>
          <a:p>
            <a:r>
              <a:rPr lang="en-US" sz="2400" dirty="0"/>
              <a:t>Software runs in deterministic (predictable) ways</a:t>
            </a:r>
          </a:p>
          <a:p>
            <a:r>
              <a:rPr lang="en-US" sz="2400" dirty="0"/>
              <a:t>Data produced by software is often characterized by recognizable patterns</a:t>
            </a:r>
          </a:p>
        </p:txBody>
      </p:sp>
      <p:pic>
        <p:nvPicPr>
          <p:cNvPr id="5" name="Picture 4">
            <a:extLst>
              <a:ext uri="{FF2B5EF4-FFF2-40B4-BE49-F238E27FC236}">
                <a16:creationId xmlns:a16="http://schemas.microsoft.com/office/drawing/2014/main" id="{D77DBD45-0711-4D3D-BECF-1F66ED2D0C2A}"/>
              </a:ext>
            </a:extLst>
          </p:cNvPr>
          <p:cNvPicPr>
            <a:picLocks noChangeAspect="1"/>
          </p:cNvPicPr>
          <p:nvPr/>
        </p:nvPicPr>
        <p:blipFill>
          <a:blip r:embed="rId2"/>
          <a:stretch>
            <a:fillRect/>
          </a:stretch>
        </p:blipFill>
        <p:spPr>
          <a:xfrm>
            <a:off x="60960" y="1737360"/>
            <a:ext cx="4161057" cy="3070860"/>
          </a:xfrm>
          <a:prstGeom prst="rect">
            <a:avLst/>
          </a:prstGeom>
        </p:spPr>
      </p:pic>
    </p:spTree>
    <p:extLst>
      <p:ext uri="{BB962C8B-B14F-4D97-AF65-F5344CB8AC3E}">
        <p14:creationId xmlns:p14="http://schemas.microsoft.com/office/powerpoint/2010/main" val="1313100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23533</TotalTime>
  <Words>3303</Words>
  <Application>Microsoft Office PowerPoint</Application>
  <PresentationFormat>On-screen Show (16:9)</PresentationFormat>
  <Paragraphs>496</Paragraphs>
  <Slides>78</Slides>
  <Notes>40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78</vt:i4>
      </vt:variant>
    </vt:vector>
  </HeadingPairs>
  <TitlesOfParts>
    <vt:vector size="84" baseType="lpstr">
      <vt:lpstr>Consolas</vt:lpstr>
      <vt:lpstr>Tahoma</vt:lpstr>
      <vt:lpstr>Arial</vt:lpstr>
      <vt:lpstr>Calibri</vt:lpstr>
      <vt:lpstr>Oswald</vt:lpstr>
      <vt:lpstr>Custom Design</vt:lpstr>
      <vt:lpstr>Playing with ‘MATCHES’:</vt:lpstr>
      <vt:lpstr>About Mike</vt:lpstr>
      <vt:lpstr>What’s the point?</vt:lpstr>
      <vt:lpstr>Is sensitive data crossing your network in clear text?</vt:lpstr>
      <vt:lpstr>Is sensitive data crossing your network in clear text?</vt:lpstr>
      <vt:lpstr>Digression: using ‘contains’</vt:lpstr>
      <vt:lpstr>Digression: using ‘contains’</vt:lpstr>
      <vt:lpstr>What’s the alternative?</vt:lpstr>
      <vt:lpstr>Patterns are Everywhere</vt:lpstr>
      <vt:lpstr>Ground Rules</vt:lpstr>
      <vt:lpstr>Regular Expressions</vt:lpstr>
      <vt:lpstr>Wireshark and RegEx</vt:lpstr>
      <vt:lpstr>Wireshark and RegEx</vt:lpstr>
      <vt:lpstr>Wireshark and RegEx</vt:lpstr>
      <vt:lpstr>Wireshark and RegEx</vt:lpstr>
      <vt:lpstr>Being Safe Around ‘Matches’</vt:lpstr>
      <vt:lpstr>Being Safe Around ‘Matches’</vt:lpstr>
      <vt:lpstr>Target Practice</vt:lpstr>
      <vt:lpstr>Target Practice</vt:lpstr>
      <vt:lpstr>Target Practice</vt:lpstr>
      <vt:lpstr>Yeah, I cheated a little…</vt:lpstr>
      <vt:lpstr>RegEx Syntax Lesson 1</vt:lpstr>
      <vt:lpstr>Wireshark and RegEx</vt:lpstr>
      <vt:lpstr>Finding Kazakhstan</vt:lpstr>
      <vt:lpstr>RegEx Syntax Lesson 2: The Magical Backslash</vt:lpstr>
      <vt:lpstr>RegEx Syntax Lesson 2: The Magical Backslash</vt:lpstr>
      <vt:lpstr>RegEx Syntax Lesson 2 (Part II): Basic Repetition</vt:lpstr>
      <vt:lpstr>Wireshark and RegEx</vt:lpstr>
      <vt:lpstr>Finding AMEX</vt:lpstr>
      <vt:lpstr>Being Safe Around ‘Matches’</vt:lpstr>
      <vt:lpstr>Finding AMEX</vt:lpstr>
      <vt:lpstr>RegEx Syntax Lesson 3: Mixing Regular and Meta</vt:lpstr>
      <vt:lpstr>Wireshark and RegEx</vt:lpstr>
      <vt:lpstr>Finding the SSN</vt:lpstr>
      <vt:lpstr>RegEx Syntax Lesson 4: Subpatterns</vt:lpstr>
      <vt:lpstr>Wireshark and RegEx</vt:lpstr>
      <vt:lpstr>Finding the VISA CC</vt:lpstr>
      <vt:lpstr>Can I Get That In Plain English?</vt:lpstr>
      <vt:lpstr>RegEx Syntax Lesson 5: Alternatives in Subexpressions</vt:lpstr>
      <vt:lpstr>RegEx Syntax Lesson 5 (part II): Advanced Repetition</vt:lpstr>
      <vt:lpstr>RegEx Syntax Lesson 5: Advanced Repetition</vt:lpstr>
      <vt:lpstr>Wireshark and RegEx</vt:lpstr>
      <vt:lpstr>Finding a variety of credit card patterns</vt:lpstr>
      <vt:lpstr>In Plain English?</vt:lpstr>
      <vt:lpstr>Wireshark and RegEx</vt:lpstr>
      <vt:lpstr>Finding the IP Address</vt:lpstr>
      <vt:lpstr>In Plain English?</vt:lpstr>
      <vt:lpstr>Finding the IP Address</vt:lpstr>
      <vt:lpstr>RegEx Syntax Lesson 6: Character Classes</vt:lpstr>
      <vt:lpstr>RegEx Syntax Lesson 6: Character Classes</vt:lpstr>
      <vt:lpstr>Wireshark and RegEx</vt:lpstr>
      <vt:lpstr>Finding the IP Address (more precise)</vt:lpstr>
      <vt:lpstr>In Plain English?</vt:lpstr>
      <vt:lpstr>RegEx Syntax Lesson 7: Let’s Talk Capitalization</vt:lpstr>
      <vt:lpstr>Wireshark and RegEx</vt:lpstr>
      <vt:lpstr>Capitalization</vt:lpstr>
      <vt:lpstr>RegEx Syntax Lesson 8: Beginnings and Endings</vt:lpstr>
      <vt:lpstr>RegEx Syntax Lesson 8: Beginnings and Endings</vt:lpstr>
      <vt:lpstr>RegEx Syntax Lesson 8: Beginnings and Endings</vt:lpstr>
      <vt:lpstr>Wireshark and RegEx</vt:lpstr>
      <vt:lpstr>Beginnings and Endings</vt:lpstr>
      <vt:lpstr>Beginnings and Endings</vt:lpstr>
      <vt:lpstr>Beginnings and Endings</vt:lpstr>
      <vt:lpstr>RegEx Syntax Lesson 9: Seeing the Future</vt:lpstr>
      <vt:lpstr>Wireshark and RegEx</vt:lpstr>
      <vt:lpstr>Find the Password</vt:lpstr>
      <vt:lpstr>In Plain English?</vt:lpstr>
      <vt:lpstr>Lightning Round</vt:lpstr>
      <vt:lpstr>Lightning Round</vt:lpstr>
      <vt:lpstr>Lightning Round</vt:lpstr>
      <vt:lpstr>Lightning Round</vt:lpstr>
      <vt:lpstr>Lightning Round</vt:lpstr>
      <vt:lpstr>Lightning Round</vt:lpstr>
      <vt:lpstr>Lightning Round</vt:lpstr>
      <vt:lpstr>Lightning Round</vt:lpstr>
      <vt:lpstr>Lightning Round</vt:lpstr>
      <vt:lpstr>Lightning Round</vt:lpstr>
      <vt:lpstr>Now get out there and play with MATCHES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rule the world…</dc:title>
  <dc:creator>Michael Hammond</dc:creator>
  <cp:lastModifiedBy>Michael Hammond</cp:lastModifiedBy>
  <cp:revision>144</cp:revision>
  <dcterms:modified xsi:type="dcterms:W3CDTF">2018-06-27T22:07:34Z</dcterms:modified>
</cp:coreProperties>
</file>