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2"/>
  </p:notesMasterIdLst>
  <p:sldIdLst>
    <p:sldId id="256" r:id="rId3"/>
    <p:sldId id="260" r:id="rId4"/>
    <p:sldId id="267" r:id="rId5"/>
    <p:sldId id="273" r:id="rId6"/>
    <p:sldId id="274" r:id="rId7"/>
    <p:sldId id="261" r:id="rId8"/>
    <p:sldId id="257" r:id="rId9"/>
    <p:sldId id="262" r:id="rId10"/>
    <p:sldId id="263" r:id="rId11"/>
    <p:sldId id="264" r:id="rId12"/>
    <p:sldId id="265" r:id="rId13"/>
    <p:sldId id="270" r:id="rId14"/>
    <p:sldId id="271" r:id="rId15"/>
    <p:sldId id="272" r:id="rId16"/>
    <p:sldId id="258" r:id="rId17"/>
    <p:sldId id="266" r:id="rId18"/>
  </p:sldIdLst>
  <p:sldSz cx="9144000" cy="5143500" type="screen16x9"/>
  <p:notesSz cx="6858000" cy="9144000"/>
  <p:custDataLst>
    <p:tags r:id="rId19"/>
  </p:custDataLst>
  <p:defaultTextStyle>
    <a:defPPr marR="0" lvl="0" algn="l" rtl="0">
      <a:lnSpc>
        <a:spcPct val="100000"/>
      </a:lnSpc>
      <a:spcBef>
        <a:spcPct val="0"/>
      </a:spcBef>
      <a:spcAft>
        <a:spcPct val="0"/>
      </a:spcAft>
    </a:defPPr>
    <a:lvl1pPr marR="0" lvl="0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ct val="0"/>
      </a:spcBef>
      <a:spcAft>
        <a:spcPct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52"/>
    <p:restoredTop sz="94613"/>
  </p:normalViewPr>
  <p:slideViewPr>
    <p:cSldViewPr snapToGrid="0" snapToObjects="1">
      <p:cViewPr varScale="1">
        <p:scale>
          <a:sx n="143" d="100"/>
          <a:sy n="143" d="100"/>
        </p:scale>
        <p:origin x="216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tags" Target="tags/tag1.xml" /><Relationship Id="rId2" Type="http://schemas.openxmlformats.org/officeDocument/2006/relationships/notesMaster" Target="notesMasters/notesMaster1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spcBef>
                <a:spcPct val="0"/>
              </a:spcBef>
              <a:spcAft>
                <a:spcPct val="0"/>
              </a:spcAft>
              <a:buClr>
                <a:schemeClr val="dk1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10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0.xml" /><Relationship Id="rId2" Type="http://schemas.openxmlformats.org/officeDocument/2006/relationships/notesMaster" Target="../notesMasters/notesMaster1.xml" /></Relationships>
</file>

<file path=ppt/notesSlides/_rels/notesSlide1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1.xml" /><Relationship Id="rId2" Type="http://schemas.openxmlformats.org/officeDocument/2006/relationships/notesMaster" Target="../notesMasters/notesMaster1.xml" /></Relationships>
</file>

<file path=ppt/notesSlides/_rels/notesSlide1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2.xml" /><Relationship Id="rId2" Type="http://schemas.openxmlformats.org/officeDocument/2006/relationships/notesMaster" Target="../notesMasters/notesMaster1.xml" /></Relationships>
</file>

<file path=ppt/notesSlides/_rels/notesSlide1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1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1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5.xml" /><Relationship Id="rId2" Type="http://schemas.openxmlformats.org/officeDocument/2006/relationships/notesMaster" Target="../notesMasters/notesMaster1.xml" /></Relationships>
</file>

<file path=ppt/notesSlides/_rels/notesSlide1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6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</a:xfrm>
      </p:grpSpPr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35" name="Shape 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9151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3377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47654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30419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7552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"/>
        <p:cNvGrpSpPr/>
        <p:nvPr/>
      </p:nvGrpSpPr>
      <p:grpSpPr>
        <a:xfrm>
          <a:off x="0" y="0"/>
          <a: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77217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8974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279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5769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0246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1398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0250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</a:xfrm>
      </p:grpSpPr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ct val="0"/>
              </a:spcBef>
              <a:spcAft>
                <a:spcPct val="0"/>
              </a:spcAft>
              <a:buNone/>
            </a:pPr>
            <a:endParaRPr/>
          </a:p>
        </p:txBody>
      </p:sp>
      <p:sp>
        <p:nvSpPr>
          <p:cNvPr id="41" name="Shape 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rect l="0" t="0" r="0" b="0"/>
            <a:pathLst>
              <a:path w="119999" h="119999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1311384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Title Slide">
  <p:cSld name="Title Slide">
    <p:spTree>
      <p:nvGrpSpPr>
        <p:cNvPr id="1" name="Shape 14"/>
        <p:cNvGrpSpPr/>
        <p:nvPr/>
      </p:nvGrpSpPr>
      <p:grpSpPr>
        <a:xfrm>
          <a:off x="0" y="0"/>
          <a:ext cx="0" cy="0"/>
        </a:xfrm>
      </p:grpSpPr>
      <p:sp>
        <p:nvSpPr>
          <p:cNvPr id="15" name="Shape 15"/>
          <p:cNvSpPr/>
          <p:nvPr/>
        </p:nvSpPr>
        <p:spPr>
          <a:xfrm>
            <a:off x="0" y="1001267"/>
            <a:ext cx="9144000" cy="4142100"/>
          </a:xfrm>
          <a:prstGeom prst="rect">
            <a:avLst/>
          </a:prstGeom>
          <a:solidFill>
            <a:srgbClr val="0D439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ctrTitle" hasCustomPrompt="1"/>
          </p:nvPr>
        </p:nvSpPr>
        <p:spPr>
          <a:xfrm>
            <a:off x="259257" y="1236191"/>
            <a:ext cx="4557717" cy="125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3600"/>
              <a:buFont typeface="Tahoma"/>
              <a:buNone/>
              <a:defRPr sz="3600" b="1" i="0" u="none" strike="noStrike" cap="none" baseline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9pPr>
          </a:lstStyle>
          <a:p>
            <a:r>
              <a:rPr lang="en-US" smtClean="0"/>
              <a:t>Mangling Packets on the Fly With Divert Sockets</a:t>
            </a: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 hasCustomPrompt="1"/>
          </p:nvPr>
        </p:nvSpPr>
        <p:spPr>
          <a:xfrm>
            <a:off x="259257" y="2643014"/>
            <a:ext cx="2621761" cy="96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D9D9D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mtClean="0"/>
              <a:t>How to Hack a Cisco Router ACL</a:t>
            </a:r>
            <a:endParaRPr/>
          </a:p>
        </p:txBody>
      </p:sp>
      <p:sp>
        <p:nvSpPr>
          <p:cNvPr id="18" name="Shape 18"/>
          <p:cNvSpPr txBox="1"/>
          <p:nvPr/>
        </p:nvSpPr>
        <p:spPr>
          <a:xfrm>
            <a:off x="5558084" y="3384445"/>
            <a:ext cx="3393288" cy="44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2400"/>
              <a:buFont typeface="Tahoma"/>
              <a:buNone/>
            </a:pPr>
            <a:r>
              <a:rPr lang="en-US" sz="2400" b="0" i="0" u="none" strike="noStrike" cap="none" smtClean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Kary</a:t>
            </a:r>
            <a:r>
              <a:rPr lang="en-US" sz="2400" b="0" i="0" u="none" strike="noStrike" cap="none" baseline="0" smtClean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Rogers</a:t>
            </a:r>
            <a:endParaRPr sz="2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Shape 19"/>
          <p:cNvSpPr txBox="1"/>
          <p:nvPr/>
        </p:nvSpPr>
        <p:spPr>
          <a:xfrm>
            <a:off x="1010363" y="-5"/>
            <a:ext cx="7286700" cy="97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800"/>
              <a:buFont typeface="Tahoma"/>
              <a:buNone/>
            </a:pPr>
            <a:r>
              <a:rPr lang="en-US" sz="48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SharkFest </a:t>
            </a:r>
            <a:r>
              <a:rPr lang="en-US" sz="4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’18 US</a:t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734684" y="4835723"/>
            <a:ext cx="7674632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#sf18us  •  Computer History Museum, Mountain View, CA  •  June 25-28</a:t>
            </a: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" name="Shape 21"/>
          <p:cNvSpPr txBox="1"/>
          <p:nvPr/>
        </p:nvSpPr>
        <p:spPr>
          <a:xfrm>
            <a:off x="5558084" y="3848412"/>
            <a:ext cx="3393288" cy="4465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CB01"/>
              </a:buClr>
              <a:buSzPts val="1800"/>
              <a:buFont typeface="Tahoma"/>
              <a:buNone/>
            </a:pPr>
            <a:r>
              <a:rPr lang="en-US" sz="1800" b="0" i="0" u="none" strike="noStrike" cap="none" smtClean="0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rPr>
              <a:t>Director,</a:t>
            </a:r>
            <a:r>
              <a:rPr lang="en-US" sz="1800" b="0" i="0" u="none" strike="noStrike" cap="none" baseline="0" smtClean="0">
                <a:solidFill>
                  <a:srgbClr val="D9D9D9"/>
                </a:solidFill>
                <a:latin typeface="Tahoma"/>
                <a:ea typeface="Tahoma"/>
                <a:cs typeface="Tahoma"/>
                <a:sym typeface="Tahoma"/>
              </a:rPr>
              <a:t> Staff Engineering  Riverbed Tech Support</a:t>
            </a:r>
            <a:endParaRPr sz="1800" b="0" i="0" u="none" strike="noStrike" cap="none">
              <a:solidFill>
                <a:srgbClr val="D9D9D9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259257" y="3832503"/>
            <a:ext cx="184708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Default layout">
  <p:cSld name="Default layout">
    <p:spTree>
      <p:nvGrpSpPr>
        <p:cNvPr id="1" name="Shape 23"/>
        <p:cNvGrpSpPr/>
        <p:nvPr/>
      </p:nvGrpSpPr>
      <p:grpSpPr>
        <a:xfrm>
          <a:off x="0" y="0"/>
          <a: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Bullets plus picture">
  <p:cSld name="Bullets plus picture">
    <p:spTree>
      <p:nvGrpSpPr>
        <p:cNvPr id="1" name="Shape 26"/>
        <p:cNvGrpSpPr/>
        <p:nvPr/>
      </p:nvGrpSpPr>
      <p:grpSpPr>
        <a:xfrm>
          <a:off x="0" y="0"/>
          <a: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pic" idx="2"/>
          </p:nvPr>
        </p:nvSpPr>
        <p:spPr>
          <a:xfrm>
            <a:off x="6062473" y="1193801"/>
            <a:ext cx="263893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548722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matchingName="Picture only">
  <p:cSld name="Picture only">
    <p:spTree>
      <p:nvGrpSpPr>
        <p:cNvPr id="1" name="Shape 30"/>
        <p:cNvGrpSpPr/>
        <p:nvPr/>
      </p:nvGrpSpPr>
      <p:grpSpPr>
        <a:xfrm>
          <a:off x="0" y="0"/>
          <a: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  <a:defRPr sz="44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1800"/>
            </a:lvl9pPr>
          </a:lstStyle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pic" idx="2"/>
          </p:nvPr>
        </p:nvSpPr>
        <p:spPr>
          <a:xfrm>
            <a:off x="492953" y="1193802"/>
            <a:ext cx="8208453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image" Target="../media/image1.jpeg" /><Relationship Id="rId6" Type="http://schemas.openxmlformats.org/officeDocument/2006/relationships/image" Target="../media/image2.jpeg" /><Relationship Id="rId7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</a:xfrm>
      </p:grpSpPr>
      <p:sp>
        <p:nvSpPr>
          <p:cNvPr id="6" name="Shape 6"/>
          <p:cNvSpPr/>
          <p:nvPr/>
        </p:nvSpPr>
        <p:spPr>
          <a:xfrm>
            <a:off x="1" y="0"/>
            <a:ext cx="9152524" cy="9961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ts val="1400"/>
              <a:buFont typeface="Oswald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Shape 7" descr="sf logo-white.pn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46600" y="139198"/>
            <a:ext cx="719049" cy="71307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3600"/>
              <a:buFont typeface="Tahoma"/>
              <a:buNone/>
              <a:defRPr sz="3600" b="0" i="0" u="none" strike="noStrike" cap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2pPr>
            <a:lvl3pPr lvl="2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3pPr>
            <a:lvl4pPr lvl="3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4pPr>
            <a:lvl5pPr lvl="4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5pPr>
            <a:lvl6pPr lvl="5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6pPr>
            <a:lvl7pPr lvl="6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7pPr>
            <a:lvl8pPr lvl="7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8pPr>
            <a:lvl9pPr lvl="8">
              <a:spcBef>
                <a:spcPct val="0"/>
              </a:spcBef>
              <a:spcAft>
                <a:spcPct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92953" y="1193801"/>
            <a:ext cx="8208453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339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399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" y="4809667"/>
            <a:ext cx="9144000" cy="3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460925" y="4836075"/>
            <a:ext cx="8272500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r>
              <a:rPr lang="en-US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#sf18us  •  Computer History Museum, Mountain View, CA  •  June 25-28</a:t>
            </a:r>
            <a:endParaRPr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Shape 12"/>
          <p:cNvSpPr/>
          <p:nvPr/>
        </p:nvSpPr>
        <p:spPr>
          <a:xfrm>
            <a:off x="8330987" y="4796825"/>
            <a:ext cx="45236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1400"/>
              <a:buFont typeface="Tahoma"/>
              <a:buNone/>
            </a:pPr>
            <a:endParaRPr sz="1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3" name="Shape 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50775" y="132812"/>
            <a:ext cx="732625" cy="7351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transition/>
  <p:timing/>
  <p:txStyles>
    <p:title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ct val="0"/>
        </a:spcBef>
        <a:spcAft>
          <a:spcPct val="0"/>
        </a:spcAft>
      </a:defPPr>
      <a:lvl1pPr marR="0" lvl="0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0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1.xml" /><Relationship Id="rId3" Type="http://schemas.openxmlformats.org/officeDocument/2006/relationships/image" Target="../media/image4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3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4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5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6.xml" /><Relationship Id="rId3" Type="http://schemas.openxmlformats.org/officeDocument/2006/relationships/hyperlink" Target="mailto:kary@packetbomb.com" TargetMode="External" /><Relationship Id="rId4" Type="http://schemas.openxmlformats.org/officeDocument/2006/relationships/image" Target="../media/image5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5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6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7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8.xml" /><Relationship Id="rId3" Type="http://schemas.openxmlformats.org/officeDocument/2006/relationships/image" Target="../media/image3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9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</a:xfrm>
      </p:grpSpPr>
      <p:sp>
        <p:nvSpPr>
          <p:cNvPr id="37" name="Shape 37"/>
          <p:cNvSpPr txBox="1">
            <a:spLocks noGrp="1"/>
          </p:cNvSpPr>
          <p:nvPr>
            <p:ph type="ctrTitle"/>
          </p:nvPr>
        </p:nvSpPr>
        <p:spPr>
          <a:xfrm>
            <a:off x="259257" y="1236191"/>
            <a:ext cx="4557717" cy="1257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3600"/>
              <a:buFont typeface="Tahoma"/>
              <a:buNone/>
            </a:pPr>
            <a:r>
              <a:rPr lang="en-US" smtClean="0"/>
              <a:t>Mangling Packets on the Fly With Divert Sockets</a:t>
            </a:r>
            <a:endParaRPr sz="3600" b="1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59257" y="2764100"/>
            <a:ext cx="2813127" cy="964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CC01"/>
              </a:buClr>
              <a:buSzPts val="2000"/>
              <a:buFont typeface="Arial"/>
              <a:buNone/>
            </a:pPr>
            <a:r>
              <a:rPr lang="en-US" sz="2000" b="0" i="0" u="none" strike="noStrike" cap="none" smtClean="0">
                <a:latin typeface="Tahoma"/>
                <a:ea typeface="Tahoma"/>
                <a:cs typeface="Tahoma"/>
                <a:sym typeface="Tahoma"/>
              </a:rPr>
              <a:t>How to Hack a Cisco Router ACL</a:t>
            </a:r>
            <a:endParaRPr sz="2000" b="0" i="0" u="none" strike="noStrike" cap="none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Objective</a:t>
            </a: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mtClean="0"/>
              <a:t>How are we going to get around the ACL?</a:t>
            </a:r>
          </a:p>
        </p:txBody>
      </p:sp>
    </p:spTree>
    <p:extLst>
      <p:ext uri="{BB962C8B-B14F-4D97-AF65-F5344CB8AC3E}">
        <p14:creationId xmlns:p14="http://schemas.microsoft.com/office/powerpoint/2010/main" val="1269697992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Divert Sockets</a:t>
            </a:r>
            <a:endParaRPr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87" t="-14720" r="-3440" b="13263"/>
          <a:stretch>
            <a:fillRect/>
          </a:stretch>
        </p:blipFill>
        <p:spPr>
          <a:xfrm>
            <a:off x="-1" y="0"/>
            <a:ext cx="9016410" cy="4763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317209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Divert Sockets</a:t>
            </a: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Bound to a local port</a:t>
            </a:r>
          </a:p>
          <a:p>
            <a:r>
              <a:rPr lang="en-US" smtClean="0"/>
              <a:t>Program runs in user space</a:t>
            </a:r>
          </a:p>
          <a:p>
            <a:r>
              <a:rPr lang="en-US" smtClean="0"/>
              <a:t>Big performance hit</a:t>
            </a:r>
          </a:p>
          <a:p>
            <a:r>
              <a:rPr lang="en-US" smtClean="0"/>
              <a:t>Packets are redirected from host firewall</a:t>
            </a:r>
          </a:p>
          <a:p>
            <a:r>
              <a:rPr lang="en-US" smtClean="0"/>
              <a:t>Packets dropped if nothing listening on port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19321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Scripts</a:t>
            </a: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Client perl script</a:t>
            </a:r>
          </a:p>
          <a:p>
            <a:pPr lvl="1"/>
            <a:r>
              <a:rPr lang="en-US" smtClean="0"/>
              <a:t>Check for SYN flag</a:t>
            </a:r>
          </a:p>
          <a:p>
            <a:pPr lvl="1"/>
            <a:r>
              <a:rPr lang="en-US" smtClean="0"/>
              <a:t>Change to RST/ACK</a:t>
            </a:r>
          </a:p>
          <a:p>
            <a:pPr lvl="1"/>
            <a:endParaRPr lang="en-US" smtClean="0"/>
          </a:p>
          <a:p>
            <a:r>
              <a:rPr lang="en-US" smtClean="0"/>
              <a:t>Server perl script</a:t>
            </a:r>
          </a:p>
          <a:p>
            <a:pPr lvl="1"/>
            <a:r>
              <a:rPr lang="en-US" smtClean="0"/>
              <a:t>Check for RST/ACK flags</a:t>
            </a:r>
          </a:p>
          <a:p>
            <a:pPr lvl="1"/>
            <a:r>
              <a:rPr lang="en-US" smtClean="0"/>
              <a:t>Change to SYN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9663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Web Server</a:t>
            </a: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46248" y="1216661"/>
            <a:ext cx="8208454" cy="909319"/>
          </a:xfrm>
        </p:spPr>
        <p:txBody>
          <a:bodyPr/>
          <a:lstStyle/>
          <a:p>
            <a:pPr marL="50800" indent="0" algn="ctr">
              <a:buNone/>
            </a:pPr>
            <a:r>
              <a:rPr lang="en-US" smtClean="0"/>
              <a:t>Let</a:t>
            </a:r>
            <a:r>
              <a:rPr lang="fr-FR" smtClean="0"/>
              <a:t>’</a:t>
            </a:r>
            <a:r>
              <a:rPr lang="en-US" smtClean="0"/>
              <a:t>s make it happen!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1639" y="2635135"/>
            <a:ext cx="41376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smtClean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We did it!</a:t>
            </a:r>
            <a:endParaRPr lang="en-US" sz="7200">
              <a:solidFill>
                <a:schemeClr val="accent1">
                  <a:lumMod val="75000"/>
                </a:schemeClr>
              </a:solidFill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41630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Q &amp; A</a:t>
            </a:r>
            <a:endParaRPr sz="4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548722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Any questions?</a:t>
            </a:r>
            <a:endParaRPr/>
          </a:p>
        </p:txBody>
      </p: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8"/>
        <p:cNvGrpSpPr/>
        <p:nvPr/>
      </p:nvGrpSpPr>
      <p:grpSpPr>
        <a:xfrm>
          <a:off x="0" y="0"/>
          <a: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95825" y="0"/>
            <a:ext cx="75615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Contact</a:t>
            </a:r>
            <a:endParaRPr sz="4400" b="0" i="0" u="none" strike="noStrike" cap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548722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Fill out the survey!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>
                <a:hlinkClick r:id="rId3"/>
              </a:rPr>
              <a:t>kary@packetbomb.com</a:t>
            </a:r>
            <a:endParaRPr lang="en-US" smtClean="0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@packetbomb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Packetbomb.com</a:t>
            </a:r>
            <a:endParaRPr/>
          </a:p>
        </p:txBody>
      </p:sp>
      <p:pic>
        <p:nvPicPr>
          <p:cNvPr id="51" name="Shape 51" descr="https://www.wireshark.org/assets/theme-2015/images/wireshark_logo.png"/>
          <p:cNvPicPr preferRelativeResize="0">
            <a:picLocks noGrp="1"/>
          </p:cNvPicPr>
          <p:nvPr>
            <p:ph type="pic" idx="2"/>
          </p:nvPr>
        </p:nvPicPr>
        <p:blipFill>
          <a:blip r:embed="rId4">
            <a:alphaModFix/>
          </a:blip>
          <a:srcRect l="39131" r="39132"/>
          <a:stretch>
            <a:fillRect/>
          </a:stretch>
        </p:blipFill>
        <p:spPr>
          <a:xfrm>
            <a:off x="6062473" y="1193801"/>
            <a:ext cx="2638934" cy="33986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5925984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Use Case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r>
              <a:rPr lang="en-US" smtClean="0"/>
              <a:t>Connect to a server in your university dorm room from a class room to retrieve files. The university does not have a stateful firewall but uses router ACLs on the dorm network</a:t>
            </a:r>
          </a:p>
          <a:p>
            <a:pPr marL="0" marR="0" lvl="0" indent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endParaRPr lang="en-US"/>
          </a:p>
          <a:p>
            <a:pPr marL="0" marR="0" lvl="0" indent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r>
              <a:rPr lang="en-US" smtClean="0"/>
              <a:t>Kary, turn the volume back down</a:t>
            </a:r>
          </a:p>
          <a:p>
            <a:pPr marL="0" marR="0" lvl="0" indent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183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Objective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r>
              <a:rPr lang="en-US" smtClean="0"/>
              <a:t>Connect to a web server behind a router ACL</a:t>
            </a:r>
          </a:p>
          <a:p>
            <a:pPr marL="0" marR="0" lvl="0" indent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endParaRPr lang="en-US"/>
          </a:p>
          <a:p>
            <a:pPr marL="0" marR="0" lvl="0" indent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r>
              <a:rPr lang="en-US" smtClean="0"/>
              <a:t>Caveat: You control the server and have made modifications to it</a:t>
            </a:r>
          </a:p>
        </p:txBody>
      </p:sp>
    </p:spTree>
    <p:extLst>
      <p:ext uri="{BB962C8B-B14F-4D97-AF65-F5344CB8AC3E}">
        <p14:creationId xmlns:p14="http://schemas.microsoft.com/office/powerpoint/2010/main" val="14728291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Is This Hacking?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r>
              <a:rPr lang="en-US" smtClean="0"/>
              <a:t>I don’t know! But it’s cool n fun to do!</a:t>
            </a:r>
          </a:p>
          <a:p>
            <a:pPr marL="0" marR="0" lvl="0" indent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Things To Know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TCP Handshake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TCP Header Flags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Host Firewalls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Divert Sockets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Programming / Scripting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Cisco ACL Format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“Established” Keyword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35480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ACL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ct val="0"/>
              </a:spcBef>
            </a:pPr>
            <a:r>
              <a:rPr lang="en-US" smtClean="0"/>
              <a:t>access-list 101 permit icmp any any</a:t>
            </a:r>
          </a:p>
          <a:p>
            <a:pPr indent="-457200">
              <a:spcBef>
                <a:spcPct val="0"/>
              </a:spcBef>
            </a:pPr>
            <a:r>
              <a:rPr lang="en-US"/>
              <a:t>a</a:t>
            </a:r>
            <a:r>
              <a:rPr lang="en-US" smtClean="0"/>
              <a:t>ccess-list 101 permit tcp any any established</a:t>
            </a:r>
          </a:p>
          <a:p>
            <a:pPr indent="-457200">
              <a:spcBef>
                <a:spcPct val="0"/>
              </a:spcBef>
            </a:pPr>
            <a:r>
              <a:rPr lang="en-US" smtClean="0"/>
              <a:t>access-list 101 deny tcp any any</a:t>
            </a:r>
          </a:p>
          <a:p>
            <a:pPr marL="0" marR="0" lvl="0" indent="0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267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Established?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92952" y="1193801"/>
            <a:ext cx="8208454" cy="3398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Denies packet if only the SYN flag is set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 smtClean="0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Let everything else in!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endParaRPr lang="en-US"/>
          </a:p>
          <a:p>
            <a:pPr marL="228600" marR="0" lvl="0" indent="-228600" algn="l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3399"/>
              </a:buClr>
              <a:buSzPts val="2800"/>
              <a:buFont typeface="Arial"/>
              <a:buChar char="•"/>
            </a:pPr>
            <a:r>
              <a:rPr lang="en-US" smtClean="0"/>
              <a:t>Is this correct? We’ll see</a:t>
            </a: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TCP Header</a:t>
            </a: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073" y="989375"/>
            <a:ext cx="5842804" cy="374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602565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928525" y="11375"/>
            <a:ext cx="6843900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lt1"/>
              </a:buClr>
              <a:buSzPts val="4400"/>
              <a:buFont typeface="Tahoma"/>
              <a:buNone/>
            </a:pPr>
            <a:r>
              <a:rPr lang="en-US" smtClean="0"/>
              <a:t>Testing</a:t>
            </a: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Demo with hping</a:t>
            </a:r>
          </a:p>
          <a:p>
            <a:r>
              <a:rPr lang="en-US" err="1" smtClean="0"/>
              <a:t>Hping is a packet crafting cmd line utility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253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56</Paragraphs>
  <Slides>16</Slides>
  <Notes>16</Notes>
  <TotalTime>3124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baseType="lpstr" size="17">
      <vt:lpstr>Custom Design</vt:lpstr>
      <vt:lpstr>Mangling Packets on the Fly With Divert Sockets</vt:lpstr>
      <vt:lpstr>Use Case</vt:lpstr>
      <vt:lpstr>Objective</vt:lpstr>
      <vt:lpstr>Is This Hacking?</vt:lpstr>
      <vt:lpstr>Things To Know</vt:lpstr>
      <vt:lpstr>ACL</vt:lpstr>
      <vt:lpstr>Established?</vt:lpstr>
      <vt:lpstr>TCP Header</vt:lpstr>
      <vt:lpstr>Testing</vt:lpstr>
      <vt:lpstr>Objective</vt:lpstr>
      <vt:lpstr>Divert Sockets</vt:lpstr>
      <vt:lpstr>Divert Sockets</vt:lpstr>
      <vt:lpstr>Scripts</vt:lpstr>
      <vt:lpstr>Web Server</vt:lpstr>
      <vt:lpstr>Q &amp; A</vt:lpstr>
      <vt:lpstr>Contact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Mangling Packets on the Fly With Divert Sockets</dc:title>
  <cp:lastModifiedBy>Kary Rogers</cp:lastModifiedBy>
  <cp:revision>17</cp:revision>
  <dcterms:modified xsi:type="dcterms:W3CDTF">2023-02-24T17:26:19Z</dcterms:modified>
</cp:coreProperties>
</file>