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3" r:id="rId1"/>
  </p:sldMasterIdLst>
  <p:notesMasterIdLst>
    <p:notesMasterId r:id="rId25"/>
  </p:notesMasterIdLst>
  <p:sldIdLst>
    <p:sldId id="302" r:id="rId2"/>
    <p:sldId id="260" r:id="rId3"/>
    <p:sldId id="262" r:id="rId4"/>
    <p:sldId id="258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5" r:id="rId15"/>
    <p:sldId id="276" r:id="rId16"/>
    <p:sldId id="277" r:id="rId17"/>
    <p:sldId id="282" r:id="rId18"/>
    <p:sldId id="283" r:id="rId19"/>
    <p:sldId id="284" r:id="rId20"/>
    <p:sldId id="291" r:id="rId21"/>
    <p:sldId id="292" r:id="rId22"/>
    <p:sldId id="293" r:id="rId23"/>
    <p:sldId id="303" r:id="rId2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447260"/>
    <a:srgbClr val="FFCB01"/>
    <a:srgbClr val="073763"/>
    <a:srgbClr val="595959"/>
    <a:srgbClr val="0B5394"/>
    <a:srgbClr val="051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6" autoAdjust="0"/>
    <p:restoredTop sz="94674" autoAdjust="0"/>
  </p:normalViewPr>
  <p:slideViewPr>
    <p:cSldViewPr>
      <p:cViewPr varScale="1">
        <p:scale>
          <a:sx n="142" d="100"/>
          <a:sy n="142" d="100"/>
        </p:scale>
        <p:origin x="528" y="51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/>
            </a:lvl1pPr>
            <a:lvl2pPr marL="457200" marR="0" lvl="1" indent="0" algn="l" rtl="0">
              <a:spcBef>
                <a:spcPts val="0"/>
              </a:spcBef>
              <a:buNone/>
              <a:defRPr sz="1100" b="0" i="0" u="none" strike="noStrike" cap="none"/>
            </a:lvl2pPr>
            <a:lvl3pPr marL="914400" marR="0" lvl="2" indent="0" algn="l" rtl="0">
              <a:spcBef>
                <a:spcPts val="0"/>
              </a:spcBef>
              <a:buNone/>
              <a:defRPr sz="1100" b="0" i="0" u="none" strike="noStrike" cap="none"/>
            </a:lvl3pPr>
            <a:lvl4pPr marL="1371600" marR="0" lvl="3" indent="0" algn="l" rtl="0">
              <a:spcBef>
                <a:spcPts val="0"/>
              </a:spcBef>
              <a:buNone/>
              <a:defRPr sz="1100" b="0" i="0" u="none" strike="noStrike" cap="none"/>
            </a:lvl4pPr>
            <a:lvl5pPr marL="1828800" marR="0" lvl="4" indent="0" algn="l" rtl="0">
              <a:spcBef>
                <a:spcPts val="0"/>
              </a:spcBef>
              <a:buNone/>
              <a:defRPr sz="1100" b="0" i="0" u="none" strike="noStrike" cap="none"/>
            </a:lvl5pPr>
            <a:lvl6pPr marL="2286000" marR="0" lvl="5" indent="0" algn="l" rtl="0">
              <a:spcBef>
                <a:spcPts val="0"/>
              </a:spcBef>
              <a:buNone/>
              <a:defRPr sz="1100" b="0" i="0" u="none" strike="noStrike" cap="none"/>
            </a:lvl6pPr>
            <a:lvl7pPr marL="2743200" marR="0" lvl="6" indent="0" algn="l" rtl="0">
              <a:spcBef>
                <a:spcPts val="0"/>
              </a:spcBef>
              <a:buNone/>
              <a:defRPr sz="1100" b="0" i="0" u="none" strike="noStrike" cap="none"/>
            </a:lvl7pPr>
            <a:lvl8pPr marL="3200400" marR="0" lvl="7" indent="0" algn="l" rtl="0">
              <a:spcBef>
                <a:spcPts val="0"/>
              </a:spcBef>
              <a:buNone/>
              <a:defRPr sz="1100" b="0" i="0" u="none" strike="noStrike" cap="none"/>
            </a:lvl8pPr>
            <a:lvl9pPr marL="3657600" marR="0" lvl="8" indent="0" algn="l" rtl="0">
              <a:spcBef>
                <a:spcPts val="0"/>
              </a:spcBef>
              <a:buNone/>
              <a:defRPr sz="11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603354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preserve="1">
  <p:cSld name="1_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5;p2">
            <a:extLst>
              <a:ext uri="{FF2B5EF4-FFF2-40B4-BE49-F238E27FC236}">
                <a16:creationId xmlns:a16="http://schemas.microsoft.com/office/drawing/2014/main" id="{D802FB7A-CBB9-4625-ABA3-845074DDC6DF}"/>
              </a:ext>
            </a:extLst>
          </p:cNvPr>
          <p:cNvSpPr/>
          <p:nvPr userDrawn="1"/>
        </p:nvSpPr>
        <p:spPr>
          <a:xfrm>
            <a:off x="0" y="1001267"/>
            <a:ext cx="9144000" cy="4142100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259257" y="1236191"/>
            <a:ext cx="4557717" cy="1257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259257" y="2491384"/>
            <a:ext cx="2621761" cy="964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8" name="Shape 18"/>
          <p:cNvSpPr txBox="1"/>
          <p:nvPr/>
        </p:nvSpPr>
        <p:spPr>
          <a:xfrm>
            <a:off x="5558084" y="3384445"/>
            <a:ext cx="3393288" cy="446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ahoma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Graham Bloice</a:t>
            </a:r>
            <a:endParaRPr sz="24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" name="Shape 19"/>
          <p:cNvSpPr txBox="1"/>
          <p:nvPr/>
        </p:nvSpPr>
        <p:spPr>
          <a:xfrm>
            <a:off x="1010363" y="-5"/>
            <a:ext cx="7286700" cy="9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ahoma"/>
              <a:buNone/>
            </a:pPr>
            <a:r>
              <a:rPr lang="en-US" sz="4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SharkFest</a:t>
            </a:r>
            <a:r>
              <a:rPr lang="en-US" sz="48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’19</a:t>
            </a:r>
            <a:r>
              <a:rPr lang="en-US" sz="4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US</a:t>
            </a:r>
            <a:endParaRPr dirty="0"/>
          </a:p>
        </p:txBody>
      </p:sp>
      <p:sp>
        <p:nvSpPr>
          <p:cNvPr id="21" name="Shape 21"/>
          <p:cNvSpPr txBox="1"/>
          <p:nvPr/>
        </p:nvSpPr>
        <p:spPr>
          <a:xfrm>
            <a:off x="5558084" y="3848412"/>
            <a:ext cx="3393288" cy="446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B01"/>
              </a:buClr>
              <a:buSzPts val="1800"/>
              <a:buFont typeface="Tahoma"/>
              <a:buNone/>
            </a:pPr>
            <a:r>
              <a:rPr lang="en-US" sz="1800" b="0" i="0" u="none" strike="noStrike" cap="none" dirty="0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rPr>
              <a:t>Trihedral UK Limited</a:t>
            </a:r>
            <a:endParaRPr sz="1800" b="0" i="0" u="none" strike="noStrike" cap="none" dirty="0">
              <a:solidFill>
                <a:srgbClr val="D9D9D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" name="Shape 21">
            <a:extLst>
              <a:ext uri="{FF2B5EF4-FFF2-40B4-BE49-F238E27FC236}">
                <a16:creationId xmlns:a16="http://schemas.microsoft.com/office/drawing/2014/main" id="{555FC244-45BE-42D9-83C3-8D3EC77BEA05}"/>
              </a:ext>
            </a:extLst>
          </p:cNvPr>
          <p:cNvSpPr txBox="1"/>
          <p:nvPr userDrawn="1"/>
        </p:nvSpPr>
        <p:spPr>
          <a:xfrm>
            <a:off x="5558084" y="4158218"/>
            <a:ext cx="3393288" cy="446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B01"/>
              </a:buClr>
              <a:buSzPts val="1800"/>
              <a:buFont typeface="Tahoma"/>
              <a:buNone/>
            </a:pPr>
            <a:r>
              <a:rPr lang="en-US" sz="1800" b="0" i="0" u="none" strike="noStrike" cap="none" dirty="0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rPr>
              <a:t>Wireshark Core Developer</a:t>
            </a:r>
            <a:endParaRPr sz="1800" b="0" i="0" u="none" strike="noStrike" cap="none" dirty="0">
              <a:solidFill>
                <a:srgbClr val="D9D9D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" name="Shape 17">
            <a:extLst>
              <a:ext uri="{FF2B5EF4-FFF2-40B4-BE49-F238E27FC236}">
                <a16:creationId xmlns:a16="http://schemas.microsoft.com/office/drawing/2014/main" id="{C999F1D5-48A6-41BD-A815-4EA2163BBBD4}"/>
              </a:ext>
            </a:extLst>
          </p:cNvPr>
          <p:cNvSpPr txBox="1">
            <a:spLocks/>
          </p:cNvSpPr>
          <p:nvPr userDrawn="1"/>
        </p:nvSpPr>
        <p:spPr>
          <a:xfrm>
            <a:off x="259257" y="3424946"/>
            <a:ext cx="2621761" cy="964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3556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GB"/>
              <a:t>31</a:t>
            </a:r>
            <a:r>
              <a:rPr lang="en-GB" baseline="30000"/>
              <a:t>st</a:t>
            </a:r>
            <a:r>
              <a:rPr lang="en-GB"/>
              <a:t> October </a:t>
            </a:r>
            <a:r>
              <a:rPr lang="en-GB" dirty="0"/>
              <a:t>2018</a:t>
            </a:r>
          </a:p>
        </p:txBody>
      </p:sp>
      <p:sp>
        <p:nvSpPr>
          <p:cNvPr id="26" name="Shape 20">
            <a:extLst>
              <a:ext uri="{FF2B5EF4-FFF2-40B4-BE49-F238E27FC236}">
                <a16:creationId xmlns:a16="http://schemas.microsoft.com/office/drawing/2014/main" id="{3D9D43C9-2799-4458-BC31-980C95470788}"/>
              </a:ext>
            </a:extLst>
          </p:cNvPr>
          <p:cNvSpPr/>
          <p:nvPr userDrawn="1"/>
        </p:nvSpPr>
        <p:spPr>
          <a:xfrm>
            <a:off x="734684" y="4835723"/>
            <a:ext cx="767463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rPr lang="en-GB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#sf19us  •  UC Berkeley  •  June 8-13</a:t>
            </a:r>
          </a:p>
        </p:txBody>
      </p:sp>
    </p:spTree>
    <p:extLst>
      <p:ext uri="{BB962C8B-B14F-4D97-AF65-F5344CB8AC3E}">
        <p14:creationId xmlns:p14="http://schemas.microsoft.com/office/powerpoint/2010/main" val="119379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84B173-841E-43CF-9BE3-BF75A3FA4A1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99592" y="0"/>
            <a:ext cx="7272808" cy="843558"/>
          </a:xfrm>
          <a:prstGeom prst="rect">
            <a:avLst/>
          </a:prstGeom>
        </p:spPr>
        <p:txBody>
          <a:bodyPr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title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95288" y="1059581"/>
            <a:ext cx="8353425" cy="3744193"/>
          </a:xfrm>
          <a:prstGeom prst="rect">
            <a:avLst/>
          </a:prstGeom>
        </p:spPr>
        <p:txBody>
          <a:bodyPr>
            <a:normAutofit/>
          </a:bodyPr>
          <a:lstStyle>
            <a:lvl1pPr marL="179388" indent="-179388">
              <a:buFont typeface="Arial" panose="020B0604020202020204" pitchFamily="34" charset="0"/>
              <a:buChar char="•"/>
              <a:defRPr sz="2800">
                <a:latin typeface="+mn-lt"/>
              </a:defRPr>
            </a:lvl1pPr>
            <a:lvl2pPr marL="444500" indent="-179388">
              <a:buFont typeface="Arial" panose="020B0604020202020204" pitchFamily="34" charset="0"/>
              <a:buChar char="•"/>
              <a:defRPr sz="2000">
                <a:latin typeface="+mn-lt"/>
              </a:defRPr>
            </a:lvl2pPr>
            <a:lvl3pPr marL="803275" indent="-179388">
              <a:buFont typeface="Arial" panose="020B0604020202020204" pitchFamily="34" charset="0"/>
              <a:buChar char="•"/>
              <a:defRPr sz="1600">
                <a:latin typeface="+mn-lt"/>
              </a:defRPr>
            </a:lvl3pPr>
            <a:lvl4pPr marL="1076325" indent="-179388">
              <a:buFont typeface="Arial" panose="020B0604020202020204" pitchFamily="34" charset="0"/>
              <a:buChar char="•"/>
              <a:defRPr>
                <a:latin typeface="+mn-lt"/>
              </a:defRPr>
            </a:lvl4pPr>
            <a:lvl5pPr marL="1341438" indent="-179388">
              <a:buFont typeface="Arial" panose="020B0604020202020204" pitchFamily="34" charset="0"/>
              <a:buChar char="•"/>
              <a:defRPr sz="12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38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10;p1">
            <a:extLst>
              <a:ext uri="{FF2B5EF4-FFF2-40B4-BE49-F238E27FC236}">
                <a16:creationId xmlns:a16="http://schemas.microsoft.com/office/drawing/2014/main" id="{C48CE58E-5F41-42F2-B1E5-03FB275D6D5C}"/>
              </a:ext>
            </a:extLst>
          </p:cNvPr>
          <p:cNvSpPr/>
          <p:nvPr userDrawn="1"/>
        </p:nvSpPr>
        <p:spPr>
          <a:xfrm>
            <a:off x="1" y="4809667"/>
            <a:ext cx="9144000" cy="354000"/>
          </a:xfrm>
          <a:prstGeom prst="rect">
            <a:avLst/>
          </a:prstGeom>
          <a:solidFill>
            <a:srgbClr val="0D439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6;p1">
            <a:extLst>
              <a:ext uri="{FF2B5EF4-FFF2-40B4-BE49-F238E27FC236}">
                <a16:creationId xmlns:a16="http://schemas.microsoft.com/office/drawing/2014/main" id="{CE8DD8F8-4C83-4877-8D65-F106904867F7}"/>
              </a:ext>
            </a:extLst>
          </p:cNvPr>
          <p:cNvSpPr/>
          <p:nvPr userDrawn="1"/>
        </p:nvSpPr>
        <p:spPr>
          <a:xfrm>
            <a:off x="1" y="0"/>
            <a:ext cx="9152524" cy="996156"/>
          </a:xfrm>
          <a:prstGeom prst="rect">
            <a:avLst/>
          </a:prstGeom>
          <a:solidFill>
            <a:srgbClr val="0D439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" name="Google Shape;7;p1" descr="sf logo-white.png">
            <a:extLst>
              <a:ext uri="{FF2B5EF4-FFF2-40B4-BE49-F238E27FC236}">
                <a16:creationId xmlns:a16="http://schemas.microsoft.com/office/drawing/2014/main" id="{FAC8F587-B9DF-4FC0-8E98-61AD428636DF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146600" y="139198"/>
            <a:ext cx="719049" cy="713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3;p1">
            <a:extLst>
              <a:ext uri="{FF2B5EF4-FFF2-40B4-BE49-F238E27FC236}">
                <a16:creationId xmlns:a16="http://schemas.microsoft.com/office/drawing/2014/main" id="{EC515653-0881-45D0-BC6D-1B5CA3084691}"/>
              </a:ext>
            </a:extLst>
          </p:cNvPr>
          <p:cNvPicPr preferRelativeResize="0"/>
          <p:nvPr userDrawn="1"/>
        </p:nvPicPr>
        <p:blipFill rotWithShape="1">
          <a:blip r:embed="rId5">
            <a:alphaModFix/>
          </a:blip>
          <a:srcRect l="169" r="169"/>
          <a:stretch/>
        </p:blipFill>
        <p:spPr>
          <a:xfrm>
            <a:off x="8250775" y="132812"/>
            <a:ext cx="732626" cy="735124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Background star 4">
            <a:extLst>
              <a:ext uri="{FF2B5EF4-FFF2-40B4-BE49-F238E27FC236}">
                <a16:creationId xmlns:a16="http://schemas.microsoft.com/office/drawing/2014/main" id="{27B621C5-C145-4DD4-96EF-DE57B6114A54}"/>
              </a:ext>
            </a:extLst>
          </p:cNvPr>
          <p:cNvSpPr/>
          <p:nvPr userDrawn="1"/>
        </p:nvSpPr>
        <p:spPr>
          <a:xfrm>
            <a:off x="8715480" y="2300782"/>
            <a:ext cx="428520" cy="777274"/>
          </a:xfrm>
          <a:custGeom>
            <a:avLst/>
            <a:gdLst>
              <a:gd name="connsiteX0" fmla="*/ 428520 w 428520"/>
              <a:gd name="connsiteY0" fmla="*/ 352145 h 777274"/>
              <a:gd name="connsiteX1" fmla="*/ 428520 w 428520"/>
              <a:gd name="connsiteY1" fmla="*/ 676911 h 777274"/>
              <a:gd name="connsiteX2" fmla="*/ 277007 w 428520"/>
              <a:gd name="connsiteY2" fmla="*/ 777274 h 777274"/>
              <a:gd name="connsiteX3" fmla="*/ 0 w 428520"/>
              <a:gd name="connsiteY3" fmla="*/ 0 h 777274"/>
              <a:gd name="connsiteX4" fmla="*/ 428520 w 428520"/>
              <a:gd name="connsiteY4" fmla="*/ 3 h 777274"/>
              <a:gd name="connsiteX5" fmla="*/ 428520 w 428520"/>
              <a:gd name="connsiteY5" fmla="*/ 283847 h 77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8520" h="777274">
                <a:moveTo>
                  <a:pt x="428520" y="352145"/>
                </a:moveTo>
                <a:lnTo>
                  <a:pt x="428520" y="676911"/>
                </a:lnTo>
                <a:lnTo>
                  <a:pt x="277007" y="777274"/>
                </a:lnTo>
                <a:close/>
                <a:moveTo>
                  <a:pt x="0" y="0"/>
                </a:moveTo>
                <a:lnTo>
                  <a:pt x="428520" y="3"/>
                </a:lnTo>
                <a:lnTo>
                  <a:pt x="428520" y="283847"/>
                </a:lnTo>
                <a:close/>
              </a:path>
            </a:pathLst>
          </a:custGeom>
          <a:solidFill>
            <a:srgbClr val="FFCC01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ooter right text">
            <a:extLst>
              <a:ext uri="{FF2B5EF4-FFF2-40B4-BE49-F238E27FC236}">
                <a16:creationId xmlns:a16="http://schemas.microsoft.com/office/drawing/2014/main" id="{0756070A-1185-46CE-B6C5-D0AFBE1AD8B4}"/>
              </a:ext>
            </a:extLst>
          </p:cNvPr>
          <p:cNvSpPr/>
          <p:nvPr userDrawn="1"/>
        </p:nvSpPr>
        <p:spPr>
          <a:xfrm>
            <a:off x="8331199" y="4832782"/>
            <a:ext cx="452368" cy="30777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fld id="{702F0B4C-5929-4C09-8A99-925973717264}" type="slidenum">
              <a:rPr lang="en-GB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pPr algn="ctr"/>
              <a:t>‹#›</a:t>
            </a:fld>
            <a:endParaRPr lang="en-US" dirty="0">
              <a:solidFill>
                <a:schemeClr val="bg1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26" name="Shape 8">
            <a:extLst>
              <a:ext uri="{FF2B5EF4-FFF2-40B4-BE49-F238E27FC236}">
                <a16:creationId xmlns:a16="http://schemas.microsoft.com/office/drawing/2014/main" id="{65BF7016-0661-4370-BE72-32B98729ADD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28525" y="11375"/>
            <a:ext cx="7465200" cy="9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ahoma"/>
              <a:buNone/>
              <a:defRPr sz="4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30" name="Shape 9">
            <a:extLst>
              <a:ext uri="{FF2B5EF4-FFF2-40B4-BE49-F238E27FC236}">
                <a16:creationId xmlns:a16="http://schemas.microsoft.com/office/drawing/2014/main" id="{A160D584-12F5-4A48-9443-E0F56365A33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92953" y="1193801"/>
            <a:ext cx="8208453" cy="3398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39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1" name="Shape 20">
            <a:extLst>
              <a:ext uri="{FF2B5EF4-FFF2-40B4-BE49-F238E27FC236}">
                <a16:creationId xmlns:a16="http://schemas.microsoft.com/office/drawing/2014/main" id="{A4267EDB-A8B6-4197-BF94-AEA9153C60F9}"/>
              </a:ext>
            </a:extLst>
          </p:cNvPr>
          <p:cNvSpPr/>
          <p:nvPr userDrawn="1"/>
        </p:nvSpPr>
        <p:spPr>
          <a:xfrm>
            <a:off x="734684" y="4835723"/>
            <a:ext cx="767463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rPr lang="en-GB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#sf19us  •  UC Berkeley  •  June 8-13</a:t>
            </a:r>
          </a:p>
        </p:txBody>
      </p:sp>
    </p:spTree>
    <p:extLst>
      <p:ext uri="{BB962C8B-B14F-4D97-AF65-F5344CB8AC3E}">
        <p14:creationId xmlns:p14="http://schemas.microsoft.com/office/powerpoint/2010/main" val="52272104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sgd.free.fr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C00AF-A266-4314-BD5B-E6F11EDA29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9257" y="1236191"/>
            <a:ext cx="7121055" cy="1257658"/>
          </a:xfrm>
        </p:spPr>
        <p:txBody>
          <a:bodyPr/>
          <a:lstStyle/>
          <a:p>
            <a:r>
              <a:rPr lang="en-GB" dirty="0"/>
              <a:t>Writing a Wireshark Dissector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D7DA19-A44A-41EB-AE1C-CF494B0378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3 Ways to Eat Bytes</a:t>
            </a:r>
          </a:p>
        </p:txBody>
      </p:sp>
    </p:spTree>
    <p:extLst>
      <p:ext uri="{BB962C8B-B14F-4D97-AF65-F5344CB8AC3E}">
        <p14:creationId xmlns:p14="http://schemas.microsoft.com/office/powerpoint/2010/main" val="196785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Wireshark Generic Dissector (WSGD)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 Wireshark add-on created by </a:t>
            </a:r>
            <a:r>
              <a:rPr lang="en-GB" dirty="0"/>
              <a:t>Olivier </a:t>
            </a:r>
            <a:r>
              <a:rPr lang="en-GB" dirty="0" err="1"/>
              <a:t>Aveline</a:t>
            </a:r>
            <a:r>
              <a:rPr lang="en-GB" dirty="0"/>
              <a:t>, info at </a:t>
            </a:r>
            <a:r>
              <a:rPr lang="en-GB" dirty="0">
                <a:hlinkClick r:id="rId2"/>
              </a:rPr>
              <a:t>http://wsgd.free.fr/</a:t>
            </a:r>
            <a:endParaRPr lang="en-GB" dirty="0"/>
          </a:p>
          <a:p>
            <a:endParaRPr lang="en-US" dirty="0"/>
          </a:p>
          <a:p>
            <a:r>
              <a:rPr lang="en-US" dirty="0"/>
              <a:t>Allows dissection of a protocol based on a text description of the protocol elements</a:t>
            </a:r>
          </a:p>
          <a:p>
            <a:endParaRPr lang="en-US" dirty="0"/>
          </a:p>
          <a:p>
            <a:r>
              <a:rPr lang="en-US" dirty="0"/>
              <a:t>Available for Windows and Linux as a plug-in module</a:t>
            </a:r>
          </a:p>
          <a:p>
            <a:endParaRPr lang="en-US" dirty="0"/>
          </a:p>
          <a:p>
            <a:r>
              <a:rPr lang="en-US" dirty="0"/>
              <a:t>Has some limitations but relatively simple to use and doesn’t require a development environment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864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WSGD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Copy the appropriate version of the plugin into your Wireshark installation:</a:t>
            </a:r>
          </a:p>
          <a:p>
            <a:pPr lvl="1"/>
            <a:r>
              <a:rPr lang="en-GB" dirty="0"/>
              <a:t>Global plugins</a:t>
            </a:r>
          </a:p>
          <a:p>
            <a:pPr lvl="1"/>
            <a:r>
              <a:rPr lang="en-GB" dirty="0"/>
              <a:t>Personal plugins</a:t>
            </a:r>
          </a:p>
          <a:p>
            <a:endParaRPr lang="en-GB" dirty="0"/>
          </a:p>
          <a:p>
            <a:r>
              <a:rPr lang="en-GB" dirty="0"/>
              <a:t>Copy (or create) the definition files in the required location:</a:t>
            </a:r>
          </a:p>
          <a:p>
            <a:pPr lvl="1"/>
            <a:r>
              <a:rPr lang="en-GB" dirty="0"/>
              <a:t>As specified by the environment variable “WIRESHARK_GENERIC_DISSECTOR_DIR”</a:t>
            </a:r>
          </a:p>
          <a:p>
            <a:pPr lvl="1"/>
            <a:r>
              <a:rPr lang="en-GB" dirty="0"/>
              <a:t>Profiles directory</a:t>
            </a:r>
          </a:p>
          <a:p>
            <a:pPr lvl="1"/>
            <a:r>
              <a:rPr lang="en-GB" dirty="0"/>
              <a:t>User data directory</a:t>
            </a:r>
          </a:p>
          <a:p>
            <a:pPr lvl="1"/>
            <a:r>
              <a:rPr lang="en-GB" dirty="0"/>
              <a:t>Global plugin directory</a:t>
            </a:r>
          </a:p>
          <a:p>
            <a:pPr lvl="1"/>
            <a:r>
              <a:rPr lang="en-GB" dirty="0"/>
              <a:t>Wireshark main directory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8879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WSGD Basics – Protocol Definition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167"/>
              </a:spcBef>
            </a:pPr>
            <a:endParaRPr lang="en-US" sz="2600" dirty="0"/>
          </a:p>
          <a:p>
            <a:pPr>
              <a:lnSpc>
                <a:spcPct val="80000"/>
              </a:lnSpc>
              <a:spcBef>
                <a:spcPts val="167"/>
              </a:spcBef>
            </a:pPr>
            <a:r>
              <a:rPr lang="en-US" sz="2600" dirty="0"/>
              <a:t>WSGD requires a protocol definition file, this describes the top-level details of the protocol to be dissected, such as the name.</a:t>
            </a:r>
          </a:p>
          <a:p>
            <a:pPr>
              <a:lnSpc>
                <a:spcPct val="80000"/>
              </a:lnSpc>
              <a:spcBef>
                <a:spcPts val="167"/>
              </a:spcBef>
            </a:pPr>
            <a:endParaRPr lang="en-US" sz="2600" dirty="0"/>
          </a:p>
          <a:p>
            <a:pPr>
              <a:lnSpc>
                <a:spcPct val="80000"/>
              </a:lnSpc>
              <a:spcBef>
                <a:spcPts val="167"/>
              </a:spcBef>
            </a:pPr>
            <a:r>
              <a:rPr lang="en-US" sz="2600" dirty="0"/>
              <a:t>See file sf18.wsgd</a:t>
            </a:r>
          </a:p>
        </p:txBody>
      </p:sp>
    </p:spTree>
    <p:extLst>
      <p:ext uri="{BB962C8B-B14F-4D97-AF65-F5344CB8AC3E}">
        <p14:creationId xmlns:p14="http://schemas.microsoft.com/office/powerpoint/2010/main" val="1208808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WSGD Basics – Field Definitions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01CA8CF-E1FA-4636-8F87-3E6D3C4882E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8" y="1059581"/>
            <a:ext cx="8353425" cy="374419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167"/>
              </a:spcBef>
            </a:pPr>
            <a:endParaRPr lang="en-US" sz="2600" dirty="0"/>
          </a:p>
          <a:p>
            <a:pPr>
              <a:lnSpc>
                <a:spcPct val="80000"/>
              </a:lnSpc>
              <a:spcBef>
                <a:spcPts val="167"/>
              </a:spcBef>
            </a:pPr>
            <a:r>
              <a:rPr lang="en-US" sz="2600" dirty="0"/>
              <a:t>WSGD requires a field definition file, this describes the fields to be dissected, their names, types and possible values.</a:t>
            </a:r>
          </a:p>
          <a:p>
            <a:pPr>
              <a:lnSpc>
                <a:spcPct val="80000"/>
              </a:lnSpc>
              <a:spcBef>
                <a:spcPts val="167"/>
              </a:spcBef>
            </a:pPr>
            <a:endParaRPr lang="en-US" sz="2600" dirty="0"/>
          </a:p>
          <a:p>
            <a:pPr>
              <a:lnSpc>
                <a:spcPct val="80000"/>
              </a:lnSpc>
              <a:spcBef>
                <a:spcPts val="167"/>
              </a:spcBef>
            </a:pPr>
            <a:r>
              <a:rPr lang="en-US" sz="2600" dirty="0"/>
              <a:t>See file sf18.fdesc</a:t>
            </a:r>
          </a:p>
        </p:txBody>
      </p:sp>
    </p:spTree>
    <p:extLst>
      <p:ext uri="{BB962C8B-B14F-4D97-AF65-F5344CB8AC3E}">
        <p14:creationId xmlns:p14="http://schemas.microsoft.com/office/powerpoint/2010/main" val="3175550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Scripting language based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Protocol definition held in text file(s) using the script language syntax</a:t>
            </a:r>
          </a:p>
          <a:p>
            <a:r>
              <a:rPr lang="en-US" dirty="0"/>
              <a:t>Definitions are interpreted by the scripting language run-time</a:t>
            </a:r>
          </a:p>
          <a:p>
            <a:r>
              <a:rPr lang="en-US" dirty="0"/>
              <a:t>Scripting run-time exposes access to </a:t>
            </a:r>
            <a:r>
              <a:rPr lang="en-US" dirty="0" err="1"/>
              <a:t>libwireshark</a:t>
            </a:r>
            <a:r>
              <a:rPr lang="en-US" dirty="0"/>
              <a:t> infrastructure</a:t>
            </a:r>
          </a:p>
          <a:p>
            <a:r>
              <a:rPr lang="en-US" dirty="0"/>
              <a:t>Not all </a:t>
            </a:r>
            <a:r>
              <a:rPr lang="en-US" dirty="0" err="1"/>
              <a:t>libwireshark</a:t>
            </a:r>
            <a:r>
              <a:rPr lang="en-US" dirty="0"/>
              <a:t> infrastructure exposed</a:t>
            </a:r>
          </a:p>
          <a:p>
            <a:r>
              <a:rPr lang="en-US" dirty="0"/>
              <a:t>No development environment required</a:t>
            </a:r>
          </a:p>
          <a:p>
            <a:r>
              <a:rPr lang="en-US" dirty="0"/>
              <a:t>Faster than text dissectors, slower than 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727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Lua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Lua is built-in to Wireshark (on most platforms)</a:t>
            </a:r>
          </a:p>
          <a:p>
            <a:r>
              <a:rPr lang="en-US" dirty="0"/>
              <a:t>The </a:t>
            </a:r>
            <a:r>
              <a:rPr lang="en-US" dirty="0" err="1"/>
              <a:t>lua</a:t>
            </a:r>
            <a:r>
              <a:rPr lang="en-US" dirty="0"/>
              <a:t> support can be used to build dissectors, post-dissectors and taps</a:t>
            </a:r>
          </a:p>
          <a:p>
            <a:r>
              <a:rPr lang="en-US" dirty="0" err="1"/>
              <a:t>init.lua</a:t>
            </a:r>
            <a:r>
              <a:rPr lang="en-US" dirty="0"/>
              <a:t> in the global configuration directory is run at Wireshark start-up</a:t>
            </a:r>
          </a:p>
          <a:p>
            <a:r>
              <a:rPr lang="en-US" dirty="0"/>
              <a:t>If </a:t>
            </a:r>
            <a:r>
              <a:rPr lang="en-US" dirty="0" err="1"/>
              <a:t>disable_lua</a:t>
            </a:r>
            <a:r>
              <a:rPr lang="en-US" dirty="0"/>
              <a:t> is not set to 0 runs </a:t>
            </a:r>
            <a:r>
              <a:rPr lang="en-US" dirty="0" err="1"/>
              <a:t>init.lua</a:t>
            </a:r>
            <a:r>
              <a:rPr lang="en-US" dirty="0"/>
              <a:t> from the personal configuration directory</a:t>
            </a:r>
          </a:p>
          <a:p>
            <a:r>
              <a:rPr lang="en-US" dirty="0"/>
              <a:t>Loads all </a:t>
            </a:r>
            <a:r>
              <a:rPr lang="en-US" dirty="0" err="1"/>
              <a:t>lua</a:t>
            </a:r>
            <a:r>
              <a:rPr lang="en-US" dirty="0"/>
              <a:t> scripts (*.</a:t>
            </a:r>
            <a:r>
              <a:rPr lang="en-US" dirty="0" err="1"/>
              <a:t>lua</a:t>
            </a:r>
            <a:r>
              <a:rPr lang="en-US" dirty="0"/>
              <a:t>) in the global and personal plugins directory</a:t>
            </a:r>
          </a:p>
          <a:p>
            <a:r>
              <a:rPr lang="en-US" dirty="0"/>
              <a:t>Runs any scripts passed on the command line with –X </a:t>
            </a:r>
            <a:r>
              <a:rPr lang="en-US" dirty="0" err="1"/>
              <a:t>lua_script:xxx.lua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863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Lua dissector – Code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AA13BF5-8103-441D-8A5D-F25E3A73E4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8" y="1059581"/>
            <a:ext cx="8353425" cy="3744193"/>
          </a:xfrm>
        </p:spPr>
        <p:txBody>
          <a:bodyPr>
            <a:normAutofit/>
          </a:bodyPr>
          <a:lstStyle/>
          <a:p>
            <a:r>
              <a:rPr lang="en-US" dirty="0"/>
              <a:t>See the file sf18.lua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652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C based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Protocol definition is implied in dissector source</a:t>
            </a:r>
          </a:p>
          <a:p>
            <a:r>
              <a:rPr lang="en-US" dirty="0"/>
              <a:t>Dissector source file compiled into </a:t>
            </a:r>
            <a:r>
              <a:rPr lang="en-US" dirty="0" err="1"/>
              <a:t>libwireshark</a:t>
            </a:r>
            <a:r>
              <a:rPr lang="en-US" dirty="0"/>
              <a:t> or as a plugin</a:t>
            </a:r>
          </a:p>
          <a:p>
            <a:r>
              <a:rPr lang="en-US" dirty="0"/>
              <a:t>All </a:t>
            </a:r>
            <a:r>
              <a:rPr lang="en-US" dirty="0" err="1"/>
              <a:t>libwireshark</a:t>
            </a:r>
            <a:r>
              <a:rPr lang="en-US" dirty="0"/>
              <a:t> infrastructure available</a:t>
            </a:r>
          </a:p>
          <a:p>
            <a:r>
              <a:rPr lang="en-US" dirty="0"/>
              <a:t>High knowledge barrier to initial implementation</a:t>
            </a:r>
          </a:p>
          <a:p>
            <a:r>
              <a:rPr lang="en-US" dirty="0"/>
              <a:t>Full development environment required</a:t>
            </a:r>
          </a:p>
          <a:p>
            <a:r>
              <a:rPr lang="en-US" dirty="0"/>
              <a:t>Use existing dissectors as a guide</a:t>
            </a:r>
          </a:p>
          <a:p>
            <a:r>
              <a:rPr lang="en-US" dirty="0"/>
              <a:t>Developers Guide is essential reading, also </a:t>
            </a:r>
            <a:r>
              <a:rPr lang="en-US" dirty="0" err="1"/>
              <a:t>README.developer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4120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Place source file in </a:t>
            </a:r>
            <a:r>
              <a:rPr lang="en-US" dirty="0" err="1"/>
              <a:t>epan</a:t>
            </a:r>
            <a:r>
              <a:rPr lang="en-US" dirty="0"/>
              <a:t>\dissectors</a:t>
            </a:r>
          </a:p>
          <a:p>
            <a:endParaRPr lang="en-US" dirty="0"/>
          </a:p>
          <a:p>
            <a:r>
              <a:rPr lang="en-US" dirty="0"/>
              <a:t>Add entry for source to </a:t>
            </a:r>
            <a:r>
              <a:rPr lang="en-US" dirty="0" err="1"/>
              <a:t>Makefile.common</a:t>
            </a:r>
            <a:r>
              <a:rPr lang="en-US" dirty="0"/>
              <a:t>, </a:t>
            </a:r>
            <a:r>
              <a:rPr lang="en-US" dirty="0" err="1"/>
              <a:t>epan</a:t>
            </a:r>
            <a:r>
              <a:rPr lang="en-US" dirty="0"/>
              <a:t>\CMakeLists.txt</a:t>
            </a:r>
          </a:p>
          <a:p>
            <a:endParaRPr lang="en-US" dirty="0"/>
          </a:p>
          <a:p>
            <a:r>
              <a:rPr lang="en-US" dirty="0"/>
              <a:t>Rebuild Wireshark in the normal way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C dissector installation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6301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C dissector – code</a:t>
            </a:r>
            <a:endParaRPr lang="en-GB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F44578A-B839-484D-8C53-15649CA300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8" y="1059581"/>
            <a:ext cx="8353425" cy="3744193"/>
          </a:xfrm>
        </p:spPr>
        <p:txBody>
          <a:bodyPr/>
          <a:lstStyle/>
          <a:p>
            <a:r>
              <a:rPr lang="en-US" dirty="0"/>
              <a:t>See the file packet-sf18.c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73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de-DE" dirty="0"/>
              <a:t>Introduction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Software Developer with Trihedral UK Limited</a:t>
            </a:r>
          </a:p>
          <a:p>
            <a:pPr lvl="1"/>
            <a:r>
              <a:rPr lang="en-US" dirty="0"/>
              <a:t>Use C++ and scripting for SCADA toolkit </a:t>
            </a:r>
            <a:r>
              <a:rPr lang="en-US" dirty="0" err="1"/>
              <a:t>VTScada</a:t>
            </a:r>
            <a:r>
              <a:rPr lang="en-US" dirty="0"/>
              <a:t>™</a:t>
            </a:r>
          </a:p>
          <a:p>
            <a:pPr lvl="1"/>
            <a:r>
              <a:rPr lang="en-US" dirty="0"/>
              <a:t>Use Wireshark with industrial tele-control protocols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Wireshark Core Developer</a:t>
            </a:r>
          </a:p>
          <a:p>
            <a:pPr lvl="1"/>
            <a:r>
              <a:rPr lang="en-US" dirty="0"/>
              <a:t>First contributed to Wireshark in 1999</a:t>
            </a:r>
          </a:p>
          <a:p>
            <a:pPr lvl="1"/>
            <a:r>
              <a:rPr lang="en-US" dirty="0"/>
              <a:t>Maintain DNP3 dissector, Windows Build systems, </a:t>
            </a:r>
            <a:r>
              <a:rPr lang="en-US" dirty="0" err="1"/>
              <a:t>CMake</a:t>
            </a:r>
            <a:r>
              <a:rPr lang="en-US" dirty="0"/>
              <a:t> build</a:t>
            </a:r>
          </a:p>
          <a:p>
            <a:pPr lvl="1"/>
            <a:r>
              <a:rPr lang="en-US" dirty="0"/>
              <a:t>Frequent contributor to “Ask Wireshark”</a:t>
            </a:r>
          </a:p>
          <a:p>
            <a:pPr lvl="2"/>
            <a:r>
              <a:rPr lang="en-US" dirty="0"/>
              <a:t>Mostly fixing formatting and converting “answers” to comments </a:t>
            </a:r>
            <a:r>
              <a:rPr lang="en-US" dirty="0">
                <a:sym typeface="Wingdings" pitchFamily="2" charset="2"/>
              </a:rPr>
              <a:t></a:t>
            </a:r>
            <a:endParaRPr lang="en-US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52693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50800" indent="0">
              <a:buNone/>
            </a:pPr>
            <a:r>
              <a:rPr lang="en-US" dirty="0"/>
              <a:t>Comparison of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For this simple “protocol”, Wireshark displays are almost identical</a:t>
            </a:r>
          </a:p>
          <a:p>
            <a:r>
              <a:rPr lang="en-US"/>
              <a:t>WSGD and Lua dissectors are quick and easy to develop; edit file and restart Wireshark</a:t>
            </a:r>
          </a:p>
          <a:p>
            <a:r>
              <a:rPr lang="en-US"/>
              <a:t>WSGD facilities are most limited option, Lua more advanced</a:t>
            </a:r>
          </a:p>
          <a:p>
            <a:r>
              <a:rPr lang="en-US"/>
              <a:t>C dissectors easy to distribute, build an installer package, easy to contribute back to Wireshark</a:t>
            </a:r>
          </a:p>
          <a:p>
            <a:r>
              <a:rPr lang="en-US"/>
              <a:t>WSGD 124 lines, Lua 89 lines, C 270 lines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2862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50800" indent="0">
              <a:buNone/>
            </a:pPr>
            <a:r>
              <a:rPr lang="en-US" dirty="0"/>
              <a:t>Comparison of dissector performance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No visible difference for a small capture file, 11 packets</a:t>
            </a:r>
          </a:p>
          <a:p>
            <a:r>
              <a:rPr lang="en-US"/>
              <a:t>Big capture file (~ 1M packets) load time results:</a:t>
            </a:r>
          </a:p>
          <a:p>
            <a:endParaRPr lang="en-US"/>
          </a:p>
          <a:p>
            <a:pPr lvl="1"/>
            <a:r>
              <a:rPr lang="en-US"/>
              <a:t>WSGD: 1:42.1 – 9.1 x slower than C</a:t>
            </a:r>
          </a:p>
          <a:p>
            <a:pPr lvl="1"/>
            <a:r>
              <a:rPr lang="en-US"/>
              <a:t>Lua: 0:27.0 – 2.4 slower than C</a:t>
            </a:r>
          </a:p>
          <a:p>
            <a:pPr lvl="1"/>
            <a:r>
              <a:rPr lang="en-US"/>
              <a:t>C: 0:11.2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9727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Questions?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Other dissector options?</a:t>
            </a:r>
          </a:p>
          <a:p>
            <a:endParaRPr lang="en-US" dirty="0"/>
          </a:p>
          <a:p>
            <a:r>
              <a:rPr lang="en-US" dirty="0"/>
              <a:t>Future directions?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0229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And one last thing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Please complete the session survey in the SharkFest’19 US Guidebook </a:t>
            </a:r>
            <a:r>
              <a:rPr lang="en-US"/>
              <a:t>app.</a:t>
            </a:r>
          </a:p>
          <a:p>
            <a:r>
              <a:rPr lang="en-US"/>
              <a:t>This </a:t>
            </a:r>
            <a:r>
              <a:rPr lang="en-US" dirty="0"/>
              <a:t>gives the conference </a:t>
            </a:r>
            <a:r>
              <a:rPr lang="en-US" dirty="0" err="1"/>
              <a:t>organisers</a:t>
            </a:r>
            <a:r>
              <a:rPr lang="en-US" dirty="0"/>
              <a:t> the vital information required to ensure that </a:t>
            </a:r>
            <a:r>
              <a:rPr lang="en-US" dirty="0" err="1"/>
              <a:t>SharkFest</a:t>
            </a:r>
            <a:r>
              <a:rPr lang="en-US" dirty="0"/>
              <a:t> remains relevant for all attendees.</a:t>
            </a:r>
          </a:p>
        </p:txBody>
      </p:sp>
    </p:spTree>
    <p:extLst>
      <p:ext uri="{BB962C8B-B14F-4D97-AF65-F5344CB8AC3E}">
        <p14:creationId xmlns:p14="http://schemas.microsoft.com/office/powerpoint/2010/main" val="3406196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Topics to be Covered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288" y="1059581"/>
            <a:ext cx="8353425" cy="3744193"/>
          </a:xfrm>
        </p:spPr>
        <p:txBody>
          <a:bodyPr/>
          <a:lstStyle/>
          <a:p>
            <a:r>
              <a:rPr lang="en-US"/>
              <a:t>Wireshark internals brief overview</a:t>
            </a:r>
          </a:p>
          <a:p>
            <a:pPr lvl="1"/>
            <a:r>
              <a:rPr lang="en-US"/>
              <a:t>Where dissectors fit in</a:t>
            </a:r>
          </a:p>
          <a:p>
            <a:endParaRPr lang="en-US"/>
          </a:p>
          <a:p>
            <a:r>
              <a:rPr lang="en-US"/>
              <a:t>Dissectors</a:t>
            </a:r>
          </a:p>
          <a:p>
            <a:pPr lvl="1"/>
            <a:r>
              <a:rPr lang="en-US"/>
              <a:t>Brief overview</a:t>
            </a:r>
          </a:p>
          <a:p>
            <a:pPr lvl="1"/>
            <a:r>
              <a:rPr lang="en-US"/>
              <a:t>Paths to implementation</a:t>
            </a:r>
          </a:p>
          <a:p>
            <a:pPr lvl="1"/>
            <a:r>
              <a:rPr lang="en-US"/>
              <a:t>Complexity and performance tradeoffs</a:t>
            </a:r>
          </a:p>
          <a:p>
            <a:pPr lvl="1"/>
            <a:endParaRPr lang="en-US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943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Wireshark Internals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Wireshark provides a framework for loading, dissection and visualization of network traffic</a:t>
            </a:r>
          </a:p>
          <a:p>
            <a:r>
              <a:rPr lang="en-US"/>
              <a:t>Wireshark framework allows individual dissectors access to network data via libwiretap</a:t>
            </a:r>
          </a:p>
          <a:p>
            <a:r>
              <a:rPr lang="en-US"/>
              <a:t>Wireshark framework provides utility functions for dissectors when dissecting data</a:t>
            </a:r>
          </a:p>
          <a:p>
            <a:r>
              <a:rPr lang="en-US"/>
              <a:t>Wireshark framework allows dissectors to write out products of dissection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746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Dissectors overview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Dissectors “register” their interest in data from a lower level protocol dissector, e.g. </a:t>
            </a:r>
            <a:r>
              <a:rPr lang="en-US" sz="2400" dirty="0" err="1"/>
              <a:t>tcp</a:t>
            </a:r>
            <a:r>
              <a:rPr lang="en-US" sz="2400" dirty="0"/>
              <a:t> port 54321</a:t>
            </a:r>
          </a:p>
          <a:p>
            <a:r>
              <a:rPr lang="en-US" sz="2400" dirty="0"/>
              <a:t>The lower level dissector hands the payload body to the registered dissector</a:t>
            </a:r>
          </a:p>
          <a:p>
            <a:r>
              <a:rPr lang="en-US" sz="2400" dirty="0"/>
              <a:t>Dissectors “pick apart” a protocol into the individual elements of the protocol message</a:t>
            </a:r>
          </a:p>
          <a:p>
            <a:r>
              <a:rPr lang="en-US" sz="2400" dirty="0"/>
              <a:t>Each element of a protocol may have a type, e.g. integer, string, bit field, timestamp</a:t>
            </a:r>
          </a:p>
          <a:p>
            <a:r>
              <a:rPr lang="en-US" sz="2400" dirty="0"/>
              <a:t>Dissectors provide elements that may be used in display filters</a:t>
            </a:r>
          </a:p>
        </p:txBody>
      </p:sp>
    </p:spTree>
    <p:extLst>
      <p:ext uri="{BB962C8B-B14F-4D97-AF65-F5344CB8AC3E}">
        <p14:creationId xmlns:p14="http://schemas.microsoft.com/office/powerpoint/2010/main" val="3277560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Dissector output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Set the protocol column</a:t>
            </a:r>
          </a:p>
          <a:p>
            <a:endParaRPr lang="en-US" dirty="0"/>
          </a:p>
          <a:p>
            <a:r>
              <a:rPr lang="en-US" dirty="0"/>
              <a:t>Set the info column</a:t>
            </a:r>
          </a:p>
          <a:p>
            <a:endParaRPr lang="en-US" dirty="0"/>
          </a:p>
          <a:p>
            <a:r>
              <a:rPr lang="en-US" dirty="0"/>
              <a:t>Create tree entries as required</a:t>
            </a:r>
          </a:p>
          <a:p>
            <a:pPr lvl="1"/>
            <a:r>
              <a:rPr lang="en-US" dirty="0"/>
              <a:t>Create subtree entries for protocol components</a:t>
            </a:r>
          </a:p>
          <a:p>
            <a:pPr lvl="1"/>
            <a:r>
              <a:rPr lang="en-US" dirty="0"/>
              <a:t>Add values, text to tree entries</a:t>
            </a:r>
          </a:p>
          <a:p>
            <a:endParaRPr lang="en-US" dirty="0"/>
          </a:p>
          <a:p>
            <a:r>
              <a:rPr lang="en-US" dirty="0"/>
              <a:t>Call sub-dissectors as required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629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Dissector Construction Options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Text based</a:t>
            </a:r>
          </a:p>
          <a:p>
            <a:pPr lvl="1"/>
            <a:r>
              <a:rPr lang="en-US" dirty="0"/>
              <a:t>Built-in, with compilation – ASN.1, IDL </a:t>
            </a:r>
          </a:p>
          <a:p>
            <a:pPr lvl="1"/>
            <a:r>
              <a:rPr lang="en-US" dirty="0"/>
              <a:t>External, without compilation – Wireshark Generic Dissector (WSGD)*</a:t>
            </a:r>
          </a:p>
          <a:p>
            <a:endParaRPr lang="en-US" dirty="0"/>
          </a:p>
          <a:p>
            <a:r>
              <a:rPr lang="en-US" dirty="0"/>
              <a:t>Scripting language based</a:t>
            </a:r>
          </a:p>
          <a:p>
            <a:pPr lvl="1"/>
            <a:r>
              <a:rPr lang="en-US" dirty="0"/>
              <a:t>Built-in: Lua*</a:t>
            </a:r>
          </a:p>
          <a:p>
            <a:endParaRPr lang="en-US" dirty="0"/>
          </a:p>
          <a:p>
            <a:r>
              <a:rPr lang="en-US" dirty="0"/>
              <a:t>C based*</a:t>
            </a:r>
          </a:p>
          <a:p>
            <a:pPr lvl="1"/>
            <a:r>
              <a:rPr lang="en-US" dirty="0"/>
              <a:t>Traditional format, requires a development environment</a:t>
            </a:r>
          </a:p>
        </p:txBody>
      </p:sp>
    </p:spTree>
    <p:extLst>
      <p:ext uri="{BB962C8B-B14F-4D97-AF65-F5344CB8AC3E}">
        <p14:creationId xmlns:p14="http://schemas.microsoft.com/office/powerpoint/2010/main" val="1640944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en-US" dirty="0"/>
              <a:t>Demonstration protocol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288" y="987575"/>
            <a:ext cx="8353425" cy="3816200"/>
          </a:xfrm>
        </p:spPr>
        <p:txBody>
          <a:bodyPr>
            <a:normAutofit fontScale="92500"/>
          </a:bodyPr>
          <a:lstStyle/>
          <a:p>
            <a:r>
              <a:rPr lang="en-US" sz="1800" dirty="0"/>
              <a:t>Made up for this presentation</a:t>
            </a:r>
          </a:p>
          <a:p>
            <a:r>
              <a:rPr lang="en-US" sz="1800" dirty="0"/>
              <a:t>Has a header with a byte indicating the message type, and a short (2 bytes in big-endian format) for the total message length (including the header)</a:t>
            </a:r>
          </a:p>
          <a:p>
            <a:r>
              <a:rPr lang="en-US" sz="1800" dirty="0"/>
              <a:t>Commands are:</a:t>
            </a:r>
          </a:p>
          <a:p>
            <a:endParaRPr lang="en-US" sz="1100" dirty="0"/>
          </a:p>
          <a:p>
            <a:pPr lvl="1"/>
            <a:r>
              <a:rPr lang="en-US" sz="1800" dirty="0"/>
              <a:t> connect (20) and </a:t>
            </a:r>
            <a:r>
              <a:rPr lang="en-US" sz="1800" dirty="0" err="1"/>
              <a:t>connect_ack</a:t>
            </a:r>
            <a:r>
              <a:rPr lang="en-US" sz="1800" dirty="0"/>
              <a:t> (21) that have a long (4 bytes in little-endian format) id</a:t>
            </a:r>
          </a:p>
          <a:p>
            <a:pPr lvl="1"/>
            <a:endParaRPr lang="en-US" sz="1100" dirty="0"/>
          </a:p>
          <a:p>
            <a:pPr lvl="1"/>
            <a:r>
              <a:rPr lang="en-US" sz="1800" dirty="0"/>
              <a:t>disconnect (60) and </a:t>
            </a:r>
            <a:r>
              <a:rPr lang="en-US" sz="1800" dirty="0" err="1"/>
              <a:t>disconnect_ack</a:t>
            </a:r>
            <a:r>
              <a:rPr lang="en-US" sz="1800" dirty="0"/>
              <a:t> (61) that have a long (4 bytes in little-endian format) id</a:t>
            </a:r>
          </a:p>
          <a:p>
            <a:pPr lvl="1"/>
            <a:endParaRPr lang="en-US" sz="1100" dirty="0"/>
          </a:p>
          <a:p>
            <a:pPr lvl="1"/>
            <a:r>
              <a:rPr lang="en-US" sz="1800" dirty="0" err="1"/>
              <a:t>request_data</a:t>
            </a:r>
            <a:r>
              <a:rPr lang="en-US" sz="1800" dirty="0"/>
              <a:t> and </a:t>
            </a:r>
            <a:r>
              <a:rPr lang="en-US" sz="1800" dirty="0" err="1"/>
              <a:t>request_reply</a:t>
            </a:r>
            <a:r>
              <a:rPr lang="en-US" sz="1800" dirty="0"/>
              <a:t> that have a byte indicating the data type and for the reply an actual data value;</a:t>
            </a:r>
          </a:p>
          <a:p>
            <a:pPr lvl="1"/>
            <a:endParaRPr lang="en-US" sz="1100" dirty="0"/>
          </a:p>
          <a:p>
            <a:pPr lvl="2"/>
            <a:r>
              <a:rPr lang="en-US" dirty="0"/>
              <a:t>Data type 0 – a little-endian short, Data type 1 – a little-endian long, Data type 2 – a 15 character string</a:t>
            </a:r>
          </a:p>
        </p:txBody>
      </p:sp>
    </p:spTree>
    <p:extLst>
      <p:ext uri="{BB962C8B-B14F-4D97-AF65-F5344CB8AC3E}">
        <p14:creationId xmlns:p14="http://schemas.microsoft.com/office/powerpoint/2010/main" val="3625725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50800" indent="0">
              <a:buNone/>
            </a:pPr>
            <a:r>
              <a:rPr lang="en-US" dirty="0"/>
              <a:t>Text based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Protocol definition held in text file(s) in human readable form</a:t>
            </a:r>
          </a:p>
          <a:p>
            <a:endParaRPr lang="en-US" dirty="0"/>
          </a:p>
          <a:p>
            <a:r>
              <a:rPr lang="en-US" dirty="0"/>
              <a:t>Definitions are interpreted or compiled to produce a dissector</a:t>
            </a:r>
          </a:p>
          <a:p>
            <a:endParaRPr lang="en-US" dirty="0"/>
          </a:p>
          <a:p>
            <a:r>
              <a:rPr lang="en-US" dirty="0"/>
              <a:t>Low barrier to entry, although ASN.1 and IDL require a development environment to compile resulting dissector</a:t>
            </a:r>
          </a:p>
          <a:p>
            <a:endParaRPr lang="en-US" dirty="0"/>
          </a:p>
          <a:p>
            <a:r>
              <a:rPr lang="en-US" dirty="0"/>
              <a:t>Interpreted text files are slowest at dissecting packets</a:t>
            </a:r>
          </a:p>
          <a:p>
            <a:endParaRPr lang="en-US" dirty="0"/>
          </a:p>
          <a:p>
            <a:r>
              <a:rPr lang="en-US" dirty="0"/>
              <a:t>Least flexible option for access to </a:t>
            </a:r>
            <a:r>
              <a:rPr lang="en-US" dirty="0" err="1"/>
              <a:t>libwireshark</a:t>
            </a:r>
            <a:r>
              <a:rPr lang="en-US" dirty="0"/>
              <a:t> infrastructure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1391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swald Title">
      <a:majorFont>
        <a:latin typeface="Oswald"/>
        <a:ea typeface=""/>
        <a:cs typeface=""/>
      </a:majorFont>
      <a:minorFont>
        <a:latin typeface="Oswa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746</TotalTime>
  <Words>1072</Words>
  <Application>Microsoft Office PowerPoint</Application>
  <PresentationFormat>On-screen Show (16:9)</PresentationFormat>
  <Paragraphs>160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Oswald</vt:lpstr>
      <vt:lpstr>Tahoma</vt:lpstr>
      <vt:lpstr>simple-light-2</vt:lpstr>
      <vt:lpstr>Writing a Wireshark Dissector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Trihedral UK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Graham Bloice</dc:creator>
  <cp:lastModifiedBy>Graham</cp:lastModifiedBy>
  <cp:revision>86</cp:revision>
  <dcterms:created xsi:type="dcterms:W3CDTF">2016-06-08T18:26:11Z</dcterms:created>
  <dcterms:modified xsi:type="dcterms:W3CDTF">2019-06-10T13:09:35Z</dcterms:modified>
</cp:coreProperties>
</file>