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autoCompressPictures="0">
  <p:sldMasterIdLst>
    <p:sldMasterId id="2147483652" r:id="rId1"/>
  </p:sldMasterIdLst>
  <p:notesMasterIdLst>
    <p:notesMasterId r:id="rId2"/>
  </p:notesMasterIdLst>
  <p:sldIdLst>
    <p:sldId id="256" r:id="rId3"/>
    <p:sldId id="271" r:id="rId4"/>
    <p:sldId id="257" r:id="rId5"/>
    <p:sldId id="259" r:id="rId6"/>
    <p:sldId id="273" r:id="rId7"/>
    <p:sldId id="288" r:id="rId8"/>
    <p:sldId id="282" r:id="rId9"/>
    <p:sldId id="290" r:id="rId10"/>
    <p:sldId id="274" r:id="rId11"/>
    <p:sldId id="272" r:id="rId12"/>
    <p:sldId id="261" r:id="rId13"/>
    <p:sldId id="287" r:id="rId14"/>
    <p:sldId id="281" r:id="rId15"/>
    <p:sldId id="263" r:id="rId16"/>
    <p:sldId id="280" r:id="rId17"/>
    <p:sldId id="277" r:id="rId18"/>
    <p:sldId id="269" r:id="rId19"/>
    <p:sldId id="264" r:id="rId20"/>
    <p:sldId id="289" r:id="rId21"/>
    <p:sldId id="283" r:id="rId22"/>
    <p:sldId id="285" r:id="rId23"/>
    <p:sldId id="284" r:id="rId24"/>
    <p:sldId id="270" r:id="rId25"/>
    <p:sldId id="26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Oswald" panose="02000503000000000000" pitchFamily="2" charset="77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7"/>
    <p:restoredTop sz="86381"/>
  </p:normalViewPr>
  <p:slideViewPr>
    <p:cSldViewPr snapToGrid="0" snapToObjects="1">
      <p:cViewPr varScale="1">
        <p:scale>
          <a:sx n="139" d="100"/>
          <a:sy n="139" d="100"/>
        </p:scale>
        <p:origin x="168" y="528"/>
      </p:cViewPr>
      <p:guideLst/>
    </p:cSldViewPr>
  </p:slideViewPr>
  <p:outlineViewPr>
    <p:cViewPr>
      <p:scale>
        <a:sx n="33" d="100"/>
        <a:sy n="33" d="100"/>
      </p:scale>
      <p:origin x="0" y="-763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tags" Target="tags/tag1.xml" /><Relationship Id="rId28" Type="http://schemas.openxmlformats.org/officeDocument/2006/relationships/font" Target="fonts/font1.fntdata" /><Relationship Id="rId29" Type="http://schemas.openxmlformats.org/officeDocument/2006/relationships/font" Target="fonts/font2.fntdata" /><Relationship Id="rId3" Type="http://schemas.openxmlformats.org/officeDocument/2006/relationships/slide" Target="slides/slide1.xml" /><Relationship Id="rId30" Type="http://schemas.openxmlformats.org/officeDocument/2006/relationships/font" Target="fonts/font3.fntdata" /><Relationship Id="rId31" Type="http://schemas.openxmlformats.org/officeDocument/2006/relationships/font" Target="fonts/font4.fntdata" /><Relationship Id="rId32" Type="http://schemas.openxmlformats.org/officeDocument/2006/relationships/font" Target="fonts/font5.fntdata" /><Relationship Id="rId33" Type="http://schemas.openxmlformats.org/officeDocument/2006/relationships/font" Target="fonts/font6.fntdata" /><Relationship Id="rId34" Type="http://schemas.openxmlformats.org/officeDocument/2006/relationships/font" Target="fonts/font7.fntdata" /><Relationship Id="rId35" Type="http://schemas.openxmlformats.org/officeDocument/2006/relationships/font" Target="fonts/font8.fntdata" /><Relationship Id="rId36" Type="http://schemas.openxmlformats.org/officeDocument/2006/relationships/font" Target="fonts/font9.fntdata" /><Relationship Id="rId37" Type="http://schemas.openxmlformats.org/officeDocument/2006/relationships/font" Target="fonts/font10.fntdata" /><Relationship Id="rId38" Type="http://schemas.openxmlformats.org/officeDocument/2006/relationships/font" Target="fonts/font11.fntdata" /><Relationship Id="rId39" Type="http://schemas.openxmlformats.org/officeDocument/2006/relationships/font" Target="fonts/font12.fntdata" /><Relationship Id="rId4" Type="http://schemas.openxmlformats.org/officeDocument/2006/relationships/slide" Target="slides/slide2.xml" /><Relationship Id="rId40" Type="http://schemas.openxmlformats.org/officeDocument/2006/relationships/font" Target="fonts/font13.fntdata" /><Relationship Id="rId41" Type="http://schemas.openxmlformats.org/officeDocument/2006/relationships/font" Target="fonts/font14.fntdata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/>
              <a:t>When you looked through the SharkFest agenda, I’m sure</a:t>
            </a:r>
            <a:r>
              <a:rPr lang="en-US" baseline="0"/>
              <a:t> a lecture on software licensing was at the top of your list.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When you release code to the public it’s a good idea to assign it a</a:t>
            </a:r>
            <a:r>
              <a:rPr lang="en-US" baseline="0"/>
              <a:t> license in order to ensure that it’s used properly.</a:t>
            </a: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One of the great pastimes</a:t>
            </a:r>
            <a:r>
              <a:rPr lang="en-US" baseline="0"/>
              <a:t> in the open source community is arguing about licenses. </a:t>
            </a:r>
          </a:p>
          <a:p>
            <a:pPr marL="158750" indent="0">
              <a:buNone/>
            </a:pPr>
            <a:r>
              <a:rPr lang="en-US" baseline="0"/>
              <a:t>The current debate stems from companies like Amazon building services on top of various code bases.</a:t>
            </a:r>
            <a:endParaRPr lang="en-US"/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 baseline="0"/>
              <a:t>Software licenses tend to focus on things that are copyrightable, such as source code and documentation.</a:t>
            </a:r>
            <a:br>
              <a:rPr lang="en-US" baseline="0"/>
            </a:br>
            <a:r>
              <a:rPr lang="en-US" baseline="0"/>
              <a:t>They typically don’t focus on trademarks, such as your name or logo.</a:t>
            </a:r>
          </a:p>
          <a:p>
            <a:pPr marL="158750" indent="0">
              <a:buNone/>
            </a:pPr>
            <a:r>
              <a:rPr lang="en-US" baseline="0"/>
              <a:t>For example, many years ago the Debian and Mozilla projects had a disagreement about whether or not what Debian was shipping was actually Firefox.</a:t>
            </a:r>
          </a:p>
          <a:p>
            <a:pPr marL="158750" indent="0">
              <a:buNone/>
            </a:pPr>
            <a:r>
              <a:rPr lang="en-US" baseline="0"/>
              <a:t>Debian had every right to distribute the software, but they couldn’t use the name.</a:t>
            </a:r>
          </a:p>
          <a:p>
            <a:pPr marL="158750" indent="0">
              <a:buNone/>
            </a:pPr>
            <a:r>
              <a:rPr lang="en-US" baseline="0"/>
              <a:t>That’s why you ended up with a web browser named Iceweasel on Debian for a while.</a:t>
            </a:r>
          </a:p>
          <a:p>
            <a:pPr marL="158750" indent="0">
              <a:buNone/>
            </a:pPr>
            <a:r>
              <a:rPr lang="en-US" baseline="0"/>
              <a:t>An example that’s much closer to home is the name “Ethereal”.</a:t>
            </a:r>
          </a:p>
          <a:p>
            <a:pPr marL="158750" indent="0">
              <a:buNone/>
            </a:pPr>
            <a:r>
              <a:rPr lang="en-US" baseline="0"/>
              <a:t>I am not a lawyer.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/>
              <a:t>People like Karen Sandler, Bradley</a:t>
            </a:r>
            <a:r>
              <a:rPr lang="en-US" baseline="0"/>
              <a:t> Kuhn, and Eben Moglen are.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Wireshark</a:t>
            </a:r>
            <a:r>
              <a:rPr lang="en-US" baseline="0"/>
              <a:t> is available under the GNU General Public License, specifically the GPL version 2 or later.</a:t>
            </a:r>
          </a:p>
          <a:p>
            <a:pPr marL="158750" indent="0">
              <a:buNone/>
            </a:pPr>
            <a:r>
              <a:rPr lang="en-US" baseline="0"/>
              <a:t>We’re one revision behind the FSF, which is on version 3.</a:t>
            </a:r>
          </a:p>
          <a:p>
            <a:pPr marL="158750" indent="0">
              <a:buNone/>
            </a:pPr>
            <a:r>
              <a:rPr lang="en-US" baseline="0"/>
              <a:t>We haven’t had a compelling need to bump the version so far.</a:t>
            </a:r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 baseline="0"/>
              <a:t>We also don’t do copyright assignment.</a:t>
            </a:r>
          </a:p>
          <a:p>
            <a:pPr marL="158750" indent="0">
              <a:buNone/>
            </a:pPr>
            <a:r>
              <a:rPr lang="en-US" baseline="0"/>
              <a:t>If you want to contribute code to some projects, particularly ones run by large companies, they require that you sign your code over to them before they will accept it.</a:t>
            </a:r>
          </a:p>
          <a:p>
            <a:pPr marL="158750" indent="0">
              <a:buNone/>
            </a:pPr>
            <a:r>
              <a:rPr lang="en-US" baseline="0"/>
              <a:t>I never saw the need.</a:t>
            </a:r>
            <a:endParaRPr lang="en-US"/>
          </a:p>
          <a:p>
            <a:pPr marL="158750" indent="0">
              <a:buNone/>
            </a:pPr>
            <a:endParaRPr lang="en-US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/>
              <a:t>These</a:t>
            </a:r>
            <a:r>
              <a:rPr lang="en-US" baseline="0"/>
              <a:t> two things result in a strong social contract. When you contribute code to Wireshark, it will always be open and you will always own it.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baseline="0"/>
              <a:t>I’m not sure how important that is to people who contribute, but it’s important to me.</a:t>
            </a:r>
            <a:endParaRPr lang="en-US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/>
              <a:t>We have about 1600 authors so far.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/>
              <a:t>I think the GPL contributed to our success.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----</a:t>
            </a:r>
          </a:p>
          <a:p>
            <a:pPr marL="158750" indent="0">
              <a:buNone/>
            </a:pPr>
            <a:r>
              <a:rPr lang="en-US"/>
              <a:t>When I started writing Ethereal I looked at various licenses that were available.</a:t>
            </a:r>
          </a:p>
          <a:p>
            <a:pPr marL="158750" indent="0">
              <a:buNone/>
            </a:pPr>
            <a:r>
              <a:rPr lang="en-US"/>
              <a:t>At the time I had used a bunch of GPLed software. Linux was popular.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baseline="0"/>
              <a:t>The GPL has “four freedoms”: Use, study+modify, distribute, and modify+distribute.</a:t>
            </a:r>
            <a:endParaRPr lang="en-US"/>
          </a:p>
          <a:p>
            <a:pPr marL="158750" indent="0">
              <a:buNone/>
            </a:pPr>
            <a:r>
              <a:rPr lang="en-US"/>
              <a:t>If you contribute code to the project, that code is forever available to everyone.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We have a goal, as you can see on the screen.</a:t>
            </a:r>
          </a:p>
          <a:p>
            <a:pPr marL="158750" indent="0">
              <a:buNone/>
            </a:pPr>
            <a:r>
              <a:rPr lang="en-US"/>
              <a:t>As I’ve mentioned before, I didn’t start the project with this in mind, but it sort of manifested itself early on.</a:t>
            </a:r>
          </a:p>
        </p:txBody>
      </p:sp>
    </p:spTree>
    <p:extLst>
      <p:ext uri="{BB962C8B-B14F-4D97-AF65-F5344CB8AC3E}">
        <p14:creationId xmlns:p14="http://schemas.microsoft.com/office/powerpoint/2010/main" val="124243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/>
              <a:t>We as a project have one goal.</a:t>
            </a:r>
          </a:p>
          <a:p>
            <a:pPr marL="158750" indent="0">
              <a:buNone/>
            </a:pPr>
            <a:r>
              <a:rPr lang="en-US" baseline="0"/>
              <a:t>The Free Software Foundation, who wrote the GPL, has another.</a:t>
            </a:r>
          </a:p>
          <a:p>
            <a:pPr marL="158750" indent="0">
              <a:buNone/>
            </a:pPr>
            <a:r>
              <a:rPr lang="en-US" baseline="0"/>
              <a:t>What do we do when those goals don’t align?</a:t>
            </a:r>
          </a:p>
          <a:p>
            <a:pPr marL="158750" indent="0">
              <a:buNone/>
            </a:pPr>
            <a:r>
              <a:rPr lang="en-US" baseline="0"/>
              <a:t>Is the GPL a tool or an ideology in our case?</a:t>
            </a:r>
          </a:p>
          <a:p>
            <a:pPr marL="158750" indent="0">
              <a:buNone/>
            </a:pPr>
            <a:r>
              <a:rPr lang="en-US"/>
              <a:t>I really wrestle with this from time to time.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I’m not sure I have a clear answer yet.</a:t>
            </a:r>
          </a:p>
          <a:p>
            <a:pPr marL="158750" indent="0">
              <a:buNone/>
            </a:pPr>
            <a:r>
              <a:rPr lang="en-US" baseline="0"/>
              <a:t>When it comes to end users, they typically come first.</a:t>
            </a:r>
          </a:p>
          <a:p>
            <a:pPr marL="158750" indent="0">
              <a:buNone/>
            </a:pPr>
            <a:r>
              <a:rPr lang="en-US" baseline="0"/>
              <a:t>For instance, we use Microsoft’s compiler for our Windows packages.</a:t>
            </a:r>
            <a:br>
              <a:rPr lang="en-US" baseline="0"/>
            </a:br>
            <a:r>
              <a:rPr lang="en-US" baseline="0"/>
              <a:t>If you want to run Wireshark on macOS or Windows, which are primarily closed platforms, we ship you software.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Wireshark’s goal is to let people know what’s happening on their network.</a:t>
            </a:r>
          </a:p>
          <a:p>
            <a:pPr marL="158750" indent="0">
              <a:buNone/>
            </a:pPr>
            <a:r>
              <a:rPr lang="en-US"/>
              <a:t>I’m not going to insist that you run an open source platform in order to do</a:t>
            </a:r>
            <a:r>
              <a:rPr lang="en-US" baseline="0"/>
              <a:t> that.</a:t>
            </a:r>
          </a:p>
          <a:p>
            <a:pPr marL="158750" indent="0">
              <a:buNone/>
            </a:pPr>
            <a:endParaRPr lang="en-US" baseline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baseline="0"/>
              <a:t>When it comes to our infrastructure we lean heavily toward open source.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I’m hesitant</a:t>
            </a:r>
            <a:r>
              <a:rPr lang="en-US" baseline="0"/>
              <a:t> to use the word “sustainability” because it’s overused.</a:t>
            </a:r>
          </a:p>
          <a:p>
            <a:pPr marL="158750" indent="0">
              <a:buNone/>
            </a:pPr>
            <a:r>
              <a:rPr lang="en-US" baseline="0"/>
              <a:t>But it is something that we’ve been focusing on for a while.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1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We have something called the Wireshark Foundation.</a:t>
            </a:r>
          </a:p>
          <a:p>
            <a:pPr marL="158750" indent="0">
              <a:buNone/>
            </a:pPr>
            <a:r>
              <a:rPr lang="en-US"/>
              <a:t>The full name is the Wireshark Foundation Incorporated.</a:t>
            </a:r>
          </a:p>
          <a:p>
            <a:pPr marL="158750" indent="0">
              <a:buNone/>
            </a:pPr>
            <a:br>
              <a:rPr lang="en-US"/>
            </a:br>
            <a:r>
              <a:rPr lang="en-US"/>
              <a:t>This</a:t>
            </a:r>
            <a:r>
              <a:rPr lang="en-US" baseline="0"/>
              <a:t> is enough of a legal entity for me to do things on behalf of the project, but not much more than that.</a:t>
            </a:r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 baseline="0"/>
              <a:t>It’s definitely not sustainable in the long term due to our bus factor.</a:t>
            </a:r>
          </a:p>
          <a:p>
            <a:pPr marL="158750" indent="0">
              <a:buNone/>
            </a:pPr>
            <a:r>
              <a:rPr lang="en-US" baseline="0"/>
              <a:t>Wikipedia defines bus factor as the number of people that can be hit by a bus before an organization is adversely impacted.</a:t>
            </a:r>
          </a:p>
          <a:p>
            <a:pPr marL="158750" indent="0">
              <a:buNone/>
            </a:pPr>
            <a:r>
              <a:rPr lang="en-US" baseline="0"/>
              <a:t>Bigger is better.</a:t>
            </a:r>
          </a:p>
          <a:p>
            <a:pPr marL="158750" indent="0">
              <a:buNone/>
            </a:pPr>
            <a:br>
              <a:rPr lang="en-US" baseline="0"/>
            </a:br>
            <a:r>
              <a:rPr lang="en-US" baseline="0"/>
              <a:t>For many parts of the project this isn’t a concern.</a:t>
            </a:r>
          </a:p>
          <a:p>
            <a:pPr marL="158750" indent="0">
              <a:buNone/>
            </a:pPr>
            <a:r>
              <a:rPr lang="en-US" baseline="0"/>
              <a:t>For some parts our bus factor is one.</a:t>
            </a:r>
          </a:p>
          <a:p>
            <a:pPr marL="158750" indent="0">
              <a:buNone/>
            </a:pPr>
            <a:r>
              <a:rPr lang="en-US" baseline="0"/>
              <a:t>I’m working on increasing that or eliminating it entirely.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6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One of the main reasons I haven’t chosen a direction is that there are so many options.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There are even options-within-options,</a:t>
            </a:r>
            <a:r>
              <a:rPr lang="en-US" baseline="0"/>
              <a:t> particularly for umbrella organizations.</a:t>
            </a:r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 baseline="0"/>
              <a:t>501 is part of the U.S. tax code.</a:t>
            </a:r>
          </a:p>
          <a:p>
            <a:pPr marL="158750" indent="0">
              <a:buNone/>
            </a:pPr>
            <a:r>
              <a:rPr lang="en-US" baseline="0"/>
              <a:t>Assets would be one-way.</a:t>
            </a:r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 baseline="0"/>
              <a:t>We could even combine options.</a:t>
            </a:r>
          </a:p>
          <a:p>
            <a:pPr marL="158750" indent="0">
              <a:buNone/>
            </a:pPr>
            <a:r>
              <a:rPr lang="en-US" baseline="0"/>
              <a:t>The Mozilla Foundation (a 501c3) owns the Mozilla Corporation (a private company).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6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1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We aren’t like most open source projects. We’re well</a:t>
            </a:r>
            <a:r>
              <a:rPr lang="en-US" baseline="0"/>
              <a:t> funded, </a:t>
            </a:r>
            <a:br>
              <a:rPr lang="en-US"/>
            </a:br>
            <a:br>
              <a:rPr lang="en-US"/>
            </a:br>
            <a:r>
              <a:rPr lang="en-US"/>
              <a:t>Looked at 501(c)(3).</a:t>
            </a:r>
            <a:r>
              <a:rPr lang="en-US" baseline="0"/>
              <a:t> Not a good fit?</a:t>
            </a:r>
            <a:br>
              <a:rPr lang="en-US" baseline="0"/>
            </a:br>
            <a:br>
              <a:rPr lang="en-US" baseline="0"/>
            </a:br>
            <a:r>
              <a:rPr lang="en-US" baseline="0"/>
              <a:t>We ship primarily on Windows, macOS, and Linux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0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Every time I talk about Wireshark’s history I mention that I wanted to give back to open source.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Let’s expand on that a bit.</a:t>
            </a:r>
            <a:br>
              <a:rPr lang="en-US"/>
            </a:b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My first real programming job was while I was still in college.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It was for a one-man shop that made insurance rating software.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The owner was really nice, but his livelihood literally depended on some Pascal code.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It was closed source.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Things you need to know: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* He was paranoid about getting his code stolen. Everything was on floppies that he took home.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* When we write software, we give names to things, e.g. "alpaca_count" to store the number of alpacas.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* He did not do this. Instead there were arrays of numbers and bits of text, e.g. i[10].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I lasted maybe a day.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US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----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I first read about GPL in a college class.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It was pretty abstract and I didn't think much about it.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4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0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10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0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0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My boss and I also ported some TACACS code to 64-bit. We ran Alphas when everyone else ran 486es.</a:t>
            </a:r>
          </a:p>
          <a:p>
            <a:pPr marL="158750" indent="0">
              <a:buNone/>
            </a:pPr>
            <a:r>
              <a:rPr lang="en-US"/>
              <a:t>He contributed our changes back, so this was my normal.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It became apparent that at least in my little world, open source worked.</a:t>
            </a:r>
          </a:p>
          <a:p>
            <a:pPr marL="158750" indent="0">
              <a:buNone/>
            </a:pPr>
            <a:r>
              <a:rPr lang="en-US"/>
              <a:t>I spent a lot of the late '90s and early aughts with a smug "glad you finally caught up" attitude.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Suppose the</a:t>
            </a:r>
            <a:r>
              <a:rPr lang="en-US" baseline="0"/>
              <a:t> number of alpacas you own affects your auto insurance rate.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aseline="0"/>
              <a:t>You don’t know. It’s closed source.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US" baseline="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aseline="0"/>
              <a:t>When you’re writing code you have to keep a bunch of stuff in your head – a mental model – so standard practice is to use descriptive names for variables.</a:t>
            </a:r>
            <a:br>
              <a:rPr lang="en-US" baseline="0"/>
            </a:b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aseline="0"/>
              <a:t>What you typically </a:t>
            </a:r>
            <a:r>
              <a:rPr lang="en-US" i="1" baseline="0"/>
              <a:t>don’t</a:t>
            </a:r>
            <a:r>
              <a:rPr lang="en-US" i="0" baseline="0"/>
              <a:t> want to do is be intentionally obtuse and make it harder to maintain that mental model. Otherwise it’s easy to introduce bugs.</a:t>
            </a:r>
            <a:br>
              <a:rPr lang="en-US" i="0" baseline="0"/>
            </a:br>
            <a:r>
              <a:rPr lang="en-US" i="0" baseline="0"/>
              <a:t>Why am I telling you this? Because my first programming job – my very first exposure to professional software development – there weren’t any variable names.</a:t>
            </a:r>
            <a:br>
              <a:rPr lang="en-US" i="0" baseline="0"/>
            </a:b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i="0" baseline="0"/>
              <a:t>I was only there for a day, but this really stuck with me.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i="0" baseline="0"/>
              <a:t>----</a:t>
            </a:r>
            <a:br>
              <a:rPr lang="en-US" baseline="0"/>
            </a:br>
            <a:r>
              <a:rPr lang="en-US"/>
              <a:t>https://en.wikipedia.org/wiki/Naming_convention_(programming)</a:t>
            </a:r>
            <a:br>
              <a:rPr lang="en-US"/>
            </a:b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Something else that stuck with me happened later on.</a:t>
            </a:r>
          </a:p>
          <a:p>
            <a:pPr marL="158750" indent="0">
              <a:buNone/>
            </a:pPr>
            <a:br>
              <a:rPr lang="en-US"/>
            </a:br>
            <a:r>
              <a:rPr lang="en-US"/>
              <a:t>I got a job</a:t>
            </a:r>
            <a:r>
              <a:rPr lang="en-US" baseline="0"/>
              <a:t> at the university I was attending.</a:t>
            </a:r>
            <a:br>
              <a:rPr lang="en-US" baseline="0"/>
            </a:br>
            <a:r>
              <a:rPr lang="en-US" baseline="0"/>
              <a:t>At one point I was a VMS operator.</a:t>
            </a:r>
            <a:br>
              <a:rPr lang="en-US" baseline="0"/>
            </a:br>
            <a:r>
              <a:rPr lang="en-US" baseline="0"/>
              <a:t>In one of the desk drawers in the operator room there was a bunch of microfiche.</a:t>
            </a:r>
            <a:br>
              <a:rPr lang="en-US" baseline="0"/>
            </a:br>
            <a:r>
              <a:rPr lang="en-US" baseline="0"/>
              <a:t>It was the source code to VMS, the operating systems that ran on the great big VAX computers.</a:t>
            </a:r>
            <a:br>
              <a:rPr lang="en-US" baseline="0"/>
            </a:br>
            <a:r>
              <a:rPr lang="en-US" baseline="0"/>
              <a:t>People needed the source code, but this was kind of a middle finger.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After that I was a UNIX administrator. Part of my job was installing</a:t>
            </a:r>
            <a:r>
              <a:rPr lang="en-US" baseline="0"/>
              <a:t> software, mostly open source</a:t>
            </a:r>
            <a:r>
              <a:rPr lang="en-US"/>
              <a:t>.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I remember being</a:t>
            </a:r>
            <a:r>
              <a:rPr lang="en-US" baseline="0"/>
              <a:t> asked to install some software and the three commands above were the bulk of the process.</a:t>
            </a: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“configure &amp;&amp; make &amp;&amp; make</a:t>
            </a:r>
            <a:r>
              <a:rPr lang="en-US" baseline="0"/>
              <a:t> install” were and still are the commands you typed to install lots of open source software.</a:t>
            </a:r>
          </a:p>
          <a:p>
            <a:pPr marL="158750" indent="0">
              <a:buNone/>
            </a:pPr>
            <a:r>
              <a:rPr lang="en-US" baseline="0"/>
              <a:t>It was easy and worked on different platforms.</a:t>
            </a:r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 baseline="0"/>
              <a:t>I think people underestimate how powerful that was and is.</a:t>
            </a:r>
          </a:p>
          <a:p>
            <a:pPr marL="158750" indent="0">
              <a:buNone/>
            </a:pPr>
            <a:r>
              <a:rPr lang="en-US" baseline="0"/>
              <a:t>This was about the time that open source software was beginning to get mindshare in the general technology community.</a:t>
            </a:r>
          </a:p>
          <a:p>
            <a:pPr marL="158750" indent="0">
              <a:buNone/>
            </a:pPr>
            <a:r>
              <a:rPr lang="en-US" baseline="0"/>
              <a:t>I’m not sure if it was a conscious decision on the part of the FSF, but I think this helped open source adoption quite a bit.</a:t>
            </a:r>
          </a:p>
          <a:p>
            <a:pPr marL="158750" indent="0">
              <a:buNone/>
            </a:pPr>
            <a:r>
              <a:rPr lang="en-US"/>
              <a:t>As much as I agree</a:t>
            </a:r>
            <a:r>
              <a:rPr lang="en-US" baseline="0"/>
              <a:t> with their ideals, that’s not enough.</a:t>
            </a:r>
          </a:p>
          <a:p>
            <a:pPr marL="158750" indent="0">
              <a:buNone/>
            </a:pPr>
            <a:r>
              <a:rPr lang="en-US" baseline="0"/>
              <a:t>You also need adoption.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/>
              <a:t>Part of my job as a UNIX administrator was to help take care of the network.</a:t>
            </a:r>
          </a:p>
          <a:p>
            <a:pPr marL="158750" indent="0">
              <a:buNone/>
            </a:pPr>
            <a:br>
              <a:rPr lang="en-US" baseline="0"/>
            </a:br>
            <a:r>
              <a:rPr lang="en-US"/>
              <a:t>How many people think it’s terrible that you have to support IPv4 and IPv6?</a:t>
            </a:r>
          </a:p>
          <a:p>
            <a:pPr marL="158750" indent="0">
              <a:buNone/>
            </a:pPr>
            <a:r>
              <a:rPr lang="en-US"/>
              <a:t>We had IPv4,</a:t>
            </a:r>
            <a:r>
              <a:rPr lang="en-US" baseline="0"/>
              <a:t> DECnet, AppleTalk, IPX, SNA, and others.</a:t>
            </a:r>
          </a:p>
          <a:p>
            <a:pPr marL="158750" indent="0">
              <a:buNone/>
            </a:pPr>
            <a:r>
              <a:rPr lang="en-US" baseline="0"/>
              <a:t>We also had Ethernet, FDDI, Token Ring, Frame Relay, etc.</a:t>
            </a:r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 baseline="0"/>
              <a:t>For troubleshooting we had exactly one Sniffer.</a:t>
            </a:r>
          </a:p>
          <a:p>
            <a:pPr marL="158750" indent="0">
              <a:buNone/>
            </a:pPr>
            <a:r>
              <a:rPr lang="en-US" baseline="0"/>
              <a:t>If there was a network problem I had to track it down because someone was always using it.</a:t>
            </a:r>
          </a:p>
          <a:p>
            <a:pPr marL="158750" indent="0">
              <a:buNone/>
            </a:pPr>
            <a:endParaRPr lang="en-US" baseline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baseline="0"/>
              <a:t>This was also my first hands-on exposure to troubleshooting networks.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Later on I worked at an ISP.</a:t>
            </a:r>
          </a:p>
          <a:p>
            <a:pPr marL="158750" indent="0">
              <a:buNone/>
            </a:pPr>
            <a:r>
              <a:rPr lang="en-US"/>
              <a:t>My job duties were mostly</a:t>
            </a:r>
            <a:r>
              <a:rPr lang="en-US" baseline="0"/>
              <a:t> the same, but something was missing.</a:t>
            </a:r>
          </a:p>
          <a:p>
            <a:pPr marL="158750" indent="0">
              <a:buNone/>
            </a:pPr>
            <a:r>
              <a:rPr lang="en-US" baseline="0"/>
              <a:t>Instead of one Sniffer we had zero.</a:t>
            </a:r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/>
              <a:t>I</a:t>
            </a:r>
            <a:r>
              <a:rPr lang="en-US" baseline="0"/>
              <a:t> got to specify the software that we used.</a:t>
            </a:r>
          </a:p>
          <a:p>
            <a:pPr marL="158750" indent="0">
              <a:buNone/>
            </a:pPr>
            <a:r>
              <a:rPr lang="en-US" baseline="0"/>
              <a:t>I usually went with open source.</a:t>
            </a:r>
          </a:p>
          <a:p>
            <a:pPr marL="158750" indent="0">
              <a:buNone/>
            </a:pPr>
            <a:endParaRPr lang="en-US" baseline="0"/>
          </a:p>
          <a:p>
            <a:pPr marL="158750" indent="0">
              <a:buNone/>
            </a:pPr>
            <a:r>
              <a:rPr lang="en-US" baseline="0"/>
              <a:t>Except there wasn’t an open source packet analyzer.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8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/>
              <a:t>When I say that I wanted to give back to the community it sounds noble, HOWEVER:</a:t>
            </a:r>
          </a:p>
          <a:p>
            <a:pPr marL="158750" indent="0">
              <a:buNone/>
            </a:pPr>
            <a:r>
              <a:rPr lang="en-US" baseline="0"/>
              <a:t>By that time I had firsthand experience that told me that closed source software was junk.</a:t>
            </a:r>
          </a:p>
          <a:p>
            <a:pPr marL="158750" indent="0">
              <a:buNone/>
            </a:pPr>
            <a:r>
              <a:rPr lang="en-US" baseline="0"/>
              <a:t>I really needed to look at packets on our network.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Introductions</a:t>
            </a:r>
            <a:br>
              <a:rPr lang="en-US"/>
            </a:br>
            <a:br>
              <a:rPr lang="en-US"/>
            </a:br>
            <a:r>
              <a:rPr lang="en-US"/>
              <a:t>How did you get into open source?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5765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</a:xfrm>
      </p:grpSpPr>
      <p:sp>
        <p:nvSpPr>
          <p:cNvPr id="15" name="Google Shape;15;p2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Core Developers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’19 US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18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Wireshark Foundation</a:t>
            </a:r>
            <a:endParaRPr sz="1800" b="0" i="0" u="none" strike="noStrike" cap="none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" preserve="1" userDrawn="1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</a:xfrm>
      </p:grpSpPr>
      <p:sp>
        <p:nvSpPr>
          <p:cNvPr id="18" name="Google Shape;18;p2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John Doe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1FDC2B7F-F08A-7E4A-8E1A-1AE32FEE8ABC}"/>
              </a:ext>
            </a:extLst>
          </p:cNvPr>
          <p:cNvSpPr/>
          <p:nvPr userDrawn="1"/>
        </p:nvSpPr>
        <p:spPr>
          <a:xfrm>
            <a:off x="0" y="0"/>
            <a:ext cx="9144000" cy="5143367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505E4-6C2C-EA4F-92CE-36E81C4C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01" y="1583114"/>
            <a:ext cx="6843900" cy="97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43800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Tx/>
              <a:buNone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Tx/>
              <a:buNone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image" Target="../media/image2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 descr="sf logo-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6">
            <a:alphaModFix/>
          </a:blip>
          <a:srcRect l="169" r="169"/>
          <a:stretch>
            <a:fillRect/>
          </a:stretch>
        </p:blipFill>
        <p:spPr>
          <a:xfrm>
            <a:off x="8250775" y="132812"/>
            <a:ext cx="732626" cy="735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49" r:id="rId3"/>
    <p:sldLayoutId id="2147483651" r:id="rId4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L="50800" marR="0" lvl="0" indent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</a:xfrm>
      </p:grpSpPr>
      <p:sp>
        <p:nvSpPr>
          <p:cNvPr id="37" name="Google Shape;37;p6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6733726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Wireshark And Open Source</a:t>
            </a:r>
            <a:endParaRPr sz="3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81312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latin typeface="Tahoma"/>
                <a:ea typeface="Tahoma"/>
                <a:cs typeface="Tahoma"/>
                <a:sym typeface="Tahoma"/>
              </a:rPr>
              <a:t>@WiresharkNews</a:t>
            </a:r>
            <a:endParaRPr sz="2000" b="0" i="0" u="none" strike="noStrike" cap="none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A01F-CCD3-FA42-AE49-0DFF6DD7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FOSS Licenses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77A98-C235-7B46-AC34-D959AD92A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Cover use, modification, attribution, distribution, patents, etc.</a:t>
            </a:r>
          </a:p>
          <a:p>
            <a:endParaRPr lang="en-US"/>
          </a:p>
          <a:p>
            <a:r>
              <a:rPr lang="en-US"/>
              <a:t>Landscape still evolving, sometimes angrily</a:t>
            </a:r>
          </a:p>
          <a:p>
            <a:endParaRPr lang="en-US"/>
          </a:p>
          <a:p>
            <a:r>
              <a:rPr lang="en-US"/>
              <a:t>Typically apply to copyright, not trademark</a:t>
            </a:r>
          </a:p>
          <a:p>
            <a:endParaRPr lang="en-US"/>
          </a:p>
          <a:p>
            <a:r>
              <a:rPr lang="en-US"/>
              <a:t>GPL focuses on use at the expense of distribution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196F1-8746-AC44-A778-A42551AAE8E8}"/>
              </a:ext>
            </a:extLst>
          </p:cNvPr>
          <p:cNvSpPr txBox="1"/>
          <p:nvPr/>
        </p:nvSpPr>
        <p:spPr>
          <a:xfrm>
            <a:off x="2501293" y="732359"/>
            <a:ext cx="2271875" cy="1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800"/>
              <a:t>FOSS = Free and Open Source Software</a:t>
            </a:r>
          </a:p>
        </p:txBody>
      </p:sp>
    </p:spTree>
    <p:extLst>
      <p:ext uri="{BB962C8B-B14F-4D97-AF65-F5344CB8AC3E}">
        <p14:creationId xmlns:p14="http://schemas.microsoft.com/office/powerpoint/2010/main" val="21143783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B35A-C934-C343-AB40-1C4492C6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License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CCD49-866D-374E-B0E4-5A021C906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Wireshark is released under the GPLv2+</a:t>
            </a:r>
          </a:p>
          <a:p>
            <a:r>
              <a:rPr lang="en-US"/>
              <a:t>	+</a:t>
            </a:r>
          </a:p>
          <a:p>
            <a:r>
              <a:rPr lang="en-US"/>
              <a:t>No copyright assignment</a:t>
            </a:r>
          </a:p>
          <a:p>
            <a:r>
              <a:rPr lang="en-US"/>
              <a:t>	=</a:t>
            </a:r>
          </a:p>
          <a:p>
            <a:r>
              <a:rPr lang="en-US"/>
              <a:t>Strong social contract</a:t>
            </a:r>
          </a:p>
        </p:txBody>
      </p:sp>
    </p:spTree>
    <p:extLst>
      <p:ext uri="{BB962C8B-B14F-4D97-AF65-F5344CB8AC3E}">
        <p14:creationId xmlns:p14="http://schemas.microsoft.com/office/powerpoint/2010/main" val="114407460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0E5-C16C-554F-9869-D690F2A2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21D9C-9C67-6C44-8FC9-EEDC5DA8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952" y="1883663"/>
            <a:ext cx="8208454" cy="2708741"/>
          </a:xfrm>
        </p:spPr>
        <p:txBody>
          <a:bodyPr/>
          <a:lstStyle/>
          <a:p>
            <a:r>
              <a:rPr lang="en-US"/>
              <a:t>Help as many people as possible understand their networks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60763415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F64F-BB10-234A-9DB4-6AA5EE6B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 Or</a:t>
            </a:r>
            <a:r>
              <a:rPr lang="en-US" baseline="0"/>
              <a:t> Ideology?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390D7-40CD-1640-9916-D71494CA6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Us: Everyone should have access to their packets</a:t>
            </a:r>
          </a:p>
          <a:p>
            <a:endParaRPr lang="en-US"/>
          </a:p>
          <a:p>
            <a:r>
              <a:rPr lang="en-US"/>
              <a:t>The FSF: Everyone should have software freedom</a:t>
            </a:r>
          </a:p>
          <a:p>
            <a:endParaRPr lang="en-US"/>
          </a:p>
          <a:p>
            <a:r>
              <a:rPr lang="en-US"/>
              <a:t>Our users: We have work to do. On Windows.</a:t>
            </a:r>
          </a:p>
        </p:txBody>
      </p:sp>
    </p:spTree>
    <p:extLst>
      <p:ext uri="{BB962C8B-B14F-4D97-AF65-F5344CB8AC3E}">
        <p14:creationId xmlns:p14="http://schemas.microsoft.com/office/powerpoint/2010/main" val="280286376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0336-ADF2-2843-92F6-9F36FEF5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96834215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2C81-DFBC-394F-8F6D-45238752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Wireshark</a:t>
            </a:r>
            <a:r>
              <a:rPr lang="en-US" baseline="0"/>
              <a:t> Foundation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0D94D-BF68-2E41-A8B7-4B8067C28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Enough of a legal entity to purchase things</a:t>
            </a:r>
          </a:p>
          <a:p>
            <a:endParaRPr lang="en-US"/>
          </a:p>
          <a:p>
            <a:r>
              <a:rPr lang="en-US"/>
              <a:t>This is useful but not sustainable</a:t>
            </a:r>
          </a:p>
          <a:p>
            <a:endParaRPr lang="en-US"/>
          </a:p>
          <a:p>
            <a:r>
              <a:rPr lang="en-US"/>
              <a:t>Currently has a small bus factor</a:t>
            </a:r>
          </a:p>
          <a:p>
            <a:r>
              <a:rPr lang="en-US"/>
              <a:t>	</a:t>
            </a:r>
            <a:r>
              <a:rPr lang="en-US" sz="1800"/>
              <a:t>https://en.wikipedia.org/wiki/Bus_factor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441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AB3B-E97E-304D-B9A6-91792302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 Embarrassment Of</a:t>
            </a:r>
            <a:r>
              <a:rPr lang="en-US" sz="3600" baseline="0"/>
              <a:t> Options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E0A2B-AA05-FC4F-9228-44399A5B0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Umbrella organization</a:t>
            </a:r>
          </a:p>
          <a:p>
            <a:endParaRPr lang="en-US"/>
          </a:p>
          <a:p>
            <a:r>
              <a:rPr lang="en-US"/>
              <a:t>Independent not-for-profit: 501(c)(3), 501(c)(6)</a:t>
            </a:r>
          </a:p>
          <a:p>
            <a:endParaRPr lang="en-US"/>
          </a:p>
          <a:p>
            <a:r>
              <a:rPr lang="en-US"/>
              <a:t>Independent for-profit</a:t>
            </a:r>
          </a:p>
          <a:p>
            <a:endParaRPr lang="en-US"/>
          </a:p>
          <a:p>
            <a:r>
              <a:rPr lang="en-US"/>
              <a:t>Corporate overlord</a:t>
            </a:r>
          </a:p>
        </p:txBody>
      </p:sp>
    </p:spTree>
    <p:extLst>
      <p:ext uri="{BB962C8B-B14F-4D97-AF65-F5344CB8AC3E}">
        <p14:creationId xmlns:p14="http://schemas.microsoft.com/office/powerpoint/2010/main" val="123972919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78E2-C163-684C-8E73-7B1059F4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1F1D-04C5-9D49-85F1-795902927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I’m lazy</a:t>
            </a:r>
          </a:p>
          <a:p>
            <a:endParaRPr lang="en-US"/>
          </a:p>
          <a:p>
            <a:r>
              <a:rPr lang="en-US"/>
              <a:t>Some changes are one-way</a:t>
            </a:r>
          </a:p>
          <a:p>
            <a:endParaRPr lang="en-US"/>
          </a:p>
          <a:p>
            <a:r>
              <a:rPr lang="en-US"/>
              <a:t>Riverbed</a:t>
            </a:r>
            <a:r>
              <a:rPr lang="en-US" baseline="0"/>
              <a:t> makes things </a:t>
            </a:r>
            <a:r>
              <a:rPr lang="en-US" i="1" baseline="0"/>
              <a:t>really</a:t>
            </a:r>
            <a:r>
              <a:rPr lang="en-US" i="0" baseline="0"/>
              <a:t> convenient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756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525A8B-EFF5-084B-982A-66420BB4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</a:t>
            </a:r>
            <a:r>
              <a:rPr lang="en-US" baseline="0"/>
              <a:t> Status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74BE-F698-9A4F-8929-DE76EB457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We’re in a good place</a:t>
            </a:r>
          </a:p>
          <a:p>
            <a:endParaRPr lang="en-US"/>
          </a:p>
          <a:p>
            <a:r>
              <a:rPr lang="en-US"/>
              <a:t>We need a place that’s as good or better</a:t>
            </a:r>
          </a:p>
          <a:p>
            <a:endParaRPr lang="en-US" baseline="0"/>
          </a:p>
          <a:p>
            <a:r>
              <a:rPr lang="en-US"/>
              <a:t>Questions or comments? Visit the Developer Den</a:t>
            </a: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242218522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5D1C-9D05-2242-8897-545C5B17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Trivia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49DBC-7DCA-9E4A-BD88-CB8F61146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47" y="989375"/>
            <a:ext cx="4643063" cy="38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720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0B89-EFAB-1B4F-9896-AA88A6A7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Opposite Of Open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F1F6F-059E-114B-A957-50585782B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job as a programmer</a:t>
            </a:r>
          </a:p>
          <a:p>
            <a:br>
              <a:rPr lang="en-US"/>
            </a:br>
            <a:r>
              <a:rPr lang="en-US"/>
              <a:t>No one else should see the code</a:t>
            </a:r>
          </a:p>
          <a:p>
            <a:endParaRPr lang="en-US"/>
          </a:p>
          <a:p>
            <a:r>
              <a:rPr lang="en-US"/>
              <a:t>If they do, they shouldn’t understand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EC602-805B-0244-A68A-93B90E1F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69" y="1193801"/>
            <a:ext cx="2394879" cy="19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2710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9F96-4BEB-7C44-BCD8-01D99A2A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86988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E096-AE47-6A43-B059-643CD710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9678991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D42E-01B7-6A42-B4F4-0A320F23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132002409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47F0-4E79-DF4A-B128-F11760F0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Source ≠ Magic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CD718-B83F-F741-B33F-AD2CC1D2F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3" cy="339860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You still need a developer community</a:t>
            </a:r>
          </a:p>
          <a:p>
            <a:pPr>
              <a:lnSpc>
                <a:spcPct val="120000"/>
              </a:lnSpc>
            </a:pPr>
            <a:r>
              <a:rPr lang="en-US"/>
              <a:t>You still need a user community</a:t>
            </a:r>
          </a:p>
          <a:p>
            <a:pPr>
              <a:lnSpc>
                <a:spcPct val="120000"/>
              </a:lnSpc>
            </a:pPr>
            <a:r>
              <a:rPr lang="en-US"/>
              <a:t>You still need infrastructure</a:t>
            </a:r>
          </a:p>
          <a:p>
            <a:pPr>
              <a:lnSpc>
                <a:spcPct val="120000"/>
              </a:lnSpc>
            </a:pPr>
            <a:r>
              <a:rPr lang="en-US"/>
              <a:t>You still need educators</a:t>
            </a:r>
          </a:p>
          <a:p>
            <a:pPr>
              <a:lnSpc>
                <a:spcPct val="120000"/>
              </a:lnSpc>
            </a:pPr>
            <a:r>
              <a:rPr lang="en-US"/>
              <a:t>You still need to care</a:t>
            </a:r>
          </a:p>
        </p:txBody>
      </p:sp>
    </p:spTree>
    <p:extLst>
      <p:ext uri="{BB962C8B-B14F-4D97-AF65-F5344CB8AC3E}">
        <p14:creationId xmlns:p14="http://schemas.microsoft.com/office/powerpoint/2010/main" val="228363387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05C8-0E41-6846-B061-42376D25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Contribution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9A660-618D-F24B-A7F4-5927830A3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TACACS software</a:t>
            </a:r>
            <a:r>
              <a:rPr lang="en-US" baseline="0"/>
              <a:t> was 32-bit</a:t>
            </a:r>
          </a:p>
          <a:p>
            <a:endParaRPr lang="en-US" baseline="0"/>
          </a:p>
          <a:p>
            <a:r>
              <a:rPr lang="en-US" baseline="0"/>
              <a:t>DEC Alphas were not 32-bit</a:t>
            </a:r>
          </a:p>
          <a:p>
            <a:endParaRPr lang="en-US"/>
          </a:p>
          <a:p>
            <a:r>
              <a:rPr lang="en-US" baseline="0"/>
              <a:t>Modifying code was normal</a:t>
            </a:r>
          </a:p>
        </p:txBody>
      </p:sp>
    </p:spTree>
    <p:extLst>
      <p:ext uri="{BB962C8B-B14F-4D97-AF65-F5344CB8AC3E}">
        <p14:creationId xmlns:p14="http://schemas.microsoft.com/office/powerpoint/2010/main" val="25868265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3600"/>
              <a:t>Naming Things</a:t>
            </a:r>
            <a:endParaRPr sz="3600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Most software</a:t>
            </a:r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None/>
            </a:pPr>
            <a:endParaRPr lang="en-US"/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None/>
            </a:pPr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alpaca_count := 5;</a:t>
            </a:r>
          </a:p>
          <a:p>
            <a:pPr marL="0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alpacaCount := 5;</a:t>
            </a:r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None/>
            </a:pPr>
            <a:endParaRPr lang="en-US" sz="2800" b="0" i="0" u="none" strike="noStrike" cap="non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None/>
            </a:pPr>
            <a:r>
              <a:rPr lang="en-US"/>
              <a:t>My first programming job</a:t>
            </a:r>
            <a:br>
              <a:rPr lang="en-US"/>
            </a:br>
            <a:br>
              <a:rPr lang="en-US"/>
            </a:br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i[85] := 5;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64F7-5ED6-954B-8781-2DE90209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Passive-Aggressive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1DF01-FCC9-6243-8D37-6DABD95B3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Later: VMS operator</a:t>
            </a:r>
          </a:p>
          <a:p>
            <a:endParaRPr lang="en-US"/>
          </a:p>
          <a:p>
            <a:r>
              <a:rPr lang="en-US"/>
              <a:t>The VAX had tape drives, CD-ROM drives, etc…</a:t>
            </a:r>
          </a:p>
          <a:p>
            <a:endParaRPr lang="en-US"/>
          </a:p>
          <a:p>
            <a:r>
              <a:rPr lang="en-US"/>
              <a:t>…but the VMS source code was on microfiche</a:t>
            </a:r>
          </a:p>
        </p:txBody>
      </p:sp>
    </p:spTree>
    <p:extLst>
      <p:ext uri="{BB962C8B-B14F-4D97-AF65-F5344CB8AC3E}">
        <p14:creationId xmlns:p14="http://schemas.microsoft.com/office/powerpoint/2010/main" val="244112938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9B71-EA2B-704E-B888-BDFE7863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Unsung Hero Of Open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7EE58-C0E0-E240-B470-9226928B1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✨ configure &amp;&amp; make &amp;&amp; make install ✨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  <a:p>
            <a:r>
              <a:rPr lang="en-US"/>
              <a:t>No purchase orders, mag tapes, dongles, license keys, or other junk</a:t>
            </a:r>
          </a:p>
          <a:p>
            <a:endParaRPr lang="en-US"/>
          </a:p>
          <a:p>
            <a:r>
              <a:rPr lang="en-US"/>
              <a:t>If you want to spread your ideals, lower your barriers to entry</a:t>
            </a:r>
          </a:p>
        </p:txBody>
      </p:sp>
    </p:spTree>
    <p:extLst>
      <p:ext uri="{BB962C8B-B14F-4D97-AF65-F5344CB8AC3E}">
        <p14:creationId xmlns:p14="http://schemas.microsoft.com/office/powerpoint/2010/main" val="9816336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3653-BE59-CC46-BB63-91ECA8CD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Campus Network, ‘90s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2BF5-07C2-B14E-AB71-462E6FEFC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protocol stacks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 PHYs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Sniffer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70723-AD5E-4640-8BD3-22138A486DDE}"/>
              </a:ext>
            </a:extLst>
          </p:cNvPr>
          <p:cNvSpPr txBox="1"/>
          <p:nvPr/>
        </p:nvSpPr>
        <p:spPr>
          <a:xfrm>
            <a:off x="928525" y="1807610"/>
            <a:ext cx="5958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IPv4, DECnet, IPX, AppleTalk, SNA, other random ancient eldritch horrors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3CD1A-D76E-5941-9AA1-0299952C72B7}"/>
              </a:ext>
            </a:extLst>
          </p:cNvPr>
          <p:cNvSpPr txBox="1"/>
          <p:nvPr/>
        </p:nvSpPr>
        <p:spPr>
          <a:xfrm>
            <a:off x="928525" y="2801710"/>
            <a:ext cx="4341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Ethernet, FDDI, Token Ring, Frame Relay, SLIP, etc.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F0914-1372-3D49-B60F-70EAB8FD43A2}"/>
              </a:ext>
            </a:extLst>
          </p:cNvPr>
          <p:cNvSpPr txBox="1"/>
          <p:nvPr/>
        </p:nvSpPr>
        <p:spPr>
          <a:xfrm>
            <a:off x="928525" y="3795810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was heavy</a:t>
            </a: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702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CDB9-237D-7C4D-BB54-673D033E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 Removal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818D3-CE06-4F42-B4A5-8E6BAFD60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“Can I have a Sniffer?” </a:t>
            </a:r>
            <a:r>
              <a:rPr lang="en-US">
                <a:solidFill>
                  <a:schemeClr val="tx1"/>
                </a:solidFill>
              </a:rPr>
              <a:t>“No.”</a:t>
            </a:r>
          </a:p>
          <a:p>
            <a:r>
              <a:rPr lang="en-US"/>
              <a:t>“Can I have a Sniffer?” </a:t>
            </a:r>
            <a:r>
              <a:rPr lang="en-US">
                <a:solidFill>
                  <a:schemeClr val="tx1"/>
                </a:solidFill>
              </a:rPr>
              <a:t>“No.”</a:t>
            </a:r>
          </a:p>
          <a:p>
            <a:r>
              <a:rPr lang="en-US"/>
              <a:t>“Can I have a Sniffer?” </a:t>
            </a:r>
            <a:r>
              <a:rPr lang="en-US">
                <a:solidFill>
                  <a:schemeClr val="tx1"/>
                </a:solidFill>
              </a:rPr>
              <a:t>“No.”</a:t>
            </a:r>
          </a:p>
          <a:p>
            <a:r>
              <a:rPr lang="en-US"/>
              <a:t>“Can I at least have EtherPeek?” </a:t>
            </a:r>
            <a:r>
              <a:rPr lang="en-US">
                <a:solidFill>
                  <a:schemeClr val="tx1"/>
                </a:solidFill>
              </a:rPr>
              <a:t>“No.”</a:t>
            </a:r>
          </a:p>
          <a:p>
            <a:r>
              <a:rPr lang="en-US"/>
              <a:t>“Fine. I'll just write one. This open source stuff seems nice enough.”</a:t>
            </a:r>
          </a:p>
        </p:txBody>
      </p:sp>
    </p:spTree>
    <p:extLst>
      <p:ext uri="{BB962C8B-B14F-4D97-AF65-F5344CB8AC3E}">
        <p14:creationId xmlns:p14="http://schemas.microsoft.com/office/powerpoint/2010/main" val="269391494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7CCA-4130-4E43-BE9E-4663FF32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My Experience At This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7DF9E-DF27-B846-A9F1-00DC26F1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524" y="1193801"/>
            <a:ext cx="7772881" cy="3398604"/>
          </a:xfrm>
        </p:spPr>
        <p:txBody>
          <a:bodyPr/>
          <a:lstStyle/>
          <a:p>
            <a:endParaRPr lang="en-US"/>
          </a:p>
          <a:p>
            <a:r>
              <a:rPr lang="en-US"/>
              <a:t>Open source had good connotations and associations.</a:t>
            </a:r>
          </a:p>
          <a:p>
            <a:endParaRPr lang="en-US"/>
          </a:p>
          <a:p>
            <a:r>
              <a:rPr lang="en-US"/>
              <a:t>Closed source didn’t.</a:t>
            </a:r>
          </a:p>
        </p:txBody>
      </p:sp>
    </p:spTree>
    <p:extLst>
      <p:ext uri="{BB962C8B-B14F-4D97-AF65-F5344CB8AC3E}">
        <p14:creationId xmlns:p14="http://schemas.microsoft.com/office/powerpoint/2010/main" val="353411650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2812-A39A-F848-B10E-34BFDA8D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Developer Time</a:t>
            </a:r>
          </a:p>
        </p:txBody>
      </p:sp>
    </p:spTree>
    <p:extLst>
      <p:ext uri="{BB962C8B-B14F-4D97-AF65-F5344CB8AC3E}">
        <p14:creationId xmlns:p14="http://schemas.microsoft.com/office/powerpoint/2010/main" val="257469569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87</Paragraphs>
  <Slides>24</Slides>
  <Notes>24</Notes>
  <TotalTime>22195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25">
      <vt:lpstr>Custom Design</vt:lpstr>
      <vt:lpstr>Wireshark And Open Source</vt:lpstr>
      <vt:lpstr>The Opposite Of Open Source</vt:lpstr>
      <vt:lpstr>Naming Things</vt:lpstr>
      <vt:lpstr>Passive-Aggressive Source</vt:lpstr>
      <vt:lpstr>The Unsung Hero Of Open Source</vt:lpstr>
      <vt:lpstr>Campus Network, ‘90s Style</vt:lpstr>
      <vt:lpstr>Barrier Removal</vt:lpstr>
      <vt:lpstr>My Experience At This Point</vt:lpstr>
      <vt:lpstr>Developer Time</vt:lpstr>
      <vt:lpstr>FOSS Licenses</vt:lpstr>
      <vt:lpstr>Our License</vt:lpstr>
      <vt:lpstr>Our Goal</vt:lpstr>
      <vt:lpstr>Tool Or Ideology?</vt:lpstr>
      <vt:lpstr>Sustainability</vt:lpstr>
      <vt:lpstr>The Wireshark Foundation</vt:lpstr>
      <vt:lpstr>An Embarrassment Of Options</vt:lpstr>
      <vt:lpstr>Timeline Considerations</vt:lpstr>
      <vt:lpstr>Current Status</vt:lpstr>
      <vt:lpstr>Trivia Time</vt:lpstr>
      <vt:lpstr>Thank You</vt:lpstr>
      <vt:lpstr>Questions</vt:lpstr>
      <vt:lpstr>Bonus Slides</vt:lpstr>
      <vt:lpstr>Open Source ≠ Magic</vt:lpstr>
      <vt:lpstr>First Contribution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How to rule the world…</dc:title>
  <cp:lastModifiedBy>Gerald Combs</cp:lastModifiedBy>
  <cp:revision>191</cp:revision>
  <dcterms:modified xsi:type="dcterms:W3CDTF">2023-02-24T17:33:28Z</dcterms:modified>
</cp:coreProperties>
</file>