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2" r:id="rId1"/>
  </p:sldMasterIdLst>
  <p:notesMasterIdLst>
    <p:notesMasterId r:id="rId146"/>
  </p:notesMasterIdLst>
  <p:sldIdLst>
    <p:sldId id="256" r:id="rId2"/>
    <p:sldId id="262" r:id="rId3"/>
    <p:sldId id="261" r:id="rId4"/>
    <p:sldId id="263" r:id="rId5"/>
    <p:sldId id="265" r:id="rId6"/>
    <p:sldId id="403" r:id="rId7"/>
    <p:sldId id="266" r:id="rId8"/>
    <p:sldId id="267" r:id="rId9"/>
    <p:sldId id="268" r:id="rId10"/>
    <p:sldId id="269" r:id="rId11"/>
    <p:sldId id="270" r:id="rId12"/>
    <p:sldId id="404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405" r:id="rId32"/>
    <p:sldId id="289" r:id="rId33"/>
    <p:sldId id="290" r:id="rId34"/>
    <p:sldId id="291" r:id="rId35"/>
    <p:sldId id="406" r:id="rId36"/>
    <p:sldId id="292" r:id="rId37"/>
    <p:sldId id="293" r:id="rId38"/>
    <p:sldId id="407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7" r:id="rId81"/>
    <p:sldId id="336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9" r:id="rId106"/>
    <p:sldId id="361" r:id="rId107"/>
    <p:sldId id="362" r:id="rId108"/>
    <p:sldId id="408" r:id="rId109"/>
    <p:sldId id="363" r:id="rId110"/>
    <p:sldId id="364" r:id="rId111"/>
    <p:sldId id="365" r:id="rId112"/>
    <p:sldId id="374" r:id="rId113"/>
    <p:sldId id="367" r:id="rId114"/>
    <p:sldId id="375" r:id="rId115"/>
    <p:sldId id="368" r:id="rId116"/>
    <p:sldId id="372" r:id="rId117"/>
    <p:sldId id="373" r:id="rId118"/>
    <p:sldId id="376" r:id="rId119"/>
    <p:sldId id="370" r:id="rId120"/>
    <p:sldId id="371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8" r:id="rId132"/>
    <p:sldId id="401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7"/>
      <p:bold r:id="rId148"/>
      <p:italic r:id="rId149"/>
      <p:boldItalic r:id="rId150"/>
    </p:embeddedFont>
    <p:embeddedFont>
      <p:font typeface="Oswald" panose="020B0604020202020204" charset="0"/>
      <p:regular r:id="rId151"/>
      <p:bold r:id="rId152"/>
    </p:embeddedFont>
    <p:embeddedFont>
      <p:font typeface="Tahoma" panose="020B0604030504040204" pitchFamily="34" charset="0"/>
      <p:regular r:id="rId153"/>
      <p:bold r:id="rId1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/>
    <p:restoredTop sz="94830" autoAdjust="0"/>
  </p:normalViewPr>
  <p:slideViewPr>
    <p:cSldViewPr snapToGrid="0" snapToObjects="1">
      <p:cViewPr varScale="1">
        <p:scale>
          <a:sx n="314" d="100"/>
          <a:sy n="314" d="100"/>
        </p:scale>
        <p:origin x="104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3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4.fntdata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5.fntdata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7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8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" name="Google Shape;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0" y="1001267"/>
            <a:ext cx="9144000" cy="4142100"/>
          </a:xfrm>
          <a:prstGeom prst="rect">
            <a:avLst/>
          </a:prstGeom>
          <a:gradFill>
            <a:gsLst>
              <a:gs pos="0">
                <a:srgbClr val="5E7492"/>
              </a:gs>
              <a:gs pos="100000">
                <a:srgbClr val="2F353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59257" y="1236191"/>
            <a:ext cx="4557717" cy="125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swald"/>
              <a:buNone/>
              <a:defRPr sz="360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9257" y="2491384"/>
            <a:ext cx="2621761" cy="96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9D9D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D9D9D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928638" y="27170"/>
            <a:ext cx="72867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ahoma"/>
              <a:buNone/>
            </a:pPr>
            <a:r>
              <a:rPr lang="en-US" sz="4800" b="0" i="1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SharkFest’20 Virtual</a:t>
            </a:r>
            <a:endParaRPr sz="1400" b="0" i="1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34684" y="4835723"/>
            <a:ext cx="76746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#sf20v  •  Online  •  October 12-16</a:t>
            </a: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259257" y="3832503"/>
            <a:ext cx="18470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layout">
  <p:cSld name="Default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150050" y="0"/>
            <a:ext cx="68439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  <a:defRPr sz="4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92952" y="1193801"/>
            <a:ext cx="8208600" cy="3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plus picture">
  <p:cSld name="Bullets plus pictur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895825" y="0"/>
            <a:ext cx="75615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ahoma"/>
              <a:buNone/>
              <a:defRPr sz="4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4"/>
          <p:cNvSpPr>
            <a:spLocks noGrp="1"/>
          </p:cNvSpPr>
          <p:nvPr>
            <p:ph type="pic" idx="2"/>
          </p:nvPr>
        </p:nvSpPr>
        <p:spPr>
          <a:xfrm>
            <a:off x="6062473" y="1193801"/>
            <a:ext cx="2638934" cy="3398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92952" y="1193801"/>
            <a:ext cx="5487224" cy="3398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nly">
  <p:cSld name="Pictur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150050" y="-1375"/>
            <a:ext cx="68439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  <a:defRPr sz="4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5"/>
          <p:cNvSpPr>
            <a:spLocks noGrp="1"/>
          </p:cNvSpPr>
          <p:nvPr>
            <p:ph type="pic" idx="2"/>
          </p:nvPr>
        </p:nvSpPr>
        <p:spPr>
          <a:xfrm>
            <a:off x="492953" y="1193802"/>
            <a:ext cx="8208453" cy="3398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" y="0"/>
            <a:ext cx="9152524" cy="996156"/>
          </a:xfrm>
          <a:prstGeom prst="rect">
            <a:avLst/>
          </a:prstGeom>
          <a:gradFill>
            <a:gsLst>
              <a:gs pos="0">
                <a:srgbClr val="90BBE3"/>
              </a:gs>
              <a:gs pos="100000">
                <a:srgbClr val="397AB7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 descr="sf logo-whit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4450" y="141535"/>
            <a:ext cx="719050" cy="7130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1150050" y="-1375"/>
            <a:ext cx="68439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 sz="3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92953" y="1193801"/>
            <a:ext cx="8208600" cy="3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9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99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/>
          <p:nvPr/>
        </p:nvSpPr>
        <p:spPr>
          <a:xfrm>
            <a:off x="1" y="4809667"/>
            <a:ext cx="9144000" cy="354000"/>
          </a:xfrm>
          <a:prstGeom prst="rect">
            <a:avLst/>
          </a:prstGeom>
          <a:gradFill>
            <a:gsLst>
              <a:gs pos="0">
                <a:srgbClr val="90BBE3"/>
              </a:gs>
              <a:gs pos="100000">
                <a:srgbClr val="397AB7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460925" y="4836075"/>
            <a:ext cx="827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r>
              <a:rPr lang="en-US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#sf20v  •  Online  •  October 12-16</a:t>
            </a: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8330987" y="4796825"/>
            <a:ext cx="4523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" name="Google Shape;13;p1" descr="sf logo-whit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97638" y="131097"/>
            <a:ext cx="719050" cy="71307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ismetwireless.ne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ctrTitle"/>
          </p:nvPr>
        </p:nvSpPr>
        <p:spPr>
          <a:xfrm>
            <a:off x="259257" y="1236191"/>
            <a:ext cx="4557717" cy="125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>
                <a:latin typeface="Tahoma"/>
                <a:ea typeface="Tahoma"/>
                <a:cs typeface="Tahoma"/>
                <a:sym typeface="Tahoma"/>
              </a:rPr>
              <a:t>Kismet &amp; Wireless Security</a:t>
            </a:r>
            <a:endParaRPr lang="en-US" sz="3600" b="1" i="0" u="none" strike="noStrike" cap="none" dirty="0">
              <a:latin typeface="Tahoma"/>
              <a:ea typeface="Tahoma"/>
              <a:cs typeface="Tahoma"/>
            </a:endParaRPr>
          </a:p>
        </p:txBody>
      </p:sp>
      <p:sp>
        <p:nvSpPr>
          <p:cNvPr id="37" name="Google Shape;37;p6"/>
          <p:cNvSpPr txBox="1"/>
          <p:nvPr/>
        </p:nvSpPr>
        <p:spPr>
          <a:xfrm>
            <a:off x="6461363" y="3604719"/>
            <a:ext cx="3125891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3000"/>
            </a:pPr>
            <a:r>
              <a:rPr lang="en-US" sz="30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Mike Kershaw</a:t>
            </a:r>
            <a:endParaRPr lang="en-US" dirty="0"/>
          </a:p>
        </p:txBody>
      </p:sp>
      <p:sp>
        <p:nvSpPr>
          <p:cNvPr id="38" name="Google Shape;38;p6"/>
          <p:cNvSpPr txBox="1"/>
          <p:nvPr/>
        </p:nvSpPr>
        <p:spPr>
          <a:xfrm>
            <a:off x="6460950" y="4000625"/>
            <a:ext cx="24339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r>
              <a:rPr lang="en-US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@kismetwireless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611DC-C346-4629-B1C8-2CBCC4B2D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Lies and screenshots of lies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3F8B5B2-C3CA-446F-A8F3-537A1597F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6" y="1264674"/>
            <a:ext cx="8583651" cy="283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9807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9F86-47CF-4E09-A575-4244F19F1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Silly level of gain</a:t>
            </a:r>
          </a:p>
        </p:txBody>
      </p:sp>
      <p:pic>
        <p:nvPicPr>
          <p:cNvPr id="4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2EE3815B-CAB7-47DF-A69A-40656496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75" y="1034016"/>
            <a:ext cx="71913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608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DF59-D621-40D0-B9A0-E0541F92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Reduced vertical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A3A6D-4F78-4773-801C-400859C4A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Reduced vertical gain</a:t>
            </a:r>
          </a:p>
          <a:p>
            <a:r>
              <a:rPr lang="en-US" dirty="0"/>
              <a:t>Could be reduced to a few </a:t>
            </a:r>
            <a:r>
              <a:rPr lang="en-US" i="1" dirty="0"/>
              <a:t>feet</a:t>
            </a:r>
            <a:r>
              <a:rPr lang="en-US" dirty="0"/>
              <a:t> vertical range</a:t>
            </a:r>
          </a:p>
          <a:p>
            <a:r>
              <a:rPr lang="en-US" dirty="0"/>
              <a:t>Miss networks on the second floor, or even just on a different shelf!</a:t>
            </a:r>
          </a:p>
        </p:txBody>
      </p:sp>
    </p:spTree>
    <p:extLst>
      <p:ext uri="{BB962C8B-B14F-4D97-AF65-F5344CB8AC3E}">
        <p14:creationId xmlns:p14="http://schemas.microsoft.com/office/powerpoint/2010/main" val="2086494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1ACB6-24C4-458B-AB33-D9BF0633B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antenna concerns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C95C7-25AE-49F7-BBB2-55FDE37B5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need an antenna</a:t>
            </a:r>
            <a:r>
              <a:rPr lang="en-US" i="1" dirty="0"/>
              <a:t> designed for Wi-Fi</a:t>
            </a:r>
            <a:endParaRPr lang="en-US" dirty="0"/>
          </a:p>
          <a:p>
            <a:r>
              <a:rPr lang="en-US" dirty="0"/>
              <a:t>2.4/5.8GHz </a:t>
            </a:r>
            <a:endParaRPr lang="en-US" i="1" dirty="0"/>
          </a:p>
          <a:p>
            <a:r>
              <a:rPr lang="en-US" dirty="0"/>
              <a:t>50 Ohm</a:t>
            </a:r>
          </a:p>
          <a:p>
            <a:r>
              <a:rPr lang="en-US" dirty="0"/>
              <a:t>Proper connectors</a:t>
            </a:r>
          </a:p>
          <a:p>
            <a:r>
              <a:rPr lang="en-US" dirty="0"/>
              <a:t>CB, TV, other antennas are </a:t>
            </a:r>
            <a:r>
              <a:rPr lang="en-US" i="1" dirty="0"/>
              <a:t>not</a:t>
            </a:r>
            <a:r>
              <a:rPr lang="en-US" dirty="0"/>
              <a:t> what you want!</a:t>
            </a:r>
          </a:p>
        </p:txBody>
      </p:sp>
    </p:spTree>
    <p:extLst>
      <p:ext uri="{BB962C8B-B14F-4D97-AF65-F5344CB8AC3E}">
        <p14:creationId xmlns:p14="http://schemas.microsoft.com/office/powerpoint/2010/main" val="34440676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EA441-E5DB-4074-B050-C0FEEE08A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endParaRPr lang="en-US"/>
          </a:p>
          <a:p>
            <a:pPr marL="50800" indent="0">
              <a:buNone/>
            </a:pPr>
            <a:endParaRPr lang="en-US" dirty="0"/>
          </a:p>
          <a:p>
            <a:pPr marL="50800" indent="0" algn="ctr">
              <a:buNone/>
            </a:pPr>
            <a:r>
              <a:rPr lang="en-US" dirty="0"/>
              <a:t>More than just Wi-Fi?</a:t>
            </a:r>
          </a:p>
        </p:txBody>
      </p:sp>
    </p:spTree>
    <p:extLst>
      <p:ext uri="{BB962C8B-B14F-4D97-AF65-F5344CB8AC3E}">
        <p14:creationId xmlns:p14="http://schemas.microsoft.com/office/powerpoint/2010/main" val="4479412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CA2DB-777C-40CF-8B8B-8775E241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things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E2B6B-449B-4D01-BAAE-D0BD5E455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other stuff in the airwaves!</a:t>
            </a:r>
          </a:p>
          <a:p>
            <a:r>
              <a:rPr lang="en-US" dirty="0"/>
              <a:t>Generally requires either:</a:t>
            </a:r>
          </a:p>
          <a:p>
            <a:pPr marL="533400" lvl="1" indent="0">
              <a:buNone/>
            </a:pPr>
            <a:r>
              <a:rPr lang="en-US" dirty="0"/>
              <a:t>1. A radio specifically for that protocol</a:t>
            </a:r>
          </a:p>
          <a:p>
            <a:pPr marL="533400" lvl="1" indent="0">
              <a:buNone/>
            </a:pPr>
            <a:r>
              <a:rPr lang="en-US" i="1" dirty="0"/>
              <a:t>Or</a:t>
            </a:r>
          </a:p>
          <a:p>
            <a:pPr marL="533400" lvl="1" indent="0">
              <a:buNone/>
            </a:pPr>
            <a:r>
              <a:rPr lang="en-US" dirty="0"/>
              <a:t>2. A software-defined radio and appropriate software</a:t>
            </a:r>
          </a:p>
        </p:txBody>
      </p:sp>
    </p:spTree>
    <p:extLst>
      <p:ext uri="{BB962C8B-B14F-4D97-AF65-F5344CB8AC3E}">
        <p14:creationId xmlns:p14="http://schemas.microsoft.com/office/powerpoint/2010/main" val="39114966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E9590-9B5C-4A42-BDC9-A4B705B0F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Non-traditional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9489A-A643-4415-A902-C911DD50A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Kismet can handle non-Wi-Fi data</a:t>
            </a:r>
          </a:p>
          <a:p>
            <a:r>
              <a:rPr lang="en-US" dirty="0"/>
              <a:t>Other radio packet protocols</a:t>
            </a:r>
          </a:p>
          <a:p>
            <a:r>
              <a:rPr lang="en-US" dirty="0"/>
              <a:t>Stuff that isn't strictly packets</a:t>
            </a:r>
          </a:p>
          <a:p>
            <a:r>
              <a:rPr lang="en-US" dirty="0"/>
              <a:t>Or has no official standard</a:t>
            </a:r>
          </a:p>
          <a:p>
            <a:r>
              <a:rPr lang="en-US" dirty="0"/>
              <a:t>Hard to make a </a:t>
            </a:r>
            <a:r>
              <a:rPr lang="en-US" dirty="0" err="1"/>
              <a:t>pcap</a:t>
            </a:r>
            <a:r>
              <a:rPr lang="en-US" dirty="0"/>
              <a:t> definition when it's essentially a manufacturer one-off...</a:t>
            </a:r>
          </a:p>
        </p:txBody>
      </p:sp>
    </p:spTree>
    <p:extLst>
      <p:ext uri="{BB962C8B-B14F-4D97-AF65-F5344CB8AC3E}">
        <p14:creationId xmlns:p14="http://schemas.microsoft.com/office/powerpoint/2010/main" val="29154371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4E192-6804-4850-A208-58390579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C4E62-5195-4050-B7FF-29D36E1F3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Commercial radios (</a:t>
            </a:r>
            <a:r>
              <a:rPr lang="en-US" dirty="0" err="1"/>
              <a:t>ie</a:t>
            </a:r>
            <a:r>
              <a:rPr lang="en-US" dirty="0"/>
              <a:t>, Wi-Fi) are designed for one thing</a:t>
            </a:r>
          </a:p>
          <a:p>
            <a:r>
              <a:rPr lang="en-US" dirty="0"/>
              <a:t>Low power, fast processing, dedicated chips</a:t>
            </a:r>
          </a:p>
          <a:p>
            <a:r>
              <a:rPr lang="en-US" dirty="0"/>
              <a:t>Can only see the specific radio band its designed for</a:t>
            </a:r>
          </a:p>
          <a:p>
            <a:r>
              <a:rPr lang="en-US" dirty="0"/>
              <a:t>Can only handle that exact protocol</a:t>
            </a:r>
          </a:p>
        </p:txBody>
      </p:sp>
    </p:spTree>
    <p:extLst>
      <p:ext uri="{BB962C8B-B14F-4D97-AF65-F5344CB8AC3E}">
        <p14:creationId xmlns:p14="http://schemas.microsoft.com/office/powerpoint/2010/main" val="34090465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EA79-B7AB-443F-9E70-AC1C4E31D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07EE5-AD3E-47AC-8975-B6F207FD2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SDR is a generic digitizer + RF front end</a:t>
            </a:r>
          </a:p>
          <a:p>
            <a:r>
              <a:rPr lang="en-US" dirty="0"/>
              <a:t>Can handle "any" protocol if there is software for it</a:t>
            </a:r>
          </a:p>
          <a:p>
            <a:r>
              <a:rPr lang="en-US" dirty="0"/>
              <a:t>The catch?  Power hungry, incredibly CPU hungry, expensive, radio isn't as good</a:t>
            </a:r>
          </a:p>
          <a:p>
            <a:r>
              <a:rPr lang="en-US" dirty="0"/>
              <a:t>Software is quite hard</a:t>
            </a:r>
          </a:p>
        </p:txBody>
      </p:sp>
    </p:spTree>
    <p:extLst>
      <p:ext uri="{BB962C8B-B14F-4D97-AF65-F5344CB8AC3E}">
        <p14:creationId xmlns:p14="http://schemas.microsoft.com/office/powerpoint/2010/main" val="14832508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1DD8-2954-425B-81E2-BEDAB8FB2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SDR characteristics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B19CD-83B9-4D92-869D-A85874995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HW has different features</a:t>
            </a:r>
          </a:p>
          <a:p>
            <a:r>
              <a:rPr lang="en-US" dirty="0"/>
              <a:t>Bandwidth – amount of data captured at once</a:t>
            </a:r>
          </a:p>
          <a:p>
            <a:r>
              <a:rPr lang="en-US" dirty="0"/>
              <a:t>Range – amount of spectrum it can cover</a:t>
            </a:r>
          </a:p>
          <a:p>
            <a:r>
              <a:rPr lang="en-US" dirty="0"/>
              <a:t>Sample size – 8bit or 16bit</a:t>
            </a:r>
          </a:p>
          <a:p>
            <a:r>
              <a:rPr lang="en-US" dirty="0"/>
              <a:t>Single or multiple capture options?</a:t>
            </a:r>
          </a:p>
          <a:p>
            <a:r>
              <a:rPr lang="en-US" dirty="0"/>
              <a:t>More features = $$$, easily $10,000USD+</a:t>
            </a:r>
          </a:p>
        </p:txBody>
      </p:sp>
    </p:spTree>
    <p:extLst>
      <p:ext uri="{BB962C8B-B14F-4D97-AF65-F5344CB8AC3E}">
        <p14:creationId xmlns:p14="http://schemas.microsoft.com/office/powerpoint/2010/main" val="195860246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6755-7C9A-4FAA-93E0-82E2EC02B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Cheap-as-dirt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521C7-40EA-4F92-8093-837F6411C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one cheap as dirt SDR option</a:t>
            </a:r>
          </a:p>
          <a:p>
            <a:r>
              <a:rPr lang="en-US" dirty="0"/>
              <a:t>RTL-SDR</a:t>
            </a:r>
          </a:p>
          <a:p>
            <a:r>
              <a:rPr lang="en-US" dirty="0"/>
              <a:t>Uses a tuner meant for DVB terrestrial TV</a:t>
            </a:r>
          </a:p>
          <a:p>
            <a:r>
              <a:rPr lang="en-US" dirty="0"/>
              <a:t>It's not a very </a:t>
            </a:r>
            <a:r>
              <a:rPr lang="en-US" i="1" dirty="0"/>
              <a:t>good</a:t>
            </a:r>
            <a:r>
              <a:rPr lang="en-US" dirty="0"/>
              <a:t> SDR</a:t>
            </a:r>
          </a:p>
          <a:p>
            <a:r>
              <a:rPr lang="en-US" dirty="0"/>
              <a:t>But it is a </a:t>
            </a:r>
            <a:r>
              <a:rPr lang="en-US" i="1" dirty="0"/>
              <a:t>very </a:t>
            </a:r>
            <a:r>
              <a:rPr lang="en-US" i="1" dirty="0" err="1"/>
              <a:t>very</a:t>
            </a:r>
            <a:r>
              <a:rPr lang="en-US" i="1" dirty="0"/>
              <a:t> cheap</a:t>
            </a:r>
            <a:r>
              <a:rPr lang="en-US" dirty="0"/>
              <a:t> SDR</a:t>
            </a:r>
          </a:p>
          <a:p>
            <a:r>
              <a:rPr lang="en-US" dirty="0"/>
              <a:t>Can’t see Wi-Fi but can see lots of other stuff</a:t>
            </a:r>
          </a:p>
        </p:txBody>
      </p:sp>
    </p:spTree>
    <p:extLst>
      <p:ext uri="{BB962C8B-B14F-4D97-AF65-F5344CB8AC3E}">
        <p14:creationId xmlns:p14="http://schemas.microsoft.com/office/powerpoint/2010/main" val="3127050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E6DF3-F1F8-4DB3-8513-F5DF0661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Lies and screenshots of lies</a:t>
            </a:r>
          </a:p>
        </p:txBody>
      </p:sp>
      <p:pic>
        <p:nvPicPr>
          <p:cNvPr id="4" name="Picture 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8010272-990A-4650-8995-95BB7AB58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13" y="1629795"/>
            <a:ext cx="8165480" cy="174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9566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00E2-EDEB-4320-A091-34AD40041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of the expensive models</a:t>
            </a: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60E3740-E364-4EDE-AFBD-9B4860502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2" y="1514807"/>
            <a:ext cx="88392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3379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61A-853B-4FF5-B391-0CD989872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cheap its good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904AD-F4E0-4D3F-B757-4E8CBC144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really is a crap device</a:t>
            </a:r>
          </a:p>
          <a:p>
            <a:r>
              <a:rPr lang="en-US" dirty="0"/>
              <a:t>But for $20 to see quite a few protocols...</a:t>
            </a:r>
          </a:p>
          <a:p>
            <a:r>
              <a:rPr lang="en-US" dirty="0"/>
              <a:t>Great way to get into SDR</a:t>
            </a:r>
          </a:p>
          <a:p>
            <a:r>
              <a:rPr lang="en-US" dirty="0"/>
              <a:t>Kismet can use it for a number of things</a:t>
            </a:r>
          </a:p>
          <a:p>
            <a:r>
              <a:rPr lang="en-US" dirty="0"/>
              <a:t>Or you can use a number of RTLSDRs at once for multiple protocols</a:t>
            </a:r>
          </a:p>
        </p:txBody>
      </p:sp>
    </p:spTree>
    <p:extLst>
      <p:ext uri="{BB962C8B-B14F-4D97-AF65-F5344CB8AC3E}">
        <p14:creationId xmlns:p14="http://schemas.microsoft.com/office/powerpoint/2010/main" val="38766447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5DC33-A127-4959-96F6-429017C83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meters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8F4A2-90C8-415D-9CD6-F323E989A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implement automatic power monitoring protocols</a:t>
            </a:r>
          </a:p>
          <a:p>
            <a:r>
              <a:rPr lang="en-US" dirty="0"/>
              <a:t>Allows the power company to read them from the street...</a:t>
            </a:r>
          </a:p>
          <a:p>
            <a:r>
              <a:rPr lang="en-US" dirty="0"/>
              <a:t>Kismet can also decode them!</a:t>
            </a:r>
          </a:p>
        </p:txBody>
      </p:sp>
    </p:spTree>
    <p:extLst>
      <p:ext uri="{BB962C8B-B14F-4D97-AF65-F5344CB8AC3E}">
        <p14:creationId xmlns:p14="http://schemas.microsoft.com/office/powerpoint/2010/main" val="30115630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50B64-52E8-4E21-AA49-4BFC7AE8A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AMR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E3F50C6-C710-4EDD-B18E-26B0EAFDB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58" y="1133978"/>
            <a:ext cx="8876856" cy="297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893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50649-C5B7-496B-A011-F123B5D1F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and temperature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B4325-A1E6-416B-97D9-545BCEB27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weather stations have 433mhz radio links to the in-house display</a:t>
            </a:r>
          </a:p>
          <a:p>
            <a:r>
              <a:rPr lang="en-US" dirty="0"/>
              <a:t>Same for thermometers with a central display</a:t>
            </a:r>
          </a:p>
        </p:txBody>
      </p:sp>
    </p:spTree>
    <p:extLst>
      <p:ext uri="{BB962C8B-B14F-4D97-AF65-F5344CB8AC3E}">
        <p14:creationId xmlns:p14="http://schemas.microsoft.com/office/powerpoint/2010/main" val="13489899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2FA2A-D754-4244-AF2E-50C97564B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stations</a:t>
            </a:r>
          </a:p>
        </p:txBody>
      </p:sp>
      <p:pic>
        <p:nvPicPr>
          <p:cNvPr id="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46B0ABB8-05DD-49A7-8011-7793786B1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1" y="1075147"/>
            <a:ext cx="8930019" cy="19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8516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2ED46-10CA-4161-A501-305C616BA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Thermometers</a:t>
            </a: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F4BAC4B-9B37-46AA-90D1-0D4E7748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1" y="1046863"/>
            <a:ext cx="7071538" cy="378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032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63A92-5590-4897-ABD2-5AFA4BC1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Thermometers</a:t>
            </a: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E95F3A-DCAF-4F9A-9D54-27CC087B3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8" y="1252950"/>
            <a:ext cx="8464845" cy="316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149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2EB80-9B9E-42D1-B46C-7860A99C9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ADSB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4831AC-D834-49BC-9B0F-1EDA17436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FAA mandates planes have an active transponder</a:t>
            </a:r>
          </a:p>
          <a:p>
            <a:r>
              <a:rPr lang="en-US" dirty="0"/>
              <a:t>ADSB packets include the registration info, callsigns, altitude and direction</a:t>
            </a:r>
          </a:p>
          <a:p>
            <a:r>
              <a:rPr lang="en-US" dirty="0"/>
              <a:t>How sites like </a:t>
            </a:r>
            <a:r>
              <a:rPr lang="en-US" dirty="0" err="1"/>
              <a:t>Flightaware</a:t>
            </a:r>
            <a:r>
              <a:rPr lang="en-US" dirty="0"/>
              <a:t> work</a:t>
            </a:r>
          </a:p>
        </p:txBody>
      </p:sp>
    </p:spTree>
    <p:extLst>
      <p:ext uri="{BB962C8B-B14F-4D97-AF65-F5344CB8AC3E}">
        <p14:creationId xmlns:p14="http://schemas.microsoft.com/office/powerpoint/2010/main" val="38885867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8229-9936-4BE3-91D0-EE310426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Airplanes!?</a:t>
            </a: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358C7D-181A-4A45-9464-8605EF4CE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92" y="1072284"/>
            <a:ext cx="7434816" cy="360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73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0A22-DF8F-4D4A-9929-2667B9D73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Lies and screenshots of lies</a:t>
            </a:r>
          </a:p>
        </p:txBody>
      </p:sp>
      <p:pic>
        <p:nvPicPr>
          <p:cNvPr id="5" name="Picture 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17EC78B-2FE5-4C16-B989-69186F8E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13" y="1629795"/>
            <a:ext cx="8165480" cy="174451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DD77282-6ACE-4142-9833-C7CFBAC984DC}"/>
              </a:ext>
            </a:extLst>
          </p:cNvPr>
          <p:cNvSpPr/>
          <p:nvPr/>
        </p:nvSpPr>
        <p:spPr>
          <a:xfrm>
            <a:off x="980752" y="2256504"/>
            <a:ext cx="4793242" cy="796413"/>
          </a:xfrm>
          <a:custGeom>
            <a:avLst/>
            <a:gdLst>
              <a:gd name="connsiteX0" fmla="*/ 3030809 w 4793242"/>
              <a:gd name="connsiteY0" fmla="*/ 51619 h 796413"/>
              <a:gd name="connsiteX1" fmla="*/ 2986564 w 4793242"/>
              <a:gd name="connsiteY1" fmla="*/ 58993 h 796413"/>
              <a:gd name="connsiteX2" fmla="*/ 2315513 w 4793242"/>
              <a:gd name="connsiteY2" fmla="*/ 58993 h 796413"/>
              <a:gd name="connsiteX3" fmla="*/ 1614964 w 4793242"/>
              <a:gd name="connsiteY3" fmla="*/ 36871 h 796413"/>
              <a:gd name="connsiteX4" fmla="*/ 1319996 w 4793242"/>
              <a:gd name="connsiteY4" fmla="*/ 14748 h 796413"/>
              <a:gd name="connsiteX5" fmla="*/ 597325 w 4793242"/>
              <a:gd name="connsiteY5" fmla="*/ 22122 h 796413"/>
              <a:gd name="connsiteX6" fmla="*/ 420345 w 4793242"/>
              <a:gd name="connsiteY6" fmla="*/ 29497 h 796413"/>
              <a:gd name="connsiteX7" fmla="*/ 294983 w 4793242"/>
              <a:gd name="connsiteY7" fmla="*/ 51619 h 796413"/>
              <a:gd name="connsiteX8" fmla="*/ 258113 w 4793242"/>
              <a:gd name="connsiteY8" fmla="*/ 58993 h 796413"/>
              <a:gd name="connsiteX9" fmla="*/ 235990 w 4793242"/>
              <a:gd name="connsiteY9" fmla="*/ 66368 h 796413"/>
              <a:gd name="connsiteX10" fmla="*/ 184371 w 4793242"/>
              <a:gd name="connsiteY10" fmla="*/ 81116 h 796413"/>
              <a:gd name="connsiteX11" fmla="*/ 140125 w 4793242"/>
              <a:gd name="connsiteY11" fmla="*/ 125361 h 796413"/>
              <a:gd name="connsiteX12" fmla="*/ 125377 w 4793242"/>
              <a:gd name="connsiteY12" fmla="*/ 140110 h 796413"/>
              <a:gd name="connsiteX13" fmla="*/ 66383 w 4793242"/>
              <a:gd name="connsiteY13" fmla="*/ 199103 h 796413"/>
              <a:gd name="connsiteX14" fmla="*/ 36887 w 4793242"/>
              <a:gd name="connsiteY14" fmla="*/ 287593 h 796413"/>
              <a:gd name="connsiteX15" fmla="*/ 22138 w 4793242"/>
              <a:gd name="connsiteY15" fmla="*/ 331839 h 796413"/>
              <a:gd name="connsiteX16" fmla="*/ 7390 w 4793242"/>
              <a:gd name="connsiteY16" fmla="*/ 353961 h 796413"/>
              <a:gd name="connsiteX17" fmla="*/ 7390 w 4793242"/>
              <a:gd name="connsiteY17" fmla="*/ 486697 h 796413"/>
              <a:gd name="connsiteX18" fmla="*/ 22138 w 4793242"/>
              <a:gd name="connsiteY18" fmla="*/ 530942 h 796413"/>
              <a:gd name="connsiteX19" fmla="*/ 51635 w 4793242"/>
              <a:gd name="connsiteY19" fmla="*/ 560439 h 796413"/>
              <a:gd name="connsiteX20" fmla="*/ 73758 w 4793242"/>
              <a:gd name="connsiteY20" fmla="*/ 597310 h 796413"/>
              <a:gd name="connsiteX21" fmla="*/ 95880 w 4793242"/>
              <a:gd name="connsiteY21" fmla="*/ 604684 h 796413"/>
              <a:gd name="connsiteX22" fmla="*/ 118003 w 4793242"/>
              <a:gd name="connsiteY22" fmla="*/ 619432 h 796413"/>
              <a:gd name="connsiteX23" fmla="*/ 162248 w 4793242"/>
              <a:gd name="connsiteY23" fmla="*/ 634181 h 796413"/>
              <a:gd name="connsiteX24" fmla="*/ 206493 w 4793242"/>
              <a:gd name="connsiteY24" fmla="*/ 648929 h 796413"/>
              <a:gd name="connsiteX25" fmla="*/ 228616 w 4793242"/>
              <a:gd name="connsiteY25" fmla="*/ 656303 h 796413"/>
              <a:gd name="connsiteX26" fmla="*/ 287609 w 4793242"/>
              <a:gd name="connsiteY26" fmla="*/ 693174 h 796413"/>
              <a:gd name="connsiteX27" fmla="*/ 346603 w 4793242"/>
              <a:gd name="connsiteY27" fmla="*/ 707922 h 796413"/>
              <a:gd name="connsiteX28" fmla="*/ 376100 w 4793242"/>
              <a:gd name="connsiteY28" fmla="*/ 715297 h 796413"/>
              <a:gd name="connsiteX29" fmla="*/ 405596 w 4793242"/>
              <a:gd name="connsiteY29" fmla="*/ 730045 h 796413"/>
              <a:gd name="connsiteX30" fmla="*/ 442467 w 4793242"/>
              <a:gd name="connsiteY30" fmla="*/ 737419 h 796413"/>
              <a:gd name="connsiteX31" fmla="*/ 508835 w 4793242"/>
              <a:gd name="connsiteY31" fmla="*/ 752168 h 796413"/>
              <a:gd name="connsiteX32" fmla="*/ 538332 w 4793242"/>
              <a:gd name="connsiteY32" fmla="*/ 766916 h 796413"/>
              <a:gd name="connsiteX33" fmla="*/ 722687 w 4793242"/>
              <a:gd name="connsiteY33" fmla="*/ 789039 h 796413"/>
              <a:gd name="connsiteX34" fmla="*/ 1592842 w 4793242"/>
              <a:gd name="connsiteY34" fmla="*/ 781664 h 796413"/>
              <a:gd name="connsiteX35" fmla="*/ 1740325 w 4793242"/>
              <a:gd name="connsiteY35" fmla="*/ 759542 h 796413"/>
              <a:gd name="connsiteX36" fmla="*/ 1939429 w 4793242"/>
              <a:gd name="connsiteY36" fmla="*/ 744793 h 796413"/>
              <a:gd name="connsiteX37" fmla="*/ 2160654 w 4793242"/>
              <a:gd name="connsiteY37" fmla="*/ 722671 h 796413"/>
              <a:gd name="connsiteX38" fmla="*/ 2359758 w 4793242"/>
              <a:gd name="connsiteY38" fmla="*/ 700548 h 796413"/>
              <a:gd name="connsiteX39" fmla="*/ 2632603 w 4793242"/>
              <a:gd name="connsiteY39" fmla="*/ 693174 h 796413"/>
              <a:gd name="connsiteX40" fmla="*/ 2964442 w 4793242"/>
              <a:gd name="connsiteY40" fmla="*/ 700548 h 796413"/>
              <a:gd name="connsiteX41" fmla="*/ 3052932 w 4793242"/>
              <a:gd name="connsiteY41" fmla="*/ 722671 h 796413"/>
              <a:gd name="connsiteX42" fmla="*/ 3488009 w 4793242"/>
              <a:gd name="connsiteY42" fmla="*/ 730045 h 796413"/>
              <a:gd name="connsiteX43" fmla="*/ 3628119 w 4793242"/>
              <a:gd name="connsiteY43" fmla="*/ 744793 h 796413"/>
              <a:gd name="connsiteX44" fmla="*/ 3657616 w 4793242"/>
              <a:gd name="connsiteY44" fmla="*/ 752168 h 796413"/>
              <a:gd name="connsiteX45" fmla="*/ 3731358 w 4793242"/>
              <a:gd name="connsiteY45" fmla="*/ 759542 h 796413"/>
              <a:gd name="connsiteX46" fmla="*/ 3841971 w 4793242"/>
              <a:gd name="connsiteY46" fmla="*/ 781664 h 796413"/>
              <a:gd name="connsiteX47" fmla="*/ 4313919 w 4793242"/>
              <a:gd name="connsiteY47" fmla="*/ 796413 h 796413"/>
              <a:gd name="connsiteX48" fmla="*/ 4498274 w 4793242"/>
              <a:gd name="connsiteY48" fmla="*/ 781664 h 796413"/>
              <a:gd name="connsiteX49" fmla="*/ 4520396 w 4793242"/>
              <a:gd name="connsiteY49" fmla="*/ 774290 h 796413"/>
              <a:gd name="connsiteX50" fmla="*/ 4557267 w 4793242"/>
              <a:gd name="connsiteY50" fmla="*/ 752168 h 796413"/>
              <a:gd name="connsiteX51" fmla="*/ 4594138 w 4793242"/>
              <a:gd name="connsiteY51" fmla="*/ 715297 h 796413"/>
              <a:gd name="connsiteX52" fmla="*/ 4638383 w 4793242"/>
              <a:gd name="connsiteY52" fmla="*/ 685800 h 796413"/>
              <a:gd name="connsiteX53" fmla="*/ 4697377 w 4793242"/>
              <a:gd name="connsiteY53" fmla="*/ 641555 h 796413"/>
              <a:gd name="connsiteX54" fmla="*/ 4704751 w 4793242"/>
              <a:gd name="connsiteY54" fmla="*/ 619432 h 796413"/>
              <a:gd name="connsiteX55" fmla="*/ 4734248 w 4793242"/>
              <a:gd name="connsiteY55" fmla="*/ 575187 h 796413"/>
              <a:gd name="connsiteX56" fmla="*/ 4756371 w 4793242"/>
              <a:gd name="connsiteY56" fmla="*/ 530942 h 796413"/>
              <a:gd name="connsiteX57" fmla="*/ 4778493 w 4793242"/>
              <a:gd name="connsiteY57" fmla="*/ 457200 h 796413"/>
              <a:gd name="connsiteX58" fmla="*/ 4793242 w 4793242"/>
              <a:gd name="connsiteY58" fmla="*/ 383458 h 796413"/>
              <a:gd name="connsiteX59" fmla="*/ 4785867 w 4793242"/>
              <a:gd name="connsiteY59" fmla="*/ 191729 h 796413"/>
              <a:gd name="connsiteX60" fmla="*/ 4778493 w 4793242"/>
              <a:gd name="connsiteY60" fmla="*/ 169606 h 796413"/>
              <a:gd name="connsiteX61" fmla="*/ 4704751 w 4793242"/>
              <a:gd name="connsiteY61" fmla="*/ 125361 h 796413"/>
              <a:gd name="connsiteX62" fmla="*/ 4682629 w 4793242"/>
              <a:gd name="connsiteY62" fmla="*/ 117987 h 796413"/>
              <a:gd name="connsiteX63" fmla="*/ 4608887 w 4793242"/>
              <a:gd name="connsiteY63" fmla="*/ 103239 h 796413"/>
              <a:gd name="connsiteX64" fmla="*/ 4549893 w 4793242"/>
              <a:gd name="connsiteY64" fmla="*/ 88490 h 796413"/>
              <a:gd name="connsiteX65" fmla="*/ 4527771 w 4793242"/>
              <a:gd name="connsiteY65" fmla="*/ 81116 h 796413"/>
              <a:gd name="connsiteX66" fmla="*/ 4446654 w 4793242"/>
              <a:gd name="connsiteY66" fmla="*/ 66368 h 796413"/>
              <a:gd name="connsiteX67" fmla="*/ 4387661 w 4793242"/>
              <a:gd name="connsiteY67" fmla="*/ 44245 h 796413"/>
              <a:gd name="connsiteX68" fmla="*/ 4350790 w 4793242"/>
              <a:gd name="connsiteY68" fmla="*/ 36871 h 796413"/>
              <a:gd name="connsiteX69" fmla="*/ 4262300 w 4793242"/>
              <a:gd name="connsiteY69" fmla="*/ 14748 h 796413"/>
              <a:gd name="connsiteX70" fmla="*/ 4225429 w 4793242"/>
              <a:gd name="connsiteY70" fmla="*/ 7374 h 796413"/>
              <a:gd name="connsiteX71" fmla="*/ 4026325 w 4793242"/>
              <a:gd name="connsiteY71" fmla="*/ 0 h 796413"/>
              <a:gd name="connsiteX72" fmla="*/ 3664990 w 4793242"/>
              <a:gd name="connsiteY72" fmla="*/ 14748 h 796413"/>
              <a:gd name="connsiteX73" fmla="*/ 3089803 w 4793242"/>
              <a:gd name="connsiteY73" fmla="*/ 29497 h 796413"/>
              <a:gd name="connsiteX74" fmla="*/ 2927571 w 4793242"/>
              <a:gd name="connsiteY74" fmla="*/ 36871 h 79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4793242" h="796413">
                <a:moveTo>
                  <a:pt x="3030809" y="51619"/>
                </a:moveTo>
                <a:cubicBezTo>
                  <a:pt x="3016061" y="54077"/>
                  <a:pt x="3001413" y="57246"/>
                  <a:pt x="2986564" y="58993"/>
                </a:cubicBezTo>
                <a:cubicBezTo>
                  <a:pt x="2767173" y="84805"/>
                  <a:pt x="2515540" y="62143"/>
                  <a:pt x="2315513" y="58993"/>
                </a:cubicBezTo>
                <a:cubicBezTo>
                  <a:pt x="1949958" y="53236"/>
                  <a:pt x="1983111" y="52210"/>
                  <a:pt x="1614964" y="36871"/>
                </a:cubicBezTo>
                <a:cubicBezTo>
                  <a:pt x="1520155" y="27390"/>
                  <a:pt x="1408889" y="15443"/>
                  <a:pt x="1319996" y="14748"/>
                </a:cubicBezTo>
                <a:lnTo>
                  <a:pt x="597325" y="22122"/>
                </a:lnTo>
                <a:cubicBezTo>
                  <a:pt x="538332" y="24580"/>
                  <a:pt x="479196" y="24725"/>
                  <a:pt x="420345" y="29497"/>
                </a:cubicBezTo>
                <a:cubicBezTo>
                  <a:pt x="330842" y="36754"/>
                  <a:pt x="350711" y="39235"/>
                  <a:pt x="294983" y="51619"/>
                </a:cubicBezTo>
                <a:cubicBezTo>
                  <a:pt x="282748" y="54338"/>
                  <a:pt x="270272" y="55953"/>
                  <a:pt x="258113" y="58993"/>
                </a:cubicBezTo>
                <a:cubicBezTo>
                  <a:pt x="250572" y="60878"/>
                  <a:pt x="243464" y="64232"/>
                  <a:pt x="235990" y="66368"/>
                </a:cubicBezTo>
                <a:cubicBezTo>
                  <a:pt x="171156" y="84893"/>
                  <a:pt x="237426" y="63431"/>
                  <a:pt x="184371" y="81116"/>
                </a:cubicBezTo>
                <a:lnTo>
                  <a:pt x="140125" y="125361"/>
                </a:lnTo>
                <a:cubicBezTo>
                  <a:pt x="135209" y="130277"/>
                  <a:pt x="129234" y="134325"/>
                  <a:pt x="125377" y="140110"/>
                </a:cubicBezTo>
                <a:cubicBezTo>
                  <a:pt x="89782" y="193502"/>
                  <a:pt x="111734" y="176428"/>
                  <a:pt x="66383" y="199103"/>
                </a:cubicBezTo>
                <a:lnTo>
                  <a:pt x="36887" y="287593"/>
                </a:lnTo>
                <a:cubicBezTo>
                  <a:pt x="36885" y="287598"/>
                  <a:pt x="22141" y="331835"/>
                  <a:pt x="22138" y="331839"/>
                </a:cubicBezTo>
                <a:lnTo>
                  <a:pt x="7390" y="353961"/>
                </a:lnTo>
                <a:cubicBezTo>
                  <a:pt x="1001" y="417850"/>
                  <a:pt x="-5420" y="426914"/>
                  <a:pt x="7390" y="486697"/>
                </a:cubicBezTo>
                <a:cubicBezTo>
                  <a:pt x="10647" y="501898"/>
                  <a:pt x="11145" y="519949"/>
                  <a:pt x="22138" y="530942"/>
                </a:cubicBezTo>
                <a:lnTo>
                  <a:pt x="51635" y="560439"/>
                </a:lnTo>
                <a:cubicBezTo>
                  <a:pt x="57436" y="577841"/>
                  <a:pt x="56887" y="587187"/>
                  <a:pt x="73758" y="597310"/>
                </a:cubicBezTo>
                <a:cubicBezTo>
                  <a:pt x="80423" y="601309"/>
                  <a:pt x="88928" y="601208"/>
                  <a:pt x="95880" y="604684"/>
                </a:cubicBezTo>
                <a:cubicBezTo>
                  <a:pt x="103807" y="608647"/>
                  <a:pt x="109904" y="615832"/>
                  <a:pt x="118003" y="619432"/>
                </a:cubicBezTo>
                <a:cubicBezTo>
                  <a:pt x="132209" y="625746"/>
                  <a:pt x="147500" y="629265"/>
                  <a:pt x="162248" y="634181"/>
                </a:cubicBezTo>
                <a:lnTo>
                  <a:pt x="206493" y="648929"/>
                </a:lnTo>
                <a:lnTo>
                  <a:pt x="228616" y="656303"/>
                </a:lnTo>
                <a:cubicBezTo>
                  <a:pt x="248799" y="671440"/>
                  <a:pt x="263316" y="685076"/>
                  <a:pt x="287609" y="693174"/>
                </a:cubicBezTo>
                <a:cubicBezTo>
                  <a:pt x="306839" y="699584"/>
                  <a:pt x="326938" y="703006"/>
                  <a:pt x="346603" y="707922"/>
                </a:cubicBezTo>
                <a:cubicBezTo>
                  <a:pt x="356435" y="710380"/>
                  <a:pt x="367035" y="710764"/>
                  <a:pt x="376100" y="715297"/>
                </a:cubicBezTo>
                <a:cubicBezTo>
                  <a:pt x="385932" y="720213"/>
                  <a:pt x="395168" y="726569"/>
                  <a:pt x="405596" y="730045"/>
                </a:cubicBezTo>
                <a:cubicBezTo>
                  <a:pt x="417487" y="734008"/>
                  <a:pt x="430307" y="734379"/>
                  <a:pt x="442467" y="737419"/>
                </a:cubicBezTo>
                <a:cubicBezTo>
                  <a:pt x="515091" y="755574"/>
                  <a:pt x="387067" y="731871"/>
                  <a:pt x="508835" y="752168"/>
                </a:cubicBezTo>
                <a:cubicBezTo>
                  <a:pt x="518667" y="757084"/>
                  <a:pt x="527667" y="764250"/>
                  <a:pt x="538332" y="766916"/>
                </a:cubicBezTo>
                <a:cubicBezTo>
                  <a:pt x="600605" y="782484"/>
                  <a:pt x="658987" y="784138"/>
                  <a:pt x="722687" y="789039"/>
                </a:cubicBezTo>
                <a:lnTo>
                  <a:pt x="1592842" y="781664"/>
                </a:lnTo>
                <a:cubicBezTo>
                  <a:pt x="1763112" y="779064"/>
                  <a:pt x="1626307" y="779662"/>
                  <a:pt x="1740325" y="759542"/>
                </a:cubicBezTo>
                <a:cubicBezTo>
                  <a:pt x="1780708" y="752416"/>
                  <a:pt x="1916512" y="746141"/>
                  <a:pt x="1939429" y="744793"/>
                </a:cubicBezTo>
                <a:cubicBezTo>
                  <a:pt x="2167404" y="712226"/>
                  <a:pt x="1910794" y="746096"/>
                  <a:pt x="2160654" y="722671"/>
                </a:cubicBezTo>
                <a:cubicBezTo>
                  <a:pt x="2226115" y="716534"/>
                  <a:pt x="2293604" y="703304"/>
                  <a:pt x="2359758" y="700548"/>
                </a:cubicBezTo>
                <a:cubicBezTo>
                  <a:pt x="2450661" y="696760"/>
                  <a:pt x="2541655" y="695632"/>
                  <a:pt x="2632603" y="693174"/>
                </a:cubicBezTo>
                <a:cubicBezTo>
                  <a:pt x="2743216" y="695632"/>
                  <a:pt x="2853993" y="694051"/>
                  <a:pt x="2964442" y="700548"/>
                </a:cubicBezTo>
                <a:cubicBezTo>
                  <a:pt x="3294535" y="719966"/>
                  <a:pt x="2732076" y="712799"/>
                  <a:pt x="3052932" y="722671"/>
                </a:cubicBezTo>
                <a:cubicBezTo>
                  <a:pt x="3197910" y="727132"/>
                  <a:pt x="3342983" y="727587"/>
                  <a:pt x="3488009" y="730045"/>
                </a:cubicBezTo>
                <a:cubicBezTo>
                  <a:pt x="3534712" y="734961"/>
                  <a:pt x="3582560" y="733402"/>
                  <a:pt x="3628119" y="744793"/>
                </a:cubicBezTo>
                <a:cubicBezTo>
                  <a:pt x="3637951" y="747251"/>
                  <a:pt x="3647583" y="750735"/>
                  <a:pt x="3657616" y="752168"/>
                </a:cubicBezTo>
                <a:cubicBezTo>
                  <a:pt x="3682071" y="755662"/>
                  <a:pt x="3706965" y="755639"/>
                  <a:pt x="3731358" y="759542"/>
                </a:cubicBezTo>
                <a:cubicBezTo>
                  <a:pt x="3768487" y="765482"/>
                  <a:pt x="3804417" y="779786"/>
                  <a:pt x="3841971" y="781664"/>
                </a:cubicBezTo>
                <a:cubicBezTo>
                  <a:pt x="4097502" y="794442"/>
                  <a:pt x="3940244" y="787921"/>
                  <a:pt x="4313919" y="796413"/>
                </a:cubicBezTo>
                <a:cubicBezTo>
                  <a:pt x="4376374" y="793126"/>
                  <a:pt x="4437497" y="795171"/>
                  <a:pt x="4498274" y="781664"/>
                </a:cubicBezTo>
                <a:cubicBezTo>
                  <a:pt x="4505862" y="779978"/>
                  <a:pt x="4513022" y="776748"/>
                  <a:pt x="4520396" y="774290"/>
                </a:cubicBezTo>
                <a:cubicBezTo>
                  <a:pt x="4583466" y="711225"/>
                  <a:pt x="4480672" y="809614"/>
                  <a:pt x="4557267" y="752168"/>
                </a:cubicBezTo>
                <a:cubicBezTo>
                  <a:pt x="4571172" y="741739"/>
                  <a:pt x="4579676" y="724938"/>
                  <a:pt x="4594138" y="715297"/>
                </a:cubicBezTo>
                <a:cubicBezTo>
                  <a:pt x="4608886" y="705465"/>
                  <a:pt x="4624203" y="696435"/>
                  <a:pt x="4638383" y="685800"/>
                </a:cubicBezTo>
                <a:lnTo>
                  <a:pt x="4697377" y="641555"/>
                </a:lnTo>
                <a:cubicBezTo>
                  <a:pt x="4699835" y="634181"/>
                  <a:pt x="4700976" y="626227"/>
                  <a:pt x="4704751" y="619432"/>
                </a:cubicBezTo>
                <a:cubicBezTo>
                  <a:pt x="4713359" y="603937"/>
                  <a:pt x="4728643" y="592003"/>
                  <a:pt x="4734248" y="575187"/>
                </a:cubicBezTo>
                <a:cubicBezTo>
                  <a:pt x="4744424" y="544656"/>
                  <a:pt x="4737310" y="559532"/>
                  <a:pt x="4756371" y="530942"/>
                </a:cubicBezTo>
                <a:cubicBezTo>
                  <a:pt x="4767488" y="497591"/>
                  <a:pt x="4771805" y="488408"/>
                  <a:pt x="4778493" y="457200"/>
                </a:cubicBezTo>
                <a:cubicBezTo>
                  <a:pt x="4783745" y="432689"/>
                  <a:pt x="4793242" y="383458"/>
                  <a:pt x="4793242" y="383458"/>
                </a:cubicBezTo>
                <a:cubicBezTo>
                  <a:pt x="4790784" y="319548"/>
                  <a:pt x="4790268" y="255534"/>
                  <a:pt x="4785867" y="191729"/>
                </a:cubicBezTo>
                <a:cubicBezTo>
                  <a:pt x="4785332" y="183974"/>
                  <a:pt x="4783989" y="175102"/>
                  <a:pt x="4778493" y="169606"/>
                </a:cubicBezTo>
                <a:cubicBezTo>
                  <a:pt x="4765390" y="156503"/>
                  <a:pt x="4725115" y="134089"/>
                  <a:pt x="4704751" y="125361"/>
                </a:cubicBezTo>
                <a:cubicBezTo>
                  <a:pt x="4697607" y="122299"/>
                  <a:pt x="4690203" y="119735"/>
                  <a:pt x="4682629" y="117987"/>
                </a:cubicBezTo>
                <a:cubicBezTo>
                  <a:pt x="4658203" y="112350"/>
                  <a:pt x="4633206" y="109319"/>
                  <a:pt x="4608887" y="103239"/>
                </a:cubicBezTo>
                <a:cubicBezTo>
                  <a:pt x="4589222" y="98323"/>
                  <a:pt x="4569123" y="94900"/>
                  <a:pt x="4549893" y="88490"/>
                </a:cubicBezTo>
                <a:cubicBezTo>
                  <a:pt x="4542519" y="86032"/>
                  <a:pt x="4535371" y="82745"/>
                  <a:pt x="4527771" y="81116"/>
                </a:cubicBezTo>
                <a:cubicBezTo>
                  <a:pt x="4500899" y="75358"/>
                  <a:pt x="4473693" y="71284"/>
                  <a:pt x="4446654" y="66368"/>
                </a:cubicBezTo>
                <a:cubicBezTo>
                  <a:pt x="4435374" y="61856"/>
                  <a:pt x="4403076" y="48099"/>
                  <a:pt x="4387661" y="44245"/>
                </a:cubicBezTo>
                <a:cubicBezTo>
                  <a:pt x="4375501" y="41205"/>
                  <a:pt x="4362991" y="39742"/>
                  <a:pt x="4350790" y="36871"/>
                </a:cubicBezTo>
                <a:cubicBezTo>
                  <a:pt x="4321194" y="29907"/>
                  <a:pt x="4292114" y="20711"/>
                  <a:pt x="4262300" y="14748"/>
                </a:cubicBezTo>
                <a:cubicBezTo>
                  <a:pt x="4250010" y="12290"/>
                  <a:pt x="4237938" y="8156"/>
                  <a:pt x="4225429" y="7374"/>
                </a:cubicBezTo>
                <a:cubicBezTo>
                  <a:pt x="4159145" y="3231"/>
                  <a:pt x="4092693" y="2458"/>
                  <a:pt x="4026325" y="0"/>
                </a:cubicBezTo>
                <a:lnTo>
                  <a:pt x="3664990" y="14748"/>
                </a:lnTo>
                <a:lnTo>
                  <a:pt x="3089803" y="29497"/>
                </a:lnTo>
                <a:lnTo>
                  <a:pt x="2927571" y="36871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0295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F75F-3C53-4D54-B0E6-3D67439C3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planes!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45956AA3-8913-444D-B342-B35C20829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0" y="1203087"/>
            <a:ext cx="9009763" cy="27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8457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CB695-CD7F-4D93-B59B-D574503DD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Decoding SDR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0F40F-8CD1-4F80-AD5C-3BFCB092E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SDR reports data as a constant stream of "IQ"</a:t>
            </a:r>
          </a:p>
          <a:p>
            <a:r>
              <a:rPr lang="en-US"/>
              <a:t>Gives power and phase of the signal</a:t>
            </a:r>
          </a:p>
          <a:p>
            <a:r>
              <a:rPr lang="en-US"/>
              <a:t>Can be used to decode radio signal</a:t>
            </a:r>
          </a:p>
          <a:p>
            <a:r>
              <a:rPr lang="en-US" dirty="0"/>
              <a:t>Fairly complex to identify packets among the </a:t>
            </a:r>
            <a:r>
              <a:rPr lang="en-US"/>
              <a:t>noise and conflicting data</a:t>
            </a:r>
            <a:endParaRPr lang="en-US" dirty="0"/>
          </a:p>
          <a:p>
            <a:r>
              <a:rPr lang="en-US"/>
              <a:t>Usually takes a lot of CPU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3106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221BD-0AF8-4B8E-A589-D608F5D1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Bluetooth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4F9C4-15CF-4F21-91C3-8DA65E6B4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Much harder to sniff than Wi-Fi</a:t>
            </a:r>
          </a:p>
          <a:p>
            <a:r>
              <a:rPr lang="en-US"/>
              <a:t>Kismet can detect advertising devices with hci</a:t>
            </a:r>
            <a:endParaRPr lang="en-US" dirty="0"/>
          </a:p>
          <a:p>
            <a:r>
              <a:rPr lang="en-US"/>
              <a:t>Can sniff BTLE with Ubertooth, TICC2540, NXP, 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0383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C6AA2-BCE4-47E0-808A-75D7613C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BT</a:t>
            </a: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D0BBFE6A-EDA7-44CC-9569-6505637D4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42151"/>
            <a:ext cx="88392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828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23D1-7A2F-4FA1-B12B-FAE2A59D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Zigbee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7DAF5-156E-4950-86D5-B59B27126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capture with Freaklabs, TICC2531, others</a:t>
            </a:r>
          </a:p>
          <a:p>
            <a:r>
              <a:rPr lang="en-US"/>
              <a:t>Can't currently display</a:t>
            </a:r>
            <a:endParaRPr lang="en-US" dirty="0"/>
          </a:p>
          <a:p>
            <a:r>
              <a:rPr lang="en-US"/>
              <a:t>CAN log pcaps of zigbee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32311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F44D-9CBC-4AEB-9B53-9D3B91247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Keyboards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5B02F-5DBD-4E8D-B42A-F0959C796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detect some wireless keyboards</a:t>
            </a:r>
          </a:p>
          <a:p>
            <a:r>
              <a:rPr lang="en-US"/>
              <a:t>Logitech, Microsoft, etc use nRF chipset</a:t>
            </a:r>
            <a:endParaRPr lang="en-US" dirty="0"/>
          </a:p>
          <a:p>
            <a:r>
              <a:rPr lang="en-US"/>
              <a:t>Can be sniffed</a:t>
            </a:r>
          </a:p>
          <a:p>
            <a:r>
              <a:rPr lang="en-US"/>
              <a:t>Uses Mousejack firmware, crazyPA radio, and others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9268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58CD8-B2D7-4ED0-B3E3-12A25C85D2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endParaRPr lang="en-US"/>
          </a:p>
          <a:p>
            <a:pPr marL="50800" indent="0">
              <a:buNone/>
            </a:pPr>
            <a:endParaRPr lang="en-US" dirty="0"/>
          </a:p>
          <a:p>
            <a:pPr marL="50800" indent="0" algn="ctr">
              <a:buNone/>
            </a:pPr>
            <a:r>
              <a:rPr lang="en-US"/>
              <a:t>Detecting Shenanigans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8599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9CED-7D02-4593-B4A7-0C3AF3A8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Kismet as a WIDS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8A35F-E546-452D-AB74-BD6193003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WIDS = Wireless Intrusion Detection System</a:t>
            </a:r>
          </a:p>
          <a:p>
            <a:r>
              <a:rPr lang="en-US"/>
              <a:t>Can detect attacks, denial of service, other weirdness</a:t>
            </a:r>
            <a:endParaRPr lang="en-US" dirty="0"/>
          </a:p>
          <a:p>
            <a:r>
              <a:rPr lang="en-US"/>
              <a:t>Does not attempt to prevent – often not even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97978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89C54-0373-412E-AA0C-71EA56A2E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Wi-Fi attacks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6A215-05E0-4B25-99A4-A9145FF3D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Very large attack surface</a:t>
            </a:r>
          </a:p>
          <a:p>
            <a:r>
              <a:rPr lang="en-US"/>
              <a:t>Denial of Service</a:t>
            </a:r>
          </a:p>
          <a:p>
            <a:r>
              <a:rPr lang="en-US"/>
              <a:t>Spoofing/impersonation</a:t>
            </a:r>
          </a:p>
          <a:p>
            <a:r>
              <a:rPr lang="en-US"/>
              <a:t>Attacks against drivers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5274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2DCD5-A005-4AAC-A5BD-86898BD8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Kismet alerts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0880-0E31-447F-8071-4F4676337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Three main types of alerts</a:t>
            </a:r>
            <a:br>
              <a:rPr lang="en-US" dirty="0"/>
            </a:br>
            <a:endParaRPr lang="en-US" dirty="0"/>
          </a:p>
          <a:p>
            <a:pPr marL="50800" indent="0">
              <a:buNone/>
            </a:pPr>
            <a:r>
              <a:rPr lang="en-US" dirty="0"/>
              <a:t>1. </a:t>
            </a:r>
            <a:r>
              <a:rPr lang="en-US" i="1" dirty="0"/>
              <a:t>Trend</a:t>
            </a:r>
            <a:r>
              <a:rPr lang="en-US" dirty="0"/>
              <a:t> based alerts.  Strange/broken behavior </a:t>
            </a:r>
            <a:r>
              <a:rPr lang="en-US"/>
              <a:t>over time, like denial of service attacks</a:t>
            </a:r>
          </a:p>
          <a:p>
            <a:pPr marL="50800" indent="0">
              <a:buNone/>
            </a:pPr>
            <a:r>
              <a:rPr lang="en-US"/>
              <a:t>2. </a:t>
            </a:r>
            <a:r>
              <a:rPr lang="en-US" i="1"/>
              <a:t>Signature</a:t>
            </a:r>
            <a:r>
              <a:rPr lang="en-US"/>
              <a:t> based alerts.  Specific bad packets like attempts to overflow buffers in drivers</a:t>
            </a:r>
          </a:p>
          <a:p>
            <a:pPr marL="50800" indent="0">
              <a:buNone/>
            </a:pPr>
            <a:r>
              <a:rPr lang="en-US"/>
              <a:t>3. User-configured fingerprints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126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8A0A6-7E14-4422-B8BF-15B673B83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Ethernet!?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0D75F-56B2-489C-A259-8A349EEFE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The OS presents the Wi-Fi card as an Ethernet device, because things know how to treat an Ethernet card</a:t>
            </a:r>
          </a:p>
          <a:p>
            <a:r>
              <a:rPr lang="en-US" sz="2000" i="1" dirty="0"/>
              <a:t>Data</a:t>
            </a:r>
            <a:r>
              <a:rPr lang="en-US" sz="2000" dirty="0"/>
              <a:t> packets on Wi-Fi can hold the same content as Ethernet, so it makes sense</a:t>
            </a:r>
          </a:p>
          <a:p>
            <a:r>
              <a:rPr lang="en-US" sz="2000" dirty="0"/>
              <a:t>This </a:t>
            </a:r>
            <a:r>
              <a:rPr lang="en-US" sz="2000" i="1" dirty="0"/>
              <a:t>only</a:t>
            </a:r>
            <a:r>
              <a:rPr lang="en-US" sz="2000" dirty="0"/>
              <a:t> gets us data packets, and usually </a:t>
            </a:r>
            <a:r>
              <a:rPr lang="en-US" sz="2000" i="1" dirty="0"/>
              <a:t>only</a:t>
            </a:r>
            <a:r>
              <a:rPr lang="en-US" sz="2000" dirty="0"/>
              <a:t> from </a:t>
            </a:r>
            <a:r>
              <a:rPr lang="en-US" sz="2000" i="1" dirty="0"/>
              <a:t>your connection</a:t>
            </a:r>
            <a:r>
              <a:rPr lang="en-US" sz="2000" dirty="0"/>
              <a:t>.  And broadcast.  Depending on your driver.</a:t>
            </a:r>
          </a:p>
          <a:p>
            <a:r>
              <a:rPr lang="en-US" sz="2000" dirty="0"/>
              <a:t>There's a lot more to Wi-Fi than just data.</a:t>
            </a:r>
          </a:p>
          <a:p>
            <a:r>
              <a:rPr lang="en-US" sz="2000" dirty="0"/>
              <a:t>There’s even more to Wi-Fi data packets than just data!</a:t>
            </a:r>
          </a:p>
        </p:txBody>
      </p:sp>
    </p:spTree>
    <p:extLst>
      <p:ext uri="{BB962C8B-B14F-4D97-AF65-F5344CB8AC3E}">
        <p14:creationId xmlns:p14="http://schemas.microsoft.com/office/powerpoint/2010/main" val="8115891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78027-FB02-4DF7-9CE0-6894EC92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detections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3E353-A293-4779-81F1-416A35093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Encryption options changing on a known AP</a:t>
            </a:r>
          </a:p>
          <a:p>
            <a:r>
              <a:rPr lang="en-US"/>
              <a:t>Regex-based AP spoof detection; find SSIDs </a:t>
            </a:r>
            <a:r>
              <a:rPr lang="en-US" i="1"/>
              <a:t>similar</a:t>
            </a:r>
            <a:r>
              <a:rPr lang="en-US"/>
              <a:t> to the official one</a:t>
            </a:r>
          </a:p>
          <a:p>
            <a:r>
              <a:rPr lang="en-US"/>
              <a:t>Fingerprinting of attacks against drivers, like Broadpwn</a:t>
            </a:r>
          </a:p>
          <a:p>
            <a:r>
              <a:rPr lang="en-US"/>
              <a:t>Detection of brute force attempts against WEP, WPS, 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61376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77958-8EF1-4550-A272-CEC8C2EB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more we have...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37F76-7563-4B8C-888E-AF90CE3FE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more data we have...</a:t>
            </a:r>
          </a:p>
          <a:p>
            <a:r>
              <a:rPr lang="en-US"/>
              <a:t>The more we can look for discrepencies</a:t>
            </a:r>
          </a:p>
          <a:p>
            <a:r>
              <a:rPr lang="en-US"/>
              <a:t>Advertised encryption</a:t>
            </a:r>
          </a:p>
          <a:p>
            <a:r>
              <a:rPr lang="en-US"/>
              <a:t>Other vendor-specific flags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1667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A3EB-C0EC-4B61-A25C-5A0D4CD3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BTLE attacks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47A14-7C09-4D47-B9BA-E2D9D1182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Super new – announced yesterday!</a:t>
            </a:r>
          </a:p>
          <a:p>
            <a:r>
              <a:rPr lang="en-US" dirty="0"/>
              <a:t>Just added detections in kismet-git for </a:t>
            </a:r>
            <a:r>
              <a:rPr lang="en-US" dirty="0" err="1"/>
              <a:t>BleedingTooth</a:t>
            </a:r>
            <a:endParaRPr lang="en-US" dirty="0"/>
          </a:p>
          <a:p>
            <a:r>
              <a:rPr lang="en-US" dirty="0"/>
              <a:t>New kernel code execution vuln in Linux/Android</a:t>
            </a:r>
          </a:p>
          <a:p>
            <a:r>
              <a:rPr lang="en-US" dirty="0"/>
              <a:t>First Kismet WIDS alert for Bluetooth</a:t>
            </a:r>
          </a:p>
        </p:txBody>
      </p:sp>
    </p:spTree>
    <p:extLst>
      <p:ext uri="{BB962C8B-B14F-4D97-AF65-F5344CB8AC3E}">
        <p14:creationId xmlns:p14="http://schemas.microsoft.com/office/powerpoint/2010/main" val="29258708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56658-2436-407B-BA6B-206538200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endParaRPr lang="en-US"/>
          </a:p>
          <a:p>
            <a:pPr marL="50800" indent="0">
              <a:buNone/>
            </a:pPr>
            <a:endParaRPr lang="en-US" dirty="0"/>
          </a:p>
          <a:p>
            <a:pPr marL="50800" indent="0" algn="ctr">
              <a:buNone/>
            </a:pPr>
            <a:r>
              <a:rPr lang="en-US"/>
              <a:t>Talking to other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10628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EF664-2C06-440B-9829-E6267DED9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 tool is an island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AB541-B398-48DE-910C-0B7F936D1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Several APIs to talk to other tools</a:t>
            </a:r>
          </a:p>
          <a:p>
            <a:r>
              <a:rPr lang="en-US"/>
              <a:t>Tools for converting log files for other tools</a:t>
            </a:r>
            <a:endParaRPr lang="en-US" dirty="0"/>
          </a:p>
          <a:p>
            <a:r>
              <a:rPr lang="en-US"/>
              <a:t>Old Kismet had a custom TCP protocol</a:t>
            </a:r>
          </a:p>
          <a:p>
            <a:r>
              <a:rPr lang="en-US"/>
              <a:t>New Kismet talks http, json, etc!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9739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F46D-1C0B-4351-859A-AD4908605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REST-like API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D4E20-4923-48C5-A559-6CEA0FA8E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Everything in the UI comes from the REST-like API</a:t>
            </a:r>
          </a:p>
          <a:p>
            <a:r>
              <a:rPr lang="en-US"/>
              <a:t>Any language that can talk http/https and JSON</a:t>
            </a:r>
            <a:endParaRPr lang="en-US" dirty="0"/>
          </a:p>
          <a:p>
            <a:r>
              <a:rPr lang="en-US"/>
              <a:t>Heavily documented on the Kismet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44215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E176D-1D16-4D6F-A917-A421F65B3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Pcap over HTTP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B188-2264-4D13-897F-F5DA4876F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Kismet can generate a live pcapng stream over HTTP</a:t>
            </a:r>
          </a:p>
          <a:p>
            <a:r>
              <a:rPr lang="en-US"/>
              <a:t>Also filter by device, or AP, or capture card</a:t>
            </a:r>
            <a:endParaRPr lang="en-US" dirty="0"/>
          </a:p>
          <a:p>
            <a:r>
              <a:rPr lang="en-US"/>
              <a:t>Also able to return packets from the current logfile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2977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4E43F-BEC9-4CF7-93B6-A3E17D47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HTTP proxy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F18AD-2B41-47DB-8F8E-5E651AA72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Since Kismet is just HTTP...</a:t>
            </a:r>
          </a:p>
          <a:p>
            <a:r>
              <a:rPr lang="en-US"/>
              <a:t>You can proxy it through nginx</a:t>
            </a:r>
            <a:endParaRPr lang="en-US" dirty="0"/>
          </a:p>
          <a:p>
            <a:r>
              <a:rPr lang="en-US"/>
              <a:t>Tunnel over ssh</a:t>
            </a:r>
          </a:p>
          <a:p>
            <a:r>
              <a:rPr lang="en-US"/>
              <a:t>Add SSL via LetsEncrypt...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44994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7A10A-524A-44CF-91E8-70407DB8B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Kismetdb logs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4595E-3A0D-450D-A3D3-6C9BE87AC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Old logs were split into multiple files and had to be correlated manually</a:t>
            </a:r>
          </a:p>
          <a:p>
            <a:r>
              <a:rPr lang="en-US"/>
              <a:t>New logs are sqlite3 databases</a:t>
            </a:r>
            <a:endParaRPr lang="en-US" dirty="0"/>
          </a:p>
          <a:p>
            <a:r>
              <a:rPr lang="en-US"/>
              <a:t>Packets, device JSON, messages, configuration info, trends, alerts, etc all logged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51151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24100-9D03-4173-A21D-BBAA5325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to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3B5A8-354D-4BF8-ADD1-975819DDE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Tools already for converting to pcap, pcapng, wigle csv, json, and more</a:t>
            </a:r>
          </a:p>
          <a:p>
            <a:r>
              <a:rPr lang="en-US"/>
              <a:t>Any language that can talk sqlite and json can do complex filtering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47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1695-B009-43B2-B3DC-AD52C1459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</a:t>
            </a:r>
            <a:r>
              <a:rPr lang="en-US" i="1" dirty="0"/>
              <a:t>really</a:t>
            </a:r>
            <a:r>
              <a:rPr lang="en-US" dirty="0"/>
              <a:t> want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D50BDCC-4A76-4EBC-B769-0F2BDE7A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62050"/>
            <a:ext cx="883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1084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E325-0223-4583-9159-C34CD4A98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 live data!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FCB87-EFA3-4DD2-B2D9-0A2851D409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logs are random-accessible...</a:t>
            </a:r>
          </a:p>
          <a:p>
            <a:r>
              <a:rPr lang="en-US" dirty="0"/>
              <a:t>We can return things live that occurred in the past!</a:t>
            </a:r>
          </a:p>
          <a:p>
            <a:r>
              <a:rPr lang="en-US" dirty="0"/>
              <a:t>Now Kismet can do things like provide a </a:t>
            </a:r>
            <a:r>
              <a:rPr lang="en-US" dirty="0" err="1"/>
              <a:t>pcap</a:t>
            </a:r>
            <a:r>
              <a:rPr lang="en-US" dirty="0"/>
              <a:t> stream of the packets surrounding an alert</a:t>
            </a:r>
          </a:p>
        </p:txBody>
      </p:sp>
    </p:spTree>
    <p:extLst>
      <p:ext uri="{BB962C8B-B14F-4D97-AF65-F5344CB8AC3E}">
        <p14:creationId xmlns:p14="http://schemas.microsoft.com/office/powerpoint/2010/main" val="57932296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314A-4556-46F2-B59D-699AF3B8A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Plugins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8A7AA-D9DB-46B2-9038-C66D29D51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Kismet can have several types of plugins</a:t>
            </a:r>
          </a:p>
          <a:p>
            <a:r>
              <a:rPr lang="en-US" dirty="0"/>
              <a:t>C++ native code compiled as a .so can do anything Kismet can do already</a:t>
            </a:r>
          </a:p>
          <a:p>
            <a:r>
              <a:rPr lang="en-US" dirty="0"/>
              <a:t>External helper tools communicating over IPC can do packet capture, web serving, and receive events</a:t>
            </a:r>
          </a:p>
          <a:p>
            <a:r>
              <a:rPr lang="en-US" dirty="0"/>
              <a:t>Web-only plugins can add new interfaces</a:t>
            </a:r>
          </a:p>
        </p:txBody>
      </p:sp>
    </p:spTree>
    <p:extLst>
      <p:ext uri="{BB962C8B-B14F-4D97-AF65-F5344CB8AC3E}">
        <p14:creationId xmlns:p14="http://schemas.microsoft.com/office/powerpoint/2010/main" val="273895925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0903520-2876-4261-B247-A44E246A6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41" y="9968"/>
            <a:ext cx="2867025" cy="5143500"/>
          </a:xfrm>
          <a:prstGeom prst="rect">
            <a:avLst/>
          </a:prstGeom>
        </p:spPr>
      </p:pic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2A4AB6-8CB3-407A-9445-8E745BE70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965" y="152843"/>
            <a:ext cx="34385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068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55EF-12E2-4549-8FE5-684B76B3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What's next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EDF5F-2288-4A91-87FB-9D40535E1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More WIDS features</a:t>
            </a:r>
          </a:p>
          <a:p>
            <a:r>
              <a:rPr lang="en-US"/>
              <a:t>Websockets for faster UI and simpler remote capture</a:t>
            </a:r>
          </a:p>
          <a:p>
            <a:r>
              <a:rPr lang="en-US"/>
              <a:t>More capture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51146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0941-A412-4AD9-846B-FC54CF4C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to find 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1B04-4565-4D7D-98A0-11A42D228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https://www.kismetwireless.net</a:t>
            </a:r>
            <a:endParaRPr lang="en-US"/>
          </a:p>
          <a:p>
            <a:r>
              <a:rPr lang="en-US"/>
              <a:t>Links to packages, the Kismet discord, documentation, and more are there</a:t>
            </a:r>
            <a:endParaRPr lang="en-US" dirty="0"/>
          </a:p>
          <a:p>
            <a:r>
              <a:rPr lang="en-US"/>
              <a:t>@kismetwireless on twitter for release infonw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8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2F835-6097-488D-8619-DB17B47E0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Wi-Fi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D3183-9385-4041-B91A-892AA9F2F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So how do we get that?</a:t>
            </a:r>
          </a:p>
          <a:p>
            <a:r>
              <a:rPr lang="en-US" sz="2000" dirty="0"/>
              <a:t>For traditional NICs there's "</a:t>
            </a:r>
            <a:r>
              <a:rPr lang="en-US" sz="2000" dirty="0" err="1"/>
              <a:t>promisc</a:t>
            </a:r>
            <a:r>
              <a:rPr lang="en-US" sz="2000" dirty="0"/>
              <a:t>" mode which turns off the packet filter, but still returns Ethernet packets</a:t>
            </a:r>
          </a:p>
          <a:p>
            <a:r>
              <a:rPr lang="en-US" sz="2000" dirty="0"/>
              <a:t>We need a whole other mode of operation</a:t>
            </a:r>
          </a:p>
          <a:p>
            <a:r>
              <a:rPr lang="en-US" sz="2000" dirty="0"/>
              <a:t>Wi-Fi calls it "Monitor mode" or "</a:t>
            </a:r>
            <a:r>
              <a:rPr lang="en-US" sz="2000" dirty="0" err="1"/>
              <a:t>rfmon</a:t>
            </a:r>
            <a:r>
              <a:rPr lang="en-US" sz="2000" dirty="0"/>
              <a:t>"</a:t>
            </a:r>
          </a:p>
          <a:p>
            <a:r>
              <a:rPr lang="en-US" sz="2000" dirty="0"/>
              <a:t>The OS won't understand raw 802.11, but Kismet and Wireshark do!</a:t>
            </a:r>
          </a:p>
          <a:p>
            <a:r>
              <a:rPr lang="en-US" sz="2000" dirty="0"/>
              <a:t>Monitor mode isn't part of the spec, but many drivers support it… with exceptions and some strange behavior, because of course</a:t>
            </a:r>
          </a:p>
        </p:txBody>
      </p:sp>
    </p:spTree>
    <p:extLst>
      <p:ext uri="{BB962C8B-B14F-4D97-AF65-F5344CB8AC3E}">
        <p14:creationId xmlns:p14="http://schemas.microsoft.com/office/powerpoint/2010/main" val="3660981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4204F-DA73-467A-A1A7-67E3DC15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monitor mode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D3FAC-BBD1-41CA-ADC1-B10E5A19E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Now the "fun" part</a:t>
            </a:r>
          </a:p>
          <a:p>
            <a:r>
              <a:rPr lang="en-US" sz="2000" dirty="0"/>
              <a:t>We need an OS that supports monitor mode</a:t>
            </a:r>
          </a:p>
          <a:p>
            <a:r>
              <a:rPr lang="en-US" sz="2000" dirty="0"/>
              <a:t>We need a Wi-Fi card with firmware that supports monitor mode</a:t>
            </a:r>
          </a:p>
          <a:p>
            <a:r>
              <a:rPr lang="en-US" sz="2000" dirty="0"/>
              <a:t>We need drivers that support monitor mode</a:t>
            </a:r>
          </a:p>
          <a:p>
            <a:r>
              <a:rPr lang="en-US" sz="2000" dirty="0"/>
              <a:t>…</a:t>
            </a:r>
          </a:p>
          <a:p>
            <a:r>
              <a:rPr lang="en-US" sz="2000" dirty="0"/>
              <a:t>That's a </a:t>
            </a:r>
            <a:r>
              <a:rPr lang="en-US" sz="2000" i="1" dirty="0"/>
              <a:t>lot</a:t>
            </a:r>
            <a:r>
              <a:rPr lang="en-US" sz="2000" dirty="0"/>
              <a:t> of moving pieces</a:t>
            </a:r>
          </a:p>
          <a:p>
            <a:r>
              <a:rPr lang="en-US" sz="2000" dirty="0"/>
              <a:t>This means the </a:t>
            </a:r>
            <a:r>
              <a:rPr lang="en-US" sz="2000" i="1" dirty="0"/>
              <a:t>specific chipset of the card</a:t>
            </a:r>
            <a:r>
              <a:rPr lang="en-US" sz="2000" dirty="0"/>
              <a:t> matters, not the </a:t>
            </a:r>
            <a:r>
              <a:rPr lang="en-US" sz="2000" i="1" dirty="0"/>
              <a:t>brand</a:t>
            </a:r>
            <a:r>
              <a:rPr lang="en-US" sz="2000" dirty="0"/>
              <a:t> or even the </a:t>
            </a:r>
            <a:r>
              <a:rPr lang="en-US" sz="2000" i="1" dirty="0"/>
              <a:t>model</a:t>
            </a:r>
            <a:r>
              <a:rPr lang="en-US" sz="2000" dirty="0"/>
              <a:t>: manufacturers will change the internal chipset used w/ no change to product name!</a:t>
            </a:r>
          </a:p>
        </p:txBody>
      </p:sp>
    </p:spTree>
    <p:extLst>
      <p:ext uri="{BB962C8B-B14F-4D97-AF65-F5344CB8AC3E}">
        <p14:creationId xmlns:p14="http://schemas.microsoft.com/office/powerpoint/2010/main" val="4096490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71905-2D23-442A-9612-4DE10DD12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monitor mode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96E1A-A55F-4DE4-A6EE-F83B0396C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It's not a standard, so it's not required, and may not be consistently implemented</a:t>
            </a:r>
          </a:p>
          <a:p>
            <a:r>
              <a:rPr lang="en-US" sz="2000" dirty="0"/>
              <a:t>Some Wi-Fi NICs don't implement it at all</a:t>
            </a:r>
          </a:p>
          <a:p>
            <a:r>
              <a:rPr lang="en-US" sz="2000" dirty="0"/>
              <a:t>Common failure modes including reporting no packets, only data packets, corrupt packets, bogus packets...</a:t>
            </a:r>
          </a:p>
          <a:p>
            <a:r>
              <a:rPr lang="en-US" sz="2000" dirty="0"/>
              <a:t>Getting monitor mode is easier now than 10 years ago, but still has challenges</a:t>
            </a:r>
          </a:p>
          <a:p>
            <a:r>
              <a:rPr lang="en-US" sz="2000" dirty="0"/>
              <a:t>Kismet solves it automatically whenever possible</a:t>
            </a:r>
          </a:p>
        </p:txBody>
      </p:sp>
    </p:spTree>
    <p:extLst>
      <p:ext uri="{BB962C8B-B14F-4D97-AF65-F5344CB8AC3E}">
        <p14:creationId xmlns:p14="http://schemas.microsoft.com/office/powerpoint/2010/main" val="3152351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3FE3B-114E-48FB-A77E-CBA3689A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Missing firmware modes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1C875-0B35-4B57-9572-8241A8311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Most prevalent on mobile chipsets</a:t>
            </a:r>
          </a:p>
          <a:p>
            <a:r>
              <a:rPr lang="en-US"/>
              <a:t>Also found on chipsets like those in the Raspberry Pi</a:t>
            </a:r>
            <a:endParaRPr lang="en-US" dirty="0"/>
          </a:p>
          <a:p>
            <a:r>
              <a:rPr lang="en-US"/>
              <a:t>Projects to replace the missing monitor mode – nextmon solves it for Broadcom (rpi, etc)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23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D1357-4049-417E-98D0-6942B2E1C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Bogus packets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11C5B-3EAB-49B8-AE31-3591E6D25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Wi-Fi packets have a checksum</a:t>
            </a:r>
            <a:endParaRPr lang="en-US" sz="2400" dirty="0"/>
          </a:p>
          <a:p>
            <a:r>
              <a:rPr lang="en-US" sz="2400"/>
              <a:t>You'd think this would be enough to solve this...</a:t>
            </a:r>
            <a:endParaRPr lang="en-US" sz="2400" dirty="0"/>
          </a:p>
          <a:p>
            <a:r>
              <a:rPr lang="en-US" sz="2400"/>
              <a:t>Some drivers don't report checksums.  Just.. At all..</a:t>
            </a:r>
            <a:endParaRPr lang="en-US" sz="2400" dirty="0"/>
          </a:p>
          <a:p>
            <a:r>
              <a:rPr lang="en-US" sz="2400"/>
              <a:t>Some only report validity but no checksum - so we have to trust they're doing the right thing</a:t>
            </a:r>
            <a:endParaRPr lang="en-US" sz="2400" dirty="0"/>
          </a:p>
          <a:p>
            <a:r>
              <a:rPr lang="en-US" sz="2400"/>
              <a:t>Some report a checksum they calculate from the data in the buffer themselves... defeating the entire purpose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855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EA76B-B0A5-406D-9A4D-2738B0C03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EF3C8-0DB3-4A8B-A163-0E8F11E34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Author of the Kismet Wi-Fi tool and other wireless related tools</a:t>
            </a:r>
          </a:p>
          <a:p>
            <a:r>
              <a:rPr lang="en-US" dirty="0"/>
              <a:t>Involved in Wi-Fi security since the early 2000s</a:t>
            </a:r>
          </a:p>
          <a:p>
            <a:r>
              <a:rPr lang="en-US" dirty="0"/>
              <a:t>Kismet is over 18 years old now</a:t>
            </a:r>
          </a:p>
          <a:p>
            <a:r>
              <a:rPr lang="en-US" dirty="0"/>
              <a:t>Get off my lawn</a:t>
            </a:r>
          </a:p>
        </p:txBody>
      </p:sp>
    </p:spTree>
    <p:extLst>
      <p:ext uri="{BB962C8B-B14F-4D97-AF65-F5344CB8AC3E}">
        <p14:creationId xmlns:p14="http://schemas.microsoft.com/office/powerpoint/2010/main" val="2760796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EC073-FE00-4CC0-A963-5398855B6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F8F5A-0E95-423A-9829-10C3BDC91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Linux</a:t>
            </a:r>
          </a:p>
          <a:p>
            <a:r>
              <a:rPr lang="en-US" dirty="0"/>
              <a:t>If for some reason this isn't an option, OSX can do it </a:t>
            </a:r>
            <a:r>
              <a:rPr lang="en-US" i="1" dirty="0"/>
              <a:t>with the internal Airport</a:t>
            </a:r>
            <a:r>
              <a:rPr lang="en-US" dirty="0"/>
              <a:t> but not typically with any USB adapters</a:t>
            </a:r>
          </a:p>
          <a:p>
            <a:r>
              <a:rPr lang="en-US" dirty="0"/>
              <a:t>Windows has no good non-commercial solutions</a:t>
            </a:r>
          </a:p>
          <a:p>
            <a:r>
              <a:rPr lang="en-US" dirty="0"/>
              <a:t>WSL/WSL2 is not a solution</a:t>
            </a:r>
          </a:p>
        </p:txBody>
      </p:sp>
    </p:spTree>
    <p:extLst>
      <p:ext uri="{BB962C8B-B14F-4D97-AF65-F5344CB8AC3E}">
        <p14:creationId xmlns:p14="http://schemas.microsoft.com/office/powerpoint/2010/main" val="2746327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2F04-9D35-4C10-A023-170912F1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Wi-Fi keeps evolving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5B332-298A-4569-ABF6-994CB02EA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Wi-Fi keeps evolving</a:t>
            </a:r>
          </a:p>
          <a:p>
            <a:r>
              <a:rPr lang="en-US"/>
              <a:t>802.11b, g, a, n, ac, ax</a:t>
            </a:r>
            <a:endParaRPr lang="en-US" dirty="0"/>
          </a:p>
          <a:p>
            <a:r>
              <a:rPr lang="en-US"/>
              <a:t>Significant differences and challenges in each iteration</a:t>
            </a:r>
          </a:p>
          <a:p>
            <a:r>
              <a:rPr lang="en-US"/>
              <a:t>Generally speaking, the newer and faster it is, the harder it is to capture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22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877F-22B6-4B0B-94A5-63BEB92E7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coverage?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07A1A-8D44-4D31-A4C5-4CF77A591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a passive observer, it is </a:t>
            </a:r>
            <a:r>
              <a:rPr lang="en-US" i="1"/>
              <a:t>impossible</a:t>
            </a:r>
            <a:r>
              <a:rPr lang="en-US"/>
              <a:t> to get guaranteed total coverage</a:t>
            </a:r>
          </a:p>
          <a:p>
            <a:r>
              <a:rPr lang="en-US"/>
              <a:t>Clients and APs will see packets you never do</a:t>
            </a:r>
          </a:p>
          <a:p>
            <a:r>
              <a:rPr lang="en-US"/>
              <a:t>There are many channels</a:t>
            </a:r>
            <a:endParaRPr lang="en-US" dirty="0"/>
          </a:p>
          <a:p>
            <a:r>
              <a:rPr lang="en-US"/>
              <a:t>There is localized interference</a:t>
            </a:r>
          </a:p>
          <a:p>
            <a:r>
              <a:rPr lang="en-US"/>
              <a:t>Ultimately just have to accept this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05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B903-C63E-4BDF-B50B-6F11F8C7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Sniffing 11b (and g, and a)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02329-DE28-4E25-9ED7-4A618E7D2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oldest of the common Wi-Fi standards</a:t>
            </a:r>
          </a:p>
          <a:p>
            <a:r>
              <a:rPr lang="en-US"/>
              <a:t>Fairly easy to sniff – simple encodings, slow rates</a:t>
            </a:r>
            <a:endParaRPr lang="en-US" dirty="0"/>
          </a:p>
          <a:p>
            <a:r>
              <a:rPr lang="en-US"/>
              <a:t>One antenna transmitting – even if your AP has 2, only one is active</a:t>
            </a:r>
          </a:p>
          <a:p>
            <a:r>
              <a:rPr lang="en-US"/>
              <a:t>If you're in range, you're going to see packets</a:t>
            </a:r>
          </a:p>
          <a:p>
            <a:r>
              <a:rPr lang="en-US"/>
              <a:t>Quite uncommon to find legacy 11b now...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555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80FB-5EAC-4DE5-920A-642B3A20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Modern Wi-Fi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7233D-66FD-47DF-A862-9DC1C4FB8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N, AC, AX</a:t>
            </a:r>
            <a:endParaRPr lang="en-US" sz="2000" dirty="0"/>
          </a:p>
          <a:p>
            <a:r>
              <a:rPr lang="en-US" sz="2000"/>
              <a:t>MIMO – Multiple In, Multiple Out</a:t>
            </a:r>
            <a:endParaRPr lang="en-US" sz="2000" dirty="0"/>
          </a:p>
          <a:p>
            <a:r>
              <a:rPr lang="en-US" sz="2000"/>
              <a:t>Really means:  Many antennas working at the same time</a:t>
            </a:r>
            <a:endParaRPr lang="en-US" sz="2000" dirty="0"/>
          </a:p>
          <a:p>
            <a:r>
              <a:rPr lang="en-US" sz="2000"/>
              <a:t>More bandwidth! </a:t>
            </a:r>
            <a:endParaRPr lang="en-US" sz="2000" dirty="0"/>
          </a:p>
          <a:p>
            <a:r>
              <a:rPr lang="en-US" sz="2000"/>
              <a:t>But much harder to sniff because of spatial components, multipath, etc</a:t>
            </a:r>
            <a:endParaRPr lang="en-US" sz="2000" dirty="0"/>
          </a:p>
          <a:p>
            <a:r>
              <a:rPr lang="en-US" sz="2000" i="1"/>
              <a:t>Physical location</a:t>
            </a:r>
            <a:r>
              <a:rPr lang="en-US" sz="2000"/>
              <a:t> becomes part of the signal due to multiple transmissions forming a packet</a:t>
            </a:r>
            <a:endParaRPr lang="en-US" sz="2000" dirty="0"/>
          </a:p>
          <a:p>
            <a:r>
              <a:rPr lang="en-US" sz="2000"/>
              <a:t>Can be much more challenging to sniff data packets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0356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AF-2C5A-4386-96D3-AF4F55433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Beamforming, phased array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B7B75-1CC7-49B5-9DFE-EC306676D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Next-level sci-fi stuff</a:t>
            </a:r>
          </a:p>
          <a:p>
            <a:r>
              <a:rPr lang="en-US"/>
              <a:t>Multiple omnidirectional antennas operate out of phase to create an additive directional signal</a:t>
            </a:r>
            <a:endParaRPr lang="en-US" dirty="0"/>
          </a:p>
          <a:p>
            <a:r>
              <a:rPr lang="en-US"/>
              <a:t>TL;DR the AP can attempt to beam the signal directly to the user, increasing signal and bandwidth</a:t>
            </a:r>
            <a:endParaRPr lang="en-US" dirty="0"/>
          </a:p>
          <a:p>
            <a:r>
              <a:rPr lang="en-US"/>
              <a:t>Terrible news for sniffing data!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16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E928-3B85-4F64-9E13-047F90FF7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Newer hardware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61AA4-F2C0-4241-9ED6-A254E11DB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Sniffing newer protocols requires newer hardware</a:t>
            </a:r>
          </a:p>
          <a:p>
            <a:r>
              <a:rPr lang="en-US" sz="2000" dirty="0"/>
              <a:t>You might see the </a:t>
            </a:r>
            <a:r>
              <a:rPr lang="en-US" sz="2000" i="1" dirty="0"/>
              <a:t>advertisements</a:t>
            </a:r>
            <a:r>
              <a:rPr lang="en-US" sz="2000" dirty="0"/>
              <a:t> of a network due to backwards compatibility</a:t>
            </a:r>
          </a:p>
          <a:p>
            <a:r>
              <a:rPr lang="en-US" sz="2000" dirty="0"/>
              <a:t>But you'll never see 11n data with an 11g card</a:t>
            </a:r>
          </a:p>
          <a:p>
            <a:r>
              <a:rPr lang="en-US" sz="2000" dirty="0"/>
              <a:t>Newer Wi-Fi is more complex, which costs more to develop</a:t>
            </a:r>
          </a:p>
          <a:p>
            <a:r>
              <a:rPr lang="en-US" sz="2000" dirty="0"/>
              <a:t>Fewer companies making it</a:t>
            </a:r>
          </a:p>
          <a:p>
            <a:r>
              <a:rPr lang="en-US" sz="2000" dirty="0"/>
              <a:t>There's a small handful of 11ac cards which can sniff</a:t>
            </a:r>
          </a:p>
          <a:p>
            <a:r>
              <a:rPr lang="en-US" sz="2000" dirty="0"/>
              <a:t>As far as I know, </a:t>
            </a:r>
            <a:r>
              <a:rPr lang="en-US" sz="2000" i="1" dirty="0"/>
              <a:t>one single</a:t>
            </a:r>
            <a:r>
              <a:rPr lang="en-US" sz="2000" dirty="0"/>
              <a:t> 11ax card which can sniff (Intel AX200)</a:t>
            </a:r>
          </a:p>
        </p:txBody>
      </p:sp>
    </p:spTree>
    <p:extLst>
      <p:ext uri="{BB962C8B-B14F-4D97-AF65-F5344CB8AC3E}">
        <p14:creationId xmlns:p14="http://schemas.microsoft.com/office/powerpoint/2010/main" val="3924284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B2E2-BFE3-453C-AB4B-6D36EE6A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Picking for capture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CE925-C330-4C6E-B21F-2384C6AB3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what are the options for capture?</a:t>
            </a:r>
          </a:p>
          <a:p>
            <a:r>
              <a:rPr lang="en-US"/>
              <a:t>Depends on operating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31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06875-603A-4B5D-BC94-5060A807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3A22E-87AA-44A3-9A18-54AE956DF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Capture with the built-in Airport NIC</a:t>
            </a:r>
          </a:p>
          <a:p>
            <a:r>
              <a:rPr lang="en-US"/>
              <a:t>Nothing else can, at least not in the open source world</a:t>
            </a:r>
          </a:p>
          <a:p>
            <a:r>
              <a:rPr lang="en-US"/>
              <a:t>No generic USB monitor capability due to drivers on OSX</a:t>
            </a:r>
            <a:endParaRPr lang="en-US" dirty="0"/>
          </a:p>
          <a:p>
            <a:r>
              <a:rPr lang="en-US"/>
              <a:t>Apple continually making it harder to add out-of-kernel drivers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69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C6EC-FBFA-463E-A2FB-5EB376C4E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4D3F6-EA1A-465B-8E52-B49465247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AirPCAP from CACE – but EOL</a:t>
            </a:r>
          </a:p>
          <a:p>
            <a:r>
              <a:rPr lang="en-US"/>
              <a:t>Some commercial products</a:t>
            </a:r>
          </a:p>
          <a:p>
            <a:r>
              <a:rPr lang="en-US"/>
              <a:t>WSL can not talk to USB devices</a:t>
            </a:r>
            <a:endParaRPr lang="en-US" dirty="0"/>
          </a:p>
          <a:p>
            <a:r>
              <a:rPr lang="en-US"/>
              <a:t>WSL2 is based on HyperV, which does not have USB support</a:t>
            </a:r>
            <a:endParaRPr lang="en-US" dirty="0"/>
          </a:p>
          <a:p>
            <a:r>
              <a:rPr lang="en-US"/>
              <a:t>Sometimes another VM can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80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036A8-289A-428F-B64A-A67AC1B8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1F0D3-5F33-4552-B045-05DA444DB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Wi-Fi sniffing has been around since the late 90s...</a:t>
            </a:r>
          </a:p>
          <a:p>
            <a:r>
              <a:rPr lang="en-US" dirty="0"/>
              <a:t>But Wi-Fi is only becoming more prevalent</a:t>
            </a:r>
          </a:p>
          <a:p>
            <a:r>
              <a:rPr lang="en-US" dirty="0"/>
              <a:t>Majority of corporate is Wi-Fi now</a:t>
            </a:r>
          </a:p>
          <a:p>
            <a:r>
              <a:rPr lang="en-US" dirty="0"/>
              <a:t>Sensors, control networks, etc...</a:t>
            </a:r>
          </a:p>
        </p:txBody>
      </p:sp>
    </p:spTree>
    <p:extLst>
      <p:ext uri="{BB962C8B-B14F-4D97-AF65-F5344CB8AC3E}">
        <p14:creationId xmlns:p14="http://schemas.microsoft.com/office/powerpoint/2010/main" val="1227941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8A72-6E06-4204-ACED-9CE0A73A7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Linux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10451-8388-4E90-A8E9-6BF6E888A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Best chance</a:t>
            </a:r>
          </a:p>
          <a:p>
            <a:r>
              <a:rPr lang="en-US" sz="2000" dirty="0"/>
              <a:t>Many chipsets work</a:t>
            </a:r>
          </a:p>
          <a:p>
            <a:pPr lvl="1"/>
            <a:r>
              <a:rPr lang="en-US" sz="1800" dirty="0"/>
              <a:t>Intel</a:t>
            </a:r>
          </a:p>
          <a:p>
            <a:pPr lvl="1"/>
            <a:r>
              <a:rPr lang="en-US" sz="1800" dirty="0"/>
              <a:t>Atheros</a:t>
            </a:r>
          </a:p>
          <a:p>
            <a:pPr lvl="1"/>
            <a:r>
              <a:rPr lang="en-US" sz="1800" dirty="0" err="1"/>
              <a:t>Mediatek</a:t>
            </a:r>
            <a:endParaRPr lang="en-US" sz="1800" dirty="0"/>
          </a:p>
          <a:p>
            <a:pPr lvl="1"/>
            <a:r>
              <a:rPr lang="en-US" sz="1800" dirty="0"/>
              <a:t>Raspberry Pi (with patches)</a:t>
            </a:r>
          </a:p>
          <a:p>
            <a:pPr lvl="1"/>
            <a:r>
              <a:rPr lang="en-US" sz="1800" dirty="0"/>
              <a:t>Others</a:t>
            </a:r>
          </a:p>
          <a:p>
            <a:r>
              <a:rPr lang="en-US" sz="2200" dirty="0"/>
              <a:t>Small / embedded systems can be used for remote capture</a:t>
            </a:r>
          </a:p>
          <a:p>
            <a:r>
              <a:rPr lang="en-US" sz="2200" dirty="0" err="1"/>
              <a:t>LiveCD</a:t>
            </a:r>
            <a:r>
              <a:rPr lang="en-US" sz="2200" dirty="0"/>
              <a:t> / USB can work</a:t>
            </a:r>
          </a:p>
        </p:txBody>
      </p:sp>
    </p:spTree>
    <p:extLst>
      <p:ext uri="{BB962C8B-B14F-4D97-AF65-F5344CB8AC3E}">
        <p14:creationId xmlns:p14="http://schemas.microsoft.com/office/powerpoint/2010/main" val="1611633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1596-0C9A-4494-89B8-54367367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Cards to avoid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248D6-76BC-4835-90AE-916CA6316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The RTL8812 series of cards is very prevalent</a:t>
            </a:r>
          </a:p>
          <a:p>
            <a:r>
              <a:rPr lang="en-US" sz="2000" dirty="0"/>
              <a:t>Very cheap</a:t>
            </a:r>
          </a:p>
          <a:p>
            <a:r>
              <a:rPr lang="en-US" sz="2000" dirty="0"/>
              <a:t>… but very bad.</a:t>
            </a:r>
          </a:p>
          <a:p>
            <a:r>
              <a:rPr lang="en-US" sz="2000" dirty="0"/>
              <a:t>The drivers are not, and likely never will be, in the kernel</a:t>
            </a:r>
          </a:p>
          <a:p>
            <a:r>
              <a:rPr lang="en-US" sz="2000" dirty="0"/>
              <a:t>The drivers tend to work – or not work – on any given git commit</a:t>
            </a:r>
          </a:p>
          <a:p>
            <a:r>
              <a:rPr lang="en-US" sz="2000" dirty="0"/>
              <a:t>If compiling your own kernel drivers isn’t for you, avoid!</a:t>
            </a:r>
          </a:p>
        </p:txBody>
      </p:sp>
    </p:spTree>
    <p:extLst>
      <p:ext uri="{BB962C8B-B14F-4D97-AF65-F5344CB8AC3E}">
        <p14:creationId xmlns:p14="http://schemas.microsoft.com/office/powerpoint/2010/main" val="2211087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DF1AF-EA1A-4C7D-ACD0-3BB6751E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LiveCD/USB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0A91B-DF2E-4C51-855C-44ABB3CE5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Many distributions have a "Live" version which boots without modifying the hard drive</a:t>
            </a:r>
          </a:p>
          <a:p>
            <a:r>
              <a:rPr lang="en-US"/>
              <a:t>Kali, Pentoo</a:t>
            </a:r>
          </a:p>
          <a:p>
            <a:r>
              <a:rPr lang="en-US"/>
              <a:t>Typically a quick way to get going</a:t>
            </a:r>
          </a:p>
          <a:p>
            <a:r>
              <a:rPr lang="en-US"/>
              <a:t>May not have the most current versions of the tools</a:t>
            </a:r>
            <a:endParaRPr lang="en-US" dirty="0"/>
          </a:p>
          <a:p>
            <a:r>
              <a:rPr lang="en-US"/>
              <a:t>May require disabling secure boot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394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774D6-E2D7-4C24-8B7C-65155FEA4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machines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B0A7D-E955-47A6-88BC-ADC46339F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Sometimes work, but generally discouraged</a:t>
            </a:r>
          </a:p>
          <a:p>
            <a:r>
              <a:rPr lang="en-US"/>
              <a:t>USB devices </a:t>
            </a:r>
            <a:r>
              <a:rPr lang="en-US" i="1"/>
              <a:t>may</a:t>
            </a:r>
            <a:r>
              <a:rPr lang="en-US"/>
              <a:t> work via passthrough</a:t>
            </a:r>
            <a:endParaRPr lang="en-US" dirty="0"/>
          </a:p>
          <a:p>
            <a:r>
              <a:rPr lang="en-US"/>
              <a:t>PCI/PCIe/etc will </a:t>
            </a:r>
            <a:r>
              <a:rPr lang="en-US" i="1"/>
              <a:t>not</a:t>
            </a:r>
            <a:r>
              <a:rPr lang="en-US"/>
              <a:t> work</a:t>
            </a:r>
          </a:p>
          <a:p>
            <a:r>
              <a:rPr lang="en-US"/>
              <a:t>Success with VMWare on Windows</a:t>
            </a:r>
          </a:p>
          <a:p>
            <a:r>
              <a:rPr lang="en-US"/>
              <a:t>Often the community will refuse to help with VMs due to prevalence of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925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06F66-48A4-492C-9423-1D3B8A48C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Remote capture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32BAA-5307-4822-98E0-647876FA3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Kismet supports remote capture over TCP</a:t>
            </a:r>
          </a:p>
          <a:p>
            <a:r>
              <a:rPr lang="en-US" dirty="0"/>
              <a:t>Can capture from any supported device on any OS and send it to a Kismet server running elsewhere</a:t>
            </a:r>
          </a:p>
          <a:p>
            <a:r>
              <a:rPr lang="en-US" dirty="0"/>
              <a:t>Good option for feeding packets to Kismet on OSX or Windows in WSL from an embedded system, like a Raspberry Pi</a:t>
            </a:r>
          </a:p>
        </p:txBody>
      </p:sp>
    </p:spTree>
    <p:extLst>
      <p:ext uri="{BB962C8B-B14F-4D97-AF65-F5344CB8AC3E}">
        <p14:creationId xmlns:p14="http://schemas.microsoft.com/office/powerpoint/2010/main" val="2736611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95C32-0AE4-46C5-82FB-92750BA4D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endParaRPr lang="en-US" dirty="0"/>
          </a:p>
          <a:p>
            <a:pPr marL="50800" indent="0" algn="ctr">
              <a:buNone/>
            </a:pPr>
            <a:r>
              <a:rPr lang="en-US" dirty="0"/>
              <a:t>When is it worth the hassle?</a:t>
            </a:r>
          </a:p>
        </p:txBody>
      </p:sp>
    </p:spTree>
    <p:extLst>
      <p:ext uri="{BB962C8B-B14F-4D97-AF65-F5344CB8AC3E}">
        <p14:creationId xmlns:p14="http://schemas.microsoft.com/office/powerpoint/2010/main" val="657287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F0B3D-11B3-423F-8250-D5678821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 you need monitor?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00CA-7477-48F7-BA7E-F33FA5774E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don't need monitor when:</a:t>
            </a:r>
          </a:p>
          <a:p>
            <a:pPr lvl="1"/>
            <a:r>
              <a:rPr lang="en-US"/>
              <a:t>Analyzing data traffic from your own laptop (such as looking at HTTP, application traffic, etc)</a:t>
            </a:r>
            <a:endParaRPr lang="en-US" dirty="0"/>
          </a:p>
          <a:p>
            <a:pPr lvl="1"/>
            <a:r>
              <a:rPr lang="en-US"/>
              <a:t>Looking at broadcast/multicast to/from your own system</a:t>
            </a:r>
          </a:p>
          <a:p>
            <a:pPr lvl="1"/>
            <a:r>
              <a:rPr lang="en-US"/>
              <a:t>Looking at data network-wide at the switch or enterprise AP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491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D0D1E-38AD-4ED3-AB8E-F278C3DC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DO need monitor...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C08C9-2958-4BCC-8658-A3AFB8E9B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absolutely DO need monitor mode to:</a:t>
            </a:r>
          </a:p>
          <a:p>
            <a:pPr lvl="1"/>
            <a:r>
              <a:rPr lang="en-US" dirty="0"/>
              <a:t>Capture Wi-Fi layer packets</a:t>
            </a:r>
          </a:p>
          <a:p>
            <a:pPr lvl="1"/>
            <a:r>
              <a:rPr lang="en-US" dirty="0"/>
              <a:t>See access points, including “hidden” ones</a:t>
            </a:r>
          </a:p>
          <a:p>
            <a:pPr lvl="1"/>
            <a:r>
              <a:rPr lang="en-US" dirty="0"/>
              <a:t>See clients</a:t>
            </a:r>
          </a:p>
          <a:p>
            <a:pPr lvl="1"/>
            <a:r>
              <a:rPr lang="en-US" dirty="0"/>
              <a:t>See peer-to-peer Wi-Fi (like Wi-Fi Direct)</a:t>
            </a:r>
          </a:p>
          <a:p>
            <a:pPr lvl="1"/>
            <a:r>
              <a:rPr lang="en-US" dirty="0"/>
              <a:t>Monitor for attacks or denial of service conditions</a:t>
            </a:r>
          </a:p>
          <a:p>
            <a:pPr lvl="1"/>
            <a:r>
              <a:rPr lang="en-US" dirty="0"/>
              <a:t>Audit WEP, WPA, WPS</a:t>
            </a:r>
          </a:p>
        </p:txBody>
      </p:sp>
    </p:spTree>
    <p:extLst>
      <p:ext uri="{BB962C8B-B14F-4D97-AF65-F5344CB8AC3E}">
        <p14:creationId xmlns:p14="http://schemas.microsoft.com/office/powerpoint/2010/main" val="1441782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C2A5C-7E57-4F68-A344-42A925647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endParaRPr lang="en-US" dirty="0"/>
          </a:p>
          <a:p>
            <a:pPr marL="50800" indent="0" algn="ctr">
              <a:buNone/>
            </a:pPr>
            <a:r>
              <a:rPr lang="en-US" dirty="0"/>
              <a:t>Kismet</a:t>
            </a:r>
          </a:p>
        </p:txBody>
      </p:sp>
    </p:spTree>
    <p:extLst>
      <p:ext uri="{BB962C8B-B14F-4D97-AF65-F5344CB8AC3E}">
        <p14:creationId xmlns:p14="http://schemas.microsoft.com/office/powerpoint/2010/main" val="942570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BA8A8-EB40-4D5B-83C8-DBF42DC1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Lets talk about Kismet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71575-2D96-42FE-80D2-671C5CE1F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Designed to do several things in the Wi-Fi tool space</a:t>
            </a:r>
          </a:p>
          <a:p>
            <a:r>
              <a:rPr lang="en-US" sz="1800"/>
              <a:t>Manage Wi-Fi cards</a:t>
            </a:r>
            <a:endParaRPr lang="en-US" sz="1800" dirty="0"/>
          </a:p>
          <a:p>
            <a:pPr lvl="1"/>
            <a:r>
              <a:rPr lang="en-US" sz="1600"/>
              <a:t>Detect different card types</a:t>
            </a:r>
          </a:p>
          <a:p>
            <a:pPr lvl="1"/>
            <a:r>
              <a:rPr lang="en-US" sz="1600"/>
              <a:t>Deal with quirks of getting them into monitor mode automatically</a:t>
            </a:r>
          </a:p>
          <a:p>
            <a:pPr lvl="1"/>
            <a:r>
              <a:rPr lang="en-US" sz="1600"/>
              <a:t>Keep the OS from breaking our setup</a:t>
            </a:r>
          </a:p>
          <a:p>
            <a:pPr lvl="1"/>
            <a:r>
              <a:rPr lang="en-US" sz="1600"/>
              <a:t>Deal with channels</a:t>
            </a:r>
            <a:endParaRPr lang="en-US" sz="1600" dirty="0"/>
          </a:p>
          <a:p>
            <a:r>
              <a:rPr lang="en-US" sz="2000"/>
              <a:t>Enumerate networks and clients, and their relationships</a:t>
            </a:r>
          </a:p>
          <a:p>
            <a:r>
              <a:rPr lang="en-US" sz="2000"/>
              <a:t>More "Network" and "Device" centric than packet centric</a:t>
            </a:r>
          </a:p>
          <a:p>
            <a:r>
              <a:rPr lang="en-US" sz="2000"/>
              <a:t>Able to talk to any other tools – like Wireshark – that handle packets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5689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D494-EA22-4BBB-AD28-2FC31272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wireless special?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B8F6F-50FD-4C8C-AC22-B9B826FBC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we need something special?  Can't we just do </a:t>
            </a:r>
            <a:r>
              <a:rPr lang="en-US" dirty="0" err="1"/>
              <a:t>promisc</a:t>
            </a:r>
            <a:r>
              <a:rPr lang="en-US" dirty="0"/>
              <a:t> mode like anything else?</a:t>
            </a:r>
          </a:p>
          <a:p>
            <a:r>
              <a:rPr lang="en-US" dirty="0"/>
              <a:t>Aren't there plenty of tools that monitor packets already?</a:t>
            </a:r>
          </a:p>
          <a:p>
            <a:r>
              <a:rPr lang="en-US" dirty="0"/>
              <a:t>If only we had a conference about some of them...</a:t>
            </a:r>
          </a:p>
        </p:txBody>
      </p:sp>
    </p:spTree>
    <p:extLst>
      <p:ext uri="{BB962C8B-B14F-4D97-AF65-F5344CB8AC3E}">
        <p14:creationId xmlns:p14="http://schemas.microsoft.com/office/powerpoint/2010/main" val="27476633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06FE7-1E30-4040-A8ED-92495604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Old Kismet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DF133-8AF1-41A4-A09C-FA949109E7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Kismet has been around since 2001</a:t>
            </a:r>
          </a:p>
          <a:p>
            <a:r>
              <a:rPr lang="en-US"/>
              <a:t>You may be used to it looking like this (especially since a lot of distributions don't update...)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208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F5FD1-D5A7-4790-ABA6-A4E6139D1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A806A-F918-40AC-8450-BB45419F2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316F99F-2E2D-4B1A-8227-CA511A915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23" y="-42751"/>
            <a:ext cx="9268046" cy="55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656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92980-A249-4885-9549-824C41C84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Significantly rewritten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30B44-6CC6-4F5C-B10B-C31934A38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Kismet has had a </a:t>
            </a:r>
            <a:r>
              <a:rPr lang="en-US" i="1" dirty="0"/>
              <a:t>significant</a:t>
            </a:r>
            <a:r>
              <a:rPr lang="en-US" dirty="0"/>
              <a:t> rewrite </a:t>
            </a:r>
          </a:p>
          <a:p>
            <a:r>
              <a:rPr lang="en-US" dirty="0"/>
              <a:t>Web-based UI</a:t>
            </a:r>
          </a:p>
          <a:p>
            <a:r>
              <a:rPr lang="en-US" dirty="0"/>
              <a:t>REST and JSON based integration API</a:t>
            </a:r>
          </a:p>
          <a:p>
            <a:r>
              <a:rPr lang="en-US" dirty="0"/>
              <a:t>New logging system and common logfile</a:t>
            </a:r>
          </a:p>
          <a:p>
            <a:r>
              <a:rPr lang="en-US" dirty="0"/>
              <a:t>Live packet feeds over HTTP</a:t>
            </a:r>
          </a:p>
          <a:p>
            <a:r>
              <a:rPr lang="en-US" dirty="0"/>
              <a:t>Seamless remote capture</a:t>
            </a:r>
          </a:p>
        </p:txBody>
      </p:sp>
    </p:spTree>
    <p:extLst>
      <p:ext uri="{BB962C8B-B14F-4D97-AF65-F5344CB8AC3E}">
        <p14:creationId xmlns:p14="http://schemas.microsoft.com/office/powerpoint/2010/main" val="3368465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52BC2-07A7-40B1-9B5D-23455CC6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6145C-6FE8-4363-B640-8B39E4814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Graphical user interface, chart, Excel&#10;&#10;Description automatically generated">
            <a:extLst>
              <a:ext uri="{FF2B5EF4-FFF2-40B4-BE49-F238E27FC236}">
                <a16:creationId xmlns:a16="http://schemas.microsoft.com/office/drawing/2014/main" id="{EC2D240B-26AF-4A91-A731-9C228FA76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8" y="114645"/>
            <a:ext cx="9149316" cy="45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564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0FEA15-A0BE-4511-B71E-841BAAFCD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31" y="135565"/>
            <a:ext cx="3049756" cy="4560038"/>
          </a:xfrm>
          <a:prstGeom prst="rect">
            <a:avLst/>
          </a:prstGeom>
        </p:spPr>
      </p:pic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CC04B0F2-0DD8-428C-9030-44EFAEF6A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418" y="135431"/>
            <a:ext cx="3055531" cy="456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027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FCEBDBF-D150-43AF-AFBA-CF10237D9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8" y="296753"/>
            <a:ext cx="9149316" cy="42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1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4C28-47A6-4BDE-B9A4-7EA6ED15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Kismet v Wireshark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9DFA0-0541-4FF3-954C-E2F4F7143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Kismet and Wireshark are </a:t>
            </a:r>
            <a:r>
              <a:rPr lang="en-US" i="1"/>
              <a:t>complementary</a:t>
            </a:r>
          </a:p>
          <a:p>
            <a:r>
              <a:rPr lang="en-US"/>
              <a:t>You'll certainly want to use both, depending what you're doing!</a:t>
            </a:r>
          </a:p>
          <a:p>
            <a:r>
              <a:rPr lang="en-US"/>
              <a:t>Wireshark is packet oriented</a:t>
            </a:r>
            <a:endParaRPr lang="en-US" dirty="0"/>
          </a:p>
          <a:p>
            <a:r>
              <a:rPr lang="en-US"/>
              <a:t>Kismet is network and device oriented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70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95C64-90C3-415A-9C28-832E93DB5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Traditional pcap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7C107-3B64-401F-B6B2-752A20D61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Plug into span port on network</a:t>
            </a:r>
          </a:p>
          <a:p>
            <a:r>
              <a:rPr lang="en-US"/>
              <a:t>Look at the packets</a:t>
            </a:r>
            <a:endParaRPr lang="en-US" dirty="0"/>
          </a:p>
          <a:p>
            <a:r>
              <a:rPr lang="en-US"/>
              <a:t>Maybe worry about vlans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881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7AFE6-A600-4AEE-9F37-1EFEE5905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Wireless pcap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B20EA-D0FA-46AC-80A8-C4381B2E3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channel?</a:t>
            </a:r>
          </a:p>
          <a:p>
            <a:r>
              <a:rPr lang="en-US"/>
              <a:t>Is it user-to-user / Wi-Fi Direct?</a:t>
            </a:r>
          </a:p>
          <a:p>
            <a:r>
              <a:rPr lang="en-US"/>
              <a:t>Is there another AP causing interference?</a:t>
            </a:r>
          </a:p>
          <a:p>
            <a:r>
              <a:rPr lang="en-US"/>
              <a:t>Did someone bring their own AP from home?</a:t>
            </a:r>
            <a:endParaRPr lang="en-US" dirty="0"/>
          </a:p>
          <a:p>
            <a:r>
              <a:rPr lang="en-US"/>
              <a:t>BYOD hotspots?</a:t>
            </a:r>
          </a:p>
        </p:txBody>
      </p:sp>
    </p:spTree>
    <p:extLst>
      <p:ext uri="{BB962C8B-B14F-4D97-AF65-F5344CB8AC3E}">
        <p14:creationId xmlns:p14="http://schemas.microsoft.com/office/powerpoint/2010/main" val="923130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5C5C4-1648-4C9B-B699-C41F4967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Kismet packet handling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0DC01-6718-4883-A4D9-E14AECB75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Wi-Fi has over 45 types of packets</a:t>
            </a:r>
          </a:p>
          <a:p>
            <a:r>
              <a:rPr lang="en-US" sz="1800"/>
              <a:t>Kismet looks at the contents (like Wireshark) to determine the packet types</a:t>
            </a:r>
          </a:p>
          <a:p>
            <a:r>
              <a:rPr lang="en-US" sz="1800"/>
              <a:t>But then Kismet sorts them into device, network, related connections, and so on</a:t>
            </a:r>
          </a:p>
          <a:p>
            <a:r>
              <a:rPr lang="en-US" sz="1800"/>
              <a:t>Tracks interactions between devices – a single client might go to many different access points on different networks within a single monitoring session</a:t>
            </a:r>
          </a:p>
          <a:p>
            <a:r>
              <a:rPr lang="en-US" sz="1800"/>
              <a:t>Can include geolocation data from GPS or inside the protocols</a:t>
            </a:r>
          </a:p>
          <a:p>
            <a:r>
              <a:rPr lang="en-US" sz="1800"/>
              <a:t>Can convert multiple packet types from multiple radios into one record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91221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4AD16-0FF8-4887-9EF2-691BCD8F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Gotta be special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B4826-2E3E-4F4F-A167-98C1B9FFF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Truly </a:t>
            </a:r>
            <a:r>
              <a:rPr lang="en-US" sz="2000" i="1" dirty="0"/>
              <a:t>shared media</a:t>
            </a:r>
            <a:r>
              <a:rPr lang="en-US" sz="2000" dirty="0"/>
              <a:t>.  Every transmission impacts someone!</a:t>
            </a:r>
          </a:p>
          <a:p>
            <a:r>
              <a:rPr lang="en-US" sz="2000" dirty="0"/>
              <a:t>Not restricted to a physical network like Ethernet</a:t>
            </a:r>
          </a:p>
          <a:p>
            <a:r>
              <a:rPr lang="en-US" sz="2000" dirty="0"/>
              <a:t>Every </a:t>
            </a:r>
            <a:r>
              <a:rPr lang="en-US" sz="2000" i="1" dirty="0"/>
              <a:t>adjacent network or device </a:t>
            </a:r>
            <a:r>
              <a:rPr lang="en-US" sz="2000" dirty="0"/>
              <a:t>impacts </a:t>
            </a:r>
            <a:r>
              <a:rPr lang="en-US" sz="2000" i="1" dirty="0"/>
              <a:t>your</a:t>
            </a:r>
            <a:r>
              <a:rPr lang="en-US" sz="2000" dirty="0"/>
              <a:t> networks!</a:t>
            </a:r>
          </a:p>
          <a:p>
            <a:r>
              <a:rPr lang="en-US" sz="2000" i="1" dirty="0"/>
              <a:t>It isn't Ethernet</a:t>
            </a:r>
            <a:r>
              <a:rPr lang="en-US" sz="2000" dirty="0"/>
              <a:t>.  Your OS might present it like Ethernet.  It isn’t.</a:t>
            </a:r>
          </a:p>
          <a:p>
            <a:r>
              <a:rPr lang="en-US" sz="2000" dirty="0"/>
              <a:t>Knowing a network is </a:t>
            </a:r>
            <a:r>
              <a:rPr lang="en-US" sz="2000" i="1" dirty="0"/>
              <a:t>present</a:t>
            </a:r>
            <a:r>
              <a:rPr lang="en-US" sz="2000" dirty="0"/>
              <a:t> from advertisements isn't the same as knowing what's going on!</a:t>
            </a:r>
          </a:p>
          <a:p>
            <a:r>
              <a:rPr lang="en-US" sz="2000" dirty="0"/>
              <a:t>Remember your OSI model?  You're going to </a:t>
            </a:r>
            <a:r>
              <a:rPr lang="en-US" sz="2000" i="1" dirty="0"/>
              <a:t>really</a:t>
            </a:r>
            <a:r>
              <a:rPr lang="en-US" sz="2000" dirty="0"/>
              <a:t> care about Layers 1 and 2 all of a sudden</a:t>
            </a:r>
          </a:p>
        </p:txBody>
      </p:sp>
    </p:spTree>
    <p:extLst>
      <p:ext uri="{BB962C8B-B14F-4D97-AF65-F5344CB8AC3E}">
        <p14:creationId xmlns:p14="http://schemas.microsoft.com/office/powerpoint/2010/main" val="7156431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71CD6-2C79-45E9-9081-954D6049F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Kismet sees a network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57A841-D6A8-4B22-8655-3674F4FDF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08" y="1039332"/>
            <a:ext cx="2445030" cy="3656271"/>
          </a:xfrm>
          <a:prstGeom prst="rect">
            <a:avLst/>
          </a:prstGeom>
        </p:spPr>
      </p:pic>
      <p:pic>
        <p:nvPicPr>
          <p:cNvPr id="7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DB5E69C-C240-4EEE-AFBD-531F2592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720" y="1039198"/>
            <a:ext cx="2450805" cy="3656540"/>
          </a:xfrm>
          <a:prstGeom prst="rect">
            <a:avLst/>
          </a:prstGeom>
        </p:spPr>
      </p:pic>
      <p:pic>
        <p:nvPicPr>
          <p:cNvPr id="8" name="Picture 8" descr="Table&#10;&#10;Description automatically generated">
            <a:extLst>
              <a:ext uri="{FF2B5EF4-FFF2-40B4-BE49-F238E27FC236}">
                <a16:creationId xmlns:a16="http://schemas.microsoft.com/office/drawing/2014/main" id="{8BD442FE-D7EE-4532-A910-9B8FFF6BF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11" y="1040126"/>
            <a:ext cx="2450805" cy="366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5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341A1-A8DD-412E-BBCB-6C097BE36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over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2B2AA-B8C7-47CC-AEC6-5CBD2F4D4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Network representation is from packets over time</a:t>
            </a:r>
          </a:p>
          <a:p>
            <a:r>
              <a:rPr lang="en-US"/>
              <a:t>Advertisements (beacons) define the network name, encryption, and carry other info</a:t>
            </a:r>
          </a:p>
          <a:p>
            <a:r>
              <a:rPr lang="en-US"/>
              <a:t>Clients are mapped based on traffic over time</a:t>
            </a:r>
            <a:endParaRPr lang="en-US" dirty="0"/>
          </a:p>
          <a:p>
            <a:r>
              <a:rPr lang="en-US"/>
              <a:t>Trend-based security alerts when attributes change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28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E65C8-D5A1-4661-AAC3-FF36B00E2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wireshark sees it</a:t>
            </a:r>
          </a:p>
        </p:txBody>
      </p:sp>
      <p:pic>
        <p:nvPicPr>
          <p:cNvPr id="4" name="Picture 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AD123FD1-B92C-488A-A6C5-E47F02CB0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07" y="757466"/>
            <a:ext cx="7056031" cy="40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437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9FC0E-EC9C-4251-88DF-5C286284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oriented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632CB-8813-40EE-8918-D8679DB35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the same info (and more!) is in Wireshark</a:t>
            </a:r>
          </a:p>
          <a:p>
            <a:r>
              <a:rPr lang="en-US"/>
              <a:t>But presented very differently</a:t>
            </a:r>
          </a:p>
          <a:p>
            <a:r>
              <a:rPr lang="en-US"/>
              <a:t>For example, not immediately obvious what networks a client is associated with</a:t>
            </a:r>
          </a:p>
          <a:p>
            <a:r>
              <a:rPr lang="en-US"/>
              <a:t>Great for detailed packet analysis, which Kismet is not really meant to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8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4E51F-78EC-4699-8F0F-4E1F06712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types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0F003-E33C-4700-B119-C005AF186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Ethernet has one fundamental packet type – Ethernet</a:t>
            </a:r>
          </a:p>
          <a:p>
            <a:r>
              <a:rPr lang="en-US" dirty="0"/>
              <a:t>Wi-Fi has 3 primary packet types</a:t>
            </a:r>
          </a:p>
          <a:p>
            <a:r>
              <a:rPr lang="en-US" dirty="0"/>
              <a:t>… And something like 45 sub-packet types</a:t>
            </a:r>
          </a:p>
        </p:txBody>
      </p:sp>
    </p:spTree>
    <p:extLst>
      <p:ext uri="{BB962C8B-B14F-4D97-AF65-F5344CB8AC3E}">
        <p14:creationId xmlns:p14="http://schemas.microsoft.com/office/powerpoint/2010/main" val="1185895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59E6B-9A79-431A-9A9C-1A9901876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packets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D2EF5-CCAB-49A9-9B45-28203ADC3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Define a network (Beacons)</a:t>
            </a:r>
          </a:p>
          <a:p>
            <a:r>
              <a:rPr lang="en-US"/>
              <a:t>Control access to a network (Probes and Responses)</a:t>
            </a:r>
            <a:endParaRPr lang="en-US" dirty="0"/>
          </a:p>
          <a:p>
            <a:r>
              <a:rPr lang="en-US"/>
              <a:t>Contain nested lists of data (IE tags) which contain all the information about the network (encryption, SSID, radio reports, and more)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1819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7381-00D9-45A6-9A7C-B67CA82AC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packets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32AC6-8137-43E0-AA86-EB49EF8DE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Extremely short packets, often with only one MAC address</a:t>
            </a:r>
          </a:p>
          <a:p>
            <a:r>
              <a:rPr lang="en-US"/>
              <a:t>Used for collision avoidance</a:t>
            </a:r>
            <a:endParaRPr lang="en-US" dirty="0"/>
          </a:p>
          <a:p>
            <a:r>
              <a:rPr lang="en-US"/>
              <a:t>Used to reserve the channel for transmit</a:t>
            </a:r>
          </a:p>
          <a:p>
            <a:r>
              <a:rPr lang="en-US"/>
              <a:t>Used to confirm data received correctly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145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74453-4FFB-4337-BDB8-724F1E11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packets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2F2D0-E236-4B4C-8FC3-4F2C64D77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Holds data – like a traditional Ethernet frame</a:t>
            </a:r>
          </a:p>
          <a:p>
            <a:r>
              <a:rPr lang="en-US" dirty="0"/>
              <a:t>May be L2 encrypted with WPA, 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May hold L3+ encrypted data (VPN, SSL,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50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942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8686B-E329-425F-89DC-9DFAB113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need all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22546-FAC1-4DF6-BA11-021D2664F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You need to be able to capture all 3 to know what's going on</a:t>
            </a:r>
          </a:p>
          <a:p>
            <a:r>
              <a:rPr lang="en-US"/>
              <a:t>Without management, you don't know what networks are present</a:t>
            </a:r>
            <a:endParaRPr lang="en-US" dirty="0"/>
          </a:p>
          <a:p>
            <a:r>
              <a:rPr lang="en-US"/>
              <a:t>Without control, you can't see hidden nodes, some denial of service attacks, etc</a:t>
            </a:r>
          </a:p>
          <a:p>
            <a:r>
              <a:rPr lang="en-US"/>
              <a:t>Without data you have no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586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8E4F9-EF67-4EF3-B19A-268661D7D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 algn="ctr">
              <a:buNone/>
            </a:pPr>
            <a:endParaRPr lang="en-US" dirty="0"/>
          </a:p>
          <a:p>
            <a:pPr marL="50800" indent="0" algn="ctr">
              <a:buNone/>
            </a:pPr>
            <a:endParaRPr lang="en-US" dirty="0"/>
          </a:p>
          <a:p>
            <a:pPr marL="50800" indent="0" algn="ctr">
              <a:buNone/>
            </a:pPr>
            <a:r>
              <a:rPr lang="en-US"/>
              <a:t>Channels and Coverage</a:t>
            </a:r>
          </a:p>
        </p:txBody>
      </p:sp>
    </p:spTree>
    <p:extLst>
      <p:ext uri="{BB962C8B-B14F-4D97-AF65-F5344CB8AC3E}">
        <p14:creationId xmlns:p14="http://schemas.microsoft.com/office/powerpoint/2010/main" val="1518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38B9-B546-492F-80AE-A7E8A523D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</a:t>
            </a:r>
          </a:p>
        </p:txBody>
      </p:sp>
      <p:pic>
        <p:nvPicPr>
          <p:cNvPr id="1026" name="Picture 2" descr="OSI Model - Network Direction">
            <a:extLst>
              <a:ext uri="{FF2B5EF4-FFF2-40B4-BE49-F238E27FC236}">
                <a16:creationId xmlns:a16="http://schemas.microsoft.com/office/drawing/2014/main" id="{9C66ABA3-62DD-489E-9526-F361004FB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93" y="912403"/>
            <a:ext cx="269557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CE1157-A15B-4FEA-AD23-992160702236}"/>
              </a:ext>
            </a:extLst>
          </p:cNvPr>
          <p:cNvSpPr txBox="1"/>
          <p:nvPr/>
        </p:nvSpPr>
        <p:spPr>
          <a:xfrm>
            <a:off x="3124968" y="4000264"/>
            <a:ext cx="5883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Most Wi-Fi capture issues live down here!</a:t>
            </a:r>
          </a:p>
        </p:txBody>
      </p:sp>
    </p:spTree>
    <p:extLst>
      <p:ext uri="{BB962C8B-B14F-4D97-AF65-F5344CB8AC3E}">
        <p14:creationId xmlns:p14="http://schemas.microsoft.com/office/powerpoint/2010/main" val="24961989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48980-7948-4955-BC2B-DAD7FC8FC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i="1"/>
              <a:t>“You can see all of the channels, some of the time, or some of the channels, all of the time, but you can’t see all the channels all the time.”</a:t>
            </a:r>
            <a:endParaRPr lang="en-US"/>
          </a:p>
          <a:p>
            <a:pPr algn="r">
              <a:buNone/>
            </a:pPr>
            <a:r>
              <a:rPr lang="en-US" i="1"/>
              <a:t>-- PT Barnum</a:t>
            </a:r>
            <a:endParaRPr lang="en-US"/>
          </a:p>
          <a:p>
            <a:pPr marL="5080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25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8B6C-C0F0-4257-A830-5F1A4C71F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i="1"/>
              <a:t>“Don’t trust every quote you read on the Internet”</a:t>
            </a:r>
            <a:endParaRPr lang="en-US"/>
          </a:p>
          <a:p>
            <a:pPr algn="r">
              <a:buNone/>
            </a:pPr>
            <a:r>
              <a:rPr lang="en-US" i="1"/>
              <a:t>-- Abraham Lincoln</a:t>
            </a:r>
            <a:endParaRPr lang="en-US"/>
          </a:p>
          <a:p>
            <a:pPr marL="5080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2719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42367-42DD-45D2-85D8-D1B283E8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channels matter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BCE58-903F-4E4B-AD77-73A30CB5B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Wi-Fi breaks the available radio space up into channels</a:t>
            </a:r>
            <a:endParaRPr lang="en-US" dirty="0"/>
          </a:p>
          <a:p>
            <a:r>
              <a:rPr lang="en-US" sz="1800" dirty="0"/>
              <a:t>Some overlap.  Some don't.</a:t>
            </a:r>
          </a:p>
          <a:p>
            <a:r>
              <a:rPr lang="en-US" sz="1800" dirty="0"/>
              <a:t>On 2.4GHz, channels are 22MHz (or 20) wide, but only 5Mhz apart</a:t>
            </a:r>
          </a:p>
          <a:p>
            <a:r>
              <a:rPr lang="en-US" sz="1800" dirty="0"/>
              <a:t>Sniffing on one channel can get you packets from adjacent channels</a:t>
            </a:r>
          </a:p>
          <a:p>
            <a:r>
              <a:rPr lang="en-US" sz="1800" dirty="0"/>
              <a:t>Typically 1, 6, 11 are the only channels considered to be non-overlapping for 802.11b/g.  It gets far worse with 40MHz channels for 11n!</a:t>
            </a:r>
          </a:p>
          <a:p>
            <a:r>
              <a:rPr lang="en-US" sz="1800" dirty="0"/>
              <a:t>On 5GHz there are many, many more channels</a:t>
            </a:r>
          </a:p>
          <a:p>
            <a:r>
              <a:rPr lang="en-US" sz="1800" dirty="0"/>
              <a:t>There's also 40MHz channels for 802.11n</a:t>
            </a:r>
          </a:p>
          <a:p>
            <a:r>
              <a:rPr lang="en-US" sz="1800" dirty="0"/>
              <a:t>And 80MHz channels for 802.11ac.  And 160MHz channels for 802.11ac/ax</a:t>
            </a:r>
          </a:p>
        </p:txBody>
      </p:sp>
    </p:spTree>
    <p:extLst>
      <p:ext uri="{BB962C8B-B14F-4D97-AF65-F5344CB8AC3E}">
        <p14:creationId xmlns:p14="http://schemas.microsoft.com/office/powerpoint/2010/main" val="38815799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C5604-5659-4C34-A438-4BCCFE710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Channel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F2469-9D40-4200-A042-818F230F2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A Wi-Fi radio is designed to tune to a single channel, and strongly exclude other channels to improve signal quality</a:t>
            </a:r>
            <a:endParaRPr lang="en-US"/>
          </a:p>
          <a:p>
            <a:r>
              <a:rPr lang="en-US" sz="1800"/>
              <a:t>Typically it can only tune to one "mode" - 20MHz, 40MHz, 80MHz, etc</a:t>
            </a:r>
          </a:p>
          <a:p>
            <a:r>
              <a:rPr lang="en-US" sz="1800"/>
              <a:t>So if we want to see what's happening across all of the available Wi-Fi, we need to have many radios, or change channels</a:t>
            </a:r>
          </a:p>
          <a:p>
            <a:r>
              <a:rPr lang="en-US" sz="1800"/>
              <a:t>It's a trade-off:  See a little of every channel, a lot of a few channels, or most of a single channel</a:t>
            </a:r>
          </a:p>
          <a:p>
            <a:r>
              <a:rPr lang="en-US" sz="1800"/>
              <a:t>Like trying to listen to all the songs on the radio by leaving your stereo in 'seek' mode</a:t>
            </a:r>
            <a:endParaRPr lang="en-US" sz="1800" dirty="0"/>
          </a:p>
          <a:p>
            <a:r>
              <a:rPr lang="en-US" sz="1800"/>
              <a:t>More channels means less time per channel, or more hardware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92933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68A3A-B428-4453-AE16-ED66C4A3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Channels, channels, channels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573CE-75CB-4390-A960-4B551377C9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802.11b:  1, 2, 3, 4, 5, 6, 7, 8, 9, 10, 11</a:t>
            </a:r>
          </a:p>
          <a:p>
            <a:r>
              <a:rPr lang="en-US"/>
              <a:t>802.11g: 1, 2, 3, 4, 5, 6, 7, 8, 9, 10, 11</a:t>
            </a:r>
          </a:p>
          <a:p>
            <a:endParaRPr lang="en-US" dirty="0"/>
          </a:p>
          <a:p>
            <a:r>
              <a:rPr lang="en-US"/>
              <a:t>Some parts of the world add 12, 14</a:t>
            </a:r>
            <a:endParaRPr lang="en-US" dirty="0"/>
          </a:p>
          <a:p>
            <a:r>
              <a:rPr lang="en-US"/>
              <a:t>Significant overlap, relatively easy to cover all 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6799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DBF70-4A34-4F84-998E-AB940ECA0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802.11a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3A748-D886-48C7-965B-5F94B13D4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36, 40, 44, 48, 52, 56, 60, 64, 68, 72, 76, 80, 84, 88, 92, 96, 100, 104, 108, 112, 116, 120, 124, 128, 132, 136, 140, 144, 149, 153, 157, 161, 165, 169, 173, 177, 181</a:t>
            </a:r>
            <a:endParaRPr lang="en-US" sz="2000" dirty="0"/>
          </a:p>
          <a:p>
            <a:endParaRPr lang="en-US" sz="2000" dirty="0"/>
          </a:p>
          <a:p>
            <a:r>
              <a:rPr lang="en-US" sz="2000"/>
              <a:t>38 more channels</a:t>
            </a:r>
            <a:endParaRPr lang="en-US" sz="2000" dirty="0"/>
          </a:p>
          <a:p>
            <a:r>
              <a:rPr lang="en-US" sz="2000"/>
              <a:t>Notice the gaps in the numbers?  They don't interfere with each other</a:t>
            </a:r>
          </a:p>
          <a:p>
            <a:r>
              <a:rPr lang="en-US" sz="2000"/>
              <a:t>Better for signal – worse for sniffing.  Now we have 4x the channels we need to look at with our radio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74653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543C0-CB1A-4864-BDA9-7DD6B3FA7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802.11n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DC5-AF81-44B8-8A21-58DE898E7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1, 1HT40+, 2, 3, 4, 5, 6, 6HT40-, 6HT40+, 7, 8, 9, 10, 11, 11HT40-, 36, 36HT40+, 40, 40HT40-, 44, 44HT40+, 48, 48HT40-, 52, 52HT40+, 56, 56HT40-, 60, 60HT40+, 64, 64HT40-, 100, 100HT40+, 104, 104HT40-, 108, 108HT40+, 112, 112HT40-, 116, 116HT40+, 120, 120HT40-, 124, 124HT40+, 128, 128HT40-, 132, 132HT40+, 136, 136HT40-, 140, 140HT40-, 149, 149HT40+, 153, 153HT40-, 157, 157HT40+, 161, 161HT40-, 165, 165HT40-</a:t>
            </a:r>
          </a:p>
          <a:p>
            <a:pPr marL="50800" indent="0">
              <a:buNone/>
            </a:pPr>
            <a:br>
              <a:rPr lang="en-US" dirty="0"/>
            </a:b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517922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654D-ABC9-4B91-82A1-131735C7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Wait, what?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236E8-F5B8-456C-998D-8928E6F5E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did we get to 64 channels?</a:t>
            </a:r>
          </a:p>
          <a:p>
            <a:r>
              <a:rPr lang="en-US" dirty="0"/>
              <a:t>802.11n adds 40MHz channels</a:t>
            </a:r>
          </a:p>
          <a:p>
            <a:r>
              <a:rPr lang="en-US" dirty="0"/>
              <a:t>Above and below (40+ and 40-)</a:t>
            </a:r>
          </a:p>
          <a:p>
            <a:r>
              <a:rPr lang="en-US" dirty="0"/>
              <a:t>Now we need to look at channel 1 – but also 1HT40+, and 6, but also 6HT40- and 6HT40+</a:t>
            </a:r>
          </a:p>
        </p:txBody>
      </p:sp>
    </p:spTree>
    <p:extLst>
      <p:ext uri="{BB962C8B-B14F-4D97-AF65-F5344CB8AC3E}">
        <p14:creationId xmlns:p14="http://schemas.microsoft.com/office/powerpoint/2010/main" val="27136034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6885-3EAA-416C-88B1-D8E8ED457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802.11ac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B891F-1221-4E1D-B4EE-B2D407CCE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3723609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D605-43ED-43C7-A717-62550912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91 channels... so far...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47D26E-D0DC-4D91-8550-B6FD4432F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1, 1HT40+, 2, 3, 4, 5, 6, 6HT40-, 6HT40+, 7, 8, 9, 10, 11, 11HT40-, 12, 13, 36, 36HT40+, 36VHT80, 40, 40HT40-, 40VHT80, 44, 44HT40+, 44VHT80, 48, 48HT40-, 48VHT80, 52, 52HT40+, 52VHT80, 56, 56HT40-, 56VHT80, 60, 60HT40+, 60VHT80, 64, 64HT40-, 64VHT80, 100, 100HT40+, 100VHT80, 104, 104HT40-, 104VHT80, 108, 108HT40+, 108VHT80, 112, 112HT40-, 112VHT80, 116, 116HT40+, 116VHT80, 120, 120HT40-, 120VHT80, 124, 124HT40+, 124VHT80, 128, 128HT40-, 128VHT80, 132, 132HT40+, 132VHT80, 136, 136HT40-, 136VHT80, 140, 140HT40-, 140VHT80, 144, 144HT40-, 144VHT80, 149, 149HT40+, 149VHT80, 153, 153HT40-, 153VHT80, 157, 157HT40+, 157VHT80, 161, 161HT40-, 161VHT80, 165, 165HT40-</a:t>
            </a:r>
          </a:p>
          <a:p>
            <a:pPr marL="50800" indent="0">
              <a:buNone/>
            </a:pPr>
            <a:br>
              <a:rPr lang="en-US" dirty="0"/>
            </a:b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23422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4776-FB58-493B-8008-CE8D95F56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Discovering Wi-Fi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16ECA-CE7F-4657-91A9-7E2C5B15B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Several ways to detect Wi-Fi networks</a:t>
            </a:r>
          </a:p>
          <a:p>
            <a:r>
              <a:rPr lang="en-US" sz="2000" dirty="0"/>
              <a:t>Scanning mode detects networks </a:t>
            </a:r>
            <a:r>
              <a:rPr lang="en-US" sz="2000" i="1" dirty="0"/>
              <a:t>based on advertisements</a:t>
            </a:r>
            <a:r>
              <a:rPr lang="en-US" sz="2000" dirty="0"/>
              <a:t>. This is </a:t>
            </a:r>
            <a:r>
              <a:rPr lang="en-US" sz="2000" i="1" dirty="0"/>
              <a:t>not</a:t>
            </a:r>
            <a:r>
              <a:rPr lang="en-US" sz="2000" dirty="0"/>
              <a:t> packet capture and will not show things like clients, </a:t>
            </a:r>
            <a:r>
              <a:rPr lang="en-US" sz="2000" dirty="0" err="1"/>
              <a:t>etc</a:t>
            </a:r>
            <a:r>
              <a:rPr lang="en-US" sz="2000" dirty="0"/>
              <a:t>!</a:t>
            </a:r>
          </a:p>
          <a:p>
            <a:r>
              <a:rPr lang="en-US" sz="2000" dirty="0"/>
              <a:t>Enterprise AP-assisted discovery is found on some higher-end APs which can scan for interfering APs and adjacent networks</a:t>
            </a:r>
          </a:p>
          <a:p>
            <a:r>
              <a:rPr lang="en-US" sz="2000" dirty="0"/>
              <a:t>None of these methods get you actual packets though.  We want to see those packets.  This is </a:t>
            </a:r>
            <a:r>
              <a:rPr lang="en-US" sz="2000" dirty="0" err="1"/>
              <a:t>Sharkfest</a:t>
            </a:r>
            <a:r>
              <a:rPr lang="en-US" sz="2000" dirty="0"/>
              <a:t> </a:t>
            </a:r>
            <a:r>
              <a:rPr lang="en-US" sz="2000" dirty="0" err="1"/>
              <a:t>afterall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783316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DC658-F194-4F39-8857-38A50D83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80MHz channels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C37A7-4F6E-43B0-B664-0857FCFEA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we have 20MHz, 40MHz, 80MHz, and 160MHz channels.  And 80+80MHz non-contiguous channels.</a:t>
            </a:r>
            <a:endParaRPr lang="en-US" dirty="0"/>
          </a:p>
          <a:p>
            <a:r>
              <a:rPr lang="en-US"/>
              <a:t>80 and 160MHz channels can have many</a:t>
            </a:r>
            <a:r>
              <a:rPr lang="en-US" dirty="0"/>
              <a:t> </a:t>
            </a:r>
            <a:r>
              <a:rPr lang="en-US"/>
              <a:t>control channels within, expanding the effective number even further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3133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2C8F-2922-40A2-9DD6-4CF4CEC18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6GHz Wi-Fi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668A3-5035-40BE-BDFF-E1703DE50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added more spectrum in 2020</a:t>
            </a:r>
          </a:p>
          <a:p>
            <a:r>
              <a:rPr lang="en-US" dirty="0"/>
              <a:t>Not much public HW yet, but adds another </a:t>
            </a:r>
            <a:r>
              <a:rPr lang="en-US" i="1" dirty="0"/>
              <a:t>1.2GHz</a:t>
            </a:r>
            <a:r>
              <a:rPr lang="en-US" dirty="0"/>
              <a:t> of spectrum</a:t>
            </a:r>
          </a:p>
          <a:p>
            <a:r>
              <a:rPr lang="en-US" dirty="0"/>
              <a:t>This is more than current 2.4 and 5.8 combined</a:t>
            </a:r>
          </a:p>
          <a:p>
            <a:r>
              <a:rPr lang="en-US" dirty="0"/>
              <a:t>Likely to be available as many smaller channels and a few much larger channels for very high bandwidth</a:t>
            </a:r>
          </a:p>
        </p:txBody>
      </p:sp>
    </p:spTree>
    <p:extLst>
      <p:ext uri="{BB962C8B-B14F-4D97-AF65-F5344CB8AC3E}">
        <p14:creationId xmlns:p14="http://schemas.microsoft.com/office/powerpoint/2010/main" val="25198746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E11C-02E8-41D5-A82F-4026AC67B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And yet more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D2FBA-1963-4440-B40B-752893C6E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802.11x adds sub-channels dedicated to per-user streams</a:t>
            </a:r>
          </a:p>
          <a:p>
            <a:r>
              <a:rPr lang="en-US"/>
              <a:t>Some devices support non-standard half (10MHz) and quarter (5MHz) widths, too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5539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E5448-A511-4A54-8E3F-C3B207DD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&amp; faster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798F5-D0B1-4826-BF88-210A9CAE8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So we need to change channel, quickly, to see what is going on</a:t>
            </a:r>
          </a:p>
          <a:p>
            <a:r>
              <a:rPr lang="en-US" sz="2000" dirty="0"/>
              <a:t>We have two choices:</a:t>
            </a:r>
          </a:p>
          <a:p>
            <a:pPr marL="965200" lvl="1" indent="-457200">
              <a:buAutoNum type="arabicPeriod"/>
            </a:pPr>
            <a:r>
              <a:rPr lang="en-US" sz="2000" dirty="0"/>
              <a:t>Hop faster.  At some point, there is a limit – either the hop is shorter than most packet times, or more likely, the OS/firmware can't keep up</a:t>
            </a:r>
          </a:p>
          <a:p>
            <a:pPr marL="965200" lvl="1" indent="-457200">
              <a:buAutoNum type="arabicPeriod"/>
            </a:pPr>
            <a:r>
              <a:rPr lang="en-US" sz="2000" dirty="0"/>
              <a:t>Add more radios.  This adds more power, cost, antennas, and possible conflicts</a:t>
            </a:r>
          </a:p>
        </p:txBody>
      </p:sp>
    </p:spTree>
    <p:extLst>
      <p:ext uri="{BB962C8B-B14F-4D97-AF65-F5344CB8AC3E}">
        <p14:creationId xmlns:p14="http://schemas.microsoft.com/office/powerpoint/2010/main" val="42662748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97BFD171-CA78-4A55-ACCE-3C911A509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759" y="403429"/>
            <a:ext cx="3252481" cy="43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558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718B4-763C-45DD-B140-C744F8957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Kismet and multiple NICs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8AB8F-6F75-4C7D-9F95-1AC0804EB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Kismet can run as many NICs as your OS can handle</a:t>
            </a:r>
          </a:p>
          <a:p>
            <a:r>
              <a:rPr lang="en-US" sz="2000" dirty="0"/>
              <a:t>And many, many more over the network as remote sensors</a:t>
            </a:r>
          </a:p>
          <a:p>
            <a:r>
              <a:rPr lang="en-US" sz="2000" dirty="0"/>
              <a:t>Practical limits – after 4+ cards, the kernel tends to have a Bad Time with interrupts, timeouts, and locking</a:t>
            </a:r>
          </a:p>
          <a:p>
            <a:r>
              <a:rPr lang="en-US" sz="2000" dirty="0"/>
              <a:t>Remote sensors have a much higher limit</a:t>
            </a:r>
          </a:p>
          <a:p>
            <a:r>
              <a:rPr lang="en-US" sz="2000" dirty="0"/>
              <a:t>Still constrained by the CPU and RAM of the system processing the packets</a:t>
            </a:r>
          </a:p>
        </p:txBody>
      </p:sp>
    </p:spTree>
    <p:extLst>
      <p:ext uri="{BB962C8B-B14F-4D97-AF65-F5344CB8AC3E}">
        <p14:creationId xmlns:p14="http://schemas.microsoft.com/office/powerpoint/2010/main" val="3076922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307ED-78AC-4694-B11A-3A91CD7A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Smarter hopping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9D3A0-4F09-4C2A-8EC6-6CBA6A6C2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Kismet tries to optimize channel hopping:</a:t>
            </a:r>
          </a:p>
          <a:p>
            <a:pPr marL="990600" lvl="1" indent="-457200">
              <a:buAutoNum type="arabicPeriod"/>
            </a:pPr>
            <a:r>
              <a:rPr lang="en-US"/>
              <a:t>Scrambling the channels so that we don't hop from one adjacent channel to another, maximizing overlap helping us</a:t>
            </a:r>
          </a:p>
          <a:p>
            <a:pPr marL="990600" lvl="1" indent="-457200">
              <a:buAutoNum type="arabicPeriod"/>
            </a:pPr>
            <a:r>
              <a:rPr lang="en-US"/>
              <a:t>Splitting the channel list start between cards, so that multiple cards aren't on the same channel at the same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668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33035-B830-4E6A-87F8-60DA192A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Crazy capture setups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27E8B-4C18-4414-BB69-6FDC6835E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Wi-Fi Cactus is 25 Hak5 Tetras, each with 2 802.11abgn radios for 50 capture radios</a:t>
            </a:r>
          </a:p>
          <a:p>
            <a:r>
              <a:rPr lang="en-US"/>
              <a:t>Remote capture to an Intel i7 NUC</a:t>
            </a:r>
            <a:endParaRPr lang="en-US" dirty="0"/>
          </a:p>
          <a:p>
            <a:r>
              <a:rPr lang="en-US"/>
              <a:t>Reported ~515,000 devices in a single session at Defcon</a:t>
            </a:r>
            <a:endParaRPr lang="en-US" dirty="0"/>
          </a:p>
          <a:p>
            <a:r>
              <a:rPr lang="en-US"/>
              <a:t>Filled a 2TB SSD every 2 hours</a:t>
            </a:r>
          </a:p>
          <a:p>
            <a:r>
              <a:rPr lang="en-US"/>
              <a:t>Powered by a lead-acid car battery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9913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8A76FB8C-51D4-4FD4-AEA3-85690583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69" y="99237"/>
            <a:ext cx="3228975" cy="4838700"/>
          </a:xfrm>
          <a:prstGeom prst="rect">
            <a:avLst/>
          </a:prstGeom>
        </p:spPr>
      </p:pic>
      <p:pic>
        <p:nvPicPr>
          <p:cNvPr id="5" name="Picture 5" descr="A picture containing indoor, sitting, chair, desk&#10;&#10;Description automatically generated">
            <a:extLst>
              <a:ext uri="{FF2B5EF4-FFF2-40B4-BE49-F238E27FC236}">
                <a16:creationId xmlns:a16="http://schemas.microsoft.com/office/drawing/2014/main" id="{49D9FBCD-4306-4238-BB6A-C7FAE973B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425" y="119173"/>
            <a:ext cx="27241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083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C757C-DC57-4E76-851A-0BEB709DA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Alftel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3C36A-C374-40BF-82CF-04B7EC767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Alftel makes many "Interesting" radios</a:t>
            </a:r>
          </a:p>
          <a:p>
            <a:r>
              <a:rPr lang="en-US"/>
              <a:t>Thunderbolt + PCI expanders + Antenna combiners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2B0BC-FADA-4332-A707-DEB92A311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packets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DC8A5-4906-4754-A4AC-D46D32536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OK, so how do we get packets?</a:t>
            </a:r>
          </a:p>
          <a:p>
            <a:r>
              <a:rPr lang="en-US" dirty="0"/>
              <a:t>We can open the interface in Wireshark normally...</a:t>
            </a:r>
          </a:p>
          <a:p>
            <a:r>
              <a:rPr lang="en-US" dirty="0"/>
              <a:t>You’ll probably get some sort of packets …  but... </a:t>
            </a:r>
          </a:p>
        </p:txBody>
      </p:sp>
    </p:spTree>
    <p:extLst>
      <p:ext uri="{BB962C8B-B14F-4D97-AF65-F5344CB8AC3E}">
        <p14:creationId xmlns:p14="http://schemas.microsoft.com/office/powerpoint/2010/main" val="8439530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, table, sitting, bicycle&#10;&#10;Description automatically generated">
            <a:extLst>
              <a:ext uri="{FF2B5EF4-FFF2-40B4-BE49-F238E27FC236}">
                <a16:creationId xmlns:a16="http://schemas.microsoft.com/office/drawing/2014/main" id="{831BEDCA-2CA9-4A33-95A2-0873F4F4D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98" y="695183"/>
            <a:ext cx="2743200" cy="3753134"/>
          </a:xfrm>
          <a:prstGeom prst="rect">
            <a:avLst/>
          </a:prstGeom>
        </p:spPr>
      </p:pic>
      <p:pic>
        <p:nvPicPr>
          <p:cNvPr id="5" name="Picture 5" descr="A picture containing indoor, table, room, desk&#10;&#10;Description automatically generated">
            <a:extLst>
              <a:ext uri="{FF2B5EF4-FFF2-40B4-BE49-F238E27FC236}">
                <a16:creationId xmlns:a16="http://schemas.microsoft.com/office/drawing/2014/main" id="{C2304D40-0BA2-42C7-BB56-6A524E701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220" y="929439"/>
            <a:ext cx="2743200" cy="328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546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0F36E-EA69-46B9-8121-89B60886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64 802.11ax radios</a:t>
            </a:r>
          </a:p>
        </p:txBody>
      </p:sp>
      <p:pic>
        <p:nvPicPr>
          <p:cNvPr id="4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B51A4C8-E6B7-4639-A633-47F290F66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16" y="990857"/>
            <a:ext cx="6637374" cy="415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149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6832-6C99-480B-8C40-254B41C9D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monitoring</a:t>
            </a:r>
          </a:p>
        </p:txBody>
      </p:sp>
      <p:pic>
        <p:nvPicPr>
          <p:cNvPr id="4" name="Picture 4" descr="A picture containing outdoor, cloudy, clouds, grass&#10;&#10;Description automatically generated">
            <a:extLst>
              <a:ext uri="{FF2B5EF4-FFF2-40B4-BE49-F238E27FC236}">
                <a16:creationId xmlns:a16="http://schemas.microsoft.com/office/drawing/2014/main" id="{AFF2F794-6E99-4448-BFF2-065A628C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69" y="1000900"/>
            <a:ext cx="5095875" cy="3819525"/>
          </a:xfrm>
          <a:prstGeom prst="rect">
            <a:avLst/>
          </a:prstGeom>
        </p:spPr>
      </p:pic>
      <p:pic>
        <p:nvPicPr>
          <p:cNvPr id="5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E9E12FFF-C263-498C-9CA3-138280BA4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760" y="1000900"/>
            <a:ext cx="28670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047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0AF57-ACE5-474A-84BF-93F20DF4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 portable rack</a:t>
            </a:r>
          </a:p>
        </p:txBody>
      </p:sp>
      <p:pic>
        <p:nvPicPr>
          <p:cNvPr id="4" name="Picture 4" descr="A picture containing indoor, table, filled, sitting&#10;&#10;Description automatically generated">
            <a:extLst>
              <a:ext uri="{FF2B5EF4-FFF2-40B4-BE49-F238E27FC236}">
                <a16:creationId xmlns:a16="http://schemas.microsoft.com/office/drawing/2014/main" id="{383F2B10-3564-46DB-8421-1A57788F8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88533"/>
            <a:ext cx="88392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2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8BA10-D25B-406C-8CB1-1A029E18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portability</a:t>
            </a:r>
          </a:p>
        </p:txBody>
      </p:sp>
      <p:pic>
        <p:nvPicPr>
          <p:cNvPr id="4" name="Picture 4" descr="A picture containing table, indoor, desk, electronics&#10;&#10;Description automatically generated">
            <a:extLst>
              <a:ext uri="{FF2B5EF4-FFF2-40B4-BE49-F238E27FC236}">
                <a16:creationId xmlns:a16="http://schemas.microsoft.com/office/drawing/2014/main" id="{4E10E613-128A-44E4-947F-136B4C3D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974318"/>
            <a:ext cx="50958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606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CC21-2F73-48FB-AD89-D172743E2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 less portability</a:t>
            </a:r>
          </a:p>
        </p:txBody>
      </p:sp>
      <p:pic>
        <p:nvPicPr>
          <p:cNvPr id="4" name="Picture 4" descr="A picture containing bicycle, sitting, bag, pile&#10;&#10;Description automatically generated">
            <a:extLst>
              <a:ext uri="{FF2B5EF4-FFF2-40B4-BE49-F238E27FC236}">
                <a16:creationId xmlns:a16="http://schemas.microsoft.com/office/drawing/2014/main" id="{AF73DA97-46AD-45FB-AF54-DCDCAD747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614" y="1036674"/>
            <a:ext cx="5180714" cy="370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202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39298-8774-41D5-9F9F-E420237C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Scaling Kismet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01489-C9F3-4B60-9091-868E9936F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Kismet can run on anything from a single-core OpenWRT system with 256MB of RAM...</a:t>
            </a:r>
          </a:p>
          <a:p>
            <a:r>
              <a:rPr lang="en-US"/>
              <a:t>… Up to however much resources you have</a:t>
            </a:r>
            <a:endParaRPr lang="en-US" dirty="0"/>
          </a:p>
          <a:p>
            <a:r>
              <a:rPr lang="en-US"/>
              <a:t>Rules of thumb: About 25,000-40,000 devices per gig of RAM</a:t>
            </a:r>
          </a:p>
          <a:p>
            <a:r>
              <a:rPr lang="en-US"/>
              <a:t>More CPU always helps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8941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50A1A-028B-4843-BF0B-3F3C7EE0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Per session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99340-CC15-425F-864A-48AD284BA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limits are </a:t>
            </a:r>
            <a:r>
              <a:rPr lang="en-US" i="1"/>
              <a:t>per running session</a:t>
            </a:r>
            <a:r>
              <a:rPr lang="en-US"/>
              <a:t>. </a:t>
            </a:r>
          </a:p>
          <a:p>
            <a:r>
              <a:rPr lang="en-US"/>
              <a:t>No reason smaller devices can't be used with something like an hourly rotation </a:t>
            </a:r>
            <a:endParaRPr lang="en-US" dirty="0"/>
          </a:p>
          <a:p>
            <a:r>
              <a:rPr lang="en-US"/>
              <a:t>Kismet also has device and log timeout options for long-running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5726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2E5F2-DA1D-427D-B860-578863446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endParaRPr lang="en-US" dirty="0"/>
          </a:p>
          <a:p>
            <a:pPr marL="50800" indent="0">
              <a:buNone/>
            </a:pPr>
            <a:endParaRPr lang="en-US" dirty="0"/>
          </a:p>
          <a:p>
            <a:pPr marL="50800" indent="0" algn="ctr">
              <a:buNone/>
            </a:pPr>
            <a:r>
              <a:rPr lang="en-US" dirty="0"/>
              <a:t>Antennas</a:t>
            </a:r>
          </a:p>
        </p:txBody>
      </p:sp>
    </p:spTree>
    <p:extLst>
      <p:ext uri="{BB962C8B-B14F-4D97-AF65-F5344CB8AC3E}">
        <p14:creationId xmlns:p14="http://schemas.microsoft.com/office/powerpoint/2010/main" val="9594853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85216-E16A-4B78-8B0E-B4BE5CCDB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Antennas matter!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97DE7-6635-4A86-88D1-89B7731E7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antenna you pick matters!</a:t>
            </a:r>
          </a:p>
          <a:p>
            <a:r>
              <a:rPr lang="en-US" dirty="0"/>
              <a:t>Pick based on </a:t>
            </a:r>
            <a:r>
              <a:rPr lang="en-US" i="1" dirty="0"/>
              <a:t>what you want to do</a:t>
            </a:r>
            <a:endParaRPr lang="en-US" dirty="0"/>
          </a:p>
          <a:p>
            <a:r>
              <a:rPr lang="en-US" dirty="0"/>
              <a:t>Lots of bad marketing out there for antennas</a:t>
            </a:r>
          </a:p>
          <a:p>
            <a:r>
              <a:rPr lang="en-US" dirty="0"/>
              <a:t>There's always a tradeoff</a:t>
            </a:r>
            <a:endParaRPr lang="en-US" i="1" dirty="0"/>
          </a:p>
          <a:p>
            <a:r>
              <a:rPr lang="en-US" dirty="0"/>
              <a:t>Antennas don’t </a:t>
            </a:r>
            <a:r>
              <a:rPr lang="en-US" i="1" dirty="0"/>
              <a:t>add</a:t>
            </a:r>
            <a:r>
              <a:rPr lang="en-US" dirty="0"/>
              <a:t> power, they only </a:t>
            </a:r>
            <a:r>
              <a:rPr lang="en-US" i="1" dirty="0"/>
              <a:t>shape</a:t>
            </a:r>
            <a:r>
              <a:rPr lang="en-US" dirty="0"/>
              <a:t> it</a:t>
            </a:r>
          </a:p>
        </p:txBody>
      </p:sp>
    </p:spTree>
    <p:extLst>
      <p:ext uri="{BB962C8B-B14F-4D97-AF65-F5344CB8AC3E}">
        <p14:creationId xmlns:p14="http://schemas.microsoft.com/office/powerpoint/2010/main" val="3208819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A8667-79DC-4D83-89F8-DFBA4993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Lies, and screenshots of lies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8FCB3FE-9F72-4938-BEA1-73F897DC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43050"/>
            <a:ext cx="8839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455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F2650-4D47-45E8-8790-1A14B655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types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F3A7C-9C96-4805-A59B-6DD4A6C3A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Antennas come in 2 basic types</a:t>
            </a:r>
          </a:p>
          <a:p>
            <a:r>
              <a:rPr lang="en-US" dirty="0"/>
              <a:t>Omnidirectional – effective in all directions (hence "omni")</a:t>
            </a:r>
          </a:p>
          <a:p>
            <a:r>
              <a:rPr lang="en-US" dirty="0"/>
              <a:t>Directional – most effective in a specific direction, usually from 180 degrees down to a few degrees</a:t>
            </a:r>
          </a:p>
        </p:txBody>
      </p:sp>
    </p:spTree>
    <p:extLst>
      <p:ext uri="{BB962C8B-B14F-4D97-AF65-F5344CB8AC3E}">
        <p14:creationId xmlns:p14="http://schemas.microsoft.com/office/powerpoint/2010/main" val="29735075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8629-CE0F-4372-B39A-254DAE12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charts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05F4D-21B8-45EA-89A1-E64DCC438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 to read antenna charts!</a:t>
            </a:r>
          </a:p>
          <a:p>
            <a:r>
              <a:rPr lang="en-US" dirty="0"/>
              <a:t>All (reputable/decent) antennas should have a chart showing their power</a:t>
            </a:r>
          </a:p>
          <a:p>
            <a:r>
              <a:rPr lang="en-US" dirty="0"/>
              <a:t>Typically shown as horizontal and vertical gain</a:t>
            </a:r>
          </a:p>
          <a:p>
            <a:r>
              <a:rPr lang="en-US" dirty="0" err="1"/>
              <a:t>Horiz</a:t>
            </a:r>
            <a:r>
              <a:rPr lang="en-US" dirty="0"/>
              <a:t>/Vert or Elevation/Azimuth or XY/Z</a:t>
            </a:r>
          </a:p>
        </p:txBody>
      </p:sp>
    </p:spTree>
    <p:extLst>
      <p:ext uri="{BB962C8B-B14F-4D97-AF65-F5344CB8AC3E}">
        <p14:creationId xmlns:p14="http://schemas.microsoft.com/office/powerpoint/2010/main" val="41575805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012CE-53A4-41E3-8819-75B356E7E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Highly directional</a:t>
            </a:r>
          </a:p>
        </p:txBody>
      </p:sp>
      <p:pic>
        <p:nvPicPr>
          <p:cNvPr id="4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896CEE6A-707B-4D2E-A142-6BBA4AA6D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287979"/>
            <a:ext cx="57150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11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6B094-2C6F-4B40-BDF5-D73B6222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plot</a:t>
            </a:r>
          </a:p>
        </p:txBody>
      </p:sp>
      <p:pic>
        <p:nvPicPr>
          <p:cNvPr id="4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239BFFC6-9B18-4328-8024-E6D71829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732" y="937990"/>
            <a:ext cx="43243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43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D1F5A-86FF-40AF-B99F-846E768C2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Yagi, </a:t>
            </a:r>
            <a:r>
              <a:rPr lang="en-US" dirty="0" err="1"/>
              <a:t>etc</a:t>
            </a:r>
          </a:p>
        </p:txBody>
      </p:sp>
      <p:pic>
        <p:nvPicPr>
          <p:cNvPr id="4" name="Picture 4" descr="A close up of a antenna&#10;&#10;Description automatically generated">
            <a:extLst>
              <a:ext uri="{FF2B5EF4-FFF2-40B4-BE49-F238E27FC236}">
                <a16:creationId xmlns:a16="http://schemas.microsoft.com/office/drawing/2014/main" id="{32796303-1E65-4031-A431-1F9CEB565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88" y="1207459"/>
            <a:ext cx="7383869" cy="33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201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F647-2BA4-441A-8AFE-C7600536D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styles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1D2BC38-6731-4CA1-A1A4-868D24B49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48" y="1022941"/>
            <a:ext cx="3971704" cy="380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974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9F266-F7D6-4831-A014-C672F0EFC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Omnidirectional</a:t>
            </a:r>
          </a:p>
        </p:txBody>
      </p:sp>
      <p:pic>
        <p:nvPicPr>
          <p:cNvPr id="4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DEDA63FA-C2E6-4805-97E0-2453615E7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" y="1002893"/>
            <a:ext cx="71342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940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04A01-F294-4804-8932-0E4147F37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</a:t>
            </a:r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57141F63-C5D2-46A6-BBC1-92BFF95DD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711" y="918054"/>
            <a:ext cx="43624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917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0284D-8044-4C23-A8E9-2A30D86A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Omnis</a:t>
            </a:r>
          </a:p>
        </p:txBody>
      </p:sp>
      <p:pic>
        <p:nvPicPr>
          <p:cNvPr id="4" name="Picture 4" descr="A close up of a tool&#10;&#10;Description automatically generated">
            <a:extLst>
              <a:ext uri="{FF2B5EF4-FFF2-40B4-BE49-F238E27FC236}">
                <a16:creationId xmlns:a16="http://schemas.microsoft.com/office/drawing/2014/main" id="{4159BBC2-9F49-46D9-A526-0FC42D1BA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253" y="1082749"/>
            <a:ext cx="5346848" cy="35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734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1EBE3-EF01-47E5-99E8-3D872064C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gain != more better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88330-661B-4E62-92EE-2D46376D53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"More gain!  That's what I need!"</a:t>
            </a:r>
          </a:p>
          <a:p>
            <a:r>
              <a:rPr lang="en-US" i="1" dirty="0"/>
              <a:t>Not always</a:t>
            </a:r>
          </a:p>
          <a:p>
            <a:r>
              <a:rPr lang="en-US" dirty="0"/>
              <a:t>Increasing gain decreases coverage!  Even on </a:t>
            </a:r>
            <a:r>
              <a:rPr lang="en-US" dirty="0" err="1"/>
              <a:t>omnis</a:t>
            </a:r>
            <a:r>
              <a:rPr lang="en-US" dirty="0"/>
              <a:t>!</a:t>
            </a:r>
            <a:endParaRPr lang="en-US" i="1" dirty="0"/>
          </a:p>
          <a:p>
            <a:r>
              <a:rPr lang="en-US" dirty="0"/>
              <a:t>All those cards on Amazon saying they have "18 </a:t>
            </a:r>
            <a:r>
              <a:rPr lang="en-US" dirty="0" err="1"/>
              <a:t>db</a:t>
            </a:r>
            <a:r>
              <a:rPr lang="en-US" dirty="0"/>
              <a:t> gain" antennas...</a:t>
            </a:r>
          </a:p>
        </p:txBody>
      </p:sp>
    </p:spTree>
    <p:extLst>
      <p:ext uri="{BB962C8B-B14F-4D97-AF65-F5344CB8AC3E}">
        <p14:creationId xmlns:p14="http://schemas.microsoft.com/office/powerpoint/2010/main" val="19352731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4213</TotalTime>
  <Words>4581</Words>
  <Application>Microsoft Office PowerPoint</Application>
  <PresentationFormat>On-screen Show (16:9)</PresentationFormat>
  <Paragraphs>562</Paragraphs>
  <Slides>144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49" baseType="lpstr">
      <vt:lpstr>Arial</vt:lpstr>
      <vt:lpstr>Tahoma</vt:lpstr>
      <vt:lpstr>Oswald</vt:lpstr>
      <vt:lpstr>Calibri</vt:lpstr>
      <vt:lpstr>Custom Design</vt:lpstr>
      <vt:lpstr>Kismet &amp; Wireless Security</vt:lpstr>
      <vt:lpstr>About me</vt:lpstr>
      <vt:lpstr>Why do we care?</vt:lpstr>
      <vt:lpstr>Why is wireless special?</vt:lpstr>
      <vt:lpstr>Gotta be special</vt:lpstr>
      <vt:lpstr>OSI</vt:lpstr>
      <vt:lpstr>Discovering Wi-Fi networks</vt:lpstr>
      <vt:lpstr>Getting packets</vt:lpstr>
      <vt:lpstr>Lies, and screenshots of lies</vt:lpstr>
      <vt:lpstr>Lies and screenshots of lies</vt:lpstr>
      <vt:lpstr>Lies and screenshots of lies</vt:lpstr>
      <vt:lpstr>Lies and screenshots of lies</vt:lpstr>
      <vt:lpstr>Ethernet!?</vt:lpstr>
      <vt:lpstr>What we really want</vt:lpstr>
      <vt:lpstr>Getting to Wi-Fi</vt:lpstr>
      <vt:lpstr>Getting monitor mode</vt:lpstr>
      <vt:lpstr>Problems with monitor mode</vt:lpstr>
      <vt:lpstr>Missing firmware modes</vt:lpstr>
      <vt:lpstr>Bogus packets</vt:lpstr>
      <vt:lpstr>OS support</vt:lpstr>
      <vt:lpstr>Wi-Fi keeps evolving</vt:lpstr>
      <vt:lpstr>Total coverage?</vt:lpstr>
      <vt:lpstr>Sniffing 11b (and g, and a)</vt:lpstr>
      <vt:lpstr>Modern Wi-Fi </vt:lpstr>
      <vt:lpstr>Beamforming, phased array</vt:lpstr>
      <vt:lpstr>Newer hardware</vt:lpstr>
      <vt:lpstr>Picking for capture</vt:lpstr>
      <vt:lpstr>OSX</vt:lpstr>
      <vt:lpstr>Windows</vt:lpstr>
      <vt:lpstr>Linux</vt:lpstr>
      <vt:lpstr>Cards to avoid</vt:lpstr>
      <vt:lpstr>LiveCD/USB</vt:lpstr>
      <vt:lpstr>Virtual machines</vt:lpstr>
      <vt:lpstr>Remote capture</vt:lpstr>
      <vt:lpstr>PowerPoint Presentation</vt:lpstr>
      <vt:lpstr>Do you need monitor?</vt:lpstr>
      <vt:lpstr>You DO need monitor...</vt:lpstr>
      <vt:lpstr>PowerPoint Presentation</vt:lpstr>
      <vt:lpstr>Lets talk about Kismet</vt:lpstr>
      <vt:lpstr>Old Kismet</vt:lpstr>
      <vt:lpstr>PowerPoint Presentation</vt:lpstr>
      <vt:lpstr>Significantly rewritten</vt:lpstr>
      <vt:lpstr>PowerPoint Presentation</vt:lpstr>
      <vt:lpstr>PowerPoint Presentation</vt:lpstr>
      <vt:lpstr>PowerPoint Presentation</vt:lpstr>
      <vt:lpstr>Kismet v Wireshark</vt:lpstr>
      <vt:lpstr>Traditional pcap</vt:lpstr>
      <vt:lpstr>Wireless pcap</vt:lpstr>
      <vt:lpstr>Kismet packet handling</vt:lpstr>
      <vt:lpstr>How Kismet sees a network</vt:lpstr>
      <vt:lpstr>Data over time</vt:lpstr>
      <vt:lpstr>How wireshark sees it</vt:lpstr>
      <vt:lpstr>Packet oriented</vt:lpstr>
      <vt:lpstr>Packet types</vt:lpstr>
      <vt:lpstr>Management packets</vt:lpstr>
      <vt:lpstr>Control packets</vt:lpstr>
      <vt:lpstr>Data packets</vt:lpstr>
      <vt:lpstr>You need all 3</vt:lpstr>
      <vt:lpstr>PowerPoint Presentation</vt:lpstr>
      <vt:lpstr>PowerPoint Presentation</vt:lpstr>
      <vt:lpstr>PowerPoint Presentation</vt:lpstr>
      <vt:lpstr>Why channels matter</vt:lpstr>
      <vt:lpstr>Channel challenges</vt:lpstr>
      <vt:lpstr>Channels, channels, channels</vt:lpstr>
      <vt:lpstr>802.11a</vt:lpstr>
      <vt:lpstr>802.11n</vt:lpstr>
      <vt:lpstr>Wait, what?</vt:lpstr>
      <vt:lpstr>802.11ac</vt:lpstr>
      <vt:lpstr>91 channels... so far...</vt:lpstr>
      <vt:lpstr>80MHz channels</vt:lpstr>
      <vt:lpstr>6GHz Wi-Fi</vt:lpstr>
      <vt:lpstr>And yet more</vt:lpstr>
      <vt:lpstr>More &amp; faster</vt:lpstr>
      <vt:lpstr>PowerPoint Presentation</vt:lpstr>
      <vt:lpstr>Kismet and multiple NICs</vt:lpstr>
      <vt:lpstr>Smarter hopping</vt:lpstr>
      <vt:lpstr>Crazy capture setups</vt:lpstr>
      <vt:lpstr>PowerPoint Presentation</vt:lpstr>
      <vt:lpstr>Alftel</vt:lpstr>
      <vt:lpstr>PowerPoint Presentation</vt:lpstr>
      <vt:lpstr>64 802.11ax radios</vt:lpstr>
      <vt:lpstr>Mobile monitoring</vt:lpstr>
      <vt:lpstr>Demo portable rack</vt:lpstr>
      <vt:lpstr>High portability</vt:lpstr>
      <vt:lpstr>… less portability</vt:lpstr>
      <vt:lpstr>Scaling Kismet</vt:lpstr>
      <vt:lpstr>Per session</vt:lpstr>
      <vt:lpstr>PowerPoint Presentation</vt:lpstr>
      <vt:lpstr>Antennas matter!</vt:lpstr>
      <vt:lpstr>Antenna types</vt:lpstr>
      <vt:lpstr>Antenna charts</vt:lpstr>
      <vt:lpstr>Highly directional</vt:lpstr>
      <vt:lpstr>3d plot</vt:lpstr>
      <vt:lpstr>Yagi, etc</vt:lpstr>
      <vt:lpstr>Other styles</vt:lpstr>
      <vt:lpstr>Omnidirectional</vt:lpstr>
      <vt:lpstr>3d</vt:lpstr>
      <vt:lpstr>Omnis</vt:lpstr>
      <vt:lpstr>More gain != more better</vt:lpstr>
      <vt:lpstr>Silly level of gain</vt:lpstr>
      <vt:lpstr>Reduced vertical</vt:lpstr>
      <vt:lpstr>Other antenna concerns</vt:lpstr>
      <vt:lpstr>PowerPoint Presentation</vt:lpstr>
      <vt:lpstr>Other things</vt:lpstr>
      <vt:lpstr>Non-traditional data</vt:lpstr>
      <vt:lpstr>SDR?</vt:lpstr>
      <vt:lpstr>SDR?</vt:lpstr>
      <vt:lpstr>SDR characteristics</vt:lpstr>
      <vt:lpstr>Cheap-as-dirt</vt:lpstr>
      <vt:lpstr>One of the expensive models</vt:lpstr>
      <vt:lpstr>So cheap its good</vt:lpstr>
      <vt:lpstr>Power meters</vt:lpstr>
      <vt:lpstr>AMR</vt:lpstr>
      <vt:lpstr>Weather and temperature</vt:lpstr>
      <vt:lpstr>Weather stations</vt:lpstr>
      <vt:lpstr>Thermometers</vt:lpstr>
      <vt:lpstr>Thermometers</vt:lpstr>
      <vt:lpstr>ADSB</vt:lpstr>
      <vt:lpstr>Airplanes!?</vt:lpstr>
      <vt:lpstr>More planes!</vt:lpstr>
      <vt:lpstr>Decoding SDR</vt:lpstr>
      <vt:lpstr>Bluetooth</vt:lpstr>
      <vt:lpstr>BT</vt:lpstr>
      <vt:lpstr>Zigbee</vt:lpstr>
      <vt:lpstr>Keyboards</vt:lpstr>
      <vt:lpstr>PowerPoint Presentation</vt:lpstr>
      <vt:lpstr>Kismet as a WIDS</vt:lpstr>
      <vt:lpstr>Wi-Fi attacks</vt:lpstr>
      <vt:lpstr>Kismet alerts</vt:lpstr>
      <vt:lpstr>Example detections</vt:lpstr>
      <vt:lpstr>The more we have...</vt:lpstr>
      <vt:lpstr>BTLE attacks</vt:lpstr>
      <vt:lpstr>PowerPoint Presentation</vt:lpstr>
      <vt:lpstr>No tool is an island</vt:lpstr>
      <vt:lpstr>REST-like API</vt:lpstr>
      <vt:lpstr>Pcap over HTTP</vt:lpstr>
      <vt:lpstr>HTTP proxy</vt:lpstr>
      <vt:lpstr>Kismetdb logs</vt:lpstr>
      <vt:lpstr>Simple to process</vt:lpstr>
      <vt:lpstr>Historic live data!</vt:lpstr>
      <vt:lpstr>Plugins</vt:lpstr>
      <vt:lpstr>PowerPoint Presentation</vt:lpstr>
      <vt:lpstr>What's next</vt:lpstr>
      <vt:lpstr>Where to find 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rule the world…</dc:title>
  <dc:creator>mike kershaw</dc:creator>
  <cp:lastModifiedBy>mike kershaw</cp:lastModifiedBy>
  <cp:revision>1548</cp:revision>
  <dcterms:modified xsi:type="dcterms:W3CDTF">2020-10-16T20:20:47Z</dcterms:modified>
</cp:coreProperties>
</file>