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howSpecialPlsOnTitleSld="0" strictFirstAndLastChars="0" embedTrueTypeFonts="1" autoCompressPictures="0">
  <p:sldMasterIdLst>
    <p:sldMasterId id="2147483653" r:id="rId1"/>
  </p:sldMasterIdLst>
  <p:notesMasterIdLst>
    <p:notesMasterId r:id="rId2"/>
  </p:notesMasterIdLst>
  <p:sldIdLst>
    <p:sldId id="256" r:id="rId3"/>
    <p:sldId id="259" r:id="rId4"/>
    <p:sldId id="1047" r:id="rId5"/>
    <p:sldId id="387" r:id="rId6"/>
    <p:sldId id="971" r:id="rId7"/>
    <p:sldId id="972" r:id="rId8"/>
    <p:sldId id="973" r:id="rId9"/>
    <p:sldId id="996" r:id="rId10"/>
    <p:sldId id="998" r:id="rId11"/>
    <p:sldId id="999" r:id="rId12"/>
    <p:sldId id="1002" r:id="rId13"/>
    <p:sldId id="1003" r:id="rId14"/>
    <p:sldId id="1004" r:id="rId15"/>
    <p:sldId id="1005" r:id="rId16"/>
    <p:sldId id="1006" r:id="rId17"/>
    <p:sldId id="1007" r:id="rId18"/>
    <p:sldId id="958" r:id="rId19"/>
    <p:sldId id="974" r:id="rId20"/>
    <p:sldId id="334" r:id="rId21"/>
    <p:sldId id="335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474" r:id="rId31"/>
    <p:sldId id="331" r:id="rId32"/>
    <p:sldId id="475" r:id="rId33"/>
    <p:sldId id="346" r:id="rId34"/>
    <p:sldId id="477" r:id="rId35"/>
    <p:sldId id="347" r:id="rId36"/>
    <p:sldId id="348" r:id="rId37"/>
    <p:sldId id="464" r:id="rId38"/>
    <p:sldId id="350" r:id="rId39"/>
    <p:sldId id="351" r:id="rId40"/>
    <p:sldId id="404" r:id="rId41"/>
    <p:sldId id="353" r:id="rId42"/>
    <p:sldId id="355" r:id="rId43"/>
    <p:sldId id="354" r:id="rId44"/>
    <p:sldId id="356" r:id="rId45"/>
    <p:sldId id="357" r:id="rId46"/>
    <p:sldId id="361" r:id="rId47"/>
    <p:sldId id="358" r:id="rId48"/>
    <p:sldId id="359" r:id="rId49"/>
    <p:sldId id="360" r:id="rId50"/>
    <p:sldId id="362" r:id="rId51"/>
    <p:sldId id="363" r:id="rId52"/>
    <p:sldId id="364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7" r:id="rId64"/>
    <p:sldId id="378" r:id="rId65"/>
    <p:sldId id="379" r:id="rId66"/>
    <p:sldId id="380" r:id="rId67"/>
    <p:sldId id="381" r:id="rId68"/>
    <p:sldId id="382" r:id="rId69"/>
    <p:sldId id="383" r:id="rId70"/>
    <p:sldId id="384" r:id="rId71"/>
    <p:sldId id="962" r:id="rId72"/>
    <p:sldId id="484" r:id="rId73"/>
    <p:sldId id="481" r:id="rId74"/>
    <p:sldId id="485" r:id="rId75"/>
    <p:sldId id="483" r:id="rId76"/>
    <p:sldId id="992" r:id="rId77"/>
    <p:sldId id="478" r:id="rId78"/>
    <p:sldId id="965" r:id="rId79"/>
    <p:sldId id="959" r:id="rId80"/>
    <p:sldId id="985" r:id="rId81"/>
    <p:sldId id="1030" r:id="rId82"/>
    <p:sldId id="1031" r:id="rId83"/>
    <p:sldId id="1032" r:id="rId84"/>
    <p:sldId id="1033" r:id="rId85"/>
    <p:sldId id="1034" r:id="rId86"/>
    <p:sldId id="479" r:id="rId87"/>
    <p:sldId id="1036" r:id="rId88"/>
    <p:sldId id="1037" r:id="rId89"/>
    <p:sldId id="1038" r:id="rId90"/>
    <p:sldId id="1039" r:id="rId91"/>
    <p:sldId id="1040" r:id="rId92"/>
    <p:sldId id="1041" r:id="rId93"/>
    <p:sldId id="1042" r:id="rId94"/>
    <p:sldId id="1043" r:id="rId95"/>
    <p:sldId id="1044" r:id="rId96"/>
    <p:sldId id="1045" r:id="rId97"/>
    <p:sldId id="963" r:id="rId98"/>
    <p:sldId id="332" r:id="rId99"/>
    <p:sldId id="964" r:id="rId100"/>
    <p:sldId id="344" r:id="rId101"/>
    <p:sldId id="385" r:id="rId102"/>
    <p:sldId id="493" r:id="rId103"/>
    <p:sldId id="494" r:id="rId104"/>
    <p:sldId id="386" r:id="rId105"/>
    <p:sldId id="388" r:id="rId106"/>
    <p:sldId id="1048" r:id="rId107"/>
    <p:sldId id="1049" r:id="rId108"/>
    <p:sldId id="1046" r:id="rId10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1"/>
      <p:bold r:id="rId112"/>
      <p:italic r:id="rId113"/>
      <p:boldItalic r:id="rId114"/>
    </p:embeddedFont>
    <p:embeddedFont>
      <p:font typeface="Lora" pitchFamily="2" charset="77"/>
      <p:regular r:id="rId115"/>
      <p:bold r:id="rId116"/>
      <p:italic r:id="rId117"/>
      <p:boldItalic r:id="rId118"/>
    </p:embeddedFont>
    <p:embeddedFont>
      <p:font typeface="Lucida Console" panose="020B0609040504020204" pitchFamily="49" charset="0"/>
      <p:regular r:id="rId119"/>
    </p:embeddedFont>
    <p:embeddedFont>
      <p:font typeface="Roboto Mono" pitchFamily="2" charset="0"/>
      <p:regular r:id="rId120"/>
      <p:bold r:id="rId121"/>
      <p:italic r:id="rId122"/>
      <p:boldItalic r:id="rId123"/>
    </p:embeddedFont>
    <p:embeddedFont>
      <p:font typeface="Tahoma" panose="020B0604030504040204" pitchFamily="34" charset="0"/>
      <p:regular r:id="rId124"/>
      <p:bold r:id="rId125"/>
    </p:embeddedFont>
    <p:embeddedFont>
      <p:font typeface="Trebuchet MS" panose="020B0703020202090204" pitchFamily="34" charset="0"/>
      <p:regular r:id="rId126"/>
      <p:bold r:id="rId127"/>
      <p:italic r:id="rId128"/>
    </p:embeddedFont>
    <p:embeddedFont>
      <p:font typeface="Verdana" panose="020B0604030504040204" pitchFamily="34" charset="0"/>
      <p:regular r:id="rId129"/>
      <p:bold r:id="rId130"/>
      <p:italic r:id="rId131"/>
      <p:boldItalic r:id="rId132"/>
    </p:embeddedFont>
  </p:embeddedFontLst>
  <p:custDataLst>
    <p:tags r:id="rId110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0BC"/>
    <a:srgbClr val="67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2"/>
    <p:restoredTop sz="94696"/>
  </p:normalViewPr>
  <p:slideViewPr>
    <p:cSldViewPr snapToGrid="0" snapToObjects="1">
      <p:cViewPr varScale="1">
        <p:scale>
          <a:sx n="210" d="100"/>
          <a:sy n="210" d="100"/>
        </p:scale>
        <p:origin x="19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00" Type="http://schemas.openxmlformats.org/officeDocument/2006/relationships/slide" Target="slides/slide98.xml" /><Relationship Id="rId101" Type="http://schemas.openxmlformats.org/officeDocument/2006/relationships/slide" Target="slides/slide99.xml" /><Relationship Id="rId102" Type="http://schemas.openxmlformats.org/officeDocument/2006/relationships/slide" Target="slides/slide100.xml" /><Relationship Id="rId103" Type="http://schemas.openxmlformats.org/officeDocument/2006/relationships/slide" Target="slides/slide101.xml" /><Relationship Id="rId104" Type="http://schemas.openxmlformats.org/officeDocument/2006/relationships/slide" Target="slides/slide102.xml" /><Relationship Id="rId105" Type="http://schemas.openxmlformats.org/officeDocument/2006/relationships/slide" Target="slides/slide103.xml" /><Relationship Id="rId106" Type="http://schemas.openxmlformats.org/officeDocument/2006/relationships/slide" Target="slides/slide104.xml" /><Relationship Id="rId107" Type="http://schemas.openxmlformats.org/officeDocument/2006/relationships/slide" Target="slides/slide105.xml" /><Relationship Id="rId108" Type="http://schemas.openxmlformats.org/officeDocument/2006/relationships/slide" Target="slides/slide106.xml" /><Relationship Id="rId109" Type="http://schemas.openxmlformats.org/officeDocument/2006/relationships/slide" Target="slides/slide107.xml" /><Relationship Id="rId11" Type="http://schemas.openxmlformats.org/officeDocument/2006/relationships/slide" Target="slides/slide9.xml" /><Relationship Id="rId110" Type="http://schemas.openxmlformats.org/officeDocument/2006/relationships/tags" Target="tags/tag1.xml" /><Relationship Id="rId111" Type="http://schemas.openxmlformats.org/officeDocument/2006/relationships/font" Target="fonts/font1.fntdata" /><Relationship Id="rId112" Type="http://schemas.openxmlformats.org/officeDocument/2006/relationships/font" Target="fonts/font2.fntdata" /><Relationship Id="rId113" Type="http://schemas.openxmlformats.org/officeDocument/2006/relationships/font" Target="fonts/font3.fntdata" /><Relationship Id="rId114" Type="http://schemas.openxmlformats.org/officeDocument/2006/relationships/font" Target="fonts/font4.fntdata" /><Relationship Id="rId115" Type="http://schemas.openxmlformats.org/officeDocument/2006/relationships/font" Target="fonts/font5.fntdata" /><Relationship Id="rId116" Type="http://schemas.openxmlformats.org/officeDocument/2006/relationships/font" Target="fonts/font6.fntdata" /><Relationship Id="rId117" Type="http://schemas.openxmlformats.org/officeDocument/2006/relationships/font" Target="fonts/font7.fntdata" /><Relationship Id="rId118" Type="http://schemas.openxmlformats.org/officeDocument/2006/relationships/font" Target="fonts/font8.fntdata" /><Relationship Id="rId119" Type="http://schemas.openxmlformats.org/officeDocument/2006/relationships/font" Target="fonts/font9.fntdata" /><Relationship Id="rId12" Type="http://schemas.openxmlformats.org/officeDocument/2006/relationships/slide" Target="slides/slide10.xml" /><Relationship Id="rId120" Type="http://schemas.openxmlformats.org/officeDocument/2006/relationships/font" Target="fonts/font10.fntdata" /><Relationship Id="rId121" Type="http://schemas.openxmlformats.org/officeDocument/2006/relationships/font" Target="fonts/font11.fntdata" /><Relationship Id="rId122" Type="http://schemas.openxmlformats.org/officeDocument/2006/relationships/font" Target="fonts/font12.fntdata" /><Relationship Id="rId123" Type="http://schemas.openxmlformats.org/officeDocument/2006/relationships/font" Target="fonts/font13.fntdata" /><Relationship Id="rId124" Type="http://schemas.openxmlformats.org/officeDocument/2006/relationships/font" Target="fonts/font14.fntdata" /><Relationship Id="rId125" Type="http://schemas.openxmlformats.org/officeDocument/2006/relationships/font" Target="fonts/font15.fntdata" /><Relationship Id="rId126" Type="http://schemas.openxmlformats.org/officeDocument/2006/relationships/font" Target="fonts/font16.fntdata" /><Relationship Id="rId127" Type="http://schemas.openxmlformats.org/officeDocument/2006/relationships/font" Target="fonts/font17.fntdata" /><Relationship Id="rId128" Type="http://schemas.openxmlformats.org/officeDocument/2006/relationships/font" Target="fonts/font18.fntdata" /><Relationship Id="rId129" Type="http://schemas.openxmlformats.org/officeDocument/2006/relationships/font" Target="fonts/font19.fntdata" /><Relationship Id="rId13" Type="http://schemas.openxmlformats.org/officeDocument/2006/relationships/slide" Target="slides/slide11.xml" /><Relationship Id="rId130" Type="http://schemas.openxmlformats.org/officeDocument/2006/relationships/font" Target="fonts/font20.fntdata" /><Relationship Id="rId131" Type="http://schemas.openxmlformats.org/officeDocument/2006/relationships/font" Target="fonts/font21.fntdata" /><Relationship Id="rId132" Type="http://schemas.openxmlformats.org/officeDocument/2006/relationships/font" Target="fonts/font22.fntdata" /><Relationship Id="rId133" Type="http://schemas.openxmlformats.org/officeDocument/2006/relationships/presProps" Target="presProps.xml" /><Relationship Id="rId134" Type="http://schemas.openxmlformats.org/officeDocument/2006/relationships/viewProps" Target="viewProps.xml" /><Relationship Id="rId135" Type="http://schemas.openxmlformats.org/officeDocument/2006/relationships/theme" Target="theme/theme1.xml" /><Relationship Id="rId136" Type="http://schemas.openxmlformats.org/officeDocument/2006/relationships/tableStyles" Target="tableStyles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slide" Target="slides/slide55.xml" /><Relationship Id="rId58" Type="http://schemas.openxmlformats.org/officeDocument/2006/relationships/slide" Target="slides/slide56.xml" /><Relationship Id="rId59" Type="http://schemas.openxmlformats.org/officeDocument/2006/relationships/slide" Target="slides/slide57.xml" /><Relationship Id="rId6" Type="http://schemas.openxmlformats.org/officeDocument/2006/relationships/slide" Target="slides/slide4.xml" /><Relationship Id="rId60" Type="http://schemas.openxmlformats.org/officeDocument/2006/relationships/slide" Target="slides/slide58.xml" /><Relationship Id="rId61" Type="http://schemas.openxmlformats.org/officeDocument/2006/relationships/slide" Target="slides/slide59.xml" /><Relationship Id="rId62" Type="http://schemas.openxmlformats.org/officeDocument/2006/relationships/slide" Target="slides/slide60.xml" /><Relationship Id="rId63" Type="http://schemas.openxmlformats.org/officeDocument/2006/relationships/slide" Target="slides/slide61.xml" /><Relationship Id="rId64" Type="http://schemas.openxmlformats.org/officeDocument/2006/relationships/slide" Target="slides/slide62.xml" /><Relationship Id="rId65" Type="http://schemas.openxmlformats.org/officeDocument/2006/relationships/slide" Target="slides/slide63.xml" /><Relationship Id="rId66" Type="http://schemas.openxmlformats.org/officeDocument/2006/relationships/slide" Target="slides/slide64.xml" /><Relationship Id="rId67" Type="http://schemas.openxmlformats.org/officeDocument/2006/relationships/slide" Target="slides/slide65.xml" /><Relationship Id="rId68" Type="http://schemas.openxmlformats.org/officeDocument/2006/relationships/slide" Target="slides/slide66.xml" /><Relationship Id="rId69" Type="http://schemas.openxmlformats.org/officeDocument/2006/relationships/slide" Target="slides/slide67.xml" /><Relationship Id="rId7" Type="http://schemas.openxmlformats.org/officeDocument/2006/relationships/slide" Target="slides/slide5.xml" /><Relationship Id="rId70" Type="http://schemas.openxmlformats.org/officeDocument/2006/relationships/slide" Target="slides/slide68.xml" /><Relationship Id="rId71" Type="http://schemas.openxmlformats.org/officeDocument/2006/relationships/slide" Target="slides/slide69.xml" /><Relationship Id="rId72" Type="http://schemas.openxmlformats.org/officeDocument/2006/relationships/slide" Target="slides/slide70.xml" /><Relationship Id="rId73" Type="http://schemas.openxmlformats.org/officeDocument/2006/relationships/slide" Target="slides/slide71.xml" /><Relationship Id="rId74" Type="http://schemas.openxmlformats.org/officeDocument/2006/relationships/slide" Target="slides/slide72.xml" /><Relationship Id="rId75" Type="http://schemas.openxmlformats.org/officeDocument/2006/relationships/slide" Target="slides/slide73.xml" /><Relationship Id="rId76" Type="http://schemas.openxmlformats.org/officeDocument/2006/relationships/slide" Target="slides/slide74.xml" /><Relationship Id="rId77" Type="http://schemas.openxmlformats.org/officeDocument/2006/relationships/slide" Target="slides/slide75.xml" /><Relationship Id="rId78" Type="http://schemas.openxmlformats.org/officeDocument/2006/relationships/slide" Target="slides/slide76.xml" /><Relationship Id="rId79" Type="http://schemas.openxmlformats.org/officeDocument/2006/relationships/slide" Target="slides/slide77.xml" /><Relationship Id="rId8" Type="http://schemas.openxmlformats.org/officeDocument/2006/relationships/slide" Target="slides/slide6.xml" /><Relationship Id="rId80" Type="http://schemas.openxmlformats.org/officeDocument/2006/relationships/slide" Target="slides/slide78.xml" /><Relationship Id="rId81" Type="http://schemas.openxmlformats.org/officeDocument/2006/relationships/slide" Target="slides/slide79.xml" /><Relationship Id="rId82" Type="http://schemas.openxmlformats.org/officeDocument/2006/relationships/slide" Target="slides/slide80.xml" /><Relationship Id="rId83" Type="http://schemas.openxmlformats.org/officeDocument/2006/relationships/slide" Target="slides/slide81.xml" /><Relationship Id="rId84" Type="http://schemas.openxmlformats.org/officeDocument/2006/relationships/slide" Target="slides/slide82.xml" /><Relationship Id="rId85" Type="http://schemas.openxmlformats.org/officeDocument/2006/relationships/slide" Target="slides/slide83.xml" /><Relationship Id="rId86" Type="http://schemas.openxmlformats.org/officeDocument/2006/relationships/slide" Target="slides/slide84.xml" /><Relationship Id="rId87" Type="http://schemas.openxmlformats.org/officeDocument/2006/relationships/slide" Target="slides/slide85.xml" /><Relationship Id="rId88" Type="http://schemas.openxmlformats.org/officeDocument/2006/relationships/slide" Target="slides/slide86.xml" /><Relationship Id="rId89" Type="http://schemas.openxmlformats.org/officeDocument/2006/relationships/slide" Target="slides/slide87.xml" /><Relationship Id="rId9" Type="http://schemas.openxmlformats.org/officeDocument/2006/relationships/slide" Target="slides/slide7.xml" /><Relationship Id="rId90" Type="http://schemas.openxmlformats.org/officeDocument/2006/relationships/slide" Target="slides/slide88.xml" /><Relationship Id="rId91" Type="http://schemas.openxmlformats.org/officeDocument/2006/relationships/slide" Target="slides/slide89.xml" /><Relationship Id="rId92" Type="http://schemas.openxmlformats.org/officeDocument/2006/relationships/slide" Target="slides/slide90.xml" /><Relationship Id="rId93" Type="http://schemas.openxmlformats.org/officeDocument/2006/relationships/slide" Target="slides/slide91.xml" /><Relationship Id="rId94" Type="http://schemas.openxmlformats.org/officeDocument/2006/relationships/slide" Target="slides/slide92.xml" /><Relationship Id="rId95" Type="http://schemas.openxmlformats.org/officeDocument/2006/relationships/slide" Target="slides/slide93.xml" /><Relationship Id="rId96" Type="http://schemas.openxmlformats.org/officeDocument/2006/relationships/slide" Target="slides/slide94.xml" /><Relationship Id="rId97" Type="http://schemas.openxmlformats.org/officeDocument/2006/relationships/slide" Target="slides/slide95.xml" /><Relationship Id="rId98" Type="http://schemas.openxmlformats.org/officeDocument/2006/relationships/slide" Target="slides/slide96.xml" /><Relationship Id="rId99" Type="http://schemas.openxmlformats.org/officeDocument/2006/relationships/slide" Target="slides/slide9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0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1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2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3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5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6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7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8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9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0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1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2.xml" /><Relationship Id="rId2" Type="http://schemas.openxmlformats.org/officeDocument/2006/relationships/notesMaster" Target="../notesMasters/notesMaster1.xml" /></Relationships>
</file>

<file path=ppt/notesSlides/_rels/notesSlide4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3.xml" /><Relationship Id="rId2" Type="http://schemas.openxmlformats.org/officeDocument/2006/relationships/notesMaster" Target="../notesMasters/notesMaster1.xml" /></Relationships>
</file>

<file path=ppt/notesSlides/_rels/notesSlide4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5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5.xml" /><Relationship Id="rId2" Type="http://schemas.openxmlformats.org/officeDocument/2006/relationships/notesMaster" Target="../notesMasters/notesMaster1.xml" /></Relationships>
</file>

<file path=ppt/notesSlides/_rels/notesSlide5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6.xml" /><Relationship Id="rId2" Type="http://schemas.openxmlformats.org/officeDocument/2006/relationships/notesMaster" Target="../notesMasters/notesMaster1.xml" /></Relationships>
</file>

<file path=ppt/notesSlides/_rels/notesSlide5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7.xml" /><Relationship Id="rId2" Type="http://schemas.openxmlformats.org/officeDocument/2006/relationships/notesMaster" Target="../notesMasters/notesMaster1.xml" /></Relationships>
</file>

<file path=ppt/notesSlides/_rels/notesSlide5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8.xml" /><Relationship Id="rId2" Type="http://schemas.openxmlformats.org/officeDocument/2006/relationships/notesMaster" Target="../notesMasters/notesMaster1.xml" /></Relationships>
</file>

<file path=ppt/notesSlides/_rels/notesSlide5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9.xml" /><Relationship Id="rId2" Type="http://schemas.openxmlformats.org/officeDocument/2006/relationships/notesMaster" Target="../notesMasters/notesMaster1.xml" /></Relationships>
</file>

<file path=ppt/notesSlides/_rels/notesSlide5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0.xml" /><Relationship Id="rId2" Type="http://schemas.openxmlformats.org/officeDocument/2006/relationships/notesMaster" Target="../notesMasters/notesMaster1.xml" /></Relationships>
</file>

<file path=ppt/notesSlides/_rels/notesSlide5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1.xml" /><Relationship Id="rId2" Type="http://schemas.openxmlformats.org/officeDocument/2006/relationships/notesMaster" Target="../notesMasters/notesMaster1.xml" /></Relationships>
</file>

<file path=ppt/notesSlides/_rels/notesSlide5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2.xml" /><Relationship Id="rId2" Type="http://schemas.openxmlformats.org/officeDocument/2006/relationships/notesMaster" Target="../notesMasters/notesMaster1.xml" /></Relationships>
</file>

<file path=ppt/notesSlides/_rels/notesSlide5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3.xml" /><Relationship Id="rId2" Type="http://schemas.openxmlformats.org/officeDocument/2006/relationships/notesMaster" Target="../notesMasters/notesMaster1.xml" /></Relationships>
</file>

<file path=ppt/notesSlides/_rels/notesSlide5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4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6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5.xml" /><Relationship Id="rId2" Type="http://schemas.openxmlformats.org/officeDocument/2006/relationships/notesMaster" Target="../notesMasters/notesMaster1.xml" /></Relationships>
</file>

<file path=ppt/notesSlides/_rels/notesSlide6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9.xml" /><Relationship Id="rId2" Type="http://schemas.openxmlformats.org/officeDocument/2006/relationships/notesMaster" Target="../notesMasters/notesMaster1.xml" /></Relationships>
</file>

<file path=ppt/notesSlides/_rels/notesSlide6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0.xml" /><Relationship Id="rId2" Type="http://schemas.openxmlformats.org/officeDocument/2006/relationships/notesMaster" Target="../notesMasters/notesMaster1.xml" /></Relationships>
</file>

<file path=ppt/notesSlides/_rels/notesSlide6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1.xml" /><Relationship Id="rId2" Type="http://schemas.openxmlformats.org/officeDocument/2006/relationships/notesMaster" Target="../notesMasters/notesMaster1.xml" /></Relationships>
</file>

<file path=ppt/notesSlides/_rels/notesSlide6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2.xml" /><Relationship Id="rId2" Type="http://schemas.openxmlformats.org/officeDocument/2006/relationships/notesMaster" Target="../notesMasters/notesMaster1.xml" /></Relationships>
</file>

<file path=ppt/notesSlides/_rels/notesSlide6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3.xml" /><Relationship Id="rId2" Type="http://schemas.openxmlformats.org/officeDocument/2006/relationships/notesMaster" Target="../notesMasters/notesMaster1.xml" /></Relationships>
</file>

<file path=ppt/notesSlides/_rels/notesSlide6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4.xml" /><Relationship Id="rId2" Type="http://schemas.openxmlformats.org/officeDocument/2006/relationships/notesMaster" Target="../notesMasters/notesMaster1.xml" /></Relationships>
</file>

<file path=ppt/notesSlides/_rels/notesSlide6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5.xml" /><Relationship Id="rId2" Type="http://schemas.openxmlformats.org/officeDocument/2006/relationships/notesMaster" Target="../notesMasters/notesMaster1.xml" /></Relationships>
</file>

<file path=ppt/notesSlides/_rels/notesSlide6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6.xml" /><Relationship Id="rId2" Type="http://schemas.openxmlformats.org/officeDocument/2006/relationships/notesMaster" Target="../notesMasters/notesMaster1.xml" /></Relationships>
</file>

<file path=ppt/notesSlides/_rels/notesSlide6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7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8.xml" /><Relationship Id="rId2" Type="http://schemas.openxmlformats.org/officeDocument/2006/relationships/notesMaster" Target="../notesMasters/notesMaster1.xml" /></Relationships>
</file>

<file path=ppt/notesSlides/_rels/notesSlide7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9.xml" /><Relationship Id="rId2" Type="http://schemas.openxmlformats.org/officeDocument/2006/relationships/notesMaster" Target="../notesMasters/notesMaster1.xml" /></Relationships>
</file>

<file path=ppt/notesSlides/_rels/notesSlide7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0.xml" /><Relationship Id="rId2" Type="http://schemas.openxmlformats.org/officeDocument/2006/relationships/notesMaster" Target="../notesMasters/notesMaster1.xml" /></Relationships>
</file>

<file path=ppt/notesSlides/_rels/notesSlide7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1.xml" /><Relationship Id="rId2" Type="http://schemas.openxmlformats.org/officeDocument/2006/relationships/notesMaster" Target="../notesMasters/notesMaster1.xml" /></Relationships>
</file>

<file path=ppt/notesSlides/_rels/notesSlide7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2.xml" /><Relationship Id="rId2" Type="http://schemas.openxmlformats.org/officeDocument/2006/relationships/notesMaster" Target="../notesMasters/notesMaster1.xml" /></Relationships>
</file>

<file path=ppt/notesSlides/_rels/notesSlide7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3.xml" /><Relationship Id="rId2" Type="http://schemas.openxmlformats.org/officeDocument/2006/relationships/notesMaster" Target="../notesMasters/notesMaster1.xml" /></Relationships>
</file>

<file path=ppt/notesSlides/_rels/notesSlide7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4.xml" /><Relationship Id="rId2" Type="http://schemas.openxmlformats.org/officeDocument/2006/relationships/notesMaster" Target="../notesMasters/notesMaster1.xml" /></Relationships>
</file>

<file path=ppt/notesSlides/_rels/notesSlide7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5.xml" /><Relationship Id="rId2" Type="http://schemas.openxmlformats.org/officeDocument/2006/relationships/notesMaster" Target="../notesMasters/notesMaster1.xml" /></Relationships>
</file>

<file path=ppt/notesSlides/_rels/notesSlide7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6.xml" /><Relationship Id="rId2" Type="http://schemas.openxmlformats.org/officeDocument/2006/relationships/notesMaster" Target="../notesMasters/notesMaster1.xml" /></Relationships>
</file>

<file path=ppt/notesSlides/_rels/notesSlide7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8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8.xml" /><Relationship Id="rId2" Type="http://schemas.openxmlformats.org/officeDocument/2006/relationships/notesMaster" Target="../notesMasters/notesMaster1.xml" /></Relationships>
</file>

<file path=ppt/notesSlides/_rels/notesSlide8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9.xml" /><Relationship Id="rId2" Type="http://schemas.openxmlformats.org/officeDocument/2006/relationships/notesMaster" Target="../notesMasters/notesMaster1.xml" /></Relationships>
</file>

<file path=ppt/notesSlides/_rels/notesSlide8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0.xml" /><Relationship Id="rId2" Type="http://schemas.openxmlformats.org/officeDocument/2006/relationships/notesMaster" Target="../notesMasters/notesMaster1.xml" /></Relationships>
</file>

<file path=ppt/notesSlides/_rels/notesSlide8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1.xml" /><Relationship Id="rId2" Type="http://schemas.openxmlformats.org/officeDocument/2006/relationships/notesMaster" Target="../notesMasters/notesMaster1.xml" /></Relationships>
</file>

<file path=ppt/notesSlides/_rels/notesSlide8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2.xml" /><Relationship Id="rId2" Type="http://schemas.openxmlformats.org/officeDocument/2006/relationships/notesMaster" Target="../notesMasters/notesMaster1.xml" /></Relationships>
</file>

<file path=ppt/notesSlides/_rels/notesSlide8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3.xml" /><Relationship Id="rId2" Type="http://schemas.openxmlformats.org/officeDocument/2006/relationships/notesMaster" Target="../notesMasters/notesMaster1.xml" /></Relationships>
</file>

<file path=ppt/notesSlides/_rels/notesSlide8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4.xml" /><Relationship Id="rId2" Type="http://schemas.openxmlformats.org/officeDocument/2006/relationships/notesMaster" Target="../notesMasters/notesMaster1.xml" /></Relationships>
</file>

<file path=ppt/notesSlides/_rels/notesSlide8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5.xml" /><Relationship Id="rId2" Type="http://schemas.openxmlformats.org/officeDocument/2006/relationships/notesMaster" Target="../notesMasters/notesMaster1.xml" /></Relationships>
</file>

<file path=ppt/notesSlides/_rels/notesSlide8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6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</a:xfrm>
      </p:grpSpPr>
      <p:sp>
        <p:nvSpPr>
          <p:cNvPr id="33" name="Google Shape;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45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31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8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1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73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25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00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27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98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06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84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77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53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58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36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96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1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687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230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8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993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13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062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042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181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760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014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04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217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817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2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412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180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601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884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786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575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284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34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796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205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14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964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865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932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042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60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338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029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366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571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730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3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744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659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736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899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153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845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9151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3127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2123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8247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4130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8242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6514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335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063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9291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306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4986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4066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5186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64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6066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9380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433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1162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130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792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1335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053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4117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75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115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20430" y="16990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3600"/>
              <a:buFont typeface="Trebuchet MS"/>
              <a:buNone/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29184504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0619556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294028382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176560049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264096558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46295229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114135340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04680492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47214841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143413873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+ 1 column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</a:xfrm>
      </p:grpSpPr>
      <p:cxnSp>
        <p:nvCxnSpPr>
          <p:cNvPr id="14" name="Google Shape;14;p3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3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1pPr>
            <a:lvl2pPr lvl="1" rtl="0">
              <a:spcBef>
                <a:spcPct val="0"/>
              </a:spcBef>
              <a:spcAft>
                <a:spcPct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SzPts val="2400"/>
              <a:buChar char="◉"/>
              <a:defRPr sz="2400"/>
            </a:lvl1pPr>
            <a:lvl2pPr marL="914400" lvl="1" indent="-355600" rtl="0">
              <a:spcBef>
                <a:spcPct val="0"/>
              </a:spcBef>
              <a:spcAft>
                <a:spcPct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ct val="0"/>
              </a:spcBef>
              <a:spcAft>
                <a:spcPct val="0"/>
              </a:spcAft>
              <a:buSzPts val="2000"/>
              <a:buChar char="■"/>
              <a:defRPr sz="2000"/>
            </a:lvl3pPr>
            <a:lvl4pPr marL="1828800" lvl="3" indent="-342900" rtl="0">
              <a:spcBef>
                <a:spcPct val="0"/>
              </a:spcBef>
              <a:spcAft>
                <a:spcPct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ct val="0"/>
              </a:spcBef>
              <a:spcAft>
                <a:spcPct val="0"/>
              </a:spcAft>
              <a:buClr>
                <a:srgbClr val="4A86E8"/>
              </a:buClr>
              <a:buSzPts val="1800"/>
              <a:buChar char="○"/>
              <a:defRPr sz="1800"/>
            </a:lvl5pPr>
            <a:lvl6pPr marL="2743200" lvl="5" indent="-342900" rtl="0">
              <a:spcBef>
                <a:spcPct val="0"/>
              </a:spcBef>
              <a:spcAft>
                <a:spcPct val="0"/>
              </a:spcAft>
              <a:buClr>
                <a:srgbClr val="4A86E8"/>
              </a:buClr>
              <a:buSzPts val="1800"/>
              <a:buChar char="■"/>
              <a:defRPr sz="1800"/>
            </a:lvl6pPr>
            <a:lvl7pPr marL="3200400" lvl="6" indent="-342900" rtl="0">
              <a:spcBef>
                <a:spcPct val="0"/>
              </a:spcBef>
              <a:spcAft>
                <a:spcPct val="0"/>
              </a:spcAft>
              <a:buClr>
                <a:srgbClr val="4A86E8"/>
              </a:buClr>
              <a:buSzPts val="1800"/>
              <a:buChar char="●"/>
              <a:defRPr sz="1800"/>
            </a:lvl7pPr>
            <a:lvl8pPr marL="3657600" lvl="7" indent="-342900" rtl="0">
              <a:spcBef>
                <a:spcPct val="0"/>
              </a:spcBef>
              <a:spcAft>
                <a:spcPct val="0"/>
              </a:spcAft>
              <a:buClr>
                <a:srgbClr val="4A86E8"/>
              </a:buClr>
              <a:buSzPts val="1800"/>
              <a:buChar char="○"/>
              <a:defRPr sz="1800"/>
            </a:lvl8pPr>
            <a:lvl9pPr marL="4114800" lvl="8" indent="-342900" rtl="0">
              <a:spcBef>
                <a:spcPct val="0"/>
              </a:spcBef>
              <a:spcAft>
                <a:spcPct val="0"/>
              </a:spcAft>
              <a:buClr>
                <a:srgbClr val="4A86E8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19870558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231652848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900944855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2183336175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547282952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146749231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471510767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2645639463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49164080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88593670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only" type="titleOnly">
  <p:cSld name="TITLE_ONLY">
    <p:bg>
      <p:bgPr>
        <a:gradFill>
          <a:gsLst>
            <a:gs pos="0">
              <a:srgbClr val="FFFFFF"/>
            </a:gs>
            <a:gs pos="100000">
              <a:srgbClr val="EEF4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28" name="Google Shape;28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cxnSp>
        <p:nvCxnSpPr>
          <p:cNvPr id="30" name="Google Shape;30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2426522956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442682168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364792415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1148821696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1717140883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78063837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155800686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317902755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Default layout">
  <p:cSld name="Default layout">
    <p:spTree>
      <p:nvGrpSpPr>
        <p:cNvPr id="1" name="Shape 21"/>
        <p:cNvGrpSpPr/>
        <p:nvPr/>
      </p:nvGrpSpPr>
      <p:grpSpPr>
        <a:xfrm>
          <a:off x="0" y="0"/>
          <a: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000"/>
              <a:buFont typeface="Tahoma"/>
              <a:buNone/>
              <a:defRPr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marR="0" lvl="0" indent="-40639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378" marR="0" lvl="1" indent="-38099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566" marR="0" lvl="2" indent="-355591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754" marR="0" lvl="3" indent="-342892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5943" marR="0" lvl="4" indent="-342892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132" marR="0" lvl="5" indent="-342892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42892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42892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42892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28515"/>
      </p:ext>
    </p:extLst>
  </p:cSld>
  <p:clrMapOvr>
    <a:masterClrMapping/>
  </p:clrMapOvr>
  <p:transition/>
  <p:timing/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longer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>
                <a:latin typeface="Gotham Medium" panose="02000604030000020004" pitchFamily="50" charset="0"/>
              </a:rPr>
              <a:t>This slide is </a:t>
            </a:r>
            <a:r>
              <a:rPr lang="en-US" sz="105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>
                <a:latin typeface="Gotham Medium" panose="02000604030000020004" pitchFamily="50" charset="0"/>
              </a:rPr>
              <a:t>with </a:t>
            </a:r>
            <a:r>
              <a:rPr lang="en-US" sz="105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1434355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Completely blank">
  <p:cSld name="BLANK_1">
    <p:spTree>
      <p:nvGrpSpPr>
        <p:cNvPr id="1" name="Shape 31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1417898456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715136202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668516146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512475034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091346494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1598048886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132786802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576489664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40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1243820742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41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39844051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057555" y="406401"/>
            <a:ext cx="7552678" cy="2100470"/>
          </a:xfrm>
        </p:spPr>
        <p:txBody>
          <a:bodyPr anchor="b"/>
          <a:lstStyle>
            <a:lvl1pPr algn="r">
              <a:defRPr b="0" i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/>
              <a:t>Click to Add Section Header in Titlecase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772" y="2571750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831184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083501401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139107895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44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8005270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45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159691359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46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2342793756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47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1636541451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Important Statem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2005051127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48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1280901330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49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2866270740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51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196868742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860248539"/>
      </p:ext>
    </p:extLst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52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749544603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Title Title/Image |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889" y="437386"/>
            <a:ext cx="8084228" cy="327848"/>
          </a:xfrm>
        </p:spPr>
        <p:txBody>
          <a:bodyPr/>
          <a:lstStyle/>
          <a:p>
            <a:r>
              <a:rPr lang="en-US"/>
              <a:t>Click to Add Slide Title in Titlecase</a:t>
            </a:r>
          </a:p>
        </p:txBody>
      </p:sp>
      <p:sp>
        <p:nvSpPr>
          <p:cNvPr id="3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1177962"/>
            <a:ext cx="5082266" cy="3098204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longer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3438525" y="1177962"/>
            <a:ext cx="0" cy="3098204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359804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1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/>
              <a:t>Click to Add Title </a:t>
            </a:r>
            <a:br>
              <a:rPr lang="en-US"/>
            </a:br>
            <a:r>
              <a:rPr lang="en-US"/>
              <a:t>or Click Icon </a:t>
            </a:r>
            <a:br>
              <a:rPr lang="en-US"/>
            </a:br>
            <a:r>
              <a:rPr lang="en-US"/>
              <a:t>to Add Graphic</a:t>
            </a:r>
          </a:p>
        </p:txBody>
      </p:sp>
    </p:spTree>
    <p:extLst>
      <p:ext uri="{BB962C8B-B14F-4D97-AF65-F5344CB8AC3E}">
        <p14:creationId xmlns:p14="http://schemas.microsoft.com/office/powerpoint/2010/main" val="1427778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  <p:extLst>
    <p:ext uri="{DCECCB84-F9BA-43D5-87BE-67443E8EF086}">
      <p15:sldGuideLst xmlns:p15="http://schemas.microsoft.com/office/powerpoint/2012/main">
        <p15:guide id="1" orient="horz" pos="6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44316295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390824156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Add Slide Title in Titlecase</a:t>
            </a:r>
          </a:p>
        </p:txBody>
      </p:sp>
    </p:spTree>
    <p:extLst>
      <p:ext uri="{BB962C8B-B14F-4D97-AF65-F5344CB8AC3E}">
        <p14:creationId xmlns:p14="http://schemas.microsoft.com/office/powerpoint/2010/main" val="47756990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slideLayout" Target="../slideLayouts/slideLayout32.xml" /><Relationship Id="rId33" Type="http://schemas.openxmlformats.org/officeDocument/2006/relationships/slideLayout" Target="../slideLayouts/slideLayout33.xml" /><Relationship Id="rId34" Type="http://schemas.openxmlformats.org/officeDocument/2006/relationships/slideLayout" Target="../slideLayouts/slideLayout34.xml" /><Relationship Id="rId35" Type="http://schemas.openxmlformats.org/officeDocument/2006/relationships/slideLayout" Target="../slideLayouts/slideLayout35.xml" /><Relationship Id="rId36" Type="http://schemas.openxmlformats.org/officeDocument/2006/relationships/slideLayout" Target="../slideLayouts/slideLayout36.xml" /><Relationship Id="rId37" Type="http://schemas.openxmlformats.org/officeDocument/2006/relationships/slideLayout" Target="../slideLayouts/slideLayout37.xml" /><Relationship Id="rId38" Type="http://schemas.openxmlformats.org/officeDocument/2006/relationships/slideLayout" Target="../slideLayouts/slideLayout38.xml" /><Relationship Id="rId39" Type="http://schemas.openxmlformats.org/officeDocument/2006/relationships/slideLayout" Target="../slideLayouts/slideLayout39.xml" /><Relationship Id="rId4" Type="http://schemas.openxmlformats.org/officeDocument/2006/relationships/slideLayout" Target="../slideLayouts/slideLayout4.xml" /><Relationship Id="rId40" Type="http://schemas.openxmlformats.org/officeDocument/2006/relationships/slideLayout" Target="../slideLayouts/slideLayout40.xml" /><Relationship Id="rId41" Type="http://schemas.openxmlformats.org/officeDocument/2006/relationships/slideLayout" Target="../slideLayouts/slideLayout41.xml" /><Relationship Id="rId42" Type="http://schemas.openxmlformats.org/officeDocument/2006/relationships/slideLayout" Target="../slideLayouts/slideLayout42.xml" /><Relationship Id="rId43" Type="http://schemas.openxmlformats.org/officeDocument/2006/relationships/slideLayout" Target="../slideLayouts/slideLayout43.xml" /><Relationship Id="rId44" Type="http://schemas.openxmlformats.org/officeDocument/2006/relationships/slideLayout" Target="../slideLayouts/slideLayout44.xml" /><Relationship Id="rId45" Type="http://schemas.openxmlformats.org/officeDocument/2006/relationships/slideLayout" Target="../slideLayouts/slideLayout45.xml" /><Relationship Id="rId46" Type="http://schemas.openxmlformats.org/officeDocument/2006/relationships/slideLayout" Target="../slideLayouts/slideLayout46.xml" /><Relationship Id="rId47" Type="http://schemas.openxmlformats.org/officeDocument/2006/relationships/slideLayout" Target="../slideLayouts/slideLayout47.xml" /><Relationship Id="rId48" Type="http://schemas.openxmlformats.org/officeDocument/2006/relationships/slideLayout" Target="../slideLayouts/slideLayout48.xml" /><Relationship Id="rId49" Type="http://schemas.openxmlformats.org/officeDocument/2006/relationships/slideLayout" Target="../slideLayouts/slideLayout49.xml" /><Relationship Id="rId5" Type="http://schemas.openxmlformats.org/officeDocument/2006/relationships/slideLayout" Target="../slideLayouts/slideLayout5.xml" /><Relationship Id="rId50" Type="http://schemas.openxmlformats.org/officeDocument/2006/relationships/slideLayout" Target="../slideLayouts/slideLayout50.xml" /><Relationship Id="rId51" Type="http://schemas.openxmlformats.org/officeDocument/2006/relationships/slideLayout" Target="../slideLayouts/slideLayout51.xml" /><Relationship Id="rId52" Type="http://schemas.openxmlformats.org/officeDocument/2006/relationships/slideLayout" Target="../slideLayouts/slideLayout52.xml" /><Relationship Id="rId53" Type="http://schemas.openxmlformats.org/officeDocument/2006/relationships/slideLayout" Target="../slideLayouts/slideLayout53.xml" /><Relationship Id="rId54" Type="http://schemas.openxmlformats.org/officeDocument/2006/relationships/slideLayout" Target="../slideLayouts/slideLayout54.xml" /><Relationship Id="rId55" Type="http://schemas.openxmlformats.org/officeDocument/2006/relationships/slideLayout" Target="../slideLayouts/slideLayout55.xml" /><Relationship Id="rId56" Type="http://schemas.openxmlformats.org/officeDocument/2006/relationships/slideLayout" Target="../slideLayouts/slideLayout56.xml" /><Relationship Id="rId57" Type="http://schemas.openxmlformats.org/officeDocument/2006/relationships/slideLayout" Target="../slideLayouts/slideLayout57.xml" /><Relationship Id="rId58" Type="http://schemas.openxmlformats.org/officeDocument/2006/relationships/slideLayout" Target="../slideLayouts/slideLayout58.xml" /><Relationship Id="rId59" Type="http://schemas.openxmlformats.org/officeDocument/2006/relationships/slideLayout" Target="../slideLayouts/slideLayout59.xml" /><Relationship Id="rId6" Type="http://schemas.openxmlformats.org/officeDocument/2006/relationships/slideLayout" Target="../slideLayouts/slideLayout6.xml" /><Relationship Id="rId60" Type="http://schemas.openxmlformats.org/officeDocument/2006/relationships/slideLayout" Target="../slideLayouts/slideLayout60.xml" /><Relationship Id="rId61" Type="http://schemas.openxmlformats.org/officeDocument/2006/relationships/slideLayout" Target="../slideLayouts/slideLayout61.xml" /><Relationship Id="rId62" Type="http://schemas.openxmlformats.org/officeDocument/2006/relationships/image" Target="../media/image1.jpeg" /><Relationship Id="rId63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EF4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ct val="0"/>
              </a:spcAft>
              <a:buClr>
                <a:srgbClr val="4A86E8"/>
              </a:buClr>
              <a:buSzPts val="2400"/>
              <a:buFont typeface="Trebuchet MS"/>
              <a:buChar char="◉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55600">
              <a:spcBef>
                <a:spcPct val="0"/>
              </a:spcBef>
              <a:spcAft>
                <a:spcPct val="0"/>
              </a:spcAft>
              <a:buClr>
                <a:srgbClr val="4A86E8"/>
              </a:buClr>
              <a:buSzPts val="2000"/>
              <a:buFont typeface="Trebuchet MS"/>
              <a:buChar char="○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55600">
              <a:spcBef>
                <a:spcPct val="0"/>
              </a:spcBef>
              <a:spcAft>
                <a:spcPct val="0"/>
              </a:spcAft>
              <a:buClr>
                <a:srgbClr val="4A86E8"/>
              </a:buClr>
              <a:buSzPts val="2000"/>
              <a:buFont typeface="Trebuchet MS"/>
              <a:buChar char="■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42900">
              <a:spcBef>
                <a:spcPct val="0"/>
              </a:spcBef>
              <a:spcAft>
                <a:spcPct val="0"/>
              </a:spcAft>
              <a:buClr>
                <a:srgbClr val="4A86E8"/>
              </a:buClr>
              <a:buSzPts val="1800"/>
              <a:buFont typeface="Trebuchet MS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4290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4290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4290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4290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Trebuchet MS"/>
              <a:buNone/>
              <a:defRPr sz="2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8123992" y="1075056"/>
            <a:ext cx="102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100" b="1">
                <a:latin typeface="Trebuchet MS"/>
                <a:ea typeface="Trebuchet MS"/>
                <a:cs typeface="Trebuchet MS"/>
                <a:sym typeface="Trebuchet MS"/>
              </a:rPr>
              <a:t>#sf21vus</a:t>
            </a:r>
            <a:endParaRPr sz="11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62">
            <a:alphaModFix/>
          </a:blip>
          <a:stretch>
            <a:fillRect/>
          </a:stretch>
        </p:blipFill>
        <p:spPr>
          <a:xfrm>
            <a:off x="8089475" y="140275"/>
            <a:ext cx="876125" cy="8761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9" r:id="rId59"/>
    <p:sldLayoutId id="2147483710" r:id="rId60"/>
    <p:sldLayoutId id="2147483723" r:id="rId61"/>
  </p:sldLayoutIdLst>
  <p:transition>
    <p:fade thruBlk="1"/>
  </p:transition>
  <p:timing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4.jpeg" /></Relationships>
</file>

<file path=ppt/slides/_rels/slide1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1.xml" /><Relationship Id="rId2" Type="http://schemas.openxmlformats.org/officeDocument/2006/relationships/notesSlide" Target="../notesSlides/notesSlide82.xml" /><Relationship Id="rId3" Type="http://schemas.openxmlformats.org/officeDocument/2006/relationships/image" Target="../media/image23.jpeg" /></Relationships>
</file>

<file path=ppt/slides/_rels/slide1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83.xml" /></Relationships>
</file>

<file path=ppt/slides/_rels/slide1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84.xml" /></Relationships>
</file>

<file path=ppt/slides/_rels/slide1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85.xml" /></Relationships>
</file>

<file path=ppt/slides/_rels/slide1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1.xml" /><Relationship Id="rId2" Type="http://schemas.openxmlformats.org/officeDocument/2006/relationships/notesSlide" Target="../notesSlides/notesSlide86.xml" /><Relationship Id="rId3" Type="http://schemas.openxmlformats.org/officeDocument/2006/relationships/image" Target="../media/image24.jpeg" /></Relationships>
</file>

<file path=ppt/slides/_rels/slide1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87.xml" /></Relationships>
</file>

<file path=ppt/slides/_rels/slide1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88.xml" /></Relationships>
</file>

<file path=ppt/slides/_rels/slide1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image" Target="../media/image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8.jpeg" /><Relationship Id="rId6" Type="http://schemas.openxmlformats.org/officeDocument/2006/relationships/image" Target="../media/image9.jpeg" /><Relationship Id="rId7" Type="http://schemas.openxmlformats.org/officeDocument/2006/relationships/image" Target="../media/image10.jpeg" /><Relationship Id="rId8" Type="http://schemas.openxmlformats.org/officeDocument/2006/relationships/image" Target="../media/image13.jpeg" /><Relationship Id="rId9" Type="http://schemas.openxmlformats.org/officeDocument/2006/relationships/image" Target="../media/image1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8.jpeg" /><Relationship Id="rId6" Type="http://schemas.openxmlformats.org/officeDocument/2006/relationships/image" Target="../media/image9.jpeg" /><Relationship Id="rId7" Type="http://schemas.openxmlformats.org/officeDocument/2006/relationships/image" Target="../media/image10.jpeg" /><Relationship Id="rId8" Type="http://schemas.openxmlformats.org/officeDocument/2006/relationships/image" Target="../media/image13.jpeg" /><Relationship Id="rId9" Type="http://schemas.openxmlformats.org/officeDocument/2006/relationships/image" Target="../media/image1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8.jpeg" /><Relationship Id="rId6" Type="http://schemas.openxmlformats.org/officeDocument/2006/relationships/image" Target="../media/image9.jpeg" /><Relationship Id="rId7" Type="http://schemas.openxmlformats.org/officeDocument/2006/relationships/image" Target="../media/image10.jpeg" /><Relationship Id="rId8" Type="http://schemas.openxmlformats.org/officeDocument/2006/relationships/image" Target="../media/image13.jpeg" /><Relationship Id="rId9" Type="http://schemas.openxmlformats.org/officeDocument/2006/relationships/image" Target="../media/image1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Relationship Id="rId7" Type="http://schemas.openxmlformats.org/officeDocument/2006/relationships/image" Target="../media/image1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4.jpeg" /><Relationship Id="rId7" Type="http://schemas.openxmlformats.org/officeDocument/2006/relationships/image" Target="../media/image11.jpeg" /><Relationship Id="rId8" Type="http://schemas.openxmlformats.org/officeDocument/2006/relationships/image" Target="../media/image12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8.jpeg" /><Relationship Id="rId6" Type="http://schemas.openxmlformats.org/officeDocument/2006/relationships/image" Target="../media/image9.jpeg" /><Relationship Id="rId7" Type="http://schemas.openxmlformats.org/officeDocument/2006/relationships/image" Target="../media/image10.jpeg" /><Relationship Id="rId8" Type="http://schemas.openxmlformats.org/officeDocument/2006/relationships/image" Target="../media/image13.jpeg" /><Relationship Id="rId9" Type="http://schemas.openxmlformats.org/officeDocument/2006/relationships/image" Target="../media/image14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8.jpeg" /><Relationship Id="rId6" Type="http://schemas.openxmlformats.org/officeDocument/2006/relationships/image" Target="../media/image9.jpeg" /><Relationship Id="rId7" Type="http://schemas.openxmlformats.org/officeDocument/2006/relationships/image" Target="../media/image10.jpeg" /><Relationship Id="rId8" Type="http://schemas.openxmlformats.org/officeDocument/2006/relationships/image" Target="../media/image13.jpeg" /><Relationship Id="rId9" Type="http://schemas.openxmlformats.org/officeDocument/2006/relationships/image" Target="../media/image14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8.jpeg" /><Relationship Id="rId6" Type="http://schemas.openxmlformats.org/officeDocument/2006/relationships/image" Target="../media/image9.jpeg" /><Relationship Id="rId7" Type="http://schemas.openxmlformats.org/officeDocument/2006/relationships/image" Target="../media/image10.jpeg" /><Relationship Id="rId8" Type="http://schemas.openxmlformats.org/officeDocument/2006/relationships/image" Target="../media/image13.jpeg" /><Relationship Id="rId9" Type="http://schemas.openxmlformats.org/officeDocument/2006/relationships/image" Target="../media/image14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4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tinyurl.com/y388zy8r" TargetMode="Externa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15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16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4.jpeg" /><Relationship Id="rId6" Type="http://schemas.openxmlformats.org/officeDocument/2006/relationships/image" Target="../media/image10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4.jpeg" /><Relationship Id="rId6" Type="http://schemas.openxmlformats.org/officeDocument/2006/relationships/image" Target="../media/image10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5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5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.xml" /><Relationship Id="rId2" Type="http://schemas.openxmlformats.org/officeDocument/2006/relationships/notesSlide" Target="../notesSlides/notesSlide2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6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16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16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16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16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16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16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16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16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1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16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16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16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16.jpe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.xml" /><Relationship Id="rId2" Type="http://schemas.openxmlformats.org/officeDocument/2006/relationships/notesSlide" Target="../notesSlides/notesSlide41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.xml" /><Relationship Id="rId2" Type="http://schemas.openxmlformats.org/officeDocument/2006/relationships/notesSlide" Target="../notesSlides/notesSlide42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 /><Relationship Id="rId2" Type="http://schemas.openxmlformats.org/officeDocument/2006/relationships/notesSlide" Target="../notesSlides/notesSlide43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notesSlide" Target="../notesSlides/notesSlide44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Relationship Id="rId2" Type="http://schemas.openxmlformats.org/officeDocument/2006/relationships/notesSlide" Target="../notesSlides/notesSlide45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7.xml" /><Relationship Id="rId2" Type="http://schemas.openxmlformats.org/officeDocument/2006/relationships/notesSlide" Target="../notesSlides/notesSlide46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8.xml" /><Relationship Id="rId2" Type="http://schemas.openxmlformats.org/officeDocument/2006/relationships/notesSlide" Target="../notesSlides/notesSlide47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 /><Relationship Id="rId2" Type="http://schemas.openxmlformats.org/officeDocument/2006/relationships/notesSlide" Target="../notesSlides/notesSlide48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 /><Relationship Id="rId2" Type="http://schemas.openxmlformats.org/officeDocument/2006/relationships/notesSlide" Target="../notesSlides/notesSlide49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1.xml" /><Relationship Id="rId2" Type="http://schemas.openxmlformats.org/officeDocument/2006/relationships/notesSlide" Target="../notesSlides/notesSlide50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2.xml" /><Relationship Id="rId2" Type="http://schemas.openxmlformats.org/officeDocument/2006/relationships/notesSlide" Target="../notesSlides/notesSlide51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3.xml" /><Relationship Id="rId2" Type="http://schemas.openxmlformats.org/officeDocument/2006/relationships/notesSlide" Target="../notesSlides/notesSlide52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4.xml" /><Relationship Id="rId2" Type="http://schemas.openxmlformats.org/officeDocument/2006/relationships/notesSlide" Target="../notesSlides/notesSlide53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5.xml" /><Relationship Id="rId2" Type="http://schemas.openxmlformats.org/officeDocument/2006/relationships/notesSlide" Target="../notesSlides/notesSlide54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4.jpeg" /><Relationship Id="rId6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55.xml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56.xml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57.xml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58.xml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59.xml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60.xml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6.xml" /><Relationship Id="rId2" Type="http://schemas.openxmlformats.org/officeDocument/2006/relationships/image" Target="../media/image17.jpeg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7.xml" /><Relationship Id="rId2" Type="http://schemas.openxmlformats.org/officeDocument/2006/relationships/image" Target="../media/image17.jpeg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8.xml" /><Relationship Id="rId2" Type="http://schemas.openxmlformats.org/officeDocument/2006/relationships/image" Target="../media/image17.jpeg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9.xml" /><Relationship Id="rId2" Type="http://schemas.openxmlformats.org/officeDocument/2006/relationships/notesSlide" Target="../notesSlides/notesSlide61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4.jpeg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9.xml" /><Relationship Id="rId2" Type="http://schemas.openxmlformats.org/officeDocument/2006/relationships/notesSlide" Target="../notesSlides/notesSlide62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7.jpeg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9.xml" /><Relationship Id="rId2" Type="http://schemas.openxmlformats.org/officeDocument/2006/relationships/notesSlide" Target="../notesSlides/notesSlide63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7.jpeg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9.xml" /><Relationship Id="rId2" Type="http://schemas.openxmlformats.org/officeDocument/2006/relationships/notesSlide" Target="../notesSlides/notesSlide64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7.jpeg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9.xml" /><Relationship Id="rId2" Type="http://schemas.openxmlformats.org/officeDocument/2006/relationships/notesSlide" Target="../notesSlides/notesSlide65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7.jpeg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9.xml" /><Relationship Id="rId2" Type="http://schemas.openxmlformats.org/officeDocument/2006/relationships/notesSlide" Target="../notesSlides/notesSlide66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7.jpeg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0.xml" /><Relationship Id="rId2" Type="http://schemas.openxmlformats.org/officeDocument/2006/relationships/notesSlide" Target="../notesSlides/notesSlide67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7.jpeg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0.xml" /><Relationship Id="rId2" Type="http://schemas.openxmlformats.org/officeDocument/2006/relationships/notesSlide" Target="../notesSlides/notesSlide68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7.jpeg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0.xml" /><Relationship Id="rId2" Type="http://schemas.openxmlformats.org/officeDocument/2006/relationships/notesSlide" Target="../notesSlides/notesSlide69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7.jpeg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0.xml" /><Relationship Id="rId2" Type="http://schemas.openxmlformats.org/officeDocument/2006/relationships/notesSlide" Target="../notesSlides/notesSlide70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7.jpeg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0.xml" /><Relationship Id="rId2" Type="http://schemas.openxmlformats.org/officeDocument/2006/relationships/notesSlide" Target="../notesSlides/notesSlide71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4.jpeg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0.xml" /><Relationship Id="rId2" Type="http://schemas.openxmlformats.org/officeDocument/2006/relationships/notesSlide" Target="../notesSlides/notesSlide72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7.jpeg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0.xml" /><Relationship Id="rId2" Type="http://schemas.openxmlformats.org/officeDocument/2006/relationships/notesSlide" Target="../notesSlides/notesSlide73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7.jpeg" /></Relationships>
</file>

<file path=ppt/slides/_rels/slide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0.xml" /><Relationship Id="rId2" Type="http://schemas.openxmlformats.org/officeDocument/2006/relationships/notesSlide" Target="../notesSlides/notesSlide74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7.jpeg" /><Relationship Id="rId7" Type="http://schemas.openxmlformats.org/officeDocument/2006/relationships/image" Target="../media/image13.jpeg" /></Relationships>
</file>

<file path=ppt/slides/_rels/slide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0.xml" /><Relationship Id="rId2" Type="http://schemas.openxmlformats.org/officeDocument/2006/relationships/notesSlide" Target="../notesSlides/notesSlide75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3.jpeg" /><Relationship Id="rId7" Type="http://schemas.openxmlformats.org/officeDocument/2006/relationships/image" Target="../media/image14.jpeg" /></Relationships>
</file>

<file path=ppt/slides/_rels/slide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0.xml" /><Relationship Id="rId10" Type="http://schemas.openxmlformats.org/officeDocument/2006/relationships/image" Target="../media/image14.jpeg" /><Relationship Id="rId2" Type="http://schemas.openxmlformats.org/officeDocument/2006/relationships/notesSlide" Target="../notesSlides/notesSlide76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8.jpeg" /><Relationship Id="rId7" Type="http://schemas.openxmlformats.org/officeDocument/2006/relationships/image" Target="../media/image19.jpeg" /><Relationship Id="rId8" Type="http://schemas.openxmlformats.org/officeDocument/2006/relationships/image" Target="../media/image20.jpeg" /><Relationship Id="rId9" Type="http://schemas.openxmlformats.org/officeDocument/2006/relationships/image" Target="../media/image21.jpeg" /></Relationships>
</file>

<file path=ppt/slides/_rels/slide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0.xml" /><Relationship Id="rId10" Type="http://schemas.openxmlformats.org/officeDocument/2006/relationships/image" Target="../media/image14.jpeg" /><Relationship Id="rId2" Type="http://schemas.openxmlformats.org/officeDocument/2006/relationships/notesSlide" Target="../notesSlides/notesSlide77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8.jpeg" /><Relationship Id="rId7" Type="http://schemas.openxmlformats.org/officeDocument/2006/relationships/image" Target="../media/image19.jpeg" /><Relationship Id="rId8" Type="http://schemas.openxmlformats.org/officeDocument/2006/relationships/image" Target="../media/image20.jpeg" /><Relationship Id="rId9" Type="http://schemas.openxmlformats.org/officeDocument/2006/relationships/image" Target="../media/image21.jpeg" /></Relationships>
</file>

<file path=ppt/slides/_rels/slide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78.xml" /></Relationships>
</file>

<file path=ppt/slides/_rels/slide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1.xml" /><Relationship Id="rId2" Type="http://schemas.openxmlformats.org/officeDocument/2006/relationships/notesSlide" Target="../notesSlides/notesSlide79.xml" /><Relationship Id="rId3" Type="http://schemas.openxmlformats.org/officeDocument/2006/relationships/image" Target="../media/image22.jpeg" /></Relationships>
</file>

<file path=ppt/slides/_rels/slide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80.xml" /></Relationships>
</file>

<file path=ppt/slides/_rels/slide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81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</a:xfrm>
      </p:grpSpPr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920429" y="1546688"/>
            <a:ext cx="597335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/>
              <a:t>Visualizing TLS Encryption</a:t>
            </a:r>
            <a:endParaRPr/>
          </a:p>
        </p:txBody>
      </p:sp>
      <p:pic>
        <p:nvPicPr>
          <p:cNvPr id="37" name="Google Shape;3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309" y="3140679"/>
            <a:ext cx="1041443" cy="104144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/>
          <p:nvPr/>
        </p:nvSpPr>
        <p:spPr>
          <a:xfrm>
            <a:off x="6501575" y="3958922"/>
            <a:ext cx="2424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700" b="1">
                <a:latin typeface="Trebuchet MS"/>
                <a:ea typeface="Trebuchet MS"/>
                <a:cs typeface="Trebuchet MS"/>
                <a:sym typeface="Trebuchet MS"/>
              </a:rPr>
              <a:t>Ross Bagurdes</a:t>
            </a:r>
            <a:endParaRPr sz="17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6511771" y="4237535"/>
            <a:ext cx="242399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Bagurdes Technology LLC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" name="Picture Placeholder 2" descr="IMG_3680.JPG">
            <a:extLst>
              <a:ext uri="{FF2B5EF4-FFF2-40B4-BE49-F238E27FC236}">
                <a16:creationId xmlns:a16="http://schemas.microsoft.com/office/drawing/2014/main" id="{E46BA375-FEC8-9045-873B-E28C80087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>
          <a:xfrm>
            <a:off x="5358092" y="3866787"/>
            <a:ext cx="1041443" cy="1041443"/>
          </a:xfrm>
          <a:prstGeom prst="ellipse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8333-A8F8-104B-A0C6-96BC1F67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1995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E41EF-D9C8-8649-AED1-9200961E1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264" y="2028510"/>
            <a:ext cx="911678" cy="911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7AAFBF-EA54-1E47-BBB0-A3B30FA33321}"/>
              </a:ext>
            </a:extLst>
          </p:cNvPr>
          <p:cNvSpPr txBox="1"/>
          <p:nvPr/>
        </p:nvSpPr>
        <p:spPr>
          <a:xfrm>
            <a:off x="1394208" y="2995474"/>
            <a:ext cx="32239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/>
              <a:t>Netscape Navigator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A8B4FB-B94E-4F49-AC67-C355CCCFAA92}"/>
              </a:ext>
            </a:extLst>
          </p:cNvPr>
          <p:cNvSpPr txBox="1"/>
          <p:nvPr/>
        </p:nvSpPr>
        <p:spPr>
          <a:xfrm>
            <a:off x="5328851" y="2156252"/>
            <a:ext cx="216861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SSL</a:t>
            </a:r>
            <a:r>
              <a:rPr lang="en-US" sz="3000" b="1">
                <a:latin typeface="Lucida Console" panose="020b0609040504020204" pitchFamily="49" charset="0"/>
                <a:ea typeface="Krungthep" panose="02000400000000000000" pitchFamily="2" charset="-34"/>
                <a:cs typeface="Krungthep" panose="02000400000000000000" pitchFamily="2" charset="-34"/>
              </a:rPr>
              <a:t>v3</a:t>
            </a:r>
            <a:endParaRPr lang="en-US" sz="4950" b="1">
              <a:latin typeface="Lucida Console" panose="020b0609040504020204" pitchFamily="49" charset="0"/>
              <a:ea typeface="Krungthep" panose="02000400000000000000" pitchFamily="2" charset="-34"/>
              <a:cs typeface="Krungthep" panose="02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172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0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Handshake Integrity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03039" y="2012752"/>
            <a:ext cx="2362200" cy="142875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FACA3F-2D6D-384E-AA59-093DF9340F48}"/>
              </a:ext>
            </a:extLst>
          </p:cNvPr>
          <p:cNvSpPr/>
          <p:nvPr/>
        </p:nvSpPr>
        <p:spPr>
          <a:xfrm>
            <a:off x="4181475" y="2295153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/>
              <a:t>SHA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/>
              <a:t>SHA-256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/>
              <a:t>SHA-384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4A53C5A-6049-5349-AC8C-43A412FFE863}"/>
              </a:ext>
            </a:extLst>
          </p:cNvPr>
          <p:cNvSpPr txBox="1"/>
          <p:nvPr/>
        </p:nvSpPr>
        <p:spPr>
          <a:xfrm>
            <a:off x="4024996" y="1684904"/>
            <a:ext cx="8084228" cy="32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Trebuchet MS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/>
              <a:t>Secure Hash Algorithm</a:t>
            </a:r>
          </a:p>
        </p:txBody>
      </p:sp>
    </p:spTree>
    <p:extLst>
      <p:ext uri="{BB962C8B-B14F-4D97-AF65-F5344CB8AC3E}">
        <p14:creationId xmlns:p14="http://schemas.microsoft.com/office/powerpoint/2010/main" val="1502782008"/>
      </p:ext>
    </p:extLst>
  </p:cSld>
  <p:clrMapOvr>
    <a:masterClrMapping/>
  </p:clrMapOvr>
  <p:transition/>
  <p:timing/>
</p:sld>
</file>

<file path=ppt/slides/slide10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solidFill>
            <a:schemeClr val="accent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1C89C-C46C-D846-8E5F-19CC121E94FC}"/>
              </a:ext>
            </a:extLst>
          </p:cNvPr>
          <p:cNvSpPr txBox="1"/>
          <p:nvPr/>
        </p:nvSpPr>
        <p:spPr>
          <a:xfrm>
            <a:off x="1610931" y="5445028"/>
            <a:ext cx="5922139" cy="8462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300">
                <a:solidFill>
                  <a:schemeClr val="bg1"/>
                </a:solidFill>
              </a:rPr>
              <a:t>Server Authenticity</a:t>
            </a:r>
          </a:p>
        </p:txBody>
      </p:sp>
    </p:spTree>
    <p:extLst>
      <p:ext uri="{BB962C8B-B14F-4D97-AF65-F5344CB8AC3E}">
        <p14:creationId xmlns:p14="http://schemas.microsoft.com/office/powerpoint/2010/main" val="4010496875"/>
      </p:ext>
    </p:extLst>
  </p:cSld>
  <p:clrMapOvr>
    <a:masterClrMapping/>
  </p:clrMapOvr>
  <p:transition spd="slow">
    <p:fade/>
  </p:transition>
  <p:timing/>
</p:sld>
</file>

<file path=ppt/slides/slide10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solidFill>
            <a:schemeClr val="accent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674A1-6C54-BF46-8328-2556F28088A4}"/>
              </a:ext>
            </a:extLst>
          </p:cNvPr>
          <p:cNvSpPr txBox="1"/>
          <p:nvPr/>
        </p:nvSpPr>
        <p:spPr>
          <a:xfrm>
            <a:off x="1610931" y="2571750"/>
            <a:ext cx="5922139" cy="8462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300">
                <a:solidFill>
                  <a:schemeClr val="bg1"/>
                </a:solidFill>
              </a:rPr>
              <a:t>Server Authenticity</a:t>
            </a:r>
          </a:p>
        </p:txBody>
      </p:sp>
    </p:spTree>
    <p:extLst>
      <p:ext uri="{BB962C8B-B14F-4D97-AF65-F5344CB8AC3E}">
        <p14:creationId xmlns:p14="http://schemas.microsoft.com/office/powerpoint/2010/main" val="864264566"/>
      </p:ext>
    </p:extLst>
  </p:cSld>
  <p:clrMapOvr>
    <a:masterClrMapping/>
  </p:clrMapOvr>
  <p:transition spd="slow">
    <p:fade/>
  </p:transition>
  <p:timing/>
</p:sld>
</file>

<file path=ppt/slides/slide10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Certificates</a:t>
            </a:r>
          </a:p>
        </p:txBody>
      </p:sp>
    </p:spTree>
    <p:extLst>
      <p:ext uri="{BB962C8B-B14F-4D97-AF65-F5344CB8AC3E}">
        <p14:creationId xmlns:p14="http://schemas.microsoft.com/office/powerpoint/2010/main" val="978167295"/>
      </p:ext>
    </p:extLst>
  </p:cSld>
  <p:clrMapOvr>
    <a:masterClrMapping/>
  </p:clrMapOvr>
  <p:transition/>
  <p:timing/>
</p:sld>
</file>

<file path=ppt/slides/slide10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 Certificates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6389" y="1927027"/>
            <a:ext cx="2095500" cy="16002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4CDADF-74EB-FC46-A6D3-8DB450CEF647}"/>
              </a:ext>
            </a:extLst>
          </p:cNvPr>
          <p:cNvSpPr/>
          <p:nvPr/>
        </p:nvSpPr>
        <p:spPr>
          <a:xfrm>
            <a:off x="3840361" y="159105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/>
              <a:t>RSA Encryption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/>
              <a:t>Public Key (DH)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700"/>
              <a:t>p and 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/>
              <a:t>Verification information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700"/>
              <a:t>Certificate Chain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700"/>
              <a:t>”Signed” certificates</a:t>
            </a:r>
          </a:p>
        </p:txBody>
      </p:sp>
    </p:spTree>
    <p:extLst>
      <p:ext uri="{BB962C8B-B14F-4D97-AF65-F5344CB8AC3E}">
        <p14:creationId xmlns:p14="http://schemas.microsoft.com/office/powerpoint/2010/main" val="923963392"/>
      </p:ext>
    </p:extLst>
  </p:cSld>
  <p:clrMapOvr>
    <a:masterClrMapping/>
  </p:clrMapOvr>
  <p:transition/>
  <p:timing/>
</p:sld>
</file>

<file path=ppt/slides/slide10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solidFill>
            <a:schemeClr val="accent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1C89C-C46C-D846-8E5F-19CC121E94FC}"/>
              </a:ext>
            </a:extLst>
          </p:cNvPr>
          <p:cNvSpPr txBox="1"/>
          <p:nvPr/>
        </p:nvSpPr>
        <p:spPr>
          <a:xfrm>
            <a:off x="1610931" y="5445028"/>
            <a:ext cx="5922139" cy="8462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300">
                <a:solidFill>
                  <a:schemeClr val="bg1"/>
                </a:solidFill>
              </a:rPr>
              <a:t>Server Authenticity</a:t>
            </a:r>
          </a:p>
        </p:txBody>
      </p:sp>
    </p:spTree>
    <p:extLst>
      <p:ext uri="{BB962C8B-B14F-4D97-AF65-F5344CB8AC3E}">
        <p14:creationId xmlns:p14="http://schemas.microsoft.com/office/powerpoint/2010/main" val="386869480"/>
      </p:ext>
    </p:extLst>
  </p:cSld>
  <p:clrMapOvr>
    <a:masterClrMapping/>
  </p:clrMapOvr>
  <p:transition spd="slow">
    <p:fade/>
  </p:transition>
  <p:timing/>
</p:sld>
</file>

<file path=ppt/slides/slide10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solidFill>
            <a:schemeClr val="accent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674A1-6C54-BF46-8328-2556F28088A4}"/>
              </a:ext>
            </a:extLst>
          </p:cNvPr>
          <p:cNvSpPr txBox="1"/>
          <p:nvPr/>
        </p:nvSpPr>
        <p:spPr>
          <a:xfrm>
            <a:off x="1610931" y="2571750"/>
            <a:ext cx="5922139" cy="8462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300">
                <a:solidFill>
                  <a:schemeClr val="bg1"/>
                </a:solidFill>
              </a:rPr>
              <a:t>Server Authenticity</a:t>
            </a:r>
          </a:p>
        </p:txBody>
      </p:sp>
    </p:spTree>
    <p:extLst>
      <p:ext uri="{BB962C8B-B14F-4D97-AF65-F5344CB8AC3E}">
        <p14:creationId xmlns:p14="http://schemas.microsoft.com/office/powerpoint/2010/main" val="1032601995"/>
      </p:ext>
    </p:extLst>
  </p:cSld>
  <p:clrMapOvr>
    <a:masterClrMapping/>
  </p:clrMapOvr>
  <p:transition spd="slow">
    <p:fade/>
  </p:transition>
  <p:timing/>
</p:sld>
</file>

<file path=ppt/slides/slide10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CDF961-8497-124C-9209-3D2F9CFDE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920" y="415743"/>
            <a:ext cx="4312014" cy="431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8339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8333-A8F8-104B-A0C6-96BC1F67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1995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E41EF-D9C8-8649-AED1-9200961E1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465" y="1520674"/>
            <a:ext cx="911678" cy="911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7AAFBF-EA54-1E47-BBB0-A3B30FA33321}"/>
              </a:ext>
            </a:extLst>
          </p:cNvPr>
          <p:cNvSpPr txBox="1"/>
          <p:nvPr/>
        </p:nvSpPr>
        <p:spPr>
          <a:xfrm>
            <a:off x="2994409" y="2487637"/>
            <a:ext cx="32239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/>
              <a:t>Netscape Navigator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A8B4FB-B94E-4F49-AC67-C355CCCFAA92}"/>
              </a:ext>
            </a:extLst>
          </p:cNvPr>
          <p:cNvSpPr txBox="1"/>
          <p:nvPr/>
        </p:nvSpPr>
        <p:spPr>
          <a:xfrm>
            <a:off x="3649520" y="3387175"/>
            <a:ext cx="216861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SSL</a:t>
            </a:r>
            <a:r>
              <a:rPr lang="en-US" sz="3000" b="1">
                <a:latin typeface="Lucida Console" panose="020b0609040504020204" pitchFamily="49" charset="0"/>
                <a:ea typeface="Krungthep" panose="02000400000000000000" pitchFamily="2" charset="-34"/>
                <a:cs typeface="Krungthep" panose="02000400000000000000" pitchFamily="2" charset="-34"/>
              </a:rPr>
              <a:t>v3</a:t>
            </a:r>
            <a:endParaRPr lang="en-US" sz="4950" b="1">
              <a:latin typeface="Lucida Console" panose="020b0609040504020204" pitchFamily="49" charset="0"/>
              <a:ea typeface="Krungthep" panose="02000400000000000000" pitchFamily="2" charset="-34"/>
              <a:cs typeface="Krungthep" panose="02000400000000000000" pitchFamily="2" charset="-34"/>
            </a:endParaRPr>
          </a:p>
        </p:txBody>
      </p:sp>
      <p:pic>
        <p:nvPicPr>
          <p:cNvPr id="7" name="Picture 6" descr="A close up of a building&#10;&#10;Description automatically generated">
            <a:extLst>
              <a:ext uri="{FF2B5EF4-FFF2-40B4-BE49-F238E27FC236}">
                <a16:creationId xmlns:a16="http://schemas.microsoft.com/office/drawing/2014/main" id="{9F73726C-08FB-EA45-9C8F-203803A4E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91" y="5260917"/>
            <a:ext cx="2517482" cy="20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47891"/>
      </p:ext>
    </p:extLst>
  </p:cSld>
  <p:clrMapOvr>
    <a:masterClrMapping/>
  </p:clrMapOvr>
  <p:transition spd="slow">
    <p:fad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8333-A8F8-104B-A0C6-96BC1F67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1995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E41EF-D9C8-8649-AED1-9200961E1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03" y="1473686"/>
            <a:ext cx="911678" cy="911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7AAFBF-EA54-1E47-BBB0-A3B30FA33321}"/>
              </a:ext>
            </a:extLst>
          </p:cNvPr>
          <p:cNvSpPr txBox="1"/>
          <p:nvPr/>
        </p:nvSpPr>
        <p:spPr>
          <a:xfrm>
            <a:off x="778747" y="2440650"/>
            <a:ext cx="32239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/>
              <a:t>Netscape Navigator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A8B4FB-B94E-4F49-AC67-C355CCCFAA92}"/>
              </a:ext>
            </a:extLst>
          </p:cNvPr>
          <p:cNvSpPr txBox="1"/>
          <p:nvPr/>
        </p:nvSpPr>
        <p:spPr>
          <a:xfrm>
            <a:off x="1433858" y="3340187"/>
            <a:ext cx="216861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SSL</a:t>
            </a:r>
            <a:r>
              <a:rPr lang="en-US" sz="3000" b="1">
                <a:latin typeface="Lucida Console" panose="020b0609040504020204" pitchFamily="49" charset="0"/>
                <a:ea typeface="Krungthep" panose="02000400000000000000" pitchFamily="2" charset="-34"/>
                <a:cs typeface="Krungthep" panose="02000400000000000000" pitchFamily="2" charset="-34"/>
              </a:rPr>
              <a:t>v3</a:t>
            </a:r>
            <a:endParaRPr lang="en-US" sz="4950" b="1">
              <a:latin typeface="Lucida Console" panose="020b0609040504020204" pitchFamily="49" charset="0"/>
              <a:ea typeface="Krungthep" panose="02000400000000000000" pitchFamily="2" charset="-34"/>
              <a:cs typeface="Krungthep" panose="02000400000000000000" pitchFamily="2" charset="-34"/>
            </a:endParaRPr>
          </a:p>
        </p:txBody>
      </p:sp>
      <p:pic>
        <p:nvPicPr>
          <p:cNvPr id="7" name="Picture 6" descr="A close up of a building&#10;&#10;Description automatically generated">
            <a:extLst>
              <a:ext uri="{FF2B5EF4-FFF2-40B4-BE49-F238E27FC236}">
                <a16:creationId xmlns:a16="http://schemas.microsoft.com/office/drawing/2014/main" id="{6C98EF3F-3B44-8B41-8831-9E2163CCF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91" y="1473686"/>
            <a:ext cx="2517482" cy="2081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283102-A812-494D-8F73-5CD1AC7CE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832" y="5278106"/>
            <a:ext cx="911679" cy="9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47335"/>
      </p:ext>
    </p:extLst>
  </p:cSld>
  <p:clrMapOvr>
    <a:masterClrMapping/>
  </p:clrMapOvr>
  <p:transition spd="slow">
    <p:fad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8333-A8F8-104B-A0C6-96BC1F67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1995</a:t>
            </a:r>
          </a:p>
        </p:txBody>
      </p:sp>
      <p:pic>
        <p:nvPicPr>
          <p:cNvPr id="7" name="Picture 6" descr="A close up of a building&#10;&#10;Description automatically generated">
            <a:extLst>
              <a:ext uri="{FF2B5EF4-FFF2-40B4-BE49-F238E27FC236}">
                <a16:creationId xmlns:a16="http://schemas.microsoft.com/office/drawing/2014/main" id="{6C98EF3F-3B44-8B41-8831-9E2163CCF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91" y="1324217"/>
            <a:ext cx="2517482" cy="2081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283102-A812-494D-8F73-5CD1AC7CE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832" y="3335006"/>
            <a:ext cx="911679" cy="911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0DC5A0-778F-F547-9A3E-46AC02FDD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803" y="1473686"/>
            <a:ext cx="911678" cy="9116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EB486E-0969-4946-8D22-43A6E3FB40D6}"/>
              </a:ext>
            </a:extLst>
          </p:cNvPr>
          <p:cNvSpPr txBox="1"/>
          <p:nvPr/>
        </p:nvSpPr>
        <p:spPr>
          <a:xfrm>
            <a:off x="778747" y="2440650"/>
            <a:ext cx="32239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/>
              <a:t>Netscape Navigator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DA0AC4-5814-4F49-BDD7-A7A74BA088F2}"/>
              </a:ext>
            </a:extLst>
          </p:cNvPr>
          <p:cNvSpPr txBox="1"/>
          <p:nvPr/>
        </p:nvSpPr>
        <p:spPr>
          <a:xfrm>
            <a:off x="1433858" y="3340187"/>
            <a:ext cx="216861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SSL</a:t>
            </a:r>
            <a:r>
              <a:rPr lang="en-US" sz="3000" b="1">
                <a:latin typeface="Lucida Console" panose="020b0609040504020204" pitchFamily="49" charset="0"/>
                <a:ea typeface="Krungthep" panose="02000400000000000000" pitchFamily="2" charset="-34"/>
                <a:cs typeface="Krungthep" panose="02000400000000000000" pitchFamily="2" charset="-34"/>
              </a:rPr>
              <a:t>v3</a:t>
            </a:r>
            <a:endParaRPr lang="en-US" sz="4950" b="1">
              <a:latin typeface="Lucida Console" panose="020b0609040504020204" pitchFamily="49" charset="0"/>
              <a:ea typeface="Krungthep" panose="02000400000000000000" pitchFamily="2" charset="-34"/>
              <a:cs typeface="Krungthep" panose="02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9444867"/>
      </p:ext>
    </p:extLst>
  </p:cSld>
  <p:clrMapOvr>
    <a:masterClrMapping/>
  </p:clrMapOvr>
  <p:transition spd="slow">
    <p:fad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D35F-1C27-BA46-8393-5638C3A9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Shall We Play a Game?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A7761-886D-1D43-8F22-58656F1D9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139" y="1070781"/>
            <a:ext cx="5541723" cy="37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1040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8333-A8F8-104B-A0C6-96BC1F67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1999</a:t>
            </a:r>
          </a:p>
        </p:txBody>
      </p:sp>
      <p:pic>
        <p:nvPicPr>
          <p:cNvPr id="7" name="Picture 6" descr="A close up of a building&#10;&#10;Description automatically generated">
            <a:extLst>
              <a:ext uri="{FF2B5EF4-FFF2-40B4-BE49-F238E27FC236}">
                <a16:creationId xmlns:a16="http://schemas.microsoft.com/office/drawing/2014/main" id="{6C98EF3F-3B44-8B41-8831-9E2163CCF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91" y="1324217"/>
            <a:ext cx="2517482" cy="2081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283102-A812-494D-8F73-5CD1AC7CE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832" y="3335006"/>
            <a:ext cx="911679" cy="911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0DC5A0-778F-F547-9A3E-46AC02FDD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803" y="1473686"/>
            <a:ext cx="911678" cy="9116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EB486E-0969-4946-8D22-43A6E3FB40D6}"/>
              </a:ext>
            </a:extLst>
          </p:cNvPr>
          <p:cNvSpPr txBox="1"/>
          <p:nvPr/>
        </p:nvSpPr>
        <p:spPr>
          <a:xfrm>
            <a:off x="778747" y="2440650"/>
            <a:ext cx="32239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/>
              <a:t>Netscape Navigator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DA0AC4-5814-4F49-BDD7-A7A74BA088F2}"/>
              </a:ext>
            </a:extLst>
          </p:cNvPr>
          <p:cNvSpPr txBox="1"/>
          <p:nvPr/>
        </p:nvSpPr>
        <p:spPr>
          <a:xfrm>
            <a:off x="1433858" y="3340187"/>
            <a:ext cx="216861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SSL</a:t>
            </a:r>
            <a:r>
              <a:rPr lang="en-US" sz="3000" b="1">
                <a:latin typeface="Lucida Console" panose="020b0609040504020204" pitchFamily="49" charset="0"/>
                <a:ea typeface="Krungthep" panose="02000400000000000000" pitchFamily="2" charset="-34"/>
                <a:cs typeface="Krungthep" panose="02000400000000000000" pitchFamily="2" charset="-34"/>
              </a:rPr>
              <a:t>v3</a:t>
            </a:r>
            <a:endParaRPr lang="en-US" sz="4950" b="1">
              <a:latin typeface="Lucida Console" panose="020b0609040504020204" pitchFamily="49" charset="0"/>
              <a:ea typeface="Krungthep" panose="02000400000000000000" pitchFamily="2" charset="-34"/>
              <a:cs typeface="Krungthep" panose="02000400000000000000" pitchFamily="2" charset="-34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20B3BB-E1CA-BB40-B57A-11A3F87796A5}"/>
              </a:ext>
            </a:extLst>
          </p:cNvPr>
          <p:cNvSpPr/>
          <p:nvPr/>
        </p:nvSpPr>
        <p:spPr>
          <a:xfrm>
            <a:off x="1660913" y="2898436"/>
            <a:ext cx="1714500" cy="17145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DC88E2-D12D-BE49-84D8-8FFA37E4AD85}"/>
              </a:ext>
            </a:extLst>
          </p:cNvPr>
          <p:cNvCxnSpPr>
            <a:stCxn id="4" idx="1"/>
            <a:endCxn id="4" idx="5"/>
          </p:cNvCxnSpPr>
          <p:nvPr/>
        </p:nvCxnSpPr>
        <p:spPr>
          <a:xfrm>
            <a:off x="1911995" y="3149518"/>
            <a:ext cx="1212335" cy="121233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634EE5-9DDB-B54E-9105-4FFEE4D03812}"/>
              </a:ext>
            </a:extLst>
          </p:cNvPr>
          <p:cNvSpPr txBox="1"/>
          <p:nvPr/>
        </p:nvSpPr>
        <p:spPr>
          <a:xfrm>
            <a:off x="2795782" y="5923384"/>
            <a:ext cx="3379304" cy="85408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95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47E6DD-6192-7548-AFFA-F544C5D05B5E}"/>
              </a:ext>
            </a:extLst>
          </p:cNvPr>
          <p:cNvSpPr txBox="1"/>
          <p:nvPr/>
        </p:nvSpPr>
        <p:spPr>
          <a:xfrm>
            <a:off x="2878266" y="5923384"/>
            <a:ext cx="3379304" cy="8540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950">
                <a:solidFill>
                  <a:schemeClr val="bg1"/>
                </a:solidFill>
              </a:rPr>
              <a:t>TLS v1.3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72A03D-DB7B-2943-B3C5-181781205DF4}"/>
              </a:ext>
            </a:extLst>
          </p:cNvPr>
          <p:cNvSpPr/>
          <p:nvPr/>
        </p:nvSpPr>
        <p:spPr>
          <a:xfrm>
            <a:off x="2522765" y="5509269"/>
            <a:ext cx="4090307" cy="1726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350"/>
              <a:t>TLS</a:t>
            </a:r>
          </a:p>
        </p:txBody>
      </p:sp>
    </p:spTree>
    <p:extLst>
      <p:ext uri="{BB962C8B-B14F-4D97-AF65-F5344CB8AC3E}">
        <p14:creationId xmlns:p14="http://schemas.microsoft.com/office/powerpoint/2010/main" val="2833197247"/>
      </p:ext>
    </p:extLst>
  </p:cSld>
  <p:clrMapOvr>
    <a:masterClrMapping/>
  </p:clrMapOvr>
  <p:transition spd="slow">
    <p:fade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8333-A8F8-104B-A0C6-96BC1F67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1999</a:t>
            </a:r>
          </a:p>
        </p:txBody>
      </p:sp>
      <p:pic>
        <p:nvPicPr>
          <p:cNvPr id="7" name="Picture 6" descr="A close up of a building&#10;&#10;Description automatically generated">
            <a:extLst>
              <a:ext uri="{FF2B5EF4-FFF2-40B4-BE49-F238E27FC236}">
                <a16:creationId xmlns:a16="http://schemas.microsoft.com/office/drawing/2014/main" id="{6C98EF3F-3B44-8B41-8831-9E2163CCF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91" y="1324217"/>
            <a:ext cx="2517482" cy="2081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283102-A812-494D-8F73-5CD1AC7CE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832" y="3335006"/>
            <a:ext cx="911679" cy="911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0DC5A0-778F-F547-9A3E-46AC02FDD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803" y="1473686"/>
            <a:ext cx="911678" cy="9116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EB486E-0969-4946-8D22-43A6E3FB40D6}"/>
              </a:ext>
            </a:extLst>
          </p:cNvPr>
          <p:cNvSpPr txBox="1"/>
          <p:nvPr/>
        </p:nvSpPr>
        <p:spPr>
          <a:xfrm>
            <a:off x="778747" y="2440650"/>
            <a:ext cx="32239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/>
              <a:t>Netscape Navigator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DA0AC4-5814-4F49-BDD7-A7A74BA088F2}"/>
              </a:ext>
            </a:extLst>
          </p:cNvPr>
          <p:cNvSpPr txBox="1"/>
          <p:nvPr/>
        </p:nvSpPr>
        <p:spPr>
          <a:xfrm>
            <a:off x="1433858" y="3340187"/>
            <a:ext cx="216861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SSL</a:t>
            </a:r>
            <a:r>
              <a:rPr lang="en-US" sz="3000" b="1">
                <a:latin typeface="Lucida Console" panose="020b0609040504020204" pitchFamily="49" charset="0"/>
                <a:ea typeface="Krungthep" panose="02000400000000000000" pitchFamily="2" charset="-34"/>
                <a:cs typeface="Krungthep" panose="02000400000000000000" pitchFamily="2" charset="-34"/>
              </a:rPr>
              <a:t>v3</a:t>
            </a:r>
            <a:endParaRPr lang="en-US" sz="4950" b="1">
              <a:latin typeface="Lucida Console" panose="020b0609040504020204" pitchFamily="49" charset="0"/>
              <a:ea typeface="Krungthep" panose="02000400000000000000" pitchFamily="2" charset="-34"/>
              <a:cs typeface="Krungthep" panose="02000400000000000000" pitchFamily="2" charset="-34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20B3BB-E1CA-BB40-B57A-11A3F87796A5}"/>
              </a:ext>
            </a:extLst>
          </p:cNvPr>
          <p:cNvSpPr/>
          <p:nvPr/>
        </p:nvSpPr>
        <p:spPr>
          <a:xfrm>
            <a:off x="1660913" y="2898436"/>
            <a:ext cx="1714500" cy="17145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DC88E2-D12D-BE49-84D8-8FFA37E4AD85}"/>
              </a:ext>
            </a:extLst>
          </p:cNvPr>
          <p:cNvCxnSpPr>
            <a:stCxn id="4" idx="1"/>
            <a:endCxn id="4" idx="5"/>
          </p:cNvCxnSpPr>
          <p:nvPr/>
        </p:nvCxnSpPr>
        <p:spPr>
          <a:xfrm>
            <a:off x="1911995" y="3149518"/>
            <a:ext cx="1212335" cy="121233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4DAE48C-CC89-5540-861D-3B18B24F84E3}"/>
              </a:ext>
            </a:extLst>
          </p:cNvPr>
          <p:cNvSpPr txBox="1"/>
          <p:nvPr/>
        </p:nvSpPr>
        <p:spPr>
          <a:xfrm>
            <a:off x="2795782" y="2551450"/>
            <a:ext cx="3379304" cy="85408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95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E221A0-DC2B-8F4F-9F1D-BE5375D9DE38}"/>
              </a:ext>
            </a:extLst>
          </p:cNvPr>
          <p:cNvSpPr txBox="1"/>
          <p:nvPr/>
        </p:nvSpPr>
        <p:spPr>
          <a:xfrm>
            <a:off x="2878266" y="2551450"/>
            <a:ext cx="3379304" cy="8540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950">
                <a:solidFill>
                  <a:schemeClr val="bg1"/>
                </a:solidFill>
              </a:rPr>
              <a:t>TLS v1.3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29F88A-4A42-6549-B6F8-3E66792B79E6}"/>
              </a:ext>
            </a:extLst>
          </p:cNvPr>
          <p:cNvSpPr/>
          <p:nvPr/>
        </p:nvSpPr>
        <p:spPr>
          <a:xfrm>
            <a:off x="2522765" y="2045154"/>
            <a:ext cx="4090307" cy="1726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350"/>
              <a:t>TLS</a:t>
            </a:r>
          </a:p>
        </p:txBody>
      </p:sp>
    </p:spTree>
    <p:extLst>
      <p:ext uri="{BB962C8B-B14F-4D97-AF65-F5344CB8AC3E}">
        <p14:creationId xmlns:p14="http://schemas.microsoft.com/office/powerpoint/2010/main" val="1737671092"/>
      </p:ext>
    </p:extLst>
  </p:cSld>
  <p:clrMapOvr>
    <a:masterClrMapping/>
  </p:clrMapOvr>
  <p:transition spd="slow">
    <p:fade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TLS Versions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9799" y="2198807"/>
            <a:ext cx="3379304" cy="85408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95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58004-8F05-5042-A24F-64DF3609F7C0}"/>
              </a:ext>
            </a:extLst>
          </p:cNvPr>
          <p:cNvSpPr txBox="1"/>
          <p:nvPr/>
        </p:nvSpPr>
        <p:spPr>
          <a:xfrm>
            <a:off x="4645836" y="2198790"/>
            <a:ext cx="3379304" cy="8540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950">
                <a:solidFill>
                  <a:schemeClr val="bg1"/>
                </a:solidFill>
              </a:rPr>
              <a:t>TLS v1.3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76C387-40C9-F24A-AC56-6AAF3BCBCEC8}"/>
              </a:ext>
            </a:extLst>
          </p:cNvPr>
          <p:cNvSpPr/>
          <p:nvPr/>
        </p:nvSpPr>
        <p:spPr>
          <a:xfrm>
            <a:off x="2522765" y="-1932486"/>
            <a:ext cx="4090307" cy="1726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350"/>
              <a:t>TLS</a:t>
            </a:r>
          </a:p>
        </p:txBody>
      </p:sp>
    </p:spTree>
    <p:extLst>
      <p:ext uri="{BB962C8B-B14F-4D97-AF65-F5344CB8AC3E}">
        <p14:creationId xmlns:p14="http://schemas.microsoft.com/office/powerpoint/2010/main" val="1378909822"/>
      </p:ext>
    </p:extLst>
  </p:cSld>
  <p:clrMapOvr>
    <a:masterClrMapping/>
  </p:clrMapOvr>
  <p:transition spd="slow">
    <p:fade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7927-45B2-8140-B3E4-551F527A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Encryption Basics</a:t>
            </a:r>
          </a:p>
        </p:txBody>
      </p:sp>
    </p:spTree>
    <p:extLst>
      <p:ext uri="{BB962C8B-B14F-4D97-AF65-F5344CB8AC3E}">
        <p14:creationId xmlns:p14="http://schemas.microsoft.com/office/powerpoint/2010/main" val="154536060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2928B7-FAB4-1C4C-921B-DD283AE44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1581" y="2243565"/>
            <a:ext cx="720522" cy="4101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4900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6191A3-10BB-3E42-9592-35184397FDD1}"/>
              </a:ext>
            </a:extLst>
          </p:cNvPr>
          <p:cNvSpPr txBox="1"/>
          <p:nvPr/>
        </p:nvSpPr>
        <p:spPr>
          <a:xfrm>
            <a:off x="1998694" y="1649405"/>
            <a:ext cx="7316788" cy="45307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SSL vs TLS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Encrypting Data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DH Key Exchange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Data Encryption Protocols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Decrypting TLS in Wireshark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BCA703-3FA3-ED4E-A510-69B781F1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50" y="937125"/>
            <a:ext cx="3878269" cy="435600"/>
          </a:xfrm>
        </p:spPr>
        <p:txBody>
          <a:bodyPr/>
          <a:lstStyle/>
          <a:p>
            <a:r>
              <a:rPr lang="en-US"/>
              <a:t>Session Topics</a:t>
            </a:r>
          </a:p>
        </p:txBody>
      </p:sp>
    </p:spTree>
    <p:extLst>
      <p:ext uri="{BB962C8B-B14F-4D97-AF65-F5344CB8AC3E}">
        <p14:creationId xmlns:p14="http://schemas.microsoft.com/office/powerpoint/2010/main" val="464894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23" y="3935143"/>
            <a:ext cx="720522" cy="4101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909">
            <a:off x="1948602" y="4219468"/>
            <a:ext cx="258967" cy="3477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FA556B-DAE3-424B-85C7-D087C2545B78}"/>
              </a:ext>
            </a:extLst>
          </p:cNvPr>
          <p:cNvSpPr/>
          <p:nvPr/>
        </p:nvSpPr>
        <p:spPr>
          <a:xfrm>
            <a:off x="1059873" y="3706247"/>
            <a:ext cx="1832956" cy="944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50B285-50CC-5A43-B744-BE05DFC72C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141" y="3884219"/>
            <a:ext cx="840131" cy="5297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2F1586-4752-AC4A-9729-83F9B4EBE9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2999" y="3887724"/>
            <a:ext cx="602195" cy="60219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8B59DB0-CE7D-5E4B-B098-5D4B492292EC}"/>
              </a:ext>
            </a:extLst>
          </p:cNvPr>
          <p:cNvSpPr txBox="1"/>
          <p:nvPr/>
        </p:nvSpPr>
        <p:spPr>
          <a:xfrm>
            <a:off x="1975669" y="3952872"/>
            <a:ext cx="252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4827358"/>
      </p:ext>
    </p:extLst>
  </p:cSld>
  <p:clrMapOvr>
    <a:masterClrMapping/>
  </p:clrMapOvr>
  <p:transition spd="slow">
    <p:fade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434" y="3935143"/>
            <a:ext cx="720522" cy="4101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909">
            <a:off x="1948602" y="4219468"/>
            <a:ext cx="258967" cy="3477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FA556B-DAE3-424B-85C7-D087C2545B78}"/>
              </a:ext>
            </a:extLst>
          </p:cNvPr>
          <p:cNvSpPr/>
          <p:nvPr/>
        </p:nvSpPr>
        <p:spPr>
          <a:xfrm>
            <a:off x="1059873" y="3706247"/>
            <a:ext cx="1832956" cy="944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50B285-50CC-5A43-B744-BE05DFC72C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141" y="3884219"/>
            <a:ext cx="840131" cy="5297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2F1586-4752-AC4A-9729-83F9B4EBE9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2999" y="3887724"/>
            <a:ext cx="602195" cy="60219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8B59DB0-CE7D-5E4B-B098-5D4B492292EC}"/>
              </a:ext>
            </a:extLst>
          </p:cNvPr>
          <p:cNvSpPr txBox="1"/>
          <p:nvPr/>
        </p:nvSpPr>
        <p:spPr>
          <a:xfrm>
            <a:off x="1975669" y="3952872"/>
            <a:ext cx="252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0552952"/>
      </p:ext>
    </p:extLst>
  </p:cSld>
  <p:clrMapOvr>
    <a:masterClrMapping/>
  </p:clrMapOvr>
  <p:transition spd="slow" advClick="0" advTm="500">
    <p:fade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107" y="3935143"/>
            <a:ext cx="720522" cy="4101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909">
            <a:off x="3694275" y="4219468"/>
            <a:ext cx="258967" cy="3477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FA556B-DAE3-424B-85C7-D087C2545B78}"/>
              </a:ext>
            </a:extLst>
          </p:cNvPr>
          <p:cNvSpPr/>
          <p:nvPr/>
        </p:nvSpPr>
        <p:spPr>
          <a:xfrm>
            <a:off x="1059873" y="3706247"/>
            <a:ext cx="1832956" cy="944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50B285-50CC-5A43-B744-BE05DFC72C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141" y="3884219"/>
            <a:ext cx="840131" cy="5297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2F1586-4752-AC4A-9729-83F9B4EBE9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2999" y="3887724"/>
            <a:ext cx="602195" cy="60219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8B59DB0-CE7D-5E4B-B098-5D4B492292EC}"/>
              </a:ext>
            </a:extLst>
          </p:cNvPr>
          <p:cNvSpPr txBox="1"/>
          <p:nvPr/>
        </p:nvSpPr>
        <p:spPr>
          <a:xfrm>
            <a:off x="1975669" y="3952872"/>
            <a:ext cx="252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98215830"/>
      </p:ext>
    </p:extLst>
  </p:cSld>
  <p:clrMapOvr>
    <a:masterClrMapping/>
  </p:clrMapOvr>
  <p:transition spd="slow">
    <p:fade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5408" y="2201177"/>
            <a:ext cx="720522" cy="4101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73909">
            <a:off x="2222575" y="2485502"/>
            <a:ext cx="258967" cy="34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62935"/>
      </p:ext>
    </p:extLst>
  </p:cSld>
  <p:clrMapOvr>
    <a:masterClrMapping/>
  </p:clrMapOvr>
  <p:transition spd="slow">
    <p:fade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952" y="5428127"/>
            <a:ext cx="902705" cy="9027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952" y="5428127"/>
            <a:ext cx="902705" cy="9027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97923" y="5798363"/>
            <a:ext cx="148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secretkey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97923" y="5798363"/>
            <a:ext cx="148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secretkey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6363" y="2201177"/>
            <a:ext cx="720522" cy="4101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873909">
            <a:off x="7203531" y="2485502"/>
            <a:ext cx="258967" cy="34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69390"/>
      </p:ext>
    </p:extLst>
  </p:cSld>
  <p:clrMapOvr>
    <a:masterClrMapping/>
  </p:clrMapOvr>
  <p:transition spd="slow">
    <p:fade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013" y="3884219"/>
            <a:ext cx="720522" cy="4101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909">
            <a:off x="5582181" y="4168544"/>
            <a:ext cx="258967" cy="347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B5DBE7-AE70-0444-9117-8CD2CE4A797D}"/>
              </a:ext>
            </a:extLst>
          </p:cNvPr>
          <p:cNvSpPr/>
          <p:nvPr/>
        </p:nvSpPr>
        <p:spPr>
          <a:xfrm>
            <a:off x="5895201" y="3706247"/>
            <a:ext cx="1832956" cy="944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57BF23-CAEC-374A-9228-BAEB352AE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6469" y="3884219"/>
            <a:ext cx="840131" cy="5297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DC1787-B564-9A4E-A042-2D4F56987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8327" y="3887724"/>
            <a:ext cx="602195" cy="6021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879381-22E4-0F42-BE08-5ED1769FA25B}"/>
              </a:ext>
            </a:extLst>
          </p:cNvPr>
          <p:cNvSpPr txBox="1"/>
          <p:nvPr/>
        </p:nvSpPr>
        <p:spPr>
          <a:xfrm>
            <a:off x="6810997" y="3952872"/>
            <a:ext cx="252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46356257"/>
      </p:ext>
    </p:extLst>
  </p:cSld>
  <p:clrMapOvr>
    <a:masterClrMapping/>
  </p:clrMapOvr>
  <p:transition spd="slow">
    <p:fade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013" y="3884219"/>
            <a:ext cx="720522" cy="4101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909">
            <a:off x="5582181" y="4168544"/>
            <a:ext cx="258967" cy="347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B5DBE7-AE70-0444-9117-8CD2CE4A797D}"/>
              </a:ext>
            </a:extLst>
          </p:cNvPr>
          <p:cNvSpPr/>
          <p:nvPr/>
        </p:nvSpPr>
        <p:spPr>
          <a:xfrm>
            <a:off x="5895201" y="3706247"/>
            <a:ext cx="1832956" cy="944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57BF23-CAEC-374A-9228-BAEB352AE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6469" y="3884219"/>
            <a:ext cx="840131" cy="5297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DC1787-B564-9A4E-A042-2D4F56987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8327" y="3887724"/>
            <a:ext cx="602195" cy="6021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879381-22E4-0F42-BE08-5ED1769FA25B}"/>
              </a:ext>
            </a:extLst>
          </p:cNvPr>
          <p:cNvSpPr txBox="1"/>
          <p:nvPr/>
        </p:nvSpPr>
        <p:spPr>
          <a:xfrm>
            <a:off x="6810997" y="3952872"/>
            <a:ext cx="252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3852911"/>
      </p:ext>
    </p:extLst>
  </p:cSld>
  <p:clrMapOvr>
    <a:masterClrMapping/>
  </p:clrMapOvr>
  <p:transition spd="slow">
    <p:fade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837" y="3884219"/>
            <a:ext cx="720522" cy="4101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909">
            <a:off x="7104774" y="4168544"/>
            <a:ext cx="258967" cy="347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B5DBE7-AE70-0444-9117-8CD2CE4A797D}"/>
              </a:ext>
            </a:extLst>
          </p:cNvPr>
          <p:cNvSpPr/>
          <p:nvPr/>
        </p:nvSpPr>
        <p:spPr>
          <a:xfrm>
            <a:off x="5895201" y="3706247"/>
            <a:ext cx="1832956" cy="944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57BF23-CAEC-374A-9228-BAEB352AE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6469" y="3884219"/>
            <a:ext cx="840131" cy="5297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DC1787-B564-9A4E-A042-2D4F56987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8327" y="3887724"/>
            <a:ext cx="602195" cy="6021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879381-22E4-0F42-BE08-5ED1769FA25B}"/>
              </a:ext>
            </a:extLst>
          </p:cNvPr>
          <p:cNvSpPr txBox="1"/>
          <p:nvPr/>
        </p:nvSpPr>
        <p:spPr>
          <a:xfrm>
            <a:off x="6810997" y="3952872"/>
            <a:ext cx="252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93525627"/>
      </p:ext>
    </p:extLst>
  </p:cSld>
  <p:clrMapOvr>
    <a:masterClrMapping/>
  </p:clrMapOvr>
  <p:transition spd="slow">
    <p:fade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24E7C3-A9CF-1941-9AC9-B83749931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341" y="2184397"/>
            <a:ext cx="602195" cy="60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32118"/>
      </p:ext>
    </p:extLst>
  </p:cSld>
  <p:clrMapOvr>
    <a:masterClrMapping/>
  </p:clrMapOvr>
  <p:transition spd="slow">
    <p:fade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DC1787-B564-9A4E-A042-2D4F56987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341" y="2184397"/>
            <a:ext cx="602195" cy="60219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745929D-9527-D346-B64A-75D53CB10E66}"/>
              </a:ext>
            </a:extLst>
          </p:cNvPr>
          <p:cNvGrpSpPr/>
          <p:nvPr/>
        </p:nvGrpSpPr>
        <p:grpSpPr>
          <a:xfrm>
            <a:off x="3480325" y="1612420"/>
            <a:ext cx="1700012" cy="1700012"/>
            <a:chOff x="4640434" y="2149894"/>
            <a:chExt cx="2266682" cy="226668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AE5AAEF-4270-1647-8C1E-E0DCC9CF244B}"/>
                </a:ext>
              </a:extLst>
            </p:cNvPr>
            <p:cNvSpPr/>
            <p:nvPr/>
          </p:nvSpPr>
          <p:spPr>
            <a:xfrm>
              <a:off x="4640434" y="2149894"/>
              <a:ext cx="2266682" cy="2266682"/>
            </a:xfrm>
            <a:prstGeom prst="ellipse">
              <a:avLst/>
            </a:prstGeom>
            <a:noFill/>
            <a:ln w="2159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37160" tIns="137160" rIns="137160" bIns="137160" rtlCol="0" anchor="ctr"/>
            <a:lstStyle/>
            <a:p>
              <a:pPr algn="ctr">
                <a:spcBef>
                  <a:spcPts val="450"/>
                </a:spcBef>
              </a:pPr>
              <a:endParaRPr lang="en-US" sz="150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329069-F47C-0D48-9BA8-39B96A1D4A1B}"/>
                </a:ext>
              </a:extLst>
            </p:cNvPr>
            <p:cNvCxnSpPr>
              <a:stCxn id="26" idx="1"/>
              <a:endCxn id="26" idx="5"/>
            </p:cNvCxnSpPr>
            <p:nvPr/>
          </p:nvCxnSpPr>
          <p:spPr>
            <a:xfrm>
              <a:off x="4972382" y="2481842"/>
              <a:ext cx="1602786" cy="1602786"/>
            </a:xfrm>
            <a:prstGeom prst="line">
              <a:avLst/>
            </a:prstGeom>
            <a:ln w="215900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4767971"/>
      </p:ext>
    </p:extLst>
  </p:cSld>
  <p:clrMapOvr>
    <a:masterClrMapping/>
  </p:clrMapOvr>
  <p:transition spd="slow">
    <p:fad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C80311-9945-5F4B-B182-F4D8824C8FDA}"/>
              </a:ext>
            </a:extLst>
          </p:cNvPr>
          <p:cNvSpPr/>
          <p:nvPr/>
        </p:nvSpPr>
        <p:spPr>
          <a:xfrm>
            <a:off x="614566" y="2248584"/>
            <a:ext cx="8085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Verdana" panose="020b0604030504040204" pitchFamily="34" charset="0"/>
                <a:hlinkClick r:id="rId2"/>
              </a:rPr>
              <a:t>https://tinyurl.com/y388zy8r</a:t>
            </a:r>
            <a:r>
              <a:rPr lang="en-US" sz="1600">
                <a:latin typeface="Calibri" panose="020f0502020204030204" pitchFamily="34" charset="0"/>
              </a:rPr>
              <a:t> 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076498328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038480" y="5200097"/>
            <a:ext cx="2571750" cy="262255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6001" y="5200097"/>
            <a:ext cx="2571750" cy="26225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</p:spTree>
    <p:extLst>
      <p:ext uri="{BB962C8B-B14F-4D97-AF65-F5344CB8AC3E}">
        <p14:creationId xmlns:p14="http://schemas.microsoft.com/office/powerpoint/2010/main" val="165379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038480" y="5218801"/>
            <a:ext cx="2571750" cy="262255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647605" y="1682697"/>
            <a:ext cx="2571750" cy="262255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91367" y="1682697"/>
            <a:ext cx="2571750" cy="26225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</p:spTree>
    <p:extLst>
      <p:ext uri="{BB962C8B-B14F-4D97-AF65-F5344CB8AC3E}">
        <p14:creationId xmlns:p14="http://schemas.microsoft.com/office/powerpoint/2010/main" val="2000988910"/>
      </p:ext>
    </p:extLst>
  </p:cSld>
  <p:clrMapOvr>
    <a:masterClrMapping/>
  </p:clrMapOvr>
  <p:transition spd="slow">
    <p:fade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8" y="2011313"/>
            <a:ext cx="902705" cy="902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Oval 12"/>
          <p:cNvSpPr/>
          <p:nvPr/>
        </p:nvSpPr>
        <p:spPr>
          <a:xfrm>
            <a:off x="3480325" y="1612420"/>
            <a:ext cx="1700012" cy="1700012"/>
          </a:xfrm>
          <a:prstGeom prst="ellipse">
            <a:avLst/>
          </a:prstGeom>
          <a:noFill/>
          <a:ln w="2159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>
            <a:stCxn id="13" idx="1"/>
            <a:endCxn id="13" idx="5"/>
          </p:cNvCxnSpPr>
          <p:nvPr/>
        </p:nvCxnSpPr>
        <p:spPr>
          <a:xfrm>
            <a:off x="3729286" y="1861381"/>
            <a:ext cx="1202090" cy="1202090"/>
          </a:xfrm>
          <a:prstGeom prst="line">
            <a:avLst/>
          </a:prstGeom>
          <a:ln w="215900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D8AA2A9-0FBB-4C49-BAF5-EDD48D7C4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8" y="2011312"/>
            <a:ext cx="902705" cy="90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44645"/>
      </p:ext>
    </p:extLst>
  </p:cSld>
  <p:clrMapOvr>
    <a:masterClrMapping/>
  </p:clrMapOvr>
  <p:transition spd="slow">
    <p:fade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952" y="3704359"/>
            <a:ext cx="902705" cy="9027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164663" y="3704359"/>
            <a:ext cx="902705" cy="902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Oval 12"/>
          <p:cNvSpPr/>
          <p:nvPr/>
        </p:nvSpPr>
        <p:spPr>
          <a:xfrm>
            <a:off x="3480325" y="1612420"/>
            <a:ext cx="1700012" cy="1700012"/>
          </a:xfrm>
          <a:prstGeom prst="ellipse">
            <a:avLst/>
          </a:prstGeom>
          <a:noFill/>
          <a:ln w="2159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>
            <a:stCxn id="13" idx="1"/>
            <a:endCxn id="13" idx="5"/>
          </p:cNvCxnSpPr>
          <p:nvPr/>
        </p:nvCxnSpPr>
        <p:spPr>
          <a:xfrm>
            <a:off x="3729286" y="1861381"/>
            <a:ext cx="1202090" cy="1202090"/>
          </a:xfrm>
          <a:prstGeom prst="line">
            <a:avLst/>
          </a:prstGeom>
          <a:ln w="215900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522294"/>
      </p:ext>
    </p:extLst>
  </p:cSld>
  <p:clrMapOvr>
    <a:masterClrMapping/>
  </p:clrMapOvr>
  <p:transition spd="slow">
    <p:fade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452729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105038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1653924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603141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022" y="3409656"/>
            <a:ext cx="1888346" cy="1443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7053" y="3631842"/>
            <a:ext cx="1078604" cy="74375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 = 149</a:t>
            </a:r>
          </a:p>
          <a:p>
            <a:pPr algn="ctr"/>
            <a:r>
              <a:rPr lang="en-US" sz="1800"/>
              <a:t>g = 17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60276" y="3631842"/>
            <a:ext cx="222161" cy="280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50148"/>
      </p:ext>
    </p:extLst>
  </p:cSld>
  <p:clrMapOvr>
    <a:masterClrMapping/>
  </p:clrMapOvr>
  <p:transition spd="slow">
    <p:fade/>
  </p:transition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452729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105038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1653924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603141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387" y="3409656"/>
            <a:ext cx="1888346" cy="1443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4418" y="3631842"/>
            <a:ext cx="1078604" cy="74375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 = 149</a:t>
            </a:r>
          </a:p>
          <a:p>
            <a:pPr algn="ctr"/>
            <a:r>
              <a:rPr lang="en-US" sz="1800"/>
              <a:t>g = 17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77640" y="3631842"/>
            <a:ext cx="222161" cy="280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69382"/>
      </p:ext>
    </p:extLst>
  </p:cSld>
  <p:clrMapOvr>
    <a:masterClrMapping/>
  </p:clrMapOvr>
  <p:transition spd="slow">
    <p:fade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452729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105038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1653924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603141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/>
          <p:cNvSpPr txBox="1"/>
          <p:nvPr/>
        </p:nvSpPr>
        <p:spPr>
          <a:xfrm>
            <a:off x="2164009" y="5326430"/>
            <a:ext cx="1078604" cy="372153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4009" y="5957559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1029" y="2454861"/>
            <a:ext cx="1078604" cy="74375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1029" y="3254858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Public</a:t>
            </a:r>
          </a:p>
          <a:p>
            <a:pPr algn="ctr"/>
            <a:r>
              <a:rPr lang="en-US" sz="180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200155180"/>
      </p:ext>
    </p:extLst>
  </p:cSld>
  <p:clrMapOvr>
    <a:masterClrMapping/>
  </p:clrMapOvr>
  <p:transition spd="slow">
    <p:fade/>
  </p:transition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452729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105038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1653924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603141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/>
          <p:cNvSpPr txBox="1"/>
          <p:nvPr/>
        </p:nvSpPr>
        <p:spPr>
          <a:xfrm>
            <a:off x="1414709" y="3440935"/>
            <a:ext cx="1078604" cy="372153"/>
          </a:xfrm>
          <a:prstGeom prst="rect">
            <a:avLst/>
          </a:prstGeom>
          <a:solidFill>
            <a:srgbClr val="2BA0B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14709" y="4072064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1029" y="2454861"/>
            <a:ext cx="1078604" cy="74375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g = 17</a:t>
            </a:r>
          </a:p>
        </p:txBody>
      </p:sp>
    </p:spTree>
    <p:extLst>
      <p:ext uri="{BB962C8B-B14F-4D97-AF65-F5344CB8AC3E}">
        <p14:creationId xmlns:p14="http://schemas.microsoft.com/office/powerpoint/2010/main" val="1376119309"/>
      </p:ext>
    </p:extLst>
  </p:cSld>
  <p:clrMapOvr>
    <a:masterClrMapping/>
  </p:clrMapOvr>
  <p:transition spd="slow">
    <p:fade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452729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105038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1653924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603141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3713117" y="3539419"/>
            <a:ext cx="49445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err="1"/>
              <a:t>g</a:t>
            </a:r>
            <a:r>
              <a:rPr lang="en-US" sz="2700" baseline="30000" err="1"/>
              <a:t>a</a:t>
            </a:r>
            <a:r>
              <a:rPr lang="en-US" sz="2700"/>
              <a:t> MOD p = encrypted 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1029" y="2454861"/>
            <a:ext cx="1078604" cy="74375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4709" y="3440935"/>
            <a:ext cx="1078604" cy="372153"/>
          </a:xfrm>
          <a:prstGeom prst="rect">
            <a:avLst/>
          </a:prstGeom>
          <a:solidFill>
            <a:srgbClr val="2BA0B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14709" y="4072064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3192367700"/>
      </p:ext>
    </p:extLst>
  </p:cSld>
  <p:clrMapOvr>
    <a:masterClrMapping/>
  </p:clrMapOvr>
  <p:transition spd="slow">
    <p:fade/>
  </p:transition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701" y="2082750"/>
            <a:ext cx="6843900" cy="978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Quick Math Lesson</a:t>
            </a:r>
          </a:p>
        </p:txBody>
      </p:sp>
    </p:spTree>
    <p:extLst>
      <p:ext uri="{BB962C8B-B14F-4D97-AF65-F5344CB8AC3E}">
        <p14:creationId xmlns:p14="http://schemas.microsoft.com/office/powerpoint/2010/main" val="272017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Browser Encryption</a:t>
            </a:r>
          </a:p>
        </p:txBody>
      </p:sp>
    </p:spTree>
    <p:extLst>
      <p:ext uri="{BB962C8B-B14F-4D97-AF65-F5344CB8AC3E}">
        <p14:creationId xmlns:p14="http://schemas.microsoft.com/office/powerpoint/2010/main" val="495017693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1627" y="1556742"/>
            <a:ext cx="2105025" cy="2019300"/>
          </a:xfrm>
        </p:spPr>
      </p:pic>
      <p:sp>
        <p:nvSpPr>
          <p:cNvPr id="12" name="TextBox 11"/>
          <p:cNvSpPr txBox="1"/>
          <p:nvPr/>
        </p:nvSpPr>
        <p:spPr>
          <a:xfrm>
            <a:off x="5416499" y="2398453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95/8</a:t>
            </a:r>
          </a:p>
        </p:txBody>
      </p:sp>
    </p:spTree>
    <p:extLst>
      <p:ext uri="{BB962C8B-B14F-4D97-AF65-F5344CB8AC3E}">
        <p14:creationId xmlns:p14="http://schemas.microsoft.com/office/powerpoint/2010/main" val="1196917557"/>
      </p:ext>
    </p:extLst>
  </p:cSld>
  <p:clrMapOvr>
    <a:masterClrMapping/>
  </p:clrMapOvr>
  <p:transition>
    <p:fade/>
  </p:transition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1627" y="1556742"/>
            <a:ext cx="2105025" cy="2019300"/>
          </a:xfrm>
        </p:spPr>
      </p:pic>
      <p:sp>
        <p:nvSpPr>
          <p:cNvPr id="11" name="TextBox 10"/>
          <p:cNvSpPr txBox="1"/>
          <p:nvPr/>
        </p:nvSpPr>
        <p:spPr>
          <a:xfrm>
            <a:off x="4359175" y="2963557"/>
            <a:ext cx="3342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“95 divided by 8”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499" y="2145234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95/8</a:t>
            </a:r>
          </a:p>
        </p:txBody>
      </p:sp>
    </p:spTree>
    <p:extLst>
      <p:ext uri="{BB962C8B-B14F-4D97-AF65-F5344CB8AC3E}">
        <p14:creationId xmlns:p14="http://schemas.microsoft.com/office/powerpoint/2010/main" val="2531166394"/>
      </p:ext>
    </p:extLst>
  </p:cSld>
  <p:clrMapOvr>
    <a:masterClrMapping/>
  </p:clrMapOvr>
  <p:transition>
    <p:fade/>
  </p:transition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1627" y="1556742"/>
            <a:ext cx="2105025" cy="2019300"/>
          </a:xfrm>
        </p:spPr>
      </p:pic>
      <p:grpSp>
        <p:nvGrpSpPr>
          <p:cNvPr id="10" name="Group 9"/>
          <p:cNvGrpSpPr/>
          <p:nvPr/>
        </p:nvGrpSpPr>
        <p:grpSpPr>
          <a:xfrm>
            <a:off x="4817342" y="3388785"/>
            <a:ext cx="2296997" cy="792050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59175" y="2488772"/>
            <a:ext cx="3342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“95 divided by 8”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499" y="1670449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9191" y="3627579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4773" y="3627578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90225705"/>
      </p:ext>
    </p:extLst>
  </p:cSld>
  <p:clrMapOvr>
    <a:masterClrMapping/>
  </p:clrMapOvr>
  <p:transition>
    <p:fade/>
  </p:transition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1627" y="1556742"/>
            <a:ext cx="2105025" cy="2019300"/>
          </a:xfrm>
        </p:spPr>
      </p:pic>
      <p:grpSp>
        <p:nvGrpSpPr>
          <p:cNvPr id="10" name="Group 9"/>
          <p:cNvGrpSpPr/>
          <p:nvPr/>
        </p:nvGrpSpPr>
        <p:grpSpPr>
          <a:xfrm>
            <a:off x="4817342" y="2207099"/>
            <a:ext cx="2296997" cy="792050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59175" y="-687010"/>
            <a:ext cx="3342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“95 divided by 8”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499" y="-150533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9191" y="2445893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4773" y="244589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53119189"/>
      </p:ext>
    </p:extLst>
  </p:cSld>
  <p:clrMapOvr>
    <a:masterClrMapping/>
  </p:clrMapOvr>
  <p:transition>
    <p:fade/>
  </p:transition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1627" y="1556742"/>
            <a:ext cx="2105025" cy="2019300"/>
          </a:xfrm>
        </p:spPr>
      </p:pic>
      <p:grpSp>
        <p:nvGrpSpPr>
          <p:cNvPr id="10" name="Group 9"/>
          <p:cNvGrpSpPr/>
          <p:nvPr/>
        </p:nvGrpSpPr>
        <p:grpSpPr>
          <a:xfrm>
            <a:off x="4817342" y="2207099"/>
            <a:ext cx="2296997" cy="792050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59175" y="-687010"/>
            <a:ext cx="3342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“95 divided by 8”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499" y="-150533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9191" y="2445893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4773" y="244589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5624" y="1920828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24737406"/>
      </p:ext>
    </p:extLst>
  </p:cSld>
  <p:clrMapOvr>
    <a:masterClrMapping/>
  </p:clrMapOvr>
  <p:transition>
    <p:fade/>
  </p:transition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1627" y="1556742"/>
            <a:ext cx="2105025" cy="2019300"/>
          </a:xfrm>
        </p:spPr>
      </p:pic>
      <p:grpSp>
        <p:nvGrpSpPr>
          <p:cNvPr id="10" name="Group 9"/>
          <p:cNvGrpSpPr/>
          <p:nvPr/>
        </p:nvGrpSpPr>
        <p:grpSpPr>
          <a:xfrm>
            <a:off x="4817342" y="2207099"/>
            <a:ext cx="2296997" cy="792050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59175" y="-687010"/>
            <a:ext cx="3342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“95 divided by 8”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499" y="-150533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9191" y="2445893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4773" y="244589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5624" y="1920828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5624" y="2822763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675625" y="3285420"/>
            <a:ext cx="614119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531680"/>
      </p:ext>
    </p:extLst>
  </p:cSld>
  <p:clrMapOvr>
    <a:masterClrMapping/>
  </p:clrMapOvr>
  <p:transition>
    <p:fade/>
  </p:transition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1627" y="1556742"/>
            <a:ext cx="2105025" cy="2019300"/>
          </a:xfrm>
        </p:spPr>
      </p:pic>
      <p:grpSp>
        <p:nvGrpSpPr>
          <p:cNvPr id="10" name="Group 9"/>
          <p:cNvGrpSpPr/>
          <p:nvPr/>
        </p:nvGrpSpPr>
        <p:grpSpPr>
          <a:xfrm>
            <a:off x="4817342" y="2207099"/>
            <a:ext cx="2296997" cy="792050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59175" y="-687010"/>
            <a:ext cx="3342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“95 divided by 8”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499" y="-150533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9191" y="2445893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4773" y="244589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5624" y="1920828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5624" y="2822763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675625" y="3285420"/>
            <a:ext cx="614119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1713" y="3304531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835574089"/>
      </p:ext>
    </p:extLst>
  </p:cSld>
  <p:clrMapOvr>
    <a:masterClrMapping/>
  </p:clrMapOvr>
  <p:transition>
    <p:fade/>
  </p:transition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1627" y="1556742"/>
            <a:ext cx="2105025" cy="2019300"/>
          </a:xfrm>
        </p:spPr>
      </p:pic>
      <p:grpSp>
        <p:nvGrpSpPr>
          <p:cNvPr id="10" name="Group 9"/>
          <p:cNvGrpSpPr/>
          <p:nvPr/>
        </p:nvGrpSpPr>
        <p:grpSpPr>
          <a:xfrm>
            <a:off x="4817342" y="2207099"/>
            <a:ext cx="2296997" cy="792050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59175" y="-687010"/>
            <a:ext cx="3342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“95 divided by 8”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499" y="-150533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9191" y="2445893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4773" y="244589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5624" y="1920828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5624" y="2822763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675625" y="3285420"/>
            <a:ext cx="614119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1713" y="3304531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17131" y="1918251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7486433"/>
      </p:ext>
    </p:extLst>
  </p:cSld>
  <p:clrMapOvr>
    <a:masterClrMapping/>
  </p:clrMapOvr>
  <p:transition>
    <p:fade/>
  </p:transition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1627" y="1556742"/>
            <a:ext cx="2105025" cy="2019300"/>
          </a:xfrm>
        </p:spPr>
      </p:pic>
      <p:grpSp>
        <p:nvGrpSpPr>
          <p:cNvPr id="10" name="Group 9"/>
          <p:cNvGrpSpPr/>
          <p:nvPr/>
        </p:nvGrpSpPr>
        <p:grpSpPr>
          <a:xfrm>
            <a:off x="4817342" y="2207099"/>
            <a:ext cx="2296997" cy="792050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59175" y="-687010"/>
            <a:ext cx="3342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“95 divided by 8”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499" y="-150533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9191" y="2445893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4773" y="244589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5624" y="1920828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5624" y="2822763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675625" y="3285420"/>
            <a:ext cx="614119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1713" y="3304531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17131" y="1918251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43239" y="3659311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675625" y="4089638"/>
            <a:ext cx="614119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209574"/>
      </p:ext>
    </p:extLst>
  </p:cSld>
  <p:clrMapOvr>
    <a:masterClrMapping/>
  </p:clrMapOvr>
  <p:transition>
    <p:fade/>
  </p:transition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1627" y="1556742"/>
            <a:ext cx="2105025" cy="2019300"/>
          </a:xfrm>
        </p:spPr>
      </p:pic>
      <p:grpSp>
        <p:nvGrpSpPr>
          <p:cNvPr id="10" name="Group 9"/>
          <p:cNvGrpSpPr/>
          <p:nvPr/>
        </p:nvGrpSpPr>
        <p:grpSpPr>
          <a:xfrm>
            <a:off x="4817342" y="2207099"/>
            <a:ext cx="2296997" cy="792050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59175" y="-687010"/>
            <a:ext cx="3342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“95 divided by 8”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499" y="-150533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9191" y="2445893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4773" y="244589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5624" y="1920828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5624" y="2822763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675625" y="3285420"/>
            <a:ext cx="614119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1713" y="3304531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17131" y="1918251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43239" y="3659311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675625" y="4089638"/>
            <a:ext cx="614119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43239" y="4043917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84003479"/>
      </p:ext>
    </p:extLst>
  </p:cSld>
  <p:clrMapOvr>
    <a:masterClrMapping/>
  </p:clrMapOvr>
  <p:transition>
    <p:fad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DACA-4513-EF4F-BD45-8E2F2F54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Browser Encryption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B52AA-345C-C443-8C3F-5AB4009D5A91}"/>
              </a:ext>
            </a:extLst>
          </p:cNvPr>
          <p:cNvSpPr txBox="1"/>
          <p:nvPr/>
        </p:nvSpPr>
        <p:spPr>
          <a:xfrm>
            <a:off x="1128307" y="2129088"/>
            <a:ext cx="6887391" cy="60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>
                <a:solidFill>
                  <a:schemeClr val="bg1"/>
                </a:solidFill>
              </a:rPr>
              <a:t>Negotiate Encryption Session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EEA58-C4D5-B047-A321-564EE1A30B67}"/>
              </a:ext>
            </a:extLst>
          </p:cNvPr>
          <p:cNvSpPr txBox="1"/>
          <p:nvPr/>
        </p:nvSpPr>
        <p:spPr>
          <a:xfrm>
            <a:off x="1128307" y="3309447"/>
            <a:ext cx="6887390" cy="6001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>
                <a:solidFill>
                  <a:schemeClr val="bg1"/>
                </a:solidFill>
              </a:rPr>
              <a:t>Encryption Protocols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D5D2E-A4E2-6746-A51E-1193A7BA8792}"/>
              </a:ext>
            </a:extLst>
          </p:cNvPr>
          <p:cNvSpPr txBox="1"/>
          <p:nvPr/>
        </p:nvSpPr>
        <p:spPr>
          <a:xfrm>
            <a:off x="9357906" y="3714482"/>
            <a:ext cx="4477294" cy="10618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2100"/>
              <a:t>RSA</a:t>
            </a:r>
          </a:p>
          <a:p>
            <a:pPr algn="ctr"/>
            <a:r>
              <a:rPr lang="en-US" sz="2100"/>
              <a:t>Diffie Hellman</a:t>
            </a:r>
          </a:p>
          <a:p>
            <a:pPr algn="ctr"/>
            <a:r>
              <a:rPr lang="en-US" sz="2100"/>
              <a:t>ECDHE</a:t>
            </a:r>
          </a:p>
          <a:p>
            <a:pPr algn="ctr"/>
            <a:r>
              <a:rPr lang="en-US" sz="2100"/>
              <a:t>3DES</a:t>
            </a:r>
          </a:p>
          <a:p>
            <a:pPr algn="ctr"/>
            <a:r>
              <a:rPr lang="en-US" sz="2100"/>
              <a:t>AES</a:t>
            </a:r>
          </a:p>
          <a:p>
            <a:pPr algn="ctr"/>
            <a:r>
              <a:rPr lang="en-US" sz="2100"/>
              <a:t>ChaCha20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72D894-E570-1E45-BAA0-7C69A4427B23}"/>
              </a:ext>
            </a:extLst>
          </p:cNvPr>
          <p:cNvSpPr txBox="1"/>
          <p:nvPr/>
        </p:nvSpPr>
        <p:spPr>
          <a:xfrm>
            <a:off x="-4417874" y="2437010"/>
            <a:ext cx="4477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/>
              <a:t>Secure Socket Layer (SSL)</a:t>
            </a:r>
          </a:p>
          <a:p>
            <a:pPr algn="ctr"/>
            <a:r>
              <a:rPr lang="en-US" sz="2100"/>
              <a:t>Transport Layer Security (TLS)</a:t>
            </a:r>
          </a:p>
        </p:txBody>
      </p:sp>
    </p:spTree>
    <p:extLst>
      <p:ext uri="{BB962C8B-B14F-4D97-AF65-F5344CB8AC3E}">
        <p14:creationId xmlns:p14="http://schemas.microsoft.com/office/powerpoint/2010/main" val="3097889458"/>
      </p:ext>
    </p:extLst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1627" y="1556742"/>
            <a:ext cx="2105025" cy="2019300"/>
          </a:xfrm>
        </p:spPr>
      </p:pic>
      <p:grpSp>
        <p:nvGrpSpPr>
          <p:cNvPr id="10" name="Group 9"/>
          <p:cNvGrpSpPr/>
          <p:nvPr/>
        </p:nvGrpSpPr>
        <p:grpSpPr>
          <a:xfrm>
            <a:off x="4817342" y="2207099"/>
            <a:ext cx="2296997" cy="792050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59175" y="-687010"/>
            <a:ext cx="3342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“95 divided by 8”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499" y="-150533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9191" y="2445893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4773" y="244589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5624" y="1920828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5624" y="2822763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675625" y="3285420"/>
            <a:ext cx="614119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1713" y="3304531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17131" y="1918251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43239" y="3659311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675625" y="4089638"/>
            <a:ext cx="614119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43239" y="4043917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01341" y="1927806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.####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8BB9BF-AC9E-D843-975E-683FD0FFE163}"/>
              </a:ext>
            </a:extLst>
          </p:cNvPr>
          <p:cNvSpPr txBox="1"/>
          <p:nvPr/>
        </p:nvSpPr>
        <p:spPr>
          <a:xfrm>
            <a:off x="5843239" y="4043917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93328819"/>
      </p:ext>
    </p:extLst>
  </p:cSld>
  <p:clrMapOvr>
    <a:masterClrMapping/>
  </p:clrMapOvr>
  <p:transition spd="slow">
    <p:fade/>
  </p:transition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1627" y="1556742"/>
            <a:ext cx="2105025" cy="2019300"/>
          </a:xfrm>
        </p:spPr>
      </p:pic>
      <p:grpSp>
        <p:nvGrpSpPr>
          <p:cNvPr id="10" name="Group 9"/>
          <p:cNvGrpSpPr/>
          <p:nvPr/>
        </p:nvGrpSpPr>
        <p:grpSpPr>
          <a:xfrm>
            <a:off x="4817342" y="2207099"/>
            <a:ext cx="2296997" cy="792050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59175" y="-687010"/>
            <a:ext cx="3342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“95 divided by 8”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499" y="-150533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9191" y="2445893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4773" y="244589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5624" y="1920828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5624" y="2822763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675625" y="3285420"/>
            <a:ext cx="614119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1713" y="3304531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17131" y="1918251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43239" y="3659311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8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675625" y="4089638"/>
            <a:ext cx="614119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43239" y="4043917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5832" y="1916761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R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171A1B-C2C0-2140-B758-2E4362C7AE36}"/>
              </a:ext>
            </a:extLst>
          </p:cNvPr>
          <p:cNvSpPr txBox="1"/>
          <p:nvPr/>
        </p:nvSpPr>
        <p:spPr>
          <a:xfrm>
            <a:off x="6666168" y="1918166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33460867"/>
      </p:ext>
    </p:extLst>
  </p:cSld>
  <p:clrMapOvr>
    <a:masterClrMapping/>
  </p:clrMapOvr>
  <p:transition spd="slow">
    <p:fade/>
  </p:transition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1627" y="1556742"/>
            <a:ext cx="2105025" cy="2019300"/>
          </a:xfrm>
        </p:spPr>
      </p:pic>
      <p:sp>
        <p:nvSpPr>
          <p:cNvPr id="11" name="TextBox 10"/>
          <p:cNvSpPr txBox="1"/>
          <p:nvPr/>
        </p:nvSpPr>
        <p:spPr>
          <a:xfrm>
            <a:off x="4359175" y="-687010"/>
            <a:ext cx="3342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“95 divided by 8”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499" y="-150533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95/8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9250" y="2425915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R 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37018" y="1480343"/>
            <a:ext cx="17875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Modulus</a:t>
            </a:r>
          </a:p>
        </p:txBody>
      </p:sp>
      <p:sp>
        <p:nvSpPr>
          <p:cNvPr id="2" name="Down Arrow 1"/>
          <p:cNvSpPr/>
          <p:nvPr/>
        </p:nvSpPr>
        <p:spPr>
          <a:xfrm>
            <a:off x="5938538" y="1965091"/>
            <a:ext cx="384464" cy="460824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90157"/>
      </p:ext>
    </p:extLst>
  </p:cSld>
  <p:clrMapOvr>
    <a:masterClrMapping/>
  </p:clrMapOvr>
  <p:transition spd="slow">
    <p:fade/>
  </p:transition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1627" y="1556742"/>
            <a:ext cx="2105025" cy="2019300"/>
          </a:xfrm>
        </p:spPr>
      </p:pic>
      <p:sp>
        <p:nvSpPr>
          <p:cNvPr id="11" name="TextBox 10"/>
          <p:cNvSpPr txBox="1"/>
          <p:nvPr/>
        </p:nvSpPr>
        <p:spPr>
          <a:xfrm>
            <a:off x="4359175" y="-687010"/>
            <a:ext cx="3342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“95 divided by 8”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499" y="-1505332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95/8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5767" y="2531433"/>
            <a:ext cx="1228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6500" y="1960336"/>
            <a:ext cx="17875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Modulus</a:t>
            </a:r>
          </a:p>
        </p:txBody>
      </p:sp>
    </p:spTree>
    <p:extLst>
      <p:ext uri="{BB962C8B-B14F-4D97-AF65-F5344CB8AC3E}">
        <p14:creationId xmlns:p14="http://schemas.microsoft.com/office/powerpoint/2010/main" val="820158664"/>
      </p:ext>
    </p:extLst>
  </p:cSld>
  <p:clrMapOvr>
    <a:masterClrMapping/>
  </p:clrMapOvr>
  <p:transition spd="slow">
    <p:fade/>
  </p:transition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452729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105038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1653924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603141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3713117" y="3539419"/>
            <a:ext cx="49445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err="1"/>
              <a:t>g</a:t>
            </a:r>
            <a:r>
              <a:rPr lang="en-US" sz="2700" baseline="30000" err="1"/>
              <a:t>a</a:t>
            </a:r>
            <a:r>
              <a:rPr lang="en-US" sz="2700"/>
              <a:t> MOD p = encrypted 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1029" y="2454861"/>
            <a:ext cx="1078604" cy="74375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4709" y="3440935"/>
            <a:ext cx="1078604" cy="372153"/>
          </a:xfrm>
          <a:prstGeom prst="rect">
            <a:avLst/>
          </a:prstGeom>
          <a:solidFill>
            <a:srgbClr val="2BA0B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14709" y="4072064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894879482"/>
      </p:ext>
    </p:extLst>
  </p:cSld>
  <p:clrMapOvr>
    <a:masterClrMapping/>
  </p:clrMapOvr>
  <p:transition spd="slow">
    <p:fade/>
  </p:transition>
  <p:timing/>
</p:sld>
</file>

<file path=ppt/slides/slide5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452729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105038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1653924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603141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3713117" y="3539419"/>
            <a:ext cx="49445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err="1"/>
              <a:t>g</a:t>
            </a:r>
            <a:r>
              <a:rPr lang="en-US" sz="2700" baseline="30000" err="1"/>
              <a:t>a</a:t>
            </a:r>
            <a:r>
              <a:rPr lang="en-US" sz="2700"/>
              <a:t> MOD p = encrypted 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30332" y="4165790"/>
            <a:ext cx="49445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17</a:t>
            </a:r>
            <a:r>
              <a:rPr lang="en-US" sz="2700" baseline="30000"/>
              <a:t>8</a:t>
            </a:r>
            <a:r>
              <a:rPr lang="en-US" sz="2700"/>
              <a:t> MOD 149 =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9092" y="4165790"/>
            <a:ext cx="4172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91029" y="2454861"/>
            <a:ext cx="1078604" cy="74375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4709" y="3440935"/>
            <a:ext cx="1078604" cy="372153"/>
          </a:xfrm>
          <a:prstGeom prst="rect">
            <a:avLst/>
          </a:prstGeom>
          <a:solidFill>
            <a:srgbClr val="2BA0B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14709" y="4072064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 b="1"/>
              <a:t>Private</a:t>
            </a:r>
          </a:p>
          <a:p>
            <a:pPr algn="ctr"/>
            <a:r>
              <a:rPr lang="en-US" sz="1800" b="1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493664762"/>
      </p:ext>
    </p:extLst>
  </p:cSld>
  <p:clrMapOvr>
    <a:masterClrMapping/>
  </p:clrMapOvr>
  <p:transition spd="slow">
    <p:fade/>
  </p:transition>
  <p:timing/>
</p:sld>
</file>

<file path=ppt/slides/slide5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452729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105038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1653924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603141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/>
          <p:cNvSpPr txBox="1"/>
          <p:nvPr/>
        </p:nvSpPr>
        <p:spPr>
          <a:xfrm>
            <a:off x="2703312" y="3440935"/>
            <a:ext cx="417281" cy="507831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1029" y="2454861"/>
            <a:ext cx="1078604" cy="74375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14709" y="3440935"/>
            <a:ext cx="1078604" cy="372153"/>
          </a:xfrm>
          <a:prstGeom prst="rect">
            <a:avLst/>
          </a:prstGeom>
          <a:solidFill>
            <a:srgbClr val="2BA0B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4709" y="4072064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527485464"/>
      </p:ext>
    </p:extLst>
  </p:cSld>
  <p:clrMapOvr>
    <a:masterClrMapping/>
  </p:clrMapOvr>
  <p:transition spd="slow">
    <p:fade/>
  </p:transition>
  <p:timing/>
</p:sld>
</file>

<file path=ppt/slides/slide5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452729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105038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1653924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603141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/>
          <p:cNvSpPr txBox="1"/>
          <p:nvPr/>
        </p:nvSpPr>
        <p:spPr>
          <a:xfrm>
            <a:off x="6736871" y="3478363"/>
            <a:ext cx="417281" cy="507831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1029" y="2454861"/>
            <a:ext cx="1078604" cy="74375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14709" y="3440935"/>
            <a:ext cx="1078604" cy="372153"/>
          </a:xfrm>
          <a:prstGeom prst="rect">
            <a:avLst/>
          </a:prstGeom>
          <a:solidFill>
            <a:srgbClr val="2BA0B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4709" y="4072064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375732526"/>
      </p:ext>
    </p:extLst>
  </p:cSld>
  <p:clrMapOvr>
    <a:masterClrMapping/>
  </p:clrMapOvr>
  <p:transition spd="slow">
    <p:fade/>
  </p:transition>
  <p:timing/>
</p:sld>
</file>

<file path=ppt/slides/slide5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452729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105038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1653924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603141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3791029" y="2454861"/>
            <a:ext cx="1078604" cy="74375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769" y="1842925"/>
            <a:ext cx="1078604" cy="372153"/>
          </a:xfrm>
          <a:prstGeom prst="rect">
            <a:avLst/>
          </a:prstGeom>
          <a:solidFill>
            <a:srgbClr val="2BA0B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6871" y="3478363"/>
            <a:ext cx="417281" cy="507831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1769" y="2368298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106476443"/>
      </p:ext>
    </p:extLst>
  </p:cSld>
  <p:clrMapOvr>
    <a:masterClrMapping/>
  </p:clrMapOvr>
  <p:transition spd="slow">
    <p:fade/>
  </p:transition>
  <p:timing/>
</p:sld>
</file>

<file path=ppt/slides/slide5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452729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105038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1653924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603141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3791029" y="2454861"/>
            <a:ext cx="1078604" cy="74375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769" y="1842925"/>
            <a:ext cx="1078604" cy="372153"/>
          </a:xfrm>
          <a:prstGeom prst="rect">
            <a:avLst/>
          </a:prstGeom>
          <a:solidFill>
            <a:srgbClr val="2BA0B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85274" y="1752909"/>
            <a:ext cx="417281" cy="507831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4748" y="3397772"/>
            <a:ext cx="1078604" cy="371330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b =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84748" y="3914493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28157" y="2352397"/>
            <a:ext cx="1331513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Encrypted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1769" y="2368298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3809634004"/>
      </p:ext>
    </p:extLst>
  </p:cSld>
  <p:clrMapOvr>
    <a:masterClrMapping/>
  </p:clrMapOvr>
  <p:transition spd="slow">
    <p:fad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DACA-4513-EF4F-BD45-8E2F2F54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89" y="682666"/>
            <a:ext cx="8084228" cy="327848"/>
          </a:xfrm>
        </p:spPr>
        <p:txBody>
          <a:bodyPr/>
          <a:lstStyle/>
          <a:p>
            <a:r>
              <a:rPr lang="en-US"/>
              <a:t>Web Browser Encryption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B52AA-345C-C443-8C3F-5AB4009D5A91}"/>
              </a:ext>
            </a:extLst>
          </p:cNvPr>
          <p:cNvSpPr txBox="1"/>
          <p:nvPr/>
        </p:nvSpPr>
        <p:spPr>
          <a:xfrm>
            <a:off x="1128307" y="1725446"/>
            <a:ext cx="6887391" cy="60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>
                <a:solidFill>
                  <a:schemeClr val="bg1"/>
                </a:solidFill>
              </a:rPr>
              <a:t>Negotiate Encryption Session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EEA58-C4D5-B047-A321-564EE1A30B67}"/>
              </a:ext>
            </a:extLst>
          </p:cNvPr>
          <p:cNvSpPr txBox="1"/>
          <p:nvPr/>
        </p:nvSpPr>
        <p:spPr>
          <a:xfrm>
            <a:off x="1128307" y="3532822"/>
            <a:ext cx="6887390" cy="6001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>
                <a:solidFill>
                  <a:schemeClr val="bg1"/>
                </a:solidFill>
              </a:rPr>
              <a:t>Encryption Protocols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0647B-784A-1745-80E5-8EF4A563E9C6}"/>
              </a:ext>
            </a:extLst>
          </p:cNvPr>
          <p:cNvSpPr txBox="1"/>
          <p:nvPr/>
        </p:nvSpPr>
        <p:spPr>
          <a:xfrm>
            <a:off x="2333355" y="2437010"/>
            <a:ext cx="4477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/>
              <a:t>Secure Socket Layer (SSL)</a:t>
            </a:r>
          </a:p>
          <a:p>
            <a:pPr algn="ctr"/>
            <a:r>
              <a:rPr lang="en-US" sz="2100"/>
              <a:t>Transport Layer Security (TLS)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D5D2E-A4E2-6746-A51E-1193A7BA8792}"/>
              </a:ext>
            </a:extLst>
          </p:cNvPr>
          <p:cNvSpPr txBox="1"/>
          <p:nvPr/>
        </p:nvSpPr>
        <p:spPr>
          <a:xfrm>
            <a:off x="9446080" y="3714482"/>
            <a:ext cx="4477294" cy="10618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2100"/>
              <a:t>RSA</a:t>
            </a:r>
          </a:p>
          <a:p>
            <a:pPr algn="ctr"/>
            <a:r>
              <a:rPr lang="en-US" sz="2100"/>
              <a:t>Diffie Hellman</a:t>
            </a:r>
          </a:p>
          <a:p>
            <a:pPr algn="ctr"/>
            <a:r>
              <a:rPr lang="en-US" sz="2100"/>
              <a:t>ECDHE</a:t>
            </a:r>
          </a:p>
          <a:p>
            <a:pPr algn="ctr"/>
            <a:r>
              <a:rPr lang="en-US" sz="2100"/>
              <a:t>3DES</a:t>
            </a:r>
          </a:p>
          <a:p>
            <a:pPr algn="ctr"/>
            <a:r>
              <a:rPr lang="en-US" sz="2100"/>
              <a:t>AES</a:t>
            </a:r>
          </a:p>
          <a:p>
            <a:pPr algn="ctr"/>
            <a:r>
              <a:rPr lang="en-US" sz="2100"/>
              <a:t>ChaCha20</a:t>
            </a:r>
          </a:p>
        </p:txBody>
      </p:sp>
    </p:spTree>
    <p:extLst>
      <p:ext uri="{BB962C8B-B14F-4D97-AF65-F5344CB8AC3E}">
        <p14:creationId xmlns:p14="http://schemas.microsoft.com/office/powerpoint/2010/main" val="2458905895"/>
      </p:ext>
    </p:extLst>
  </p:cSld>
  <p:clrMapOvr>
    <a:masterClrMapping/>
  </p:clrMapOvr>
  <p:transition spd="slow">
    <p:fade/>
  </p:transition>
  <p:timing/>
</p:sld>
</file>

<file path=ppt/slides/slide6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452729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105038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1653924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603141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3791029" y="2454861"/>
            <a:ext cx="1078604" cy="74375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769" y="1842925"/>
            <a:ext cx="1078604" cy="372153"/>
          </a:xfrm>
          <a:prstGeom prst="rect">
            <a:avLst/>
          </a:prstGeom>
          <a:solidFill>
            <a:srgbClr val="2BA0B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85274" y="1752909"/>
            <a:ext cx="417281" cy="507831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4748" y="3397772"/>
            <a:ext cx="1078604" cy="371330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b =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84748" y="3914493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28157" y="2352397"/>
            <a:ext cx="1331513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Encrypted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8952" y="3615822"/>
            <a:ext cx="49445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err="1"/>
              <a:t>g</a:t>
            </a:r>
            <a:r>
              <a:rPr lang="en-US" sz="2700" baseline="30000" err="1"/>
              <a:t>b</a:t>
            </a:r>
            <a:r>
              <a:rPr lang="en-US" sz="2700"/>
              <a:t> MOD p = encrypted key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1769" y="2368298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140810416"/>
      </p:ext>
    </p:extLst>
  </p:cSld>
  <p:clrMapOvr>
    <a:masterClrMapping/>
  </p:clrMapOvr>
  <p:transition spd="slow">
    <p:fade/>
  </p:transition>
  <p:timing/>
</p:sld>
</file>

<file path=ppt/slides/slide6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452729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105038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1653924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603141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3791029" y="2454861"/>
            <a:ext cx="1078604" cy="74375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769" y="1842925"/>
            <a:ext cx="1078604" cy="372153"/>
          </a:xfrm>
          <a:prstGeom prst="rect">
            <a:avLst/>
          </a:prstGeom>
          <a:solidFill>
            <a:srgbClr val="2BA0B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85274" y="1752909"/>
            <a:ext cx="417281" cy="507831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4748" y="3397772"/>
            <a:ext cx="1078604" cy="371330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b =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84748" y="3914493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28157" y="2352397"/>
            <a:ext cx="1331513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Encrypted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8952" y="3615822"/>
            <a:ext cx="49445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g</a:t>
            </a:r>
            <a:r>
              <a:rPr lang="en-US" sz="2700" baseline="30000" err="1"/>
              <a:t>b</a:t>
            </a:r>
            <a:r>
              <a:rPr lang="en-US" sz="2700"/>
              <a:t> MOD p = encrypted key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60844" y="4223862"/>
            <a:ext cx="49445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17</a:t>
            </a:r>
            <a:r>
              <a:rPr lang="en-US" sz="2700" baseline="30000"/>
              <a:t>6</a:t>
            </a:r>
            <a:r>
              <a:rPr lang="en-US" sz="2700"/>
              <a:t> MOD 149 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12477" y="4223862"/>
            <a:ext cx="657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1769" y="2368298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620657610"/>
      </p:ext>
    </p:extLst>
  </p:cSld>
  <p:clrMapOvr>
    <a:masterClrMapping/>
  </p:clrMapOvr>
  <p:transition spd="slow">
    <p:fade/>
  </p:transition>
  <p:timing/>
</p:sld>
</file>

<file path=ppt/slides/slide6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452729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105038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1653924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603141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3791029" y="2454861"/>
            <a:ext cx="1078604" cy="74375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769" y="1842925"/>
            <a:ext cx="1078604" cy="372153"/>
          </a:xfrm>
          <a:prstGeom prst="rect">
            <a:avLst/>
          </a:prstGeom>
          <a:solidFill>
            <a:srgbClr val="2BA0B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85274" y="1752909"/>
            <a:ext cx="417281" cy="507831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4748" y="3397772"/>
            <a:ext cx="1078604" cy="371330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b =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84748" y="3914493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28157" y="2352397"/>
            <a:ext cx="1331513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Encrypted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51576" y="3341062"/>
            <a:ext cx="588487" cy="507831"/>
          </a:xfrm>
          <a:prstGeom prst="rect">
            <a:avLst/>
          </a:prstGeom>
          <a:solidFill>
            <a:srgbClr val="675BA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1769" y="2368298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686839439"/>
      </p:ext>
    </p:extLst>
  </p:cSld>
  <p:clrMapOvr>
    <a:masterClrMapping/>
  </p:clrMapOvr>
  <p:transition spd="slow">
    <p:fade/>
  </p:transition>
  <p:timing/>
</p:sld>
</file>

<file path=ppt/slides/slide6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452729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105038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1653924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603141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3791029" y="2454861"/>
            <a:ext cx="1078604" cy="74375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769" y="1842925"/>
            <a:ext cx="1078604" cy="372153"/>
          </a:xfrm>
          <a:prstGeom prst="rect">
            <a:avLst/>
          </a:prstGeom>
          <a:solidFill>
            <a:srgbClr val="2BA0B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85274" y="1752909"/>
            <a:ext cx="417281" cy="507831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4748" y="3397772"/>
            <a:ext cx="1078604" cy="371330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b =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84748" y="3914493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28157" y="2352397"/>
            <a:ext cx="1331513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Encrypted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799" y="3990533"/>
            <a:ext cx="1331513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Encrypted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1769" y="2368298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F4E15E-650C-2D42-A840-898EBD6E481A}"/>
              </a:ext>
            </a:extLst>
          </p:cNvPr>
          <p:cNvSpPr txBox="1"/>
          <p:nvPr/>
        </p:nvSpPr>
        <p:spPr>
          <a:xfrm>
            <a:off x="1687598" y="3341062"/>
            <a:ext cx="588487" cy="507831"/>
          </a:xfrm>
          <a:prstGeom prst="rect">
            <a:avLst/>
          </a:prstGeom>
          <a:solidFill>
            <a:srgbClr val="675BA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014202164"/>
      </p:ext>
    </p:extLst>
  </p:cSld>
  <p:clrMapOvr>
    <a:masterClrMapping/>
  </p:clrMapOvr>
  <p:transition spd="slow">
    <p:fade/>
  </p:transition>
  <p:timing/>
</p:sld>
</file>

<file path=ppt/slides/slide6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47F8F00-4AAC-8043-902B-75A366766F63}"/>
              </a:ext>
            </a:extLst>
          </p:cNvPr>
          <p:cNvSpPr/>
          <p:nvPr/>
        </p:nvSpPr>
        <p:spPr>
          <a:xfrm>
            <a:off x="1058518" y="1356959"/>
            <a:ext cx="6891672" cy="1483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452729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105038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1653924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2897745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603141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3791029" y="2454861"/>
            <a:ext cx="1078604" cy="74375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077" y="3353406"/>
            <a:ext cx="1078604" cy="372153"/>
          </a:xfrm>
          <a:prstGeom prst="rect">
            <a:avLst/>
          </a:prstGeom>
          <a:solidFill>
            <a:srgbClr val="2BA0B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14459" y="3363463"/>
            <a:ext cx="417281" cy="507831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8855" y="3416456"/>
            <a:ext cx="1078604" cy="371330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b =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8855" y="3933177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7342" y="3962951"/>
            <a:ext cx="1331513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Encrypted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8340" y="3976504"/>
            <a:ext cx="1331513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Encrypted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077" y="3878779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6A045E-CFA4-A74D-AFA9-6D0A04ED93D1}"/>
              </a:ext>
            </a:extLst>
          </p:cNvPr>
          <p:cNvSpPr txBox="1"/>
          <p:nvPr/>
        </p:nvSpPr>
        <p:spPr>
          <a:xfrm>
            <a:off x="2172796" y="3341062"/>
            <a:ext cx="588487" cy="507831"/>
          </a:xfrm>
          <a:prstGeom prst="rect">
            <a:avLst/>
          </a:prstGeom>
          <a:solidFill>
            <a:srgbClr val="675BA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33557180"/>
      </p:ext>
    </p:extLst>
  </p:cSld>
  <p:clrMapOvr>
    <a:masterClrMapping/>
  </p:clrMapOvr>
  <p:transition spd="slow">
    <p:fade/>
  </p:transition>
  <p:timing/>
</p:sld>
</file>

<file path=ppt/slides/slide6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BBB10FE-6E5E-034B-8610-8FAD3E3AB986}"/>
              </a:ext>
            </a:extLst>
          </p:cNvPr>
          <p:cNvSpPr/>
          <p:nvPr/>
        </p:nvSpPr>
        <p:spPr>
          <a:xfrm>
            <a:off x="1058518" y="283266"/>
            <a:ext cx="6891672" cy="1483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392856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1045165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594051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1837872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1837872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543268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3791029" y="1394988"/>
            <a:ext cx="1078604" cy="74375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077" y="2293533"/>
            <a:ext cx="1078604" cy="372153"/>
          </a:xfrm>
          <a:prstGeom prst="rect">
            <a:avLst/>
          </a:prstGeom>
          <a:solidFill>
            <a:srgbClr val="2BA0B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14459" y="2303590"/>
            <a:ext cx="417281" cy="507831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8855" y="2356583"/>
            <a:ext cx="1078604" cy="371330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b =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8855" y="2873304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7342" y="2903078"/>
            <a:ext cx="1331513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Encrypted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8340" y="2916631"/>
            <a:ext cx="1331513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Encrypted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077" y="2818906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507" y="3722197"/>
            <a:ext cx="4410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(enc key)</a:t>
            </a:r>
            <a:r>
              <a:rPr lang="en-US" sz="2700" baseline="30000"/>
              <a:t>a</a:t>
            </a:r>
            <a:r>
              <a:rPr lang="en-US" sz="2700"/>
              <a:t> MOD p = key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9341" y="3713809"/>
            <a:ext cx="43522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(enc key)</a:t>
            </a:r>
            <a:r>
              <a:rPr lang="en-US" sz="2700" baseline="30000"/>
              <a:t>b</a:t>
            </a:r>
            <a:r>
              <a:rPr lang="en-US" sz="2700"/>
              <a:t> MOD p = key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073FB5-BF95-C545-9FCA-AB0417BBEB4A}"/>
              </a:ext>
            </a:extLst>
          </p:cNvPr>
          <p:cNvSpPr txBox="1"/>
          <p:nvPr/>
        </p:nvSpPr>
        <p:spPr>
          <a:xfrm>
            <a:off x="2276571" y="2279979"/>
            <a:ext cx="588487" cy="507831"/>
          </a:xfrm>
          <a:prstGeom prst="rect">
            <a:avLst/>
          </a:prstGeom>
          <a:solidFill>
            <a:srgbClr val="675BA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846068912"/>
      </p:ext>
    </p:extLst>
  </p:cSld>
  <p:clrMapOvr>
    <a:masterClrMapping/>
  </p:clrMapOvr>
  <p:transition spd="slow">
    <p:fade/>
  </p:transition>
  <p:timing/>
</p:sld>
</file>

<file path=ppt/slides/slide6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95436F6-D531-0B4E-9716-5D03C80C8783}"/>
              </a:ext>
            </a:extLst>
          </p:cNvPr>
          <p:cNvSpPr/>
          <p:nvPr/>
        </p:nvSpPr>
        <p:spPr>
          <a:xfrm>
            <a:off x="1058518" y="283266"/>
            <a:ext cx="6891672" cy="1483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392856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1045165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594051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1837872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1837872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543268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3791029" y="1394988"/>
            <a:ext cx="1078604" cy="74375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077" y="2293533"/>
            <a:ext cx="1078604" cy="372153"/>
          </a:xfrm>
          <a:prstGeom prst="rect">
            <a:avLst/>
          </a:prstGeom>
          <a:solidFill>
            <a:srgbClr val="2BA0B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14459" y="2303590"/>
            <a:ext cx="417281" cy="507831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8855" y="2356583"/>
            <a:ext cx="1078604" cy="371330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b =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8855" y="2873304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7342" y="2903078"/>
            <a:ext cx="1331513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Encrypted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8340" y="2916631"/>
            <a:ext cx="1331513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Encrypted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077" y="2818906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507" y="3458785"/>
            <a:ext cx="4410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(enc key)</a:t>
            </a:r>
            <a:r>
              <a:rPr lang="en-US" sz="2700" baseline="30000"/>
              <a:t>a</a:t>
            </a:r>
            <a:r>
              <a:rPr lang="en-US" sz="2700"/>
              <a:t> MOD p = key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7419" y="4123605"/>
            <a:ext cx="4410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16</a:t>
            </a:r>
            <a:r>
              <a:rPr lang="en-US" sz="2700" baseline="30000"/>
              <a:t>8 </a:t>
            </a:r>
            <a:r>
              <a:rPr lang="en-US" sz="2700"/>
              <a:t>MOD 149 =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69341" y="3713809"/>
            <a:ext cx="43522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(enc key)</a:t>
            </a:r>
            <a:r>
              <a:rPr lang="en-US" sz="2700" baseline="30000"/>
              <a:t>b</a:t>
            </a:r>
            <a:r>
              <a:rPr lang="en-US" sz="2700"/>
              <a:t> MOD p = key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75450" y="4123604"/>
            <a:ext cx="7617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/>
              <a:t>129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615D02-28C4-4145-8756-3D733A4B023F}"/>
              </a:ext>
            </a:extLst>
          </p:cNvPr>
          <p:cNvSpPr txBox="1"/>
          <p:nvPr/>
        </p:nvSpPr>
        <p:spPr>
          <a:xfrm>
            <a:off x="2276571" y="2279979"/>
            <a:ext cx="588487" cy="507831"/>
          </a:xfrm>
          <a:prstGeom prst="rect">
            <a:avLst/>
          </a:prstGeom>
          <a:solidFill>
            <a:srgbClr val="675BA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87148321"/>
      </p:ext>
    </p:extLst>
  </p:cSld>
  <p:clrMapOvr>
    <a:masterClrMapping/>
  </p:clrMapOvr>
  <p:transition spd="slow">
    <p:fade/>
  </p:transition>
  <p:timing/>
</p:sld>
</file>

<file path=ppt/slides/slide6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EBDBFD3-9CA6-3D46-9B37-7455D6C066CA}"/>
              </a:ext>
            </a:extLst>
          </p:cNvPr>
          <p:cNvSpPr/>
          <p:nvPr/>
        </p:nvSpPr>
        <p:spPr>
          <a:xfrm>
            <a:off x="1058518" y="283266"/>
            <a:ext cx="6891672" cy="1483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392856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1045165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594051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1837872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1837872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543268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3791029" y="1394988"/>
            <a:ext cx="1078604" cy="74375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077" y="2293533"/>
            <a:ext cx="1078604" cy="372153"/>
          </a:xfrm>
          <a:prstGeom prst="rect">
            <a:avLst/>
          </a:prstGeom>
          <a:solidFill>
            <a:srgbClr val="2BA0B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14459" y="2303590"/>
            <a:ext cx="417281" cy="507831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8855" y="2356583"/>
            <a:ext cx="1078604" cy="371330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b =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8855" y="2873304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7342" y="2903078"/>
            <a:ext cx="1331513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Encrypted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8340" y="2916631"/>
            <a:ext cx="1331513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Encrypted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077" y="2818906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507" y="3458785"/>
            <a:ext cx="4410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(enc key)</a:t>
            </a:r>
            <a:r>
              <a:rPr lang="en-US" sz="2700" baseline="30000"/>
              <a:t>a</a:t>
            </a:r>
            <a:r>
              <a:rPr lang="en-US" sz="2700"/>
              <a:t> MOD p = key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69341" y="3461902"/>
            <a:ext cx="43522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(enc key)</a:t>
            </a:r>
            <a:r>
              <a:rPr lang="en-US" sz="2700" baseline="30000"/>
              <a:t>b</a:t>
            </a:r>
            <a:r>
              <a:rPr lang="en-US" sz="2700"/>
              <a:t> MOD p = key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71765" y="4123605"/>
            <a:ext cx="4410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5</a:t>
            </a:r>
            <a:r>
              <a:rPr lang="en-US" sz="2700" baseline="30000"/>
              <a:t>6 </a:t>
            </a:r>
            <a:r>
              <a:rPr lang="en-US" sz="2700"/>
              <a:t>MOD 149 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51879" y="4123604"/>
            <a:ext cx="7617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/>
              <a:t>129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75450" y="4123604"/>
            <a:ext cx="7617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/>
              <a:t>129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7419" y="4123605"/>
            <a:ext cx="4410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16</a:t>
            </a:r>
            <a:r>
              <a:rPr lang="en-US" sz="2700" baseline="30000"/>
              <a:t>8 </a:t>
            </a:r>
            <a:r>
              <a:rPr lang="en-US" sz="2700"/>
              <a:t>MOD 149 =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2477F0-8FE2-8544-93B5-0B0B6CBFE8D2}"/>
              </a:ext>
            </a:extLst>
          </p:cNvPr>
          <p:cNvSpPr txBox="1"/>
          <p:nvPr/>
        </p:nvSpPr>
        <p:spPr>
          <a:xfrm>
            <a:off x="2276571" y="2279979"/>
            <a:ext cx="588487" cy="507831"/>
          </a:xfrm>
          <a:prstGeom prst="rect">
            <a:avLst/>
          </a:prstGeom>
          <a:solidFill>
            <a:srgbClr val="675BA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26090388"/>
      </p:ext>
    </p:extLst>
  </p:cSld>
  <p:clrMapOvr>
    <a:masterClrMapping/>
  </p:clrMapOvr>
  <p:transition spd="slow">
    <p:fade/>
  </p:transition>
  <p:timing/>
</p:sld>
</file>

<file path=ppt/slides/slide6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A14838-3377-2343-81F0-E372BB1CF382}"/>
              </a:ext>
            </a:extLst>
          </p:cNvPr>
          <p:cNvSpPr/>
          <p:nvPr/>
        </p:nvSpPr>
        <p:spPr>
          <a:xfrm>
            <a:off x="1058518" y="283266"/>
            <a:ext cx="6891672" cy="1483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392856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1045165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594051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1837872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1837872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543268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3791029" y="1394988"/>
            <a:ext cx="1078604" cy="74375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077" y="2293533"/>
            <a:ext cx="1078604" cy="372153"/>
          </a:xfrm>
          <a:prstGeom prst="rect">
            <a:avLst/>
          </a:prstGeom>
          <a:solidFill>
            <a:srgbClr val="2BA0B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14459" y="2303590"/>
            <a:ext cx="417281" cy="507831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8855" y="2356583"/>
            <a:ext cx="1078604" cy="371330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b =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8855" y="2873304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7342" y="2903078"/>
            <a:ext cx="1331513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Encrypted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8340" y="2916631"/>
            <a:ext cx="1331513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Encrypted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077" y="2818906"/>
            <a:ext cx="1078604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Private</a:t>
            </a:r>
          </a:p>
          <a:p>
            <a:pPr algn="ctr"/>
            <a:r>
              <a:rPr lang="en-US" sz="1800"/>
              <a:t>Key</a:t>
            </a:r>
          </a:p>
        </p:txBody>
      </p:sp>
      <p:sp>
        <p:nvSpPr>
          <p:cNvPr id="2" name="Rectangle 1"/>
          <p:cNvSpPr/>
          <p:nvPr/>
        </p:nvSpPr>
        <p:spPr>
          <a:xfrm>
            <a:off x="1624052" y="3767045"/>
            <a:ext cx="954107" cy="646331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129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31065" y="3767045"/>
            <a:ext cx="954107" cy="646331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129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11664" y="4447997"/>
            <a:ext cx="1331513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Key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18677" y="4447997"/>
            <a:ext cx="1331513" cy="372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/>
              <a:t>Key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10132D-CB1B-BA46-B8D3-7F19027825AD}"/>
              </a:ext>
            </a:extLst>
          </p:cNvPr>
          <p:cNvSpPr txBox="1"/>
          <p:nvPr/>
        </p:nvSpPr>
        <p:spPr>
          <a:xfrm>
            <a:off x="2276571" y="2279979"/>
            <a:ext cx="588487" cy="507831"/>
          </a:xfrm>
          <a:prstGeom prst="rect">
            <a:avLst/>
          </a:prstGeom>
          <a:solidFill>
            <a:srgbClr val="675BA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428657330"/>
      </p:ext>
    </p:extLst>
  </p:cSld>
  <p:clrMapOvr>
    <a:masterClrMapping/>
  </p:clrMapOvr>
  <p:transition spd="slow">
    <p:fade/>
  </p:transition>
  <p:timing/>
</p:sld>
</file>

<file path=ppt/slides/slide6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952" y="3704359"/>
            <a:ext cx="902705" cy="9027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164663" y="3704359"/>
            <a:ext cx="902705" cy="902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Oval 12"/>
          <p:cNvSpPr/>
          <p:nvPr/>
        </p:nvSpPr>
        <p:spPr>
          <a:xfrm>
            <a:off x="3480325" y="1612420"/>
            <a:ext cx="1700012" cy="1700012"/>
          </a:xfrm>
          <a:prstGeom prst="ellipse">
            <a:avLst/>
          </a:prstGeom>
          <a:noFill/>
          <a:ln w="2159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>
            <a:stCxn id="13" idx="1"/>
            <a:endCxn id="13" idx="5"/>
          </p:cNvCxnSpPr>
          <p:nvPr/>
        </p:nvCxnSpPr>
        <p:spPr>
          <a:xfrm>
            <a:off x="3729286" y="1861381"/>
            <a:ext cx="1202090" cy="1202090"/>
          </a:xfrm>
          <a:prstGeom prst="line">
            <a:avLst/>
          </a:prstGeom>
          <a:ln w="215900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81843" y="3856186"/>
            <a:ext cx="954107" cy="646331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129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02121" y="3856177"/>
            <a:ext cx="954107" cy="646331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129</a:t>
            </a:r>
          </a:p>
        </p:txBody>
      </p:sp>
    </p:spTree>
    <p:extLst>
      <p:ext uri="{BB962C8B-B14F-4D97-AF65-F5344CB8AC3E}">
        <p14:creationId xmlns:p14="http://schemas.microsoft.com/office/powerpoint/2010/main" val="1744291958"/>
      </p:ext>
    </p:extLst>
  </p:cSld>
  <p:clrMapOvr>
    <a:masterClrMapping/>
  </p:clrMapOvr>
  <p:transition spd="slow">
    <p:fad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DACA-4513-EF4F-BD45-8E2F2F54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Browser Encryption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B52AA-345C-C443-8C3F-5AB4009D5A91}"/>
              </a:ext>
            </a:extLst>
          </p:cNvPr>
          <p:cNvSpPr txBox="1"/>
          <p:nvPr/>
        </p:nvSpPr>
        <p:spPr>
          <a:xfrm>
            <a:off x="1128307" y="1149374"/>
            <a:ext cx="6887391" cy="60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>
                <a:solidFill>
                  <a:schemeClr val="bg1"/>
                </a:solidFill>
              </a:rPr>
              <a:t>Negotiate Encryption Session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EEA58-C4D5-B047-A321-564EE1A30B67}"/>
              </a:ext>
            </a:extLst>
          </p:cNvPr>
          <p:cNvSpPr txBox="1"/>
          <p:nvPr/>
        </p:nvSpPr>
        <p:spPr>
          <a:xfrm>
            <a:off x="1128307" y="2956750"/>
            <a:ext cx="6887390" cy="6001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>
                <a:solidFill>
                  <a:schemeClr val="bg1"/>
                </a:solidFill>
              </a:rPr>
              <a:t>Encryption Protocols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0647B-784A-1745-80E5-8EF4A563E9C6}"/>
              </a:ext>
            </a:extLst>
          </p:cNvPr>
          <p:cNvSpPr txBox="1"/>
          <p:nvPr/>
        </p:nvSpPr>
        <p:spPr>
          <a:xfrm>
            <a:off x="2333355" y="1860938"/>
            <a:ext cx="4477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/>
              <a:t>Secure Socket Layer (SSL)</a:t>
            </a:r>
          </a:p>
          <a:p>
            <a:pPr algn="ctr"/>
            <a:r>
              <a:rPr lang="en-US" sz="2100"/>
              <a:t>Transport Layer Security (TLS)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D5D2E-A4E2-6746-A51E-1193A7BA8792}"/>
              </a:ext>
            </a:extLst>
          </p:cNvPr>
          <p:cNvSpPr txBox="1"/>
          <p:nvPr/>
        </p:nvSpPr>
        <p:spPr>
          <a:xfrm>
            <a:off x="2333355" y="3663461"/>
            <a:ext cx="4477294" cy="10618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2100"/>
              <a:t>RSA</a:t>
            </a:r>
          </a:p>
          <a:p>
            <a:pPr algn="ctr"/>
            <a:r>
              <a:rPr lang="en-US" sz="2100"/>
              <a:t>Diffie Hellman</a:t>
            </a:r>
          </a:p>
          <a:p>
            <a:pPr algn="ctr"/>
            <a:r>
              <a:rPr lang="en-US" sz="2100"/>
              <a:t>ECDHE</a:t>
            </a:r>
          </a:p>
          <a:p>
            <a:pPr algn="ctr"/>
            <a:r>
              <a:rPr lang="en-US" sz="2100"/>
              <a:t>3DES</a:t>
            </a:r>
          </a:p>
          <a:p>
            <a:pPr algn="ctr"/>
            <a:r>
              <a:rPr lang="en-US" sz="2100"/>
              <a:t>AES</a:t>
            </a:r>
          </a:p>
          <a:p>
            <a:pPr algn="ctr"/>
            <a:r>
              <a:rPr lang="en-US" sz="2100"/>
              <a:t>ChaCha20</a:t>
            </a:r>
          </a:p>
        </p:txBody>
      </p:sp>
    </p:spTree>
    <p:extLst>
      <p:ext uri="{BB962C8B-B14F-4D97-AF65-F5344CB8AC3E}">
        <p14:creationId xmlns:p14="http://schemas.microsoft.com/office/powerpoint/2010/main" val="122220459"/>
      </p:ext>
    </p:extLst>
  </p:cSld>
  <p:clrMapOvr>
    <a:masterClrMapping/>
  </p:clrMapOvr>
  <p:transition spd="slow">
    <p:fade/>
  </p:transition>
  <p:timing/>
</p:sld>
</file>

<file path=ppt/slides/slide7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191630" y="1682697"/>
            <a:ext cx="2571750" cy="262255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647605" y="1682697"/>
            <a:ext cx="2571750" cy="262255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91367" y="1682697"/>
            <a:ext cx="2571750" cy="26225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</p:spTree>
    <p:extLst>
      <p:ext uri="{BB962C8B-B14F-4D97-AF65-F5344CB8AC3E}">
        <p14:creationId xmlns:p14="http://schemas.microsoft.com/office/powerpoint/2010/main" val="856400657"/>
      </p:ext>
    </p:extLst>
  </p:cSld>
  <p:clrMapOvr>
    <a:masterClrMapping/>
  </p:clrMapOvr>
  <p:transition spd="slow">
    <p:fade/>
  </p:transition>
  <p:timing/>
</p:sld>
</file>

<file path=ppt/slides/slide7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102911" y="1633938"/>
            <a:ext cx="2571750" cy="262255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346672" y="1633938"/>
            <a:ext cx="2571750" cy="26225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88796" y="1633938"/>
            <a:ext cx="2571750" cy="26225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B16A0-F3C5-014F-A20A-2F1AB007A2E8}"/>
              </a:ext>
            </a:extLst>
          </p:cNvPr>
          <p:cNvSpPr txBox="1"/>
          <p:nvPr/>
        </p:nvSpPr>
        <p:spPr>
          <a:xfrm>
            <a:off x="-2183663" y="1464022"/>
            <a:ext cx="2074508" cy="5078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59D61-30BF-EB41-AC81-C01717288AC8}"/>
              </a:ext>
            </a:extLst>
          </p:cNvPr>
          <p:cNvSpPr txBox="1"/>
          <p:nvPr/>
        </p:nvSpPr>
        <p:spPr>
          <a:xfrm>
            <a:off x="9258497" y="1464005"/>
            <a:ext cx="2074508" cy="5078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TLS v1.3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49E3C-3812-5F47-8E47-C9710B09FB13}"/>
              </a:ext>
            </a:extLst>
          </p:cNvPr>
          <p:cNvSpPr txBox="1"/>
          <p:nvPr/>
        </p:nvSpPr>
        <p:spPr>
          <a:xfrm>
            <a:off x="588106" y="5143500"/>
            <a:ext cx="2487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solidFill>
                  <a:schemeClr val="accent1"/>
                </a:solidFill>
              </a:rPr>
              <a:t>RSA</a:t>
            </a:r>
          </a:p>
          <a:p>
            <a:pPr algn="ctr"/>
            <a:endParaRPr lang="en-US" sz="2100">
              <a:solidFill>
                <a:schemeClr val="accent1"/>
              </a:solidFill>
            </a:endParaRP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Diffie Hellman</a:t>
            </a:r>
          </a:p>
          <a:p>
            <a:pPr algn="ctr"/>
            <a:endParaRPr lang="en-US" sz="2100">
              <a:solidFill>
                <a:schemeClr val="accent1"/>
              </a:solidFill>
            </a:endParaRP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Diffie Hellman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D128E-7860-DB47-BA8F-6C17B9DF565A}"/>
              </a:ext>
            </a:extLst>
          </p:cNvPr>
          <p:cNvSpPr txBox="1"/>
          <p:nvPr/>
        </p:nvSpPr>
        <p:spPr>
          <a:xfrm>
            <a:off x="6073603" y="5177591"/>
            <a:ext cx="2487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solidFill>
                  <a:schemeClr val="accent1"/>
                </a:solidFill>
              </a:rPr>
              <a:t>RSA</a:t>
            </a:r>
          </a:p>
          <a:p>
            <a:pPr algn="ctr"/>
            <a:endParaRPr lang="en-US" sz="2100">
              <a:solidFill>
                <a:schemeClr val="accent1"/>
              </a:solidFill>
            </a:endParaRP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Diffie Hellman</a:t>
            </a:r>
          </a:p>
          <a:p>
            <a:pPr algn="ctr"/>
            <a:endParaRPr lang="en-US" sz="2100">
              <a:solidFill>
                <a:schemeClr val="accent1"/>
              </a:solidFill>
            </a:endParaRP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Diffie Hellman</a:t>
            </a:r>
          </a:p>
        </p:txBody>
      </p:sp>
    </p:spTree>
    <p:extLst>
      <p:ext uri="{BB962C8B-B14F-4D97-AF65-F5344CB8AC3E}">
        <p14:creationId xmlns:p14="http://schemas.microsoft.com/office/powerpoint/2010/main" val="2955296577"/>
      </p:ext>
    </p:extLst>
  </p:cSld>
  <p:clrMapOvr>
    <a:masterClrMapping/>
  </p:clrMapOvr>
  <p:transition spd="slow">
    <p:fade/>
  </p:transition>
  <p:timing/>
</p:sld>
</file>

<file path=ppt/slides/slide7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102911" y="1633938"/>
            <a:ext cx="2571750" cy="262255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346672" y="1633938"/>
            <a:ext cx="2571750" cy="26225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88796" y="1633938"/>
            <a:ext cx="2571750" cy="26225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B16A0-F3C5-014F-A20A-2F1AB007A2E8}"/>
              </a:ext>
            </a:extLst>
          </p:cNvPr>
          <p:cNvSpPr txBox="1"/>
          <p:nvPr/>
        </p:nvSpPr>
        <p:spPr>
          <a:xfrm>
            <a:off x="794668" y="1464022"/>
            <a:ext cx="2074508" cy="5078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59D61-30BF-EB41-AC81-C01717288AC8}"/>
              </a:ext>
            </a:extLst>
          </p:cNvPr>
          <p:cNvSpPr txBox="1"/>
          <p:nvPr/>
        </p:nvSpPr>
        <p:spPr>
          <a:xfrm>
            <a:off x="6280165" y="1464005"/>
            <a:ext cx="2074508" cy="5078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TLS v1.3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49E3C-3812-5F47-8E47-C9710B09FB13}"/>
              </a:ext>
            </a:extLst>
          </p:cNvPr>
          <p:cNvSpPr txBox="1"/>
          <p:nvPr/>
        </p:nvSpPr>
        <p:spPr>
          <a:xfrm>
            <a:off x="588106" y="5143500"/>
            <a:ext cx="2487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solidFill>
                  <a:schemeClr val="accent1"/>
                </a:solidFill>
              </a:rPr>
              <a:t>RSA</a:t>
            </a:r>
          </a:p>
          <a:p>
            <a:pPr algn="ctr"/>
            <a:endParaRPr lang="en-US" sz="2100">
              <a:solidFill>
                <a:schemeClr val="accent1"/>
              </a:solidFill>
            </a:endParaRP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Diffie Hellman</a:t>
            </a:r>
          </a:p>
          <a:p>
            <a:pPr algn="ctr"/>
            <a:endParaRPr lang="en-US" sz="2100">
              <a:solidFill>
                <a:schemeClr val="accent1"/>
              </a:solidFill>
            </a:endParaRP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Diffie Hellman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D1932F-5AC1-B840-8494-41DF5BA29FA9}"/>
              </a:ext>
            </a:extLst>
          </p:cNvPr>
          <p:cNvSpPr txBox="1"/>
          <p:nvPr/>
        </p:nvSpPr>
        <p:spPr>
          <a:xfrm>
            <a:off x="6073603" y="5432041"/>
            <a:ext cx="2487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Diffie Hellman</a:t>
            </a:r>
          </a:p>
        </p:txBody>
      </p:sp>
    </p:spTree>
    <p:extLst>
      <p:ext uri="{BB962C8B-B14F-4D97-AF65-F5344CB8AC3E}">
        <p14:creationId xmlns:p14="http://schemas.microsoft.com/office/powerpoint/2010/main" val="3547742518"/>
      </p:ext>
    </p:extLst>
  </p:cSld>
  <p:clrMapOvr>
    <a:masterClrMapping/>
  </p:clrMapOvr>
  <p:transition spd="slow">
    <p:fade/>
  </p:transition>
  <p:timing/>
</p:sld>
</file>

<file path=ppt/slides/slide7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102911" y="1633938"/>
            <a:ext cx="2571750" cy="262255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346672" y="1633938"/>
            <a:ext cx="2571750" cy="26225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88796" y="1633938"/>
            <a:ext cx="2571750" cy="26225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B16A0-F3C5-014F-A20A-2F1AB007A2E8}"/>
              </a:ext>
            </a:extLst>
          </p:cNvPr>
          <p:cNvSpPr txBox="1"/>
          <p:nvPr/>
        </p:nvSpPr>
        <p:spPr>
          <a:xfrm>
            <a:off x="794668" y="1464022"/>
            <a:ext cx="2074508" cy="5078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59D61-30BF-EB41-AC81-C01717288AC8}"/>
              </a:ext>
            </a:extLst>
          </p:cNvPr>
          <p:cNvSpPr txBox="1"/>
          <p:nvPr/>
        </p:nvSpPr>
        <p:spPr>
          <a:xfrm>
            <a:off x="6280165" y="1464005"/>
            <a:ext cx="2074508" cy="5078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TLS v1.3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49E3C-3812-5F47-8E47-C9710B09FB13}"/>
              </a:ext>
            </a:extLst>
          </p:cNvPr>
          <p:cNvSpPr txBox="1"/>
          <p:nvPr/>
        </p:nvSpPr>
        <p:spPr>
          <a:xfrm>
            <a:off x="588106" y="2248245"/>
            <a:ext cx="2487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solidFill>
                  <a:schemeClr val="accent1"/>
                </a:solidFill>
              </a:rPr>
              <a:t>RSA</a:t>
            </a:r>
          </a:p>
          <a:p>
            <a:pPr algn="ctr"/>
            <a:endParaRPr lang="en-US" sz="2100">
              <a:solidFill>
                <a:schemeClr val="accent1"/>
              </a:solidFill>
            </a:endParaRP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Diffie Hellman</a:t>
            </a:r>
          </a:p>
          <a:p>
            <a:pPr algn="ctr"/>
            <a:endParaRPr lang="en-US" sz="2100">
              <a:solidFill>
                <a:schemeClr val="accent1"/>
              </a:solidFill>
            </a:endParaRP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Diffie Hellman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720114-0C0B-A348-86E1-2F6674F49BD1}"/>
              </a:ext>
            </a:extLst>
          </p:cNvPr>
          <p:cNvCxnSpPr/>
          <p:nvPr/>
        </p:nvCxnSpPr>
        <p:spPr>
          <a:xfrm>
            <a:off x="1420585" y="2449286"/>
            <a:ext cx="773975" cy="0"/>
          </a:xfrm>
          <a:prstGeom prst="line">
            <a:avLst/>
          </a:prstGeom>
          <a:ln w="76200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46DAF0-4B13-8345-9063-6B18FA477FDB}"/>
              </a:ext>
            </a:extLst>
          </p:cNvPr>
          <p:cNvSpPr txBox="1"/>
          <p:nvPr/>
        </p:nvSpPr>
        <p:spPr>
          <a:xfrm>
            <a:off x="6073603" y="5290457"/>
            <a:ext cx="2487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Diffie Hellman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EA5A30-60A7-0A4E-B35C-805AEF65803F}"/>
              </a:ext>
            </a:extLst>
          </p:cNvPr>
          <p:cNvCxnSpPr/>
          <p:nvPr/>
        </p:nvCxnSpPr>
        <p:spPr>
          <a:xfrm>
            <a:off x="867621" y="3091837"/>
            <a:ext cx="1931185" cy="0"/>
          </a:xfrm>
          <a:prstGeom prst="line">
            <a:avLst/>
          </a:prstGeom>
          <a:ln w="76200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65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102911" y="1633938"/>
            <a:ext cx="2571750" cy="262255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346672" y="1633938"/>
            <a:ext cx="2571750" cy="26225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88796" y="1633938"/>
            <a:ext cx="2571750" cy="26225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B16A0-F3C5-014F-A20A-2F1AB007A2E8}"/>
              </a:ext>
            </a:extLst>
          </p:cNvPr>
          <p:cNvSpPr txBox="1"/>
          <p:nvPr/>
        </p:nvSpPr>
        <p:spPr>
          <a:xfrm>
            <a:off x="794668" y="1464022"/>
            <a:ext cx="2074508" cy="5078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59D61-30BF-EB41-AC81-C01717288AC8}"/>
              </a:ext>
            </a:extLst>
          </p:cNvPr>
          <p:cNvSpPr txBox="1"/>
          <p:nvPr/>
        </p:nvSpPr>
        <p:spPr>
          <a:xfrm>
            <a:off x="6280165" y="1464005"/>
            <a:ext cx="2074508" cy="5078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TLS v1.3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49E3C-3812-5F47-8E47-C9710B09FB13}"/>
              </a:ext>
            </a:extLst>
          </p:cNvPr>
          <p:cNvSpPr txBox="1"/>
          <p:nvPr/>
        </p:nvSpPr>
        <p:spPr>
          <a:xfrm>
            <a:off x="588106" y="2248245"/>
            <a:ext cx="2487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solidFill>
                  <a:schemeClr val="accent1"/>
                </a:solidFill>
              </a:rPr>
              <a:t>RSA</a:t>
            </a:r>
          </a:p>
          <a:p>
            <a:pPr algn="ctr"/>
            <a:endParaRPr lang="en-US" sz="2100">
              <a:solidFill>
                <a:schemeClr val="accent1"/>
              </a:solidFill>
            </a:endParaRP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Diffie Hellman</a:t>
            </a:r>
          </a:p>
          <a:p>
            <a:pPr algn="ctr"/>
            <a:endParaRPr lang="en-US" sz="2100">
              <a:solidFill>
                <a:schemeClr val="accent1"/>
              </a:solidFill>
            </a:endParaRP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Diffie Hellman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D128E-7860-DB47-BA8F-6C17B9DF565A}"/>
              </a:ext>
            </a:extLst>
          </p:cNvPr>
          <p:cNvSpPr txBox="1"/>
          <p:nvPr/>
        </p:nvSpPr>
        <p:spPr>
          <a:xfrm>
            <a:off x="6073603" y="2643616"/>
            <a:ext cx="2487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Diffie Hellman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CB1368-3BF1-ED47-A1C2-807EFA3B0E3B}"/>
              </a:ext>
            </a:extLst>
          </p:cNvPr>
          <p:cNvCxnSpPr/>
          <p:nvPr/>
        </p:nvCxnSpPr>
        <p:spPr>
          <a:xfrm>
            <a:off x="1420585" y="2449286"/>
            <a:ext cx="773975" cy="0"/>
          </a:xfrm>
          <a:prstGeom prst="line">
            <a:avLst/>
          </a:prstGeom>
          <a:ln w="76200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D542E1-8A87-444B-8D91-963FA6638627}"/>
              </a:ext>
            </a:extLst>
          </p:cNvPr>
          <p:cNvCxnSpPr/>
          <p:nvPr/>
        </p:nvCxnSpPr>
        <p:spPr>
          <a:xfrm>
            <a:off x="867621" y="3091837"/>
            <a:ext cx="1931185" cy="0"/>
          </a:xfrm>
          <a:prstGeom prst="line">
            <a:avLst/>
          </a:prstGeom>
          <a:ln w="76200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163688"/>
      </p:ext>
    </p:extLst>
  </p:cSld>
  <p:clrMapOvr>
    <a:masterClrMapping/>
  </p:clrMapOvr>
  <p:transition spd="slow">
    <p:fade/>
  </p:transition>
  <p:timing/>
</p:sld>
</file>

<file path=ppt/slides/slide7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102911" y="1633938"/>
            <a:ext cx="2571750" cy="262255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346672" y="1633938"/>
            <a:ext cx="2571750" cy="26225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88796" y="1633938"/>
            <a:ext cx="2571750" cy="26225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B16A0-F3C5-014F-A20A-2F1AB007A2E8}"/>
              </a:ext>
            </a:extLst>
          </p:cNvPr>
          <p:cNvSpPr txBox="1"/>
          <p:nvPr/>
        </p:nvSpPr>
        <p:spPr>
          <a:xfrm>
            <a:off x="794668" y="1464022"/>
            <a:ext cx="2074508" cy="5078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59D61-30BF-EB41-AC81-C01717288AC8}"/>
              </a:ext>
            </a:extLst>
          </p:cNvPr>
          <p:cNvSpPr txBox="1"/>
          <p:nvPr/>
        </p:nvSpPr>
        <p:spPr>
          <a:xfrm>
            <a:off x="6280165" y="1464005"/>
            <a:ext cx="2074508" cy="5078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TLS v1.3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49E3C-3812-5F47-8E47-C9710B09FB13}"/>
              </a:ext>
            </a:extLst>
          </p:cNvPr>
          <p:cNvSpPr txBox="1"/>
          <p:nvPr/>
        </p:nvSpPr>
        <p:spPr>
          <a:xfrm>
            <a:off x="588106" y="2248245"/>
            <a:ext cx="2487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solidFill>
                  <a:schemeClr val="accent1"/>
                </a:solidFill>
              </a:rPr>
              <a:t>RSA</a:t>
            </a:r>
          </a:p>
          <a:p>
            <a:pPr algn="ctr"/>
            <a:endParaRPr lang="en-US" sz="2100">
              <a:solidFill>
                <a:schemeClr val="accent1"/>
              </a:solidFill>
            </a:endParaRP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Diffie Hellman</a:t>
            </a:r>
          </a:p>
          <a:p>
            <a:pPr algn="ctr"/>
            <a:endParaRPr lang="en-US" sz="2100">
              <a:solidFill>
                <a:schemeClr val="accent1"/>
              </a:solidFill>
            </a:endParaRP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Diffie Hellman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D128E-7860-DB47-BA8F-6C17B9DF565A}"/>
              </a:ext>
            </a:extLst>
          </p:cNvPr>
          <p:cNvSpPr txBox="1"/>
          <p:nvPr/>
        </p:nvSpPr>
        <p:spPr>
          <a:xfrm>
            <a:off x="6073603" y="2643616"/>
            <a:ext cx="2487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100">
                <a:solidFill>
                  <a:schemeClr val="accent1"/>
                </a:solidFill>
              </a:rPr>
              <a:t>Diffie Hellman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CB1368-3BF1-ED47-A1C2-807EFA3B0E3B}"/>
              </a:ext>
            </a:extLst>
          </p:cNvPr>
          <p:cNvCxnSpPr/>
          <p:nvPr/>
        </p:nvCxnSpPr>
        <p:spPr>
          <a:xfrm>
            <a:off x="1420585" y="2449286"/>
            <a:ext cx="773975" cy="0"/>
          </a:xfrm>
          <a:prstGeom prst="line">
            <a:avLst/>
          </a:prstGeom>
          <a:ln w="76200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8BB1AF-2187-6C42-8E54-7869F94453F0}"/>
              </a:ext>
            </a:extLst>
          </p:cNvPr>
          <p:cNvCxnSpPr/>
          <p:nvPr/>
        </p:nvCxnSpPr>
        <p:spPr>
          <a:xfrm>
            <a:off x="867621" y="3091837"/>
            <a:ext cx="1931185" cy="0"/>
          </a:xfrm>
          <a:prstGeom prst="line">
            <a:avLst/>
          </a:prstGeom>
          <a:ln w="76200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769642"/>
      </p:ext>
    </p:extLst>
  </p:cSld>
  <p:clrMapOvr>
    <a:masterClrMapping/>
  </p:clrMapOvr>
  <p:transition spd="slow">
    <p:fade/>
  </p:transition>
  <p:timing/>
</p:sld>
</file>

<file path=ppt/slides/slide7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1EAB-74BB-B245-B466-3FF370A75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Elliptical Curve </a:t>
            </a:r>
            <a:br>
              <a:rPr lang="en-US"/>
            </a:br>
            <a:r>
              <a:rPr lang="en-US"/>
              <a:t>Diffie-Hellman Ephemeral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1EB7620F-799A-2541-A134-449F9F1B8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584" y="5322570"/>
            <a:ext cx="4622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7614"/>
      </p:ext>
    </p:extLst>
  </p:cSld>
  <p:clrMapOvr>
    <a:masterClrMapping/>
  </p:clrMapOvr>
  <p:transition/>
  <p:timing/>
</p:sld>
</file>

<file path=ppt/slides/slide7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5F79-E189-3E4F-8448-4CD0B466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Elliptical Curve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0777B1-5DF6-2040-80BF-F8AAF8DE6EE4}"/>
              </a:ext>
            </a:extLst>
          </p:cNvPr>
          <p:cNvSpPr txBox="1"/>
          <p:nvPr/>
        </p:nvSpPr>
        <p:spPr>
          <a:xfrm>
            <a:off x="9364614" y="1470298"/>
            <a:ext cx="2794959" cy="3347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accent1"/>
                </a:solidFill>
              </a:rPr>
              <a:t>x25519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accent1"/>
                </a:solidFill>
              </a:rPr>
              <a:t>secp256r1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accent1"/>
                </a:solidFill>
              </a:rPr>
              <a:t>secp284r1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accent1"/>
                </a:solidFill>
              </a:rPr>
              <a:t>fecp521r1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accent1"/>
                </a:solidFill>
              </a:rPr>
              <a:t>ffdhe2048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accent1"/>
                </a:solidFill>
              </a:rPr>
              <a:t>ffdhe3073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36ED02-896B-1048-AF68-5A20818BED7A}"/>
              </a:ext>
            </a:extLst>
          </p:cNvPr>
          <p:cNvSpPr txBox="1"/>
          <p:nvPr/>
        </p:nvSpPr>
        <p:spPr>
          <a:xfrm>
            <a:off x="9364614" y="1031717"/>
            <a:ext cx="27949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</a:rPr>
              <a:t>Curve</a:t>
            </a:r>
            <a:r>
              <a:rPr lang="en-US" sz="2400"/>
              <a:t> </a:t>
            </a:r>
            <a:r>
              <a:rPr lang="en-US" sz="2400">
                <a:solidFill>
                  <a:schemeClr val="accent1"/>
                </a:solidFill>
              </a:rPr>
              <a:t>Types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EF3410ED-2235-454C-A3F3-D1FAB40A3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694" y="1359565"/>
            <a:ext cx="3102612" cy="31196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5C08E2-1F0E-3948-B44A-8518F2906013}"/>
              </a:ext>
            </a:extLst>
          </p:cNvPr>
          <p:cNvCxnSpPr/>
          <p:nvPr/>
        </p:nvCxnSpPr>
        <p:spPr>
          <a:xfrm>
            <a:off x="9686261" y="1493382"/>
            <a:ext cx="22753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210031"/>
      </p:ext>
    </p:extLst>
  </p:cSld>
  <p:clrMapOvr>
    <a:masterClrMapping/>
  </p:clrMapOvr>
  <p:transition spd="slow">
    <p:fade/>
  </p:transition>
  <p:timing/>
</p:sld>
</file>

<file path=ppt/slides/slide7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5F79-E189-3E4F-8448-4CD0B466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Elliptical Curve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41661-71DD-3B4A-A017-E4A282EF0B20}"/>
              </a:ext>
            </a:extLst>
          </p:cNvPr>
          <p:cNvSpPr txBox="1"/>
          <p:nvPr/>
        </p:nvSpPr>
        <p:spPr>
          <a:xfrm>
            <a:off x="5129785" y="1470298"/>
            <a:ext cx="2794959" cy="3347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accent1"/>
                </a:solidFill>
              </a:rPr>
              <a:t>x25519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accent1"/>
                </a:solidFill>
              </a:rPr>
              <a:t>secp256r1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accent1"/>
                </a:solidFill>
              </a:rPr>
              <a:t>secp284r1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accent1"/>
                </a:solidFill>
              </a:rPr>
              <a:t>fecp521r1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accent1"/>
                </a:solidFill>
              </a:rPr>
              <a:t>ffdhe2048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accent1"/>
                </a:solidFill>
              </a:rPr>
              <a:t>ffdhe3073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2CAA9-8567-C649-A6C4-D62CC5BBEF56}"/>
              </a:ext>
            </a:extLst>
          </p:cNvPr>
          <p:cNvSpPr txBox="1"/>
          <p:nvPr/>
        </p:nvSpPr>
        <p:spPr>
          <a:xfrm>
            <a:off x="5129785" y="1031717"/>
            <a:ext cx="27949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</a:rPr>
              <a:t>Curve</a:t>
            </a:r>
            <a:r>
              <a:rPr lang="en-US" sz="2400"/>
              <a:t> </a:t>
            </a:r>
            <a:r>
              <a:rPr lang="en-US" sz="2400">
                <a:solidFill>
                  <a:schemeClr val="accent1"/>
                </a:solidFill>
              </a:rPr>
              <a:t>Types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2229673E-887D-E14E-82C0-BA7C5AB7E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56" y="1180341"/>
            <a:ext cx="3617919" cy="363779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B6AB78-DBC2-0742-8169-363D16BCC071}"/>
              </a:ext>
            </a:extLst>
          </p:cNvPr>
          <p:cNvCxnSpPr/>
          <p:nvPr/>
        </p:nvCxnSpPr>
        <p:spPr>
          <a:xfrm>
            <a:off x="5401340" y="1493382"/>
            <a:ext cx="22753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667498"/>
      </p:ext>
    </p:extLst>
  </p:cSld>
  <p:clrMapOvr>
    <a:masterClrMapping/>
  </p:clrMapOvr>
  <p:transition spd="slow">
    <p:fade/>
  </p:transition>
  <p:timing/>
</p:sld>
</file>

<file path=ppt/slides/slide7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7F25B015-EF83-6649-885A-2453DD5A1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521" y="2047245"/>
            <a:ext cx="807100" cy="811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7756151"/>
      </p:ext>
    </p:extLst>
  </p:cSld>
  <p:clrMapOvr>
    <a:masterClrMapping/>
  </p:clrMapOvr>
  <p:transition spd="slow">
    <p:fad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8333-A8F8-104B-A0C6-96BC1F67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1994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E41EF-D9C8-8649-AED1-9200961E1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847" y="2028510"/>
            <a:ext cx="911678" cy="911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7AAFBF-EA54-1E47-BBB0-A3B30FA33321}"/>
              </a:ext>
            </a:extLst>
          </p:cNvPr>
          <p:cNvSpPr txBox="1"/>
          <p:nvPr/>
        </p:nvSpPr>
        <p:spPr>
          <a:xfrm>
            <a:off x="2896790" y="2995474"/>
            <a:ext cx="32239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/>
              <a:t>Netscape Navigator</a:t>
            </a:r>
          </a:p>
        </p:txBody>
      </p:sp>
    </p:spTree>
    <p:extLst>
      <p:ext uri="{BB962C8B-B14F-4D97-AF65-F5344CB8AC3E}">
        <p14:creationId xmlns:p14="http://schemas.microsoft.com/office/powerpoint/2010/main" val="2620286949"/>
      </p:ext>
    </p:extLst>
  </p:cSld>
  <p:clrMapOvr>
    <a:masterClrMapping/>
  </p:clrMapOvr>
  <p:transition/>
  <p:timing/>
</p:sld>
</file>

<file path=ppt/slides/slide8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9461" y="1435213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9345168" y="2087522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725" y="129130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62658" y="2880229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8304" y="2259757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4188" y="1585626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7F25B015-EF83-6649-885A-2453DD5A1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0873" y="1327235"/>
            <a:ext cx="807100" cy="811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E4D581-A60C-6D4E-9389-D6E0A18F55B3}"/>
              </a:ext>
            </a:extLst>
          </p:cNvPr>
          <p:cNvSpPr/>
          <p:nvPr/>
        </p:nvSpPr>
        <p:spPr>
          <a:xfrm>
            <a:off x="53140" y="5561248"/>
            <a:ext cx="8976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>
                <a:latin typeface="Roboto Mono" pitchFamily="2" charset="0"/>
                <a:ea typeface="Roboto Mono" pitchFamily="2" charset="0"/>
              </a:rPr>
              <a:t>af49806d618a8e0055727d1ea3fcf37776ea990627975a44d43165c09fb82e61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B7C352-2EA4-8344-A724-8EBB927EF910}"/>
              </a:ext>
            </a:extLst>
          </p:cNvPr>
          <p:cNvSpPr txBox="1"/>
          <p:nvPr/>
        </p:nvSpPr>
        <p:spPr>
          <a:xfrm>
            <a:off x="3762725" y="5268860"/>
            <a:ext cx="161854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Private Key</a:t>
            </a:r>
          </a:p>
        </p:txBody>
      </p:sp>
    </p:spTree>
    <p:extLst>
      <p:ext uri="{BB962C8B-B14F-4D97-AF65-F5344CB8AC3E}">
        <p14:creationId xmlns:p14="http://schemas.microsoft.com/office/powerpoint/2010/main" val="4093694238"/>
      </p:ext>
    </p:extLst>
  </p:cSld>
  <p:clrMapOvr>
    <a:masterClrMapping/>
  </p:clrMapOvr>
  <p:transition spd="slow">
    <p:fade/>
  </p:transition>
  <p:timing/>
</p:sld>
</file>

<file path=ppt/slides/slide8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9461" y="1435213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9345168" y="2087522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725" y="129130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62658" y="2880229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8304" y="2259757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4188" y="1585626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7F25B015-EF83-6649-885A-2453DD5A1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0873" y="1327235"/>
            <a:ext cx="807100" cy="811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E4D581-A60C-6D4E-9389-D6E0A18F55B3}"/>
              </a:ext>
            </a:extLst>
          </p:cNvPr>
          <p:cNvSpPr/>
          <p:nvPr/>
        </p:nvSpPr>
        <p:spPr>
          <a:xfrm>
            <a:off x="53140" y="3018728"/>
            <a:ext cx="897610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>
                <a:latin typeface="Roboto Mono" pitchFamily="2" charset="0"/>
                <a:ea typeface="Roboto Mono" pitchFamily="2" charset="0"/>
              </a:rPr>
              <a:t>af49806d618a8e0055727d1ea3fcf37776ea990627975a44d43165c09fb82e61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F910F9-FB13-7449-B816-DA3E78E3D3C4}"/>
              </a:ext>
            </a:extLst>
          </p:cNvPr>
          <p:cNvSpPr txBox="1"/>
          <p:nvPr/>
        </p:nvSpPr>
        <p:spPr>
          <a:xfrm>
            <a:off x="3762725" y="2726340"/>
            <a:ext cx="1618549" cy="307777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Private Key</a:t>
            </a:r>
          </a:p>
        </p:txBody>
      </p:sp>
    </p:spTree>
    <p:extLst>
      <p:ext uri="{BB962C8B-B14F-4D97-AF65-F5344CB8AC3E}">
        <p14:creationId xmlns:p14="http://schemas.microsoft.com/office/powerpoint/2010/main" val="3234395190"/>
      </p:ext>
    </p:extLst>
  </p:cSld>
  <p:clrMapOvr>
    <a:masterClrMapping/>
  </p:clrMapOvr>
  <p:transition spd="slow">
    <p:fade/>
  </p:transition>
  <p:timing/>
</p:sld>
</file>

<file path=ppt/slides/slide8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9461" y="1435213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9345168" y="2087522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725" y="129130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62658" y="2880229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8304" y="2259757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4188" y="1585626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9B166F-B0A8-D546-810A-708A35E8B598}"/>
              </a:ext>
            </a:extLst>
          </p:cNvPr>
          <p:cNvSpPr/>
          <p:nvPr/>
        </p:nvSpPr>
        <p:spPr>
          <a:xfrm>
            <a:off x="53140" y="3069163"/>
            <a:ext cx="897610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>
                <a:latin typeface="Roboto Mono" pitchFamily="2" charset="0"/>
                <a:ea typeface="Roboto Mono" pitchFamily="2" charset="0"/>
              </a:rPr>
              <a:t>500fb57e7b13fbaa8fa2630f79481db38c7189ef2ee10ab32797bcf9d8243753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E4D581-A60C-6D4E-9389-D6E0A18F55B3}"/>
              </a:ext>
            </a:extLst>
          </p:cNvPr>
          <p:cNvSpPr/>
          <p:nvPr/>
        </p:nvSpPr>
        <p:spPr>
          <a:xfrm>
            <a:off x="53140" y="3018728"/>
            <a:ext cx="897610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>
                <a:latin typeface="Roboto Mono" pitchFamily="2" charset="0"/>
                <a:ea typeface="Roboto Mono" pitchFamily="2" charset="0"/>
              </a:rPr>
              <a:t>af49806d618a8e0055727d1ea3fcf37776ea990627975a44d43165c09fb82e61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B7C352-2EA4-8344-A724-8EBB927EF910}"/>
              </a:ext>
            </a:extLst>
          </p:cNvPr>
          <p:cNvSpPr txBox="1"/>
          <p:nvPr/>
        </p:nvSpPr>
        <p:spPr>
          <a:xfrm>
            <a:off x="3762725" y="2726340"/>
            <a:ext cx="161854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Private Key</a:t>
            </a:r>
          </a:p>
        </p:txBody>
      </p:sp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7F25B015-EF83-6649-885A-2453DD5A1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171" y="978397"/>
            <a:ext cx="2054886" cy="20661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C224433-CD0D-3E4C-8D42-947DD0F0CE33}"/>
              </a:ext>
            </a:extLst>
          </p:cNvPr>
          <p:cNvSpPr/>
          <p:nvPr/>
        </p:nvSpPr>
        <p:spPr>
          <a:xfrm>
            <a:off x="4825809" y="1539274"/>
            <a:ext cx="124547" cy="1245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9D363-5400-6844-A2C2-A6DF79F1D5F2}"/>
              </a:ext>
            </a:extLst>
          </p:cNvPr>
          <p:cNvCxnSpPr>
            <a:stCxn id="11" idx="0"/>
          </p:cNvCxnSpPr>
          <p:nvPr/>
        </p:nvCxnSpPr>
        <p:spPr>
          <a:xfrm flipH="1">
            <a:off x="4888082" y="1539274"/>
            <a:ext cx="1" cy="15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844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9461" y="1435213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9345168" y="2087522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725" y="129130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62658" y="2880229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8304" y="2259757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4188" y="1585626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9B166F-B0A8-D546-810A-708A35E8B598}"/>
              </a:ext>
            </a:extLst>
          </p:cNvPr>
          <p:cNvSpPr/>
          <p:nvPr/>
        </p:nvSpPr>
        <p:spPr>
          <a:xfrm>
            <a:off x="53140" y="3913407"/>
            <a:ext cx="897610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>
                <a:latin typeface="Roboto Mono" pitchFamily="2" charset="0"/>
                <a:ea typeface="Roboto Mono" pitchFamily="2" charset="0"/>
              </a:rPr>
              <a:t>500fb57e7b13fbaa8fa2630f79481db38c7189ef2ee10ab32797bcf9d8243753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E4D581-A60C-6D4E-9389-D6E0A18F55B3}"/>
              </a:ext>
            </a:extLst>
          </p:cNvPr>
          <p:cNvSpPr/>
          <p:nvPr/>
        </p:nvSpPr>
        <p:spPr>
          <a:xfrm>
            <a:off x="53140" y="3018728"/>
            <a:ext cx="897610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>
                <a:latin typeface="Roboto Mono" pitchFamily="2" charset="0"/>
                <a:ea typeface="Roboto Mono" pitchFamily="2" charset="0"/>
              </a:rPr>
              <a:t>af49806d618a8e0055727d1ea3fcf37776ea990627975a44d43165c09fb82e61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B7C352-2EA4-8344-A724-8EBB927EF910}"/>
              </a:ext>
            </a:extLst>
          </p:cNvPr>
          <p:cNvSpPr txBox="1"/>
          <p:nvPr/>
        </p:nvSpPr>
        <p:spPr>
          <a:xfrm>
            <a:off x="3762725" y="2726340"/>
            <a:ext cx="161854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Private Key</a:t>
            </a:r>
          </a:p>
        </p:txBody>
      </p:sp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7F25B015-EF83-6649-885A-2453DD5A1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171" y="978397"/>
            <a:ext cx="2054886" cy="20661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C224433-CD0D-3E4C-8D42-947DD0F0CE33}"/>
              </a:ext>
            </a:extLst>
          </p:cNvPr>
          <p:cNvSpPr/>
          <p:nvPr/>
        </p:nvSpPr>
        <p:spPr>
          <a:xfrm>
            <a:off x="4825809" y="1539274"/>
            <a:ext cx="124547" cy="1245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9D363-5400-6844-A2C2-A6DF79F1D5F2}"/>
              </a:ext>
            </a:extLst>
          </p:cNvPr>
          <p:cNvCxnSpPr>
            <a:stCxn id="11" idx="0"/>
          </p:cNvCxnSpPr>
          <p:nvPr/>
        </p:nvCxnSpPr>
        <p:spPr>
          <a:xfrm flipH="1">
            <a:off x="4888082" y="1539274"/>
            <a:ext cx="1" cy="15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C36B712-8658-454F-B4E9-BBCAD84EE020}"/>
              </a:ext>
            </a:extLst>
          </p:cNvPr>
          <p:cNvSpPr txBox="1"/>
          <p:nvPr/>
        </p:nvSpPr>
        <p:spPr>
          <a:xfrm>
            <a:off x="3762725" y="3567158"/>
            <a:ext cx="1618549" cy="307777"/>
          </a:xfrm>
          <a:prstGeom prst="rect">
            <a:avLst/>
          </a:prstGeom>
          <a:solidFill>
            <a:srgbClr val="2BA0BC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Public Key</a:t>
            </a:r>
          </a:p>
        </p:txBody>
      </p:sp>
    </p:spTree>
    <p:extLst>
      <p:ext uri="{BB962C8B-B14F-4D97-AF65-F5344CB8AC3E}">
        <p14:creationId xmlns:p14="http://schemas.microsoft.com/office/powerpoint/2010/main" val="147508050"/>
      </p:ext>
    </p:extLst>
  </p:cSld>
  <p:clrMapOvr>
    <a:masterClrMapping/>
  </p:clrMapOvr>
  <p:transition spd="slow">
    <p:fade/>
  </p:transition>
  <p:timing/>
</p:sld>
</file>

<file path=ppt/slides/slide8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9461" y="1435213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9345168" y="2087522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725" y="129130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62658" y="2880229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8304" y="2259757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4188" y="1585626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9B166F-B0A8-D546-810A-708A35E8B598}"/>
              </a:ext>
            </a:extLst>
          </p:cNvPr>
          <p:cNvSpPr/>
          <p:nvPr/>
        </p:nvSpPr>
        <p:spPr>
          <a:xfrm>
            <a:off x="53140" y="3913407"/>
            <a:ext cx="897610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>
                <a:latin typeface="Roboto Mono" pitchFamily="2" charset="0"/>
                <a:ea typeface="Roboto Mono" pitchFamily="2" charset="0"/>
              </a:rPr>
              <a:t>500fb57e7b13fbaa8fa2630f79481db38c7189ef2ee10ab32797bcf9d8243753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E4D581-A60C-6D4E-9389-D6E0A18F55B3}"/>
              </a:ext>
            </a:extLst>
          </p:cNvPr>
          <p:cNvSpPr/>
          <p:nvPr/>
        </p:nvSpPr>
        <p:spPr>
          <a:xfrm>
            <a:off x="53140" y="3018728"/>
            <a:ext cx="897610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>
                <a:latin typeface="Roboto Mono" pitchFamily="2" charset="0"/>
                <a:ea typeface="Roboto Mono" pitchFamily="2" charset="0"/>
              </a:rPr>
              <a:t>af49806d618a8e0055727d1ea3fcf37776ea990627975a44d43165c09fb82e61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B7C352-2EA4-8344-A724-8EBB927EF910}"/>
              </a:ext>
            </a:extLst>
          </p:cNvPr>
          <p:cNvSpPr txBox="1"/>
          <p:nvPr/>
        </p:nvSpPr>
        <p:spPr>
          <a:xfrm>
            <a:off x="3762725" y="2726340"/>
            <a:ext cx="1618549" cy="307777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Private Key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75346E-B568-3745-980F-776F13DE2D2A}"/>
              </a:ext>
            </a:extLst>
          </p:cNvPr>
          <p:cNvSpPr txBox="1"/>
          <p:nvPr/>
        </p:nvSpPr>
        <p:spPr>
          <a:xfrm>
            <a:off x="3762725" y="3567158"/>
            <a:ext cx="1618549" cy="307777"/>
          </a:xfrm>
          <a:prstGeom prst="rect">
            <a:avLst/>
          </a:prstGeom>
          <a:solidFill>
            <a:srgbClr val="2BA0BC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Public Key</a:t>
            </a:r>
          </a:p>
        </p:txBody>
      </p:sp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908DB4FB-A809-FC40-8D93-FF3C97FC0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0873" y="1327235"/>
            <a:ext cx="807100" cy="811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6506532"/>
      </p:ext>
    </p:extLst>
  </p:cSld>
  <p:clrMapOvr>
    <a:masterClrMapping/>
  </p:clrMapOvr>
  <p:transition spd="slow">
    <p:fade/>
  </p:transition>
  <p:timing/>
</p:sld>
</file>

<file path=ppt/slides/slide8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D06A6C-EA3C-9840-BE86-5A77699A9D82}"/>
              </a:ext>
            </a:extLst>
          </p:cNvPr>
          <p:cNvSpPr txBox="1"/>
          <p:nvPr/>
        </p:nvSpPr>
        <p:spPr>
          <a:xfrm>
            <a:off x="283301" y="1569029"/>
            <a:ext cx="1618549" cy="307777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Private Key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92C22A-215C-3C4E-9BBA-FE8AE28A8689}"/>
              </a:ext>
            </a:extLst>
          </p:cNvPr>
          <p:cNvSpPr txBox="1"/>
          <p:nvPr/>
        </p:nvSpPr>
        <p:spPr>
          <a:xfrm>
            <a:off x="283301" y="3679226"/>
            <a:ext cx="1618549" cy="307777"/>
          </a:xfrm>
          <a:prstGeom prst="rect">
            <a:avLst/>
          </a:prstGeom>
          <a:solidFill>
            <a:srgbClr val="2BA0BC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Public Key</a:t>
            </a:r>
          </a:p>
        </p:txBody>
      </p:sp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BD995FD1-CB42-2840-84BB-566E1A056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01" y="2080405"/>
            <a:ext cx="807100" cy="811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7784282"/>
      </p:ext>
    </p:extLst>
  </p:cSld>
  <p:clrMapOvr>
    <a:masterClrMapping/>
  </p:clrMapOvr>
  <p:transition spd="slow" advClick="0">
    <p:fade/>
  </p:transition>
  <p:timing/>
</p:sld>
</file>

<file path=ppt/slides/slide8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D06A6C-EA3C-9840-BE86-5A77699A9D82}"/>
              </a:ext>
            </a:extLst>
          </p:cNvPr>
          <p:cNvSpPr txBox="1"/>
          <p:nvPr/>
        </p:nvSpPr>
        <p:spPr>
          <a:xfrm>
            <a:off x="283301" y="1569029"/>
            <a:ext cx="1618549" cy="307777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Private Key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92C22A-215C-3C4E-9BBA-FE8AE28A8689}"/>
              </a:ext>
            </a:extLst>
          </p:cNvPr>
          <p:cNvSpPr txBox="1"/>
          <p:nvPr/>
        </p:nvSpPr>
        <p:spPr>
          <a:xfrm>
            <a:off x="283301" y="3679226"/>
            <a:ext cx="1618549" cy="307777"/>
          </a:xfrm>
          <a:prstGeom prst="rect">
            <a:avLst/>
          </a:prstGeom>
          <a:solidFill>
            <a:srgbClr val="2BA0BC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Public Key</a:t>
            </a:r>
          </a:p>
        </p:txBody>
      </p:sp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BD995FD1-CB42-2840-84BB-566E1A056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01" y="2080405"/>
            <a:ext cx="807100" cy="811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8B167A90-4BE6-8E49-B45C-4A9176E2C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00" y="2080405"/>
            <a:ext cx="807100" cy="811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840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/>
</p:sld>
</file>

<file path=ppt/slides/slide8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D06A6C-EA3C-9840-BE86-5A77699A9D82}"/>
              </a:ext>
            </a:extLst>
          </p:cNvPr>
          <p:cNvSpPr txBox="1"/>
          <p:nvPr/>
        </p:nvSpPr>
        <p:spPr>
          <a:xfrm>
            <a:off x="283301" y="1569029"/>
            <a:ext cx="1618549" cy="307777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Private Key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92C22A-215C-3C4E-9BBA-FE8AE28A8689}"/>
              </a:ext>
            </a:extLst>
          </p:cNvPr>
          <p:cNvSpPr txBox="1"/>
          <p:nvPr/>
        </p:nvSpPr>
        <p:spPr>
          <a:xfrm>
            <a:off x="6253998" y="3679226"/>
            <a:ext cx="1618549" cy="307777"/>
          </a:xfrm>
          <a:prstGeom prst="rect">
            <a:avLst/>
          </a:prstGeom>
          <a:solidFill>
            <a:srgbClr val="2BA0BC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Public Key</a:t>
            </a:r>
          </a:p>
        </p:txBody>
      </p:sp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BD995FD1-CB42-2840-84BB-566E1A056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01" y="2080405"/>
            <a:ext cx="807100" cy="811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8B167A90-4BE6-8E49-B45C-4A9176E2C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017" y="1947397"/>
            <a:ext cx="807100" cy="811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1758574"/>
      </p:ext>
    </p:extLst>
  </p:cSld>
  <p:clrMapOvr>
    <a:masterClrMapping/>
  </p:clrMapOvr>
  <p:transition spd="slow">
    <p:fade/>
  </p:transition>
  <p:timing/>
</p:sld>
</file>

<file path=ppt/slides/slide8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D06A6C-EA3C-9840-BE86-5A77699A9D82}"/>
              </a:ext>
            </a:extLst>
          </p:cNvPr>
          <p:cNvSpPr txBox="1"/>
          <p:nvPr/>
        </p:nvSpPr>
        <p:spPr>
          <a:xfrm>
            <a:off x="283301" y="1569029"/>
            <a:ext cx="1618549" cy="307777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Private Key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92C22A-215C-3C4E-9BBA-FE8AE28A8689}"/>
              </a:ext>
            </a:extLst>
          </p:cNvPr>
          <p:cNvSpPr txBox="1"/>
          <p:nvPr/>
        </p:nvSpPr>
        <p:spPr>
          <a:xfrm>
            <a:off x="6187095" y="1152517"/>
            <a:ext cx="1618549" cy="307777"/>
          </a:xfrm>
          <a:prstGeom prst="rect">
            <a:avLst/>
          </a:prstGeom>
          <a:solidFill>
            <a:srgbClr val="2BA0BC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Public Key</a:t>
            </a:r>
          </a:p>
        </p:txBody>
      </p:sp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BD995FD1-CB42-2840-84BB-566E1A056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01" y="2080405"/>
            <a:ext cx="807100" cy="811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8B167A90-4BE6-8E49-B45C-4A9176E2C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017" y="1947397"/>
            <a:ext cx="807100" cy="811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5143336"/>
      </p:ext>
    </p:extLst>
  </p:cSld>
  <p:clrMapOvr>
    <a:masterClrMapping/>
  </p:clrMapOvr>
  <p:transition spd="slow">
    <p:fade/>
  </p:transition>
  <p:timing/>
</p:sld>
</file>

<file path=ppt/slides/slide8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D06A6C-EA3C-9840-BE86-5A77699A9D82}"/>
              </a:ext>
            </a:extLst>
          </p:cNvPr>
          <p:cNvSpPr txBox="1"/>
          <p:nvPr/>
        </p:nvSpPr>
        <p:spPr>
          <a:xfrm>
            <a:off x="283301" y="1569029"/>
            <a:ext cx="1618549" cy="307777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Private Key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92C22A-215C-3C4E-9BBA-FE8AE28A8689}"/>
              </a:ext>
            </a:extLst>
          </p:cNvPr>
          <p:cNvSpPr txBox="1"/>
          <p:nvPr/>
        </p:nvSpPr>
        <p:spPr>
          <a:xfrm>
            <a:off x="6187095" y="946458"/>
            <a:ext cx="1618549" cy="307777"/>
          </a:xfrm>
          <a:prstGeom prst="rect">
            <a:avLst/>
          </a:prstGeom>
          <a:solidFill>
            <a:srgbClr val="2BA0BC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Public Key</a:t>
            </a:r>
          </a:p>
        </p:txBody>
      </p:sp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BD995FD1-CB42-2840-84BB-566E1A056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01" y="2080405"/>
            <a:ext cx="807100" cy="811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8B167A90-4BE6-8E49-B45C-4A9176E2C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017" y="1947397"/>
            <a:ext cx="807100" cy="811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3F6992-5551-164C-98D5-B05376EEFE96}"/>
              </a:ext>
            </a:extLst>
          </p:cNvPr>
          <p:cNvSpPr txBox="1"/>
          <p:nvPr/>
        </p:nvSpPr>
        <p:spPr>
          <a:xfrm>
            <a:off x="6295307" y="3685028"/>
            <a:ext cx="1618549" cy="307777"/>
          </a:xfrm>
          <a:prstGeom prst="rect">
            <a:avLst/>
          </a:prstGeom>
          <a:solidFill>
            <a:srgbClr val="675BA6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Public Key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89502-412E-1E4D-BFB9-CA213800BFDE}"/>
              </a:ext>
            </a:extLst>
          </p:cNvPr>
          <p:cNvSpPr txBox="1"/>
          <p:nvPr/>
        </p:nvSpPr>
        <p:spPr>
          <a:xfrm>
            <a:off x="6187095" y="1422833"/>
            <a:ext cx="1618549" cy="307777"/>
          </a:xfrm>
          <a:prstGeom prst="rect">
            <a:avLst/>
          </a:prstGeom>
          <a:solidFill>
            <a:srgbClr val="675BA6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Private Key</a:t>
            </a:r>
          </a:p>
        </p:txBody>
      </p:sp>
    </p:spTree>
    <p:extLst>
      <p:ext uri="{BB962C8B-B14F-4D97-AF65-F5344CB8AC3E}">
        <p14:creationId xmlns:p14="http://schemas.microsoft.com/office/powerpoint/2010/main" val="1033657536"/>
      </p:ext>
    </p:extLst>
  </p:cSld>
  <p:clrMapOvr>
    <a:masterClrMapping/>
  </p:clrMapOvr>
  <p:transition spd="slow">
    <p:fad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8333-A8F8-104B-A0C6-96BC1F67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1994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E41EF-D9C8-8649-AED1-9200961E1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264" y="2028510"/>
            <a:ext cx="911678" cy="911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7AAFBF-EA54-1E47-BBB0-A3B30FA33321}"/>
              </a:ext>
            </a:extLst>
          </p:cNvPr>
          <p:cNvSpPr txBox="1"/>
          <p:nvPr/>
        </p:nvSpPr>
        <p:spPr>
          <a:xfrm>
            <a:off x="1394208" y="2995474"/>
            <a:ext cx="32239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/>
              <a:t>Netscape Navigator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A8B4FB-B94E-4F49-AC67-C355CCCFAA92}"/>
              </a:ext>
            </a:extLst>
          </p:cNvPr>
          <p:cNvSpPr txBox="1"/>
          <p:nvPr/>
        </p:nvSpPr>
        <p:spPr>
          <a:xfrm>
            <a:off x="5328851" y="2156252"/>
            <a:ext cx="216861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SSL</a:t>
            </a:r>
            <a:r>
              <a:rPr lang="en-US" sz="3000" b="1">
                <a:latin typeface="Lucida Console" panose="020b0609040504020204" pitchFamily="49" charset="0"/>
                <a:ea typeface="Krungthep" panose="02000400000000000000" pitchFamily="2" charset="-34"/>
                <a:cs typeface="Krungthep" panose="02000400000000000000" pitchFamily="2" charset="-34"/>
              </a:rPr>
              <a:t>v2</a:t>
            </a:r>
            <a:endParaRPr lang="en-US" sz="4950" b="1">
              <a:latin typeface="Lucida Console" panose="020b0609040504020204" pitchFamily="49" charset="0"/>
              <a:ea typeface="Krungthep" panose="02000400000000000000" pitchFamily="2" charset="-34"/>
              <a:cs typeface="Krungthep" panose="02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5420436"/>
      </p:ext>
    </p:extLst>
  </p:cSld>
  <p:clrMapOvr>
    <a:masterClrMapping/>
  </p:clrMapOvr>
  <p:transition spd="slow">
    <p:fade/>
  </p:transition>
  <p:timing/>
</p:sld>
</file>

<file path=ppt/slides/slide9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D06A6C-EA3C-9840-BE86-5A77699A9D82}"/>
              </a:ext>
            </a:extLst>
          </p:cNvPr>
          <p:cNvSpPr txBox="1"/>
          <p:nvPr/>
        </p:nvSpPr>
        <p:spPr>
          <a:xfrm>
            <a:off x="283301" y="1569029"/>
            <a:ext cx="1618549" cy="307777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Private Key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92C22A-215C-3C4E-9BBA-FE8AE28A8689}"/>
              </a:ext>
            </a:extLst>
          </p:cNvPr>
          <p:cNvSpPr txBox="1"/>
          <p:nvPr/>
        </p:nvSpPr>
        <p:spPr>
          <a:xfrm>
            <a:off x="6187095" y="946458"/>
            <a:ext cx="1618549" cy="307777"/>
          </a:xfrm>
          <a:prstGeom prst="rect">
            <a:avLst/>
          </a:prstGeom>
          <a:solidFill>
            <a:srgbClr val="2BA0BC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Public Key</a:t>
            </a:r>
          </a:p>
        </p:txBody>
      </p:sp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BD995FD1-CB42-2840-84BB-566E1A056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01" y="2080405"/>
            <a:ext cx="807100" cy="811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8B167A90-4BE6-8E49-B45C-4A9176E2C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017" y="1947397"/>
            <a:ext cx="807100" cy="811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3F6992-5551-164C-98D5-B05376EEFE96}"/>
              </a:ext>
            </a:extLst>
          </p:cNvPr>
          <p:cNvSpPr txBox="1"/>
          <p:nvPr/>
        </p:nvSpPr>
        <p:spPr>
          <a:xfrm>
            <a:off x="1172567" y="3685028"/>
            <a:ext cx="1618549" cy="307777"/>
          </a:xfrm>
          <a:prstGeom prst="rect">
            <a:avLst/>
          </a:prstGeom>
          <a:solidFill>
            <a:srgbClr val="675BA6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Public Key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89502-412E-1E4D-BFB9-CA213800BFDE}"/>
              </a:ext>
            </a:extLst>
          </p:cNvPr>
          <p:cNvSpPr txBox="1"/>
          <p:nvPr/>
        </p:nvSpPr>
        <p:spPr>
          <a:xfrm>
            <a:off x="6187095" y="1422833"/>
            <a:ext cx="1618549" cy="307777"/>
          </a:xfrm>
          <a:prstGeom prst="rect">
            <a:avLst/>
          </a:prstGeom>
          <a:solidFill>
            <a:srgbClr val="675BA6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Private Key</a:t>
            </a:r>
          </a:p>
        </p:txBody>
      </p:sp>
    </p:spTree>
    <p:extLst>
      <p:ext uri="{BB962C8B-B14F-4D97-AF65-F5344CB8AC3E}">
        <p14:creationId xmlns:p14="http://schemas.microsoft.com/office/powerpoint/2010/main" val="2297414103"/>
      </p:ext>
    </p:extLst>
  </p:cSld>
  <p:clrMapOvr>
    <a:masterClrMapping/>
  </p:clrMapOvr>
  <p:transition spd="slow">
    <p:fade/>
  </p:transition>
  <p:timing/>
</p:sld>
</file>

<file path=ppt/slides/slide9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D06A6C-EA3C-9840-BE86-5A77699A9D82}"/>
              </a:ext>
            </a:extLst>
          </p:cNvPr>
          <p:cNvSpPr txBox="1"/>
          <p:nvPr/>
        </p:nvSpPr>
        <p:spPr>
          <a:xfrm>
            <a:off x="281126" y="1417518"/>
            <a:ext cx="1618549" cy="307777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Private Key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92C22A-215C-3C4E-9BBA-FE8AE28A8689}"/>
              </a:ext>
            </a:extLst>
          </p:cNvPr>
          <p:cNvSpPr txBox="1"/>
          <p:nvPr/>
        </p:nvSpPr>
        <p:spPr>
          <a:xfrm>
            <a:off x="6187095" y="946458"/>
            <a:ext cx="1618549" cy="307777"/>
          </a:xfrm>
          <a:prstGeom prst="rect">
            <a:avLst/>
          </a:prstGeom>
          <a:solidFill>
            <a:srgbClr val="2BA0BC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Public Key</a:t>
            </a:r>
          </a:p>
        </p:txBody>
      </p:sp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BD995FD1-CB42-2840-84BB-566E1A056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01" y="2080405"/>
            <a:ext cx="807100" cy="811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8B167A90-4BE6-8E49-B45C-4A9176E2C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017" y="1947397"/>
            <a:ext cx="807100" cy="811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3F6992-5551-164C-98D5-B05376EEFE96}"/>
              </a:ext>
            </a:extLst>
          </p:cNvPr>
          <p:cNvSpPr txBox="1"/>
          <p:nvPr/>
        </p:nvSpPr>
        <p:spPr>
          <a:xfrm>
            <a:off x="281126" y="957566"/>
            <a:ext cx="1618549" cy="307777"/>
          </a:xfrm>
          <a:prstGeom prst="rect">
            <a:avLst/>
          </a:prstGeom>
          <a:solidFill>
            <a:srgbClr val="675BA6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Public Key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89502-412E-1E4D-BFB9-CA213800BFDE}"/>
              </a:ext>
            </a:extLst>
          </p:cNvPr>
          <p:cNvSpPr txBox="1"/>
          <p:nvPr/>
        </p:nvSpPr>
        <p:spPr>
          <a:xfrm>
            <a:off x="6187095" y="1422833"/>
            <a:ext cx="1618549" cy="307777"/>
          </a:xfrm>
          <a:prstGeom prst="rect">
            <a:avLst/>
          </a:prstGeom>
          <a:solidFill>
            <a:srgbClr val="675BA6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Private Key</a:t>
            </a:r>
          </a:p>
        </p:txBody>
      </p:sp>
    </p:spTree>
    <p:extLst>
      <p:ext uri="{BB962C8B-B14F-4D97-AF65-F5344CB8AC3E}">
        <p14:creationId xmlns:p14="http://schemas.microsoft.com/office/powerpoint/2010/main" val="871001890"/>
      </p:ext>
    </p:extLst>
  </p:cSld>
  <p:clrMapOvr>
    <a:masterClrMapping/>
  </p:clrMapOvr>
  <p:transition spd="slow">
    <p:fade/>
  </p:transition>
  <p:timing/>
</p:sld>
</file>

<file path=ppt/slides/slide9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D06A6C-EA3C-9840-BE86-5A77699A9D82}"/>
              </a:ext>
            </a:extLst>
          </p:cNvPr>
          <p:cNvSpPr txBox="1"/>
          <p:nvPr/>
        </p:nvSpPr>
        <p:spPr>
          <a:xfrm>
            <a:off x="451098" y="4226996"/>
            <a:ext cx="1618549" cy="307777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Private Key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92C22A-215C-3C4E-9BBA-FE8AE28A8689}"/>
              </a:ext>
            </a:extLst>
          </p:cNvPr>
          <p:cNvSpPr txBox="1"/>
          <p:nvPr/>
        </p:nvSpPr>
        <p:spPr>
          <a:xfrm>
            <a:off x="7258093" y="3740740"/>
            <a:ext cx="1618549" cy="307777"/>
          </a:xfrm>
          <a:prstGeom prst="rect">
            <a:avLst/>
          </a:prstGeom>
          <a:solidFill>
            <a:srgbClr val="2BA0BC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Public Key</a:t>
            </a:r>
          </a:p>
        </p:txBody>
      </p:sp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BD995FD1-CB42-2840-84BB-566E1A056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97570" y="2080405"/>
            <a:ext cx="807100" cy="811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8B167A90-4BE6-8E49-B45C-4A9176E2C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4951" y="1947397"/>
            <a:ext cx="807100" cy="811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3F6992-5551-164C-98D5-B05376EEFE96}"/>
              </a:ext>
            </a:extLst>
          </p:cNvPr>
          <p:cNvSpPr txBox="1"/>
          <p:nvPr/>
        </p:nvSpPr>
        <p:spPr>
          <a:xfrm>
            <a:off x="451098" y="3767044"/>
            <a:ext cx="1618549" cy="307777"/>
          </a:xfrm>
          <a:prstGeom prst="rect">
            <a:avLst/>
          </a:prstGeom>
          <a:solidFill>
            <a:srgbClr val="675BA6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Public Key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89502-412E-1E4D-BFB9-CA213800BFDE}"/>
              </a:ext>
            </a:extLst>
          </p:cNvPr>
          <p:cNvSpPr txBox="1"/>
          <p:nvPr/>
        </p:nvSpPr>
        <p:spPr>
          <a:xfrm>
            <a:off x="7258093" y="4217115"/>
            <a:ext cx="1618549" cy="307777"/>
          </a:xfrm>
          <a:prstGeom prst="rect">
            <a:avLst/>
          </a:prstGeom>
          <a:solidFill>
            <a:srgbClr val="675BA6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Private Key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5299F3-53B2-1840-AEC8-0B7EEF3A9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3246" y="3920932"/>
            <a:ext cx="840131" cy="5297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187FE4-FAD8-B545-9381-EC3377AB0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2796" y="3920932"/>
            <a:ext cx="840131" cy="529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4784269"/>
      </p:ext>
    </p:extLst>
  </p:cSld>
  <p:clrMapOvr>
    <a:masterClrMapping/>
  </p:clrMapOvr>
  <p:transition spd="slow">
    <p:fade/>
  </p:transition>
  <p:timing/>
</p:sld>
</file>

<file path=ppt/slides/slide9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D06A6C-EA3C-9840-BE86-5A77699A9D82}"/>
              </a:ext>
            </a:extLst>
          </p:cNvPr>
          <p:cNvSpPr txBox="1"/>
          <p:nvPr/>
        </p:nvSpPr>
        <p:spPr>
          <a:xfrm>
            <a:off x="2448004" y="4018751"/>
            <a:ext cx="404034" cy="307777"/>
          </a:xfrm>
          <a:prstGeom prst="rect">
            <a:avLst/>
          </a:prstGeom>
          <a:solidFill>
            <a:srgbClr val="2BA0BC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Private Key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92C22A-215C-3C4E-9BBA-FE8AE28A8689}"/>
              </a:ext>
            </a:extLst>
          </p:cNvPr>
          <p:cNvSpPr txBox="1"/>
          <p:nvPr/>
        </p:nvSpPr>
        <p:spPr>
          <a:xfrm>
            <a:off x="6217437" y="4045601"/>
            <a:ext cx="361906" cy="278011"/>
          </a:xfrm>
          <a:prstGeom prst="rect">
            <a:avLst/>
          </a:prstGeom>
          <a:solidFill>
            <a:srgbClr val="2BA0BC"/>
          </a:solidFill>
          <a:ln w="5715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Public Key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3F6992-5551-164C-98D5-B05376EEFE96}"/>
              </a:ext>
            </a:extLst>
          </p:cNvPr>
          <p:cNvSpPr txBox="1"/>
          <p:nvPr/>
        </p:nvSpPr>
        <p:spPr>
          <a:xfrm>
            <a:off x="2456880" y="4045055"/>
            <a:ext cx="527853" cy="281473"/>
          </a:xfrm>
          <a:prstGeom prst="rect">
            <a:avLst/>
          </a:prstGeom>
          <a:solidFill>
            <a:srgbClr val="675BA6"/>
          </a:solidFill>
          <a:ln w="5715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Public Key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89502-412E-1E4D-BFB9-CA213800BFDE}"/>
              </a:ext>
            </a:extLst>
          </p:cNvPr>
          <p:cNvSpPr txBox="1"/>
          <p:nvPr/>
        </p:nvSpPr>
        <p:spPr>
          <a:xfrm>
            <a:off x="6077736" y="4047839"/>
            <a:ext cx="641307" cy="323165"/>
          </a:xfrm>
          <a:prstGeom prst="rect">
            <a:avLst/>
          </a:prstGeom>
          <a:solidFill>
            <a:srgbClr val="675BA6"/>
          </a:solidFill>
          <a:ln w="57150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Private Key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5299F3-53B2-1840-AEC8-0B7EEF3A9E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3246" y="3920932"/>
            <a:ext cx="840131" cy="5297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187FE4-FAD8-B545-9381-EC3377AB0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2796" y="3920932"/>
            <a:ext cx="840131" cy="5297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BDAB92-CE71-B740-8F0E-E2F06DC841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1734" y="3733253"/>
            <a:ext cx="902705" cy="90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53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518C5-3A16-804C-94A7-ED4F2CBB6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840" y="3873214"/>
            <a:ext cx="632320" cy="632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399542-EDDD-BF4B-A1D9-E4C294F128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5840" y="3873214"/>
            <a:ext cx="632320" cy="632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6FC10F-EB48-EE4F-9449-93DBD44061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5840" y="3873214"/>
            <a:ext cx="632320" cy="632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CBB613-4AC6-2443-AD0C-AEDEDAFA01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5840" y="3873214"/>
            <a:ext cx="632320" cy="6323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BDAB92-CE71-B740-8F0E-E2F06DC841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1734" y="3733253"/>
            <a:ext cx="902705" cy="9027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020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9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1810117"/>
            <a:ext cx="1329767" cy="1304618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2544097" y="2462426"/>
            <a:ext cx="3854294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73" y="2011312"/>
            <a:ext cx="1442939" cy="902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587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952" y="3255133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17" y="1960530"/>
            <a:ext cx="1234430" cy="851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518C5-3A16-804C-94A7-ED4F2CBB6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419" y="3816246"/>
            <a:ext cx="632320" cy="632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399542-EDDD-BF4B-A1D9-E4C294F128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500" y="3816246"/>
            <a:ext cx="632320" cy="632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6FC10F-EB48-EE4F-9449-93DBD44061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9694" y="3816246"/>
            <a:ext cx="632320" cy="632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CBB613-4AC6-2443-AD0C-AEDEDAFA01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041" y="3816246"/>
            <a:ext cx="632320" cy="6323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BDAB92-CE71-B740-8F0E-E2F06DC841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1734" y="2803780"/>
            <a:ext cx="902705" cy="9027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858560-6942-3345-A625-7CA0F5DBECA9}"/>
              </a:ext>
            </a:extLst>
          </p:cNvPr>
          <p:cNvSpPr txBox="1"/>
          <p:nvPr/>
        </p:nvSpPr>
        <p:spPr>
          <a:xfrm>
            <a:off x="3468353" y="4524931"/>
            <a:ext cx="2005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Application Keys</a:t>
            </a:r>
          </a:p>
        </p:txBody>
      </p:sp>
    </p:spTree>
    <p:extLst>
      <p:ext uri="{BB962C8B-B14F-4D97-AF65-F5344CB8AC3E}">
        <p14:creationId xmlns:p14="http://schemas.microsoft.com/office/powerpoint/2010/main" val="4079373719"/>
      </p:ext>
    </p:extLst>
  </p:cSld>
  <p:clrMapOvr>
    <a:masterClrMapping/>
  </p:clrMapOvr>
  <p:transition spd="slow">
    <p:fade/>
  </p:transition>
  <p:timing/>
</p:sld>
</file>

<file path=ppt/slides/slide9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9316760" y="1677987"/>
            <a:ext cx="2571750" cy="2622550"/>
          </a:xfrm>
          <a:solidFill>
            <a:schemeClr val="accent2">
              <a:lumMod val="25000"/>
            </a:schemeClr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647605" y="1682697"/>
            <a:ext cx="2571750" cy="262255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91367" y="1682697"/>
            <a:ext cx="2571750" cy="26225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</p:spTree>
    <p:extLst>
      <p:ext uri="{BB962C8B-B14F-4D97-AF65-F5344CB8AC3E}">
        <p14:creationId xmlns:p14="http://schemas.microsoft.com/office/powerpoint/2010/main" val="459946238"/>
      </p:ext>
    </p:extLst>
  </p:cSld>
  <p:clrMapOvr>
    <a:masterClrMapping/>
  </p:clrMapOvr>
  <p:transition spd="slow">
    <p:fade/>
  </p:transition>
  <p:timing/>
</p:sld>
</file>

<file path=ppt/slides/slide9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6B0040-2706-0547-A216-064FD36EBFAB}"/>
              </a:ext>
            </a:extLst>
          </p:cNvPr>
          <p:cNvSpPr/>
          <p:nvPr/>
        </p:nvSpPr>
        <p:spPr>
          <a:xfrm>
            <a:off x="3842283" y="1584507"/>
            <a:ext cx="4572000" cy="21936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/>
              <a:t>3DES (168 bits)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/>
              <a:t>AES (128 or 256 bits)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/>
              <a:t>Chacha20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Encryption Protocols</a:t>
            </a:r>
            <a:br>
              <a:rPr lang="en-US"/>
            </a:br>
            <a:r>
              <a:rPr lang="en-US"/>
              <a:t>Ciphers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36414" y="1807964"/>
            <a:ext cx="1695450" cy="1838325"/>
          </a:xfrm>
        </p:spPr>
      </p:pic>
      <p:cxnSp>
        <p:nvCxnSpPr>
          <p:cNvPr id="9" name="Straight Connector 8"/>
          <p:cNvCxnSpPr/>
          <p:nvPr/>
        </p:nvCxnSpPr>
        <p:spPr>
          <a:xfrm>
            <a:off x="4124717" y="2055339"/>
            <a:ext cx="2444217" cy="0"/>
          </a:xfrm>
          <a:prstGeom prst="line">
            <a:avLst/>
          </a:prstGeom>
          <a:ln w="98425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382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9316760" y="1677987"/>
            <a:ext cx="2571750" cy="2622550"/>
          </a:xfrm>
          <a:solidFill>
            <a:schemeClr val="accent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647605" y="1682697"/>
            <a:ext cx="2571750" cy="262255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91367" y="1682697"/>
            <a:ext cx="2571750" cy="26225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</p:spTree>
    <p:extLst>
      <p:ext uri="{BB962C8B-B14F-4D97-AF65-F5344CB8AC3E}">
        <p14:creationId xmlns:p14="http://schemas.microsoft.com/office/powerpoint/2010/main" val="1320372846"/>
      </p:ext>
    </p:extLst>
  </p:cSld>
  <p:clrMapOvr>
    <a:masterClrMapping/>
  </p:clrMapOvr>
  <p:transition spd="slow">
    <p:fade/>
  </p:transition>
  <p:timing/>
</p:sld>
</file>

<file path=ppt/slides/slide9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solidFill>
            <a:schemeClr val="accent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</p:spTree>
    <p:extLst>
      <p:ext uri="{BB962C8B-B14F-4D97-AF65-F5344CB8AC3E}">
        <p14:creationId xmlns:p14="http://schemas.microsoft.com/office/powerpoint/2010/main" val="1107913106"/>
      </p:ext>
    </p:extLst>
  </p:cSld>
  <p:clrMapOvr>
    <a:masterClrMapping/>
  </p:clrMapOvr>
  <p:transition spd="slow">
    <p:fad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1497FC"/>
      </a:accent1>
      <a:accent2>
        <a:srgbClr val="C9DAF8"/>
      </a:accent2>
      <a:accent3>
        <a:srgbClr val="43ADFF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Viola template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714</Paragraphs>
  <Slides>107</Slides>
  <Notes>88</Notes>
  <TotalTime>2831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baseType="lpstr" size="108">
      <vt:lpstr>Viola template</vt:lpstr>
      <vt:lpstr>Visualizing TLS Encryption</vt:lpstr>
      <vt:lpstr>Session Topics</vt:lpstr>
      <vt:lpstr>Slide 3</vt:lpstr>
      <vt:lpstr>Web Browser Encryption</vt:lpstr>
      <vt:lpstr>Web Browser Encryption</vt:lpstr>
      <vt:lpstr>Web Browser Encryption</vt:lpstr>
      <vt:lpstr>Web Browser Encryption</vt:lpstr>
      <vt:lpstr>1994</vt:lpstr>
      <vt:lpstr>1994</vt:lpstr>
      <vt:lpstr>1995</vt:lpstr>
      <vt:lpstr>1995</vt:lpstr>
      <vt:lpstr>1995</vt:lpstr>
      <vt:lpstr>1995</vt:lpstr>
      <vt:lpstr>Shall We Play a Game?</vt:lpstr>
      <vt:lpstr>1999</vt:lpstr>
      <vt:lpstr>1999</vt:lpstr>
      <vt:lpstr>Current TLS Versions</vt:lpstr>
      <vt:lpstr>Data Encryption Basics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TLS Encryption</vt:lpstr>
      <vt:lpstr>TLS Encryption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Quick Math Lesson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Slide 65</vt:lpstr>
      <vt:lpstr>Slide 66</vt:lpstr>
      <vt:lpstr>Slide 67</vt:lpstr>
      <vt:lpstr>Slide 68</vt:lpstr>
      <vt:lpstr>Diffie-Hellman Key Exchange</vt:lpstr>
      <vt:lpstr>TLS Encryption</vt:lpstr>
      <vt:lpstr>TLS Encryption</vt:lpstr>
      <vt:lpstr>TLS Encryption</vt:lpstr>
      <vt:lpstr>TLS Encryption</vt:lpstr>
      <vt:lpstr>TLS Encryption</vt:lpstr>
      <vt:lpstr>TLS Encryption</vt:lpstr>
      <vt:lpstr>Elliptical Curve Diffie-Hellman Ephemeral</vt:lpstr>
      <vt:lpstr>Elliptical Curve</vt:lpstr>
      <vt:lpstr>Elliptical Curve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Encryption</vt:lpstr>
      <vt:lpstr>Data Encryption ProtocolsCiphers</vt:lpstr>
      <vt:lpstr>TLS Encryption</vt:lpstr>
      <vt:lpstr>TLS Encryption</vt:lpstr>
      <vt:lpstr>Handshake Integrity</vt:lpstr>
      <vt:lpstr>TLS Encryption</vt:lpstr>
      <vt:lpstr>TLS Encryption</vt:lpstr>
      <vt:lpstr>Certificates</vt:lpstr>
      <vt:lpstr>Server Certificates</vt:lpstr>
      <vt:lpstr>TLS Encryption</vt:lpstr>
      <vt:lpstr>TLS Encryption</vt:lpstr>
      <vt:lpstr>Slide 107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This is your presentation title</dc:title>
  <cp:lastModifiedBy>Ross Bagurdes</cp:lastModifiedBy>
  <cp:revision>17</cp:revision>
  <dcterms:modified xsi:type="dcterms:W3CDTF">2023-02-24T17:29:00Z</dcterms:modified>
</cp:coreProperties>
</file>