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53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62" r:id="rId9"/>
    <p:sldId id="263" r:id="rId10"/>
    <p:sldId id="264" r:id="rId11"/>
    <p:sldId id="273" r:id="rId12"/>
    <p:sldId id="287" r:id="rId13"/>
    <p:sldId id="281" r:id="rId14"/>
    <p:sldId id="284" r:id="rId15"/>
    <p:sldId id="285" r:id="rId16"/>
    <p:sldId id="290" r:id="rId17"/>
    <p:sldId id="291" r:id="rId18"/>
    <p:sldId id="265" r:id="rId19"/>
    <p:sldId id="266" r:id="rId20"/>
    <p:sldId id="267" r:id="rId21"/>
    <p:sldId id="268" r:id="rId22"/>
    <p:sldId id="274" r:id="rId23"/>
    <p:sldId id="289" r:id="rId24"/>
    <p:sldId id="269" r:id="rId25"/>
    <p:sldId id="271" r:id="rId26"/>
    <p:sldId id="275" r:id="rId27"/>
    <p:sldId id="272" r:id="rId28"/>
    <p:sldId id="276" r:id="rId29"/>
    <p:sldId id="277" r:id="rId30"/>
    <p:sldId id="278" r:id="rId31"/>
    <p:sldId id="280" r:id="rId32"/>
    <p:sldId id="279" r:id="rId33"/>
  </p:sldIdLst>
  <p:sldSz cx="9144000" cy="5143500" type="screen16x9"/>
  <p:notesSz cx="6858000" cy="9144000"/>
  <p:embeddedFontLst>
    <p:embeddedFont>
      <p:font typeface="Lora" pitchFamily="2" charset="0"/>
      <p:regular r:id="rId35"/>
      <p:bold r:id="rId36"/>
      <p:italic r:id="rId37"/>
      <p:boldItalic r:id="rId38"/>
    </p:embeddedFont>
    <p:embeddedFont>
      <p:font typeface="Trebuchet MS" panose="020B0603020202020204" pitchFamily="34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C6BBEF-C0CB-44C7-88C2-6D781B8157C7}" v="1012" dt="2021-09-15T05:08:17.8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/>
    <p:restoredTop sz="94699"/>
  </p:normalViewPr>
  <p:slideViewPr>
    <p:cSldViewPr snapToGrid="0" snapToObjects="1">
      <p:cViewPr varScale="1">
        <p:scale>
          <a:sx n="142" d="100"/>
          <a:sy n="142" d="100"/>
        </p:scale>
        <p:origin x="50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7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y Rogers" userId="31b736066ace7721" providerId="LiveId" clId="{2FC6BBEF-C0CB-44C7-88C2-6D781B8157C7}"/>
    <pc:docChg chg="custSel addSld delSld modSld">
      <pc:chgData name="Kary Rogers" userId="31b736066ace7721" providerId="LiveId" clId="{2FC6BBEF-C0CB-44C7-88C2-6D781B8157C7}" dt="2021-09-17T19:22:02.114" v="1051" actId="20577"/>
      <pc:docMkLst>
        <pc:docMk/>
      </pc:docMkLst>
      <pc:sldChg chg="modSp mod">
        <pc:chgData name="Kary Rogers" userId="31b736066ace7721" providerId="LiveId" clId="{2FC6BBEF-C0CB-44C7-88C2-6D781B8157C7}" dt="2021-09-17T19:22:02.114" v="1051" actId="20577"/>
        <pc:sldMkLst>
          <pc:docMk/>
          <pc:sldMk cId="0" sldId="256"/>
        </pc:sldMkLst>
        <pc:spChg chg="mod">
          <ac:chgData name="Kary Rogers" userId="31b736066ace7721" providerId="LiveId" clId="{2FC6BBEF-C0CB-44C7-88C2-6D781B8157C7}" dt="2021-09-17T19:22:02.114" v="1051" actId="20577"/>
          <ac:spMkLst>
            <pc:docMk/>
            <pc:sldMk cId="0" sldId="256"/>
            <ac:spMk id="39" creationId="{00000000-0000-0000-0000-000000000000}"/>
          </ac:spMkLst>
        </pc:spChg>
      </pc:sldChg>
      <pc:sldChg chg="delSp mod">
        <pc:chgData name="Kary Rogers" userId="31b736066ace7721" providerId="LiveId" clId="{2FC6BBEF-C0CB-44C7-88C2-6D781B8157C7}" dt="2021-09-14T03:27:55.470" v="0" actId="478"/>
        <pc:sldMkLst>
          <pc:docMk/>
          <pc:sldMk cId="610152817" sldId="262"/>
        </pc:sldMkLst>
        <pc:picChg chg="del">
          <ac:chgData name="Kary Rogers" userId="31b736066ace7721" providerId="LiveId" clId="{2FC6BBEF-C0CB-44C7-88C2-6D781B8157C7}" dt="2021-09-14T03:27:55.470" v="0" actId="478"/>
          <ac:picMkLst>
            <pc:docMk/>
            <pc:sldMk cId="610152817" sldId="262"/>
            <ac:picMk id="2" creationId="{EC9226C8-7749-4D0E-AC18-0385FF2E912E}"/>
          </ac:picMkLst>
        </pc:picChg>
      </pc:sldChg>
      <pc:sldChg chg="modSp">
        <pc:chgData name="Kary Rogers" userId="31b736066ace7721" providerId="LiveId" clId="{2FC6BBEF-C0CB-44C7-88C2-6D781B8157C7}" dt="2021-09-14T03:47:25.581" v="950" actId="20577"/>
        <pc:sldMkLst>
          <pc:docMk/>
          <pc:sldMk cId="3636201463" sldId="268"/>
        </pc:sldMkLst>
        <pc:spChg chg="mod">
          <ac:chgData name="Kary Rogers" userId="31b736066ace7721" providerId="LiveId" clId="{2FC6BBEF-C0CB-44C7-88C2-6D781B8157C7}" dt="2021-09-14T03:47:25.581" v="950" actId="20577"/>
          <ac:spMkLst>
            <pc:docMk/>
            <pc:sldMk cId="3636201463" sldId="268"/>
            <ac:spMk id="53" creationId="{00000000-0000-0000-0000-000000000000}"/>
          </ac:spMkLst>
        </pc:spChg>
      </pc:sldChg>
      <pc:sldChg chg="modSp">
        <pc:chgData name="Kary Rogers" userId="31b736066ace7721" providerId="LiveId" clId="{2FC6BBEF-C0CB-44C7-88C2-6D781B8157C7}" dt="2021-09-14T04:59:37.837" v="952" actId="20577"/>
        <pc:sldMkLst>
          <pc:docMk/>
          <pc:sldMk cId="3282951546" sldId="275"/>
        </pc:sldMkLst>
        <pc:spChg chg="mod">
          <ac:chgData name="Kary Rogers" userId="31b736066ace7721" providerId="LiveId" clId="{2FC6BBEF-C0CB-44C7-88C2-6D781B8157C7}" dt="2021-09-14T04:59:37.837" v="952" actId="20577"/>
          <ac:spMkLst>
            <pc:docMk/>
            <pc:sldMk cId="3282951546" sldId="275"/>
            <ac:spMk id="53" creationId="{00000000-0000-0000-0000-000000000000}"/>
          </ac:spMkLst>
        </pc:spChg>
      </pc:sldChg>
      <pc:sldChg chg="modSp">
        <pc:chgData name="Kary Rogers" userId="31b736066ace7721" providerId="LiveId" clId="{2FC6BBEF-C0CB-44C7-88C2-6D781B8157C7}" dt="2021-09-15T03:30:31.934" v="954" actId="20577"/>
        <pc:sldMkLst>
          <pc:docMk/>
          <pc:sldMk cId="1290081719" sldId="276"/>
        </pc:sldMkLst>
        <pc:spChg chg="mod">
          <ac:chgData name="Kary Rogers" userId="31b736066ace7721" providerId="LiveId" clId="{2FC6BBEF-C0CB-44C7-88C2-6D781B8157C7}" dt="2021-09-15T03:30:31.934" v="954" actId="20577"/>
          <ac:spMkLst>
            <pc:docMk/>
            <pc:sldMk cId="1290081719" sldId="276"/>
            <ac:spMk id="53" creationId="{00000000-0000-0000-0000-000000000000}"/>
          </ac:spMkLst>
        </pc:spChg>
      </pc:sldChg>
      <pc:sldChg chg="modSp">
        <pc:chgData name="Kary Rogers" userId="31b736066ace7721" providerId="LiveId" clId="{2FC6BBEF-C0CB-44C7-88C2-6D781B8157C7}" dt="2021-09-15T03:54:27.044" v="957" actId="33524"/>
        <pc:sldMkLst>
          <pc:docMk/>
          <pc:sldMk cId="2751345290" sldId="278"/>
        </pc:sldMkLst>
        <pc:spChg chg="mod">
          <ac:chgData name="Kary Rogers" userId="31b736066ace7721" providerId="LiveId" clId="{2FC6BBEF-C0CB-44C7-88C2-6D781B8157C7}" dt="2021-09-15T03:54:27.044" v="957" actId="33524"/>
          <ac:spMkLst>
            <pc:docMk/>
            <pc:sldMk cId="2751345290" sldId="278"/>
            <ac:spMk id="53" creationId="{00000000-0000-0000-0000-000000000000}"/>
          </ac:spMkLst>
        </pc:spChg>
      </pc:sldChg>
      <pc:sldChg chg="modSp modAnim">
        <pc:chgData name="Kary Rogers" userId="31b736066ace7721" providerId="LiveId" clId="{2FC6BBEF-C0CB-44C7-88C2-6D781B8157C7}" dt="2021-09-15T05:08:17.803" v="1016" actId="20577"/>
        <pc:sldMkLst>
          <pc:docMk/>
          <pc:sldMk cId="1787129158" sldId="279"/>
        </pc:sldMkLst>
        <pc:spChg chg="mod">
          <ac:chgData name="Kary Rogers" userId="31b736066ace7721" providerId="LiveId" clId="{2FC6BBEF-C0CB-44C7-88C2-6D781B8157C7}" dt="2021-09-15T05:08:17.803" v="1016" actId="20577"/>
          <ac:spMkLst>
            <pc:docMk/>
            <pc:sldMk cId="1787129158" sldId="279"/>
            <ac:spMk id="53" creationId="{00000000-0000-0000-0000-000000000000}"/>
          </ac:spMkLst>
        </pc:spChg>
      </pc:sldChg>
      <pc:sldChg chg="modSp modAnim">
        <pc:chgData name="Kary Rogers" userId="31b736066ace7721" providerId="LiveId" clId="{2FC6BBEF-C0CB-44C7-88C2-6D781B8157C7}" dt="2021-09-14T03:35:17.587" v="159" actId="20577"/>
        <pc:sldMkLst>
          <pc:docMk/>
          <pc:sldMk cId="2835736347" sldId="281"/>
        </pc:sldMkLst>
        <pc:spChg chg="mod">
          <ac:chgData name="Kary Rogers" userId="31b736066ace7721" providerId="LiveId" clId="{2FC6BBEF-C0CB-44C7-88C2-6D781B8157C7}" dt="2021-09-14T03:35:17.587" v="159" actId="20577"/>
          <ac:spMkLst>
            <pc:docMk/>
            <pc:sldMk cId="2835736347" sldId="281"/>
            <ac:spMk id="53" creationId="{00000000-0000-0000-0000-000000000000}"/>
          </ac:spMkLst>
        </pc:spChg>
      </pc:sldChg>
      <pc:sldChg chg="modSp del modAnim">
        <pc:chgData name="Kary Rogers" userId="31b736066ace7721" providerId="LiveId" clId="{2FC6BBEF-C0CB-44C7-88C2-6D781B8157C7}" dt="2021-09-17T16:26:24.255" v="1018" actId="2696"/>
        <pc:sldMkLst>
          <pc:docMk/>
          <pc:sldMk cId="2148974891" sldId="282"/>
        </pc:sldMkLst>
        <pc:spChg chg="mod">
          <ac:chgData name="Kary Rogers" userId="31b736066ace7721" providerId="LiveId" clId="{2FC6BBEF-C0CB-44C7-88C2-6D781B8157C7}" dt="2021-09-14T03:35:44.797" v="175" actId="20577"/>
          <ac:spMkLst>
            <pc:docMk/>
            <pc:sldMk cId="2148974891" sldId="282"/>
            <ac:spMk id="53" creationId="{00000000-0000-0000-0000-000000000000}"/>
          </ac:spMkLst>
        </pc:spChg>
      </pc:sldChg>
      <pc:sldChg chg="modSp del modAnim">
        <pc:chgData name="Kary Rogers" userId="31b736066ace7721" providerId="LiveId" clId="{2FC6BBEF-C0CB-44C7-88C2-6D781B8157C7}" dt="2021-09-17T16:26:01.742" v="1017" actId="2696"/>
        <pc:sldMkLst>
          <pc:docMk/>
          <pc:sldMk cId="3815537812" sldId="283"/>
        </pc:sldMkLst>
        <pc:spChg chg="mod">
          <ac:chgData name="Kary Rogers" userId="31b736066ace7721" providerId="LiveId" clId="{2FC6BBEF-C0CB-44C7-88C2-6D781B8157C7}" dt="2021-09-14T03:36:02.396" v="203" actId="20577"/>
          <ac:spMkLst>
            <pc:docMk/>
            <pc:sldMk cId="3815537812" sldId="283"/>
            <ac:spMk id="53" creationId="{00000000-0000-0000-0000-000000000000}"/>
          </ac:spMkLst>
        </pc:spChg>
      </pc:sldChg>
      <pc:sldChg chg="modSp modAnim">
        <pc:chgData name="Kary Rogers" userId="31b736066ace7721" providerId="LiveId" clId="{2FC6BBEF-C0CB-44C7-88C2-6D781B8157C7}" dt="2021-09-14T03:36:35.126" v="263" actId="20577"/>
        <pc:sldMkLst>
          <pc:docMk/>
          <pc:sldMk cId="481677787" sldId="284"/>
        </pc:sldMkLst>
        <pc:spChg chg="mod">
          <ac:chgData name="Kary Rogers" userId="31b736066ace7721" providerId="LiveId" clId="{2FC6BBEF-C0CB-44C7-88C2-6D781B8157C7}" dt="2021-09-14T03:36:35.126" v="263" actId="20577"/>
          <ac:spMkLst>
            <pc:docMk/>
            <pc:sldMk cId="481677787" sldId="284"/>
            <ac:spMk id="53" creationId="{00000000-0000-0000-0000-000000000000}"/>
          </ac:spMkLst>
        </pc:spChg>
      </pc:sldChg>
      <pc:sldChg chg="modSp modAnim">
        <pc:chgData name="Kary Rogers" userId="31b736066ace7721" providerId="LiveId" clId="{2FC6BBEF-C0CB-44C7-88C2-6D781B8157C7}" dt="2021-09-14T03:37:03.974" v="318" actId="20577"/>
        <pc:sldMkLst>
          <pc:docMk/>
          <pc:sldMk cId="2277424148" sldId="285"/>
        </pc:sldMkLst>
        <pc:spChg chg="mod">
          <ac:chgData name="Kary Rogers" userId="31b736066ace7721" providerId="LiveId" clId="{2FC6BBEF-C0CB-44C7-88C2-6D781B8157C7}" dt="2021-09-14T03:37:03.974" v="318" actId="20577"/>
          <ac:spMkLst>
            <pc:docMk/>
            <pc:sldMk cId="2277424148" sldId="285"/>
            <ac:spMk id="53" creationId="{00000000-0000-0000-0000-000000000000}"/>
          </ac:spMkLst>
        </pc:spChg>
      </pc:sldChg>
      <pc:sldChg chg="modSp del modAnim">
        <pc:chgData name="Kary Rogers" userId="31b736066ace7721" providerId="LiveId" clId="{2FC6BBEF-C0CB-44C7-88C2-6D781B8157C7}" dt="2021-09-17T16:27:14.897" v="1019" actId="2696"/>
        <pc:sldMkLst>
          <pc:docMk/>
          <pc:sldMk cId="3939351437" sldId="286"/>
        </pc:sldMkLst>
        <pc:spChg chg="mod">
          <ac:chgData name="Kary Rogers" userId="31b736066ace7721" providerId="LiveId" clId="{2FC6BBEF-C0CB-44C7-88C2-6D781B8157C7}" dt="2021-09-14T03:37:55.694" v="379" actId="20577"/>
          <ac:spMkLst>
            <pc:docMk/>
            <pc:sldMk cId="3939351437" sldId="286"/>
            <ac:spMk id="53" creationId="{00000000-0000-0000-0000-000000000000}"/>
          </ac:spMkLst>
        </pc:spChg>
      </pc:sldChg>
      <pc:sldChg chg="modSp modAnim">
        <pc:chgData name="Kary Rogers" userId="31b736066ace7721" providerId="LiveId" clId="{2FC6BBEF-C0CB-44C7-88C2-6D781B8157C7}" dt="2021-09-14T03:34:23.525" v="40" actId="20577"/>
        <pc:sldMkLst>
          <pc:docMk/>
          <pc:sldMk cId="2723709783" sldId="287"/>
        </pc:sldMkLst>
        <pc:spChg chg="mod">
          <ac:chgData name="Kary Rogers" userId="31b736066ace7721" providerId="LiveId" clId="{2FC6BBEF-C0CB-44C7-88C2-6D781B8157C7}" dt="2021-09-14T03:34:23.525" v="40" actId="20577"/>
          <ac:spMkLst>
            <pc:docMk/>
            <pc:sldMk cId="2723709783" sldId="287"/>
            <ac:spMk id="53" creationId="{00000000-0000-0000-0000-000000000000}"/>
          </ac:spMkLst>
        </pc:spChg>
      </pc:sldChg>
      <pc:sldChg chg="modSp">
        <pc:chgData name="Kary Rogers" userId="31b736066ace7721" providerId="LiveId" clId="{2FC6BBEF-C0CB-44C7-88C2-6D781B8157C7}" dt="2021-09-15T04:52:39.077" v="958" actId="20577"/>
        <pc:sldMkLst>
          <pc:docMk/>
          <pc:sldMk cId="1360674023" sldId="289"/>
        </pc:sldMkLst>
        <pc:spChg chg="mod">
          <ac:chgData name="Kary Rogers" userId="31b736066ace7721" providerId="LiveId" clId="{2FC6BBEF-C0CB-44C7-88C2-6D781B8157C7}" dt="2021-09-15T04:52:39.077" v="958" actId="20577"/>
          <ac:spMkLst>
            <pc:docMk/>
            <pc:sldMk cId="1360674023" sldId="289"/>
            <ac:spMk id="53" creationId="{00000000-0000-0000-0000-000000000000}"/>
          </ac:spMkLst>
        </pc:spChg>
      </pc:sldChg>
      <pc:sldChg chg="modSp add">
        <pc:chgData name="Kary Rogers" userId="31b736066ace7721" providerId="LiveId" clId="{2FC6BBEF-C0CB-44C7-88C2-6D781B8157C7}" dt="2021-09-14T03:39:14.969" v="581" actId="20577"/>
        <pc:sldMkLst>
          <pc:docMk/>
          <pc:sldMk cId="1079804707" sldId="290"/>
        </pc:sldMkLst>
        <pc:spChg chg="mod">
          <ac:chgData name="Kary Rogers" userId="31b736066ace7721" providerId="LiveId" clId="{2FC6BBEF-C0CB-44C7-88C2-6D781B8157C7}" dt="2021-09-14T03:39:14.969" v="581" actId="20577"/>
          <ac:spMkLst>
            <pc:docMk/>
            <pc:sldMk cId="1079804707" sldId="290"/>
            <ac:spMk id="53" creationId="{00000000-0000-0000-0000-000000000000}"/>
          </ac:spMkLst>
        </pc:spChg>
      </pc:sldChg>
      <pc:sldChg chg="modSp add mod modAnim">
        <pc:chgData name="Kary Rogers" userId="31b736066ace7721" providerId="LiveId" clId="{2FC6BBEF-C0CB-44C7-88C2-6D781B8157C7}" dt="2021-09-14T03:42:31.660" v="948" actId="20577"/>
        <pc:sldMkLst>
          <pc:docMk/>
          <pc:sldMk cId="2075814723" sldId="291"/>
        </pc:sldMkLst>
        <pc:spChg chg="mod">
          <ac:chgData name="Kary Rogers" userId="31b736066ace7721" providerId="LiveId" clId="{2FC6BBEF-C0CB-44C7-88C2-6D781B8157C7}" dt="2021-09-14T03:42:31.660" v="948" actId="20577"/>
          <ac:spMkLst>
            <pc:docMk/>
            <pc:sldMk cId="2075814723" sldId="291"/>
            <ac:spMk id="5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Google Shape;34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0650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74846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03740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683570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66035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48445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23177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11868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892445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381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Google Shape;42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574075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337276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67476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78611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88669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77576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5270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16875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78961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7616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07947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64984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040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1122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8176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9831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3541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1941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8972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920430" y="1699088"/>
            <a:ext cx="4523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Font typeface="Trebuchet MS"/>
              <a:buNone/>
              <a:defRPr sz="360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cxnSp>
        <p:nvCxnSpPr>
          <p:cNvPr id="12" name="Google Shape;12;p2"/>
          <p:cNvCxnSpPr/>
          <p:nvPr/>
        </p:nvCxnSpPr>
        <p:spPr>
          <a:xfrm>
            <a:off x="-6025" y="3676512"/>
            <a:ext cx="91620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771650" y="1618700"/>
            <a:ext cx="3425400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2"/>
          </p:nvPr>
        </p:nvSpPr>
        <p:spPr>
          <a:xfrm>
            <a:off x="4327116" y="1618700"/>
            <a:ext cx="3425400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cxnSp>
        <p:nvCxnSpPr>
          <p:cNvPr id="23" name="Google Shape;23;p4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Google Shape;24;p4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5" name="Google Shape;25;p4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gradFill>
          <a:gsLst>
            <a:gs pos="0">
              <a:srgbClr val="FFFFFF"/>
            </a:gs>
            <a:gs pos="100000">
              <a:srgbClr val="EEF4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1381250" y="937125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cxnSp>
        <p:nvCxnSpPr>
          <p:cNvPr id="28" name="Google Shape;28;p5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" name="Google Shape;29;p5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0" name="Google Shape;30;p5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BLANK_1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FFFFFF"/>
            </a:gs>
            <a:gs pos="100000">
              <a:srgbClr val="EEF4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4A86E8"/>
              </a:buClr>
              <a:buSzPts val="2400"/>
              <a:buFont typeface="Trebuchet MS"/>
              <a:buChar char="◉"/>
              <a:defRPr sz="24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000"/>
              <a:buFont typeface="Trebuchet MS"/>
              <a:buChar char="○"/>
              <a:defRPr sz="2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000"/>
              <a:buFont typeface="Trebuchet MS"/>
              <a:buChar char="■"/>
              <a:defRPr sz="2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800"/>
              <a:buFont typeface="Trebuchet MS"/>
              <a:buChar char="●"/>
              <a:defRPr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Char char="○"/>
              <a:defRPr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Char char="■"/>
              <a:defRPr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Char char="●"/>
              <a:defRPr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Char char="○"/>
              <a:defRPr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Char char="■"/>
              <a:defRPr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1381250" y="937117"/>
            <a:ext cx="68097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None/>
              <a:defRPr sz="20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/>
          <p:nvPr/>
        </p:nvSpPr>
        <p:spPr>
          <a:xfrm>
            <a:off x="8123992" y="1075056"/>
            <a:ext cx="1020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latin typeface="Trebuchet MS"/>
                <a:ea typeface="Trebuchet MS"/>
                <a:cs typeface="Trebuchet MS"/>
                <a:sym typeface="Trebuchet MS"/>
              </a:rPr>
              <a:t>#sf21vus</a:t>
            </a:r>
            <a:endParaRPr sz="1100" b="1"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089475" y="140275"/>
            <a:ext cx="876125" cy="87612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kary@packetbomb.com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>
            <a:spLocks noGrp="1"/>
          </p:cNvSpPr>
          <p:nvPr>
            <p:ph type="ctrTitle"/>
          </p:nvPr>
        </p:nvSpPr>
        <p:spPr>
          <a:xfrm>
            <a:off x="920430" y="1546688"/>
            <a:ext cx="4523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How I Learned to Stop Worrying and Love the PCAP</a:t>
            </a:r>
            <a:endParaRPr dirty="0"/>
          </a:p>
        </p:txBody>
      </p:sp>
      <p:pic>
        <p:nvPicPr>
          <p:cNvPr id="37" name="Google Shape;37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3117" y="3449037"/>
            <a:ext cx="446725" cy="446725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7"/>
          <p:cNvSpPr txBox="1"/>
          <p:nvPr/>
        </p:nvSpPr>
        <p:spPr>
          <a:xfrm>
            <a:off x="6501575" y="3958922"/>
            <a:ext cx="2424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latin typeface="Trebuchet MS"/>
                <a:ea typeface="Trebuchet MS"/>
                <a:cs typeface="Trebuchet MS"/>
                <a:sym typeface="Trebuchet MS"/>
              </a:rPr>
              <a:t>Kary Rogers</a:t>
            </a:r>
            <a:endParaRPr sz="1700" b="1" dirty="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" name="Google Shape;39;p7"/>
          <p:cNvSpPr txBox="1"/>
          <p:nvPr/>
        </p:nvSpPr>
        <p:spPr>
          <a:xfrm>
            <a:off x="6511772" y="4237535"/>
            <a:ext cx="2035500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rebuchet MS"/>
                <a:ea typeface="Trebuchet MS"/>
                <a:cs typeface="Trebuchet MS"/>
                <a:sym typeface="Trebuchet MS"/>
              </a:rPr>
              <a:t>Zscaler, GCS Center of Excellence</a:t>
            </a:r>
            <a:endParaRPr dirty="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Before You Get Data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Know the exact nature of the problem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Who it affects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When it started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When it affects them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How it affects them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Across what versions of OS and applications?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What else?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506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Defining the Problem Exercise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Reported problem: </a:t>
            </a:r>
            <a:r>
              <a:rPr lang="en" b="1" dirty="0"/>
              <a:t>A new website loads slowly</a:t>
            </a:r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" dirty="0"/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How can we push this from generic to specific?</a:t>
            </a:r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" dirty="0"/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Choose the question that will lead you to a more detailed information that you need to narrow down the issue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1604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Defining the Problem Exercise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Pick the best question:</a:t>
            </a:r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" dirty="0"/>
          </a:p>
          <a:p>
            <a:pPr marL="558800" lvl="0" indent="-457200" algn="l" rtl="0">
              <a:spcBef>
                <a:spcPts val="600"/>
              </a:spcBef>
              <a:spcAft>
                <a:spcPts val="0"/>
              </a:spcAft>
              <a:buSzPts val="2000"/>
              <a:buFont typeface="+mj-lt"/>
              <a:buAutoNum type="arabicPeriod"/>
            </a:pPr>
            <a:r>
              <a:rPr lang="en" dirty="0"/>
              <a:t>Is it slow or does it not load at all or only partially?</a:t>
            </a:r>
          </a:p>
          <a:p>
            <a:pPr marL="558800" lvl="0" indent="-457200" algn="l" rtl="0">
              <a:spcBef>
                <a:spcPts val="600"/>
              </a:spcBef>
              <a:spcAft>
                <a:spcPts val="0"/>
              </a:spcAft>
              <a:buSzPts val="2000"/>
              <a:buFont typeface="+mj-lt"/>
              <a:buAutoNum type="arabicPeriod"/>
            </a:pPr>
            <a:r>
              <a:rPr lang="en" dirty="0"/>
              <a:t>What’s wrong with it?</a:t>
            </a:r>
          </a:p>
          <a:p>
            <a:pPr marL="558800" lvl="0" indent="-457200" algn="l" rtl="0">
              <a:spcBef>
                <a:spcPts val="600"/>
              </a:spcBef>
              <a:spcAft>
                <a:spcPts val="0"/>
              </a:spcAft>
              <a:buSzPts val="2000"/>
              <a:buFont typeface="+mj-lt"/>
              <a:buAutoNum type="arabicPeriod"/>
            </a:pPr>
            <a:endParaRPr lang="en" dirty="0"/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Answer: It loads, it’s just slow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2370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Defining the Problem Exercise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Pick the best question:</a:t>
            </a:r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" dirty="0"/>
          </a:p>
          <a:p>
            <a:pPr marL="558800" lvl="0" indent="-457200" algn="l" rtl="0">
              <a:spcBef>
                <a:spcPts val="600"/>
              </a:spcBef>
              <a:spcAft>
                <a:spcPts val="0"/>
              </a:spcAft>
              <a:buSzPts val="2000"/>
              <a:buFont typeface="+mj-lt"/>
              <a:buAutoNum type="arabicPeriod"/>
            </a:pPr>
            <a:r>
              <a:rPr lang="en" dirty="0"/>
              <a:t>Does the whole page load slowly a bit at a time or just a long pause before it loads?</a:t>
            </a:r>
          </a:p>
          <a:p>
            <a:pPr marL="558800" lvl="0" indent="-457200" algn="l" rtl="0">
              <a:spcBef>
                <a:spcPts val="600"/>
              </a:spcBef>
              <a:spcAft>
                <a:spcPts val="0"/>
              </a:spcAft>
              <a:buSzPts val="2000"/>
              <a:buFont typeface="+mj-lt"/>
              <a:buAutoNum type="arabicPeriod"/>
            </a:pPr>
            <a:r>
              <a:rPr lang="en" dirty="0"/>
              <a:t>What are your DNS settings?</a:t>
            </a:r>
          </a:p>
          <a:p>
            <a:pPr marL="558800" lvl="0" indent="-457200" algn="l" rtl="0">
              <a:spcBef>
                <a:spcPts val="600"/>
              </a:spcBef>
              <a:spcAft>
                <a:spcPts val="0"/>
              </a:spcAft>
              <a:buSzPts val="2000"/>
              <a:buFont typeface="+mj-lt"/>
              <a:buAutoNum type="arabicPeriod"/>
            </a:pPr>
            <a:endParaRPr lang="en" dirty="0"/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Answer: There’s a long pause before the page loads. When it does load, it’s fairly quick.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3573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Defining the Problem Exercise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Pick the best question:</a:t>
            </a:r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" dirty="0"/>
          </a:p>
          <a:p>
            <a:pPr marL="558800" lvl="0" indent="-457200" algn="l" rtl="0">
              <a:spcBef>
                <a:spcPts val="600"/>
              </a:spcBef>
              <a:spcAft>
                <a:spcPts val="0"/>
              </a:spcAft>
              <a:buSzPts val="2000"/>
              <a:buFont typeface="+mj-lt"/>
              <a:buAutoNum type="arabicPeriod"/>
            </a:pPr>
            <a:r>
              <a:rPr lang="en" dirty="0"/>
              <a:t>When did the problem start?</a:t>
            </a:r>
          </a:p>
          <a:p>
            <a:pPr marL="558800" lvl="0" indent="-457200" algn="l" rtl="0">
              <a:spcBef>
                <a:spcPts val="600"/>
              </a:spcBef>
              <a:spcAft>
                <a:spcPts val="0"/>
              </a:spcAft>
              <a:buSzPts val="2000"/>
              <a:buFont typeface="+mj-lt"/>
              <a:buAutoNum type="arabicPeriod"/>
            </a:pPr>
            <a:r>
              <a:rPr lang="en" dirty="0"/>
              <a:t>How long has the problem been going on?</a:t>
            </a:r>
          </a:p>
          <a:p>
            <a:pPr marL="558800" lvl="0" indent="-457200" algn="l" rtl="0">
              <a:spcBef>
                <a:spcPts val="600"/>
              </a:spcBef>
              <a:spcAft>
                <a:spcPts val="0"/>
              </a:spcAft>
              <a:buSzPts val="2000"/>
              <a:buFont typeface="+mj-lt"/>
              <a:buAutoNum type="arabicPeriod"/>
            </a:pPr>
            <a:endParaRPr lang="en" dirty="0"/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Answer: This is a new site and it has always done this.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8167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Defining the Problem Exercise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Pick the best question:</a:t>
            </a:r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" dirty="0"/>
          </a:p>
          <a:p>
            <a:pPr marL="558800" lvl="0" indent="-457200" algn="l" rtl="0">
              <a:spcBef>
                <a:spcPts val="600"/>
              </a:spcBef>
              <a:spcAft>
                <a:spcPts val="0"/>
              </a:spcAft>
              <a:buSzPts val="2000"/>
              <a:buFont typeface="+mj-lt"/>
              <a:buAutoNum type="arabicPeriod"/>
            </a:pPr>
            <a:r>
              <a:rPr lang="en" dirty="0"/>
              <a:t>Did you reboot?</a:t>
            </a:r>
          </a:p>
          <a:p>
            <a:pPr marL="558800" lvl="0" indent="-457200" algn="l" rtl="0">
              <a:spcBef>
                <a:spcPts val="600"/>
              </a:spcBef>
              <a:spcAft>
                <a:spcPts val="0"/>
              </a:spcAft>
              <a:buSzPts val="2000"/>
              <a:buFont typeface="+mj-lt"/>
              <a:buAutoNum type="arabicPeriod"/>
            </a:pPr>
            <a:r>
              <a:rPr lang="en" dirty="0"/>
              <a:t>Is anyone else seeing the same issue?</a:t>
            </a:r>
          </a:p>
          <a:p>
            <a:pPr marL="558800" lvl="0" indent="-457200" algn="l" rtl="0">
              <a:spcBef>
                <a:spcPts val="600"/>
              </a:spcBef>
              <a:spcAft>
                <a:spcPts val="0"/>
              </a:spcAft>
              <a:buSzPts val="2000"/>
              <a:buFont typeface="+mj-lt"/>
              <a:buAutoNum type="arabicPeriod"/>
            </a:pPr>
            <a:endParaRPr lang="en" dirty="0"/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Answer: Everyone sees the issue when it happens.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7742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Defining the Problem Exercise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Pick the best question:</a:t>
            </a:r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" dirty="0"/>
          </a:p>
          <a:p>
            <a:pPr marL="558800" lvl="0" indent="-457200" algn="l" rtl="0">
              <a:spcBef>
                <a:spcPts val="600"/>
              </a:spcBef>
              <a:spcAft>
                <a:spcPts val="0"/>
              </a:spcAft>
              <a:buSzPts val="2000"/>
              <a:buFont typeface="+mj-lt"/>
              <a:buAutoNum type="arabicPeriod"/>
            </a:pPr>
            <a:r>
              <a:rPr lang="en" dirty="0"/>
              <a:t>Does it happen every time of just sometimes at random?</a:t>
            </a:r>
          </a:p>
          <a:p>
            <a:pPr marL="558800" lvl="0" indent="-457200" algn="l" rtl="0">
              <a:spcBef>
                <a:spcPts val="600"/>
              </a:spcBef>
              <a:spcAft>
                <a:spcPts val="0"/>
              </a:spcAft>
              <a:buSzPts val="2000"/>
              <a:buFont typeface="+mj-lt"/>
              <a:buAutoNum type="arabicPeriod"/>
            </a:pPr>
            <a:r>
              <a:rPr lang="en" dirty="0"/>
              <a:t>Do you notice anything else?</a:t>
            </a:r>
          </a:p>
          <a:p>
            <a:pPr marL="558800" lvl="0" indent="-457200" algn="l" rtl="0">
              <a:spcBef>
                <a:spcPts val="600"/>
              </a:spcBef>
              <a:spcAft>
                <a:spcPts val="0"/>
              </a:spcAft>
              <a:buSzPts val="2000"/>
              <a:buFont typeface="+mj-lt"/>
              <a:buAutoNum type="arabicPeriod"/>
            </a:pPr>
            <a:endParaRPr lang="en" dirty="0"/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Answer: It happens at random times.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7980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Defining the Problem Exercise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7747401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Based on this narrowing down investigation: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" dirty="0"/>
              <a:t>The page loads fast once it loads, but is slow to respond. Server issue? Content filter?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" dirty="0"/>
              <a:t>Happens randomly, so could be a network or server event.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" dirty="0"/>
              <a:t>Probably on the server end since it’s a new site, is the only one having an issue &amp; affects everyone.</a:t>
            </a:r>
          </a:p>
        </p:txBody>
      </p:sp>
    </p:spTree>
    <p:extLst>
      <p:ext uri="{BB962C8B-B14F-4D97-AF65-F5344CB8AC3E}">
        <p14:creationId xmlns:p14="http://schemas.microsoft.com/office/powerpoint/2010/main" val="207581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Capturing the Data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Reproduction plan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endParaRPr lang="en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Where to capture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endParaRPr lang="en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How to capture (skipped for time)</a:t>
            </a:r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95560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Reproduction Plan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Based on the narrowing the problem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Verify there’s no active application connection between client and server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Start the capture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Then start the application / initiate the connection</a:t>
            </a:r>
          </a:p>
        </p:txBody>
      </p:sp>
    </p:spTree>
    <p:extLst>
      <p:ext uri="{BB962C8B-B14F-4D97-AF65-F5344CB8AC3E}">
        <p14:creationId xmlns:p14="http://schemas.microsoft.com/office/powerpoint/2010/main" val="93567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>
            <a:spLocks noGrp="1"/>
          </p:cNvSpPr>
          <p:nvPr>
            <p:ph type="subTitle" idx="4294967295"/>
          </p:nvPr>
        </p:nvSpPr>
        <p:spPr>
          <a:xfrm>
            <a:off x="2371500" y="2093775"/>
            <a:ext cx="5021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 i="1" dirty="0"/>
              <a:t>I am </a:t>
            </a:r>
            <a:r>
              <a:rPr lang="en" sz="3600" b="1" i="1" dirty="0">
                <a:solidFill>
                  <a:schemeClr val="lt1"/>
                </a:solidFill>
                <a:highlight>
                  <a:schemeClr val="accent1"/>
                </a:highlight>
              </a:rPr>
              <a:t>Kary Rogers</a:t>
            </a:r>
            <a:endParaRPr sz="3600" b="1" i="1" dirty="0">
              <a:solidFill>
                <a:schemeClr val="lt1"/>
              </a:solidFill>
              <a:highlight>
                <a:schemeClr val="accent1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dirty="0">
                <a:solidFill>
                  <a:schemeClr val="dk1"/>
                </a:solidFill>
              </a:rPr>
              <a:t>I </a:t>
            </a:r>
            <a:r>
              <a:rPr lang="en" sz="1800" dirty="0"/>
              <a:t>like packets</a:t>
            </a:r>
            <a:r>
              <a:rPr lang="en" sz="1800" dirty="0">
                <a:solidFill>
                  <a:schemeClr val="dk1"/>
                </a:solidFill>
              </a:rPr>
              <a:t>. </a:t>
            </a: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dirty="0">
                <a:solidFill>
                  <a:schemeClr val="dk1"/>
                </a:solidFill>
              </a:rPr>
              <a:t>You can find me at </a:t>
            </a:r>
            <a:r>
              <a:rPr lang="en" sz="1800" dirty="0">
                <a:solidFill>
                  <a:schemeClr val="lt1"/>
                </a:solidFill>
                <a:highlight>
                  <a:schemeClr val="accent1"/>
                </a:highlight>
              </a:rPr>
              <a:t>@PacketBomb</a:t>
            </a:r>
            <a:endParaRPr sz="1800" dirty="0">
              <a:solidFill>
                <a:schemeClr val="lt1"/>
              </a:solidFill>
              <a:highlight>
                <a:schemeClr val="accent1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</p:txBody>
      </p:sp>
      <p:cxnSp>
        <p:nvCxnSpPr>
          <p:cNvPr id="45" name="Google Shape;45;p8"/>
          <p:cNvCxnSpPr/>
          <p:nvPr/>
        </p:nvCxnSpPr>
        <p:spPr>
          <a:xfrm>
            <a:off x="6450" y="1428750"/>
            <a:ext cx="23973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" name="Google Shape;46;p8"/>
          <p:cNvSpPr txBox="1">
            <a:spLocks noGrp="1"/>
          </p:cNvSpPr>
          <p:nvPr>
            <p:ph type="ctrTitle" idx="4294967295"/>
          </p:nvPr>
        </p:nvSpPr>
        <p:spPr>
          <a:xfrm>
            <a:off x="2371625" y="816550"/>
            <a:ext cx="49080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Hello!</a:t>
            </a:r>
            <a:endParaRPr sz="6000"/>
          </a:p>
        </p:txBody>
      </p:sp>
      <p:cxnSp>
        <p:nvCxnSpPr>
          <p:cNvPr id="47" name="Google Shape;47;p8"/>
          <p:cNvCxnSpPr/>
          <p:nvPr/>
        </p:nvCxnSpPr>
        <p:spPr>
          <a:xfrm>
            <a:off x="4738400" y="1428750"/>
            <a:ext cx="44055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D672516-D2CD-4B43-964C-DE06C9D14FBE}"/>
              </a:ext>
            </a:extLst>
          </p:cNvPr>
          <p:cNvSpPr txBox="1"/>
          <p:nvPr/>
        </p:nvSpPr>
        <p:spPr>
          <a:xfrm>
            <a:off x="2371500" y="4116563"/>
            <a:ext cx="4006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dirty="0">
                <a:latin typeface="Trebuchet MS" panose="020B0603020202020204" pitchFamily="34" charset="0"/>
              </a:rPr>
              <a:t>Download files: packetbomb.com/sf21vus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Where to Capture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Close to the source of complaint e.g. user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Near server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Both ends if possible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Make sure system times are in sync</a:t>
            </a:r>
          </a:p>
        </p:txBody>
      </p:sp>
    </p:spTree>
    <p:extLst>
      <p:ext uri="{BB962C8B-B14F-4D97-AF65-F5344CB8AC3E}">
        <p14:creationId xmlns:p14="http://schemas.microsoft.com/office/powerpoint/2010/main" val="32474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Verifying the Data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Note the time of the issue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Verify timespan of pcap in Statistics -&gt; Capture File Properties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Wireshark time is relative to the local machine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Filter for client and server I</a:t>
            </a:r>
            <a:r>
              <a:rPr lang="en-US" dirty="0"/>
              <a:t>P</a:t>
            </a:r>
            <a:r>
              <a:rPr lang="en" dirty="0"/>
              <a:t>s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Do you see the SYN?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If you need application data, make sure packets aren’t truncated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63620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Verifying the Data Exercise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We worked with a user to understand the issue and recently managed to reproduce it ourselves while capturing data on our machine and the server. Now we need to verify the data:</a:t>
            </a:r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" dirty="0"/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dirty="0"/>
          </a:p>
        </p:txBody>
      </p:sp>
      <p:sp>
        <p:nvSpPr>
          <p:cNvPr id="4" name="Google Shape;53;p9">
            <a:extLst>
              <a:ext uri="{FF2B5EF4-FFF2-40B4-BE49-F238E27FC236}">
                <a16:creationId xmlns:a16="http://schemas.microsoft.com/office/drawing/2014/main" id="{30090718-160F-485C-BE2C-E6C808F916EC}"/>
              </a:ext>
            </a:extLst>
          </p:cNvPr>
          <p:cNvSpPr txBox="1">
            <a:spLocks/>
          </p:cNvSpPr>
          <p:nvPr/>
        </p:nvSpPr>
        <p:spPr>
          <a:xfrm>
            <a:off x="771648" y="3001264"/>
            <a:ext cx="6313305" cy="1848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A86E8"/>
              </a:buClr>
              <a:buSzPts val="2000"/>
              <a:buFont typeface="Trebuchet MS"/>
              <a:buChar char="◉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000"/>
              <a:buFont typeface="Trebuchet MS"/>
              <a:buChar char="○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000"/>
              <a:buFont typeface="Trebuchet MS"/>
              <a:buChar char="■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000"/>
              <a:buFont typeface="Trebuchet MS"/>
              <a:buChar char="●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○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■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●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○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■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>
              <a:buFont typeface="Trebuchet MS"/>
              <a:buChar char="●"/>
            </a:pPr>
            <a:r>
              <a:rPr lang="en" dirty="0"/>
              <a:t>The issue occurred at 10:38pmPT</a:t>
            </a:r>
          </a:p>
          <a:p>
            <a:pPr>
              <a:buFont typeface="Trebuchet MS"/>
              <a:buChar char="●"/>
            </a:pPr>
            <a:r>
              <a:rPr lang="en" dirty="0"/>
              <a:t>The client IP is 10.0.100.15</a:t>
            </a:r>
          </a:p>
          <a:p>
            <a:pPr>
              <a:buFont typeface="Trebuchet MS"/>
              <a:buChar char="●"/>
            </a:pPr>
            <a:r>
              <a:rPr lang="en" dirty="0"/>
              <a:t>The server IP is 192.168.200.230</a:t>
            </a:r>
          </a:p>
          <a:p>
            <a:pPr marL="101600" indent="0">
              <a:buNone/>
            </a:pPr>
            <a:r>
              <a:rPr lang="en" dirty="0"/>
              <a:t>Go to “Unit 1 &gt; Lesson 3” and unzip the pcaps</a:t>
            </a:r>
          </a:p>
        </p:txBody>
      </p:sp>
    </p:spTree>
    <p:extLst>
      <p:ext uri="{BB962C8B-B14F-4D97-AF65-F5344CB8AC3E}">
        <p14:creationId xmlns:p14="http://schemas.microsoft.com/office/powerpoint/2010/main" val="2160918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Verifying the Data Exercise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997462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Does the client capture cover the time of the issue?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Does the server capture cover the time of the issue?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Is there traffic to and from the client and server I</a:t>
            </a:r>
            <a:r>
              <a:rPr lang="en-US" dirty="0"/>
              <a:t>P</a:t>
            </a:r>
            <a:r>
              <a:rPr lang="en" dirty="0"/>
              <a:t>s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Did we capture the beginning of the connection?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Did we get full packet length captures?</a:t>
            </a:r>
          </a:p>
        </p:txBody>
      </p:sp>
      <p:sp>
        <p:nvSpPr>
          <p:cNvPr id="4" name="Google Shape;53;p9">
            <a:extLst>
              <a:ext uri="{FF2B5EF4-FFF2-40B4-BE49-F238E27FC236}">
                <a16:creationId xmlns:a16="http://schemas.microsoft.com/office/drawing/2014/main" id="{526653F9-FF62-465C-A9B1-03F874B0209E}"/>
              </a:ext>
            </a:extLst>
          </p:cNvPr>
          <p:cNvSpPr txBox="1">
            <a:spLocks/>
          </p:cNvSpPr>
          <p:nvPr/>
        </p:nvSpPr>
        <p:spPr>
          <a:xfrm>
            <a:off x="1297922" y="3560429"/>
            <a:ext cx="6313305" cy="1848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A86E8"/>
              </a:buClr>
              <a:buSzPts val="2000"/>
              <a:buFont typeface="Trebuchet MS"/>
              <a:buChar char="◉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000"/>
              <a:buFont typeface="Trebuchet MS"/>
              <a:buChar char="○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000"/>
              <a:buFont typeface="Trebuchet MS"/>
              <a:buChar char="■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000"/>
              <a:buFont typeface="Trebuchet MS"/>
              <a:buChar char="●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○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■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●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○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■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>
              <a:buFont typeface="Trebuchet MS"/>
              <a:buChar char="●"/>
            </a:pPr>
            <a:r>
              <a:rPr lang="en" sz="1600" dirty="0"/>
              <a:t>The issue occurred at 10:38pmPT</a:t>
            </a:r>
          </a:p>
          <a:p>
            <a:pPr>
              <a:buFont typeface="Trebuchet MS"/>
              <a:buChar char="●"/>
            </a:pPr>
            <a:r>
              <a:rPr lang="en" sz="1600" dirty="0"/>
              <a:t>The client IP is 10.0.100.15</a:t>
            </a:r>
          </a:p>
          <a:p>
            <a:pPr>
              <a:buFont typeface="Trebuchet MS"/>
              <a:buChar char="●"/>
            </a:pPr>
            <a:r>
              <a:rPr lang="en" sz="1600" dirty="0"/>
              <a:t>The server IP is 192.168.200.230</a:t>
            </a:r>
          </a:p>
          <a:p>
            <a:pPr marL="101600" indent="0">
              <a:buNone/>
            </a:pPr>
            <a:r>
              <a:rPr lang="en" sz="1600" dirty="0"/>
              <a:t>Go to “Unit 1 &gt; Lesson 3” and unzip the pcaps</a:t>
            </a:r>
          </a:p>
        </p:txBody>
      </p:sp>
    </p:spTree>
    <p:extLst>
      <p:ext uri="{BB962C8B-B14F-4D97-AF65-F5344CB8AC3E}">
        <p14:creationId xmlns:p14="http://schemas.microsoft.com/office/powerpoint/2010/main" val="136067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Before Analysis Recap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Defining the problem</a:t>
            </a:r>
          </a:p>
          <a:p>
            <a:pPr lvl="1">
              <a:spcBef>
                <a:spcPts val="600"/>
              </a:spcBef>
              <a:buChar char="●"/>
            </a:pPr>
            <a:r>
              <a:rPr lang="en" dirty="0"/>
              <a:t>Be specific</a:t>
            </a:r>
          </a:p>
          <a:p>
            <a:pPr>
              <a:buChar char="●"/>
            </a:pPr>
            <a:r>
              <a:rPr lang="en" dirty="0"/>
              <a:t>Capturing the data</a:t>
            </a:r>
          </a:p>
          <a:p>
            <a:pPr lvl="1">
              <a:buChar char="●"/>
            </a:pPr>
            <a:r>
              <a:rPr lang="en" dirty="0"/>
              <a:t>Close to the source of complaint</a:t>
            </a:r>
          </a:p>
          <a:p>
            <a:pPr>
              <a:buChar char="●"/>
            </a:pPr>
            <a:r>
              <a:rPr lang="en" dirty="0"/>
              <a:t>Verifying the data</a:t>
            </a:r>
          </a:p>
          <a:p>
            <a:pPr lvl="1">
              <a:buChar char="●"/>
            </a:pPr>
            <a:r>
              <a:rPr lang="en" dirty="0"/>
              <a:t>Start and end of issue correlates with captured data</a:t>
            </a:r>
          </a:p>
        </p:txBody>
      </p:sp>
    </p:spTree>
    <p:extLst>
      <p:ext uri="{BB962C8B-B14F-4D97-AF65-F5344CB8AC3E}">
        <p14:creationId xmlns:p14="http://schemas.microsoft.com/office/powerpoint/2010/main" val="234224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Wireshark Setup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Wireshark configuration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endParaRPr lang="en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Working with profiles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endParaRPr lang="en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Display filters and coloring</a:t>
            </a:r>
          </a:p>
        </p:txBody>
      </p:sp>
    </p:spTree>
    <p:extLst>
      <p:ext uri="{BB962C8B-B14F-4D97-AF65-F5344CB8AC3E}">
        <p14:creationId xmlns:p14="http://schemas.microsoft.com/office/powerpoint/2010/main" val="87744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Wireshark Setup Exercise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Add the HTTP server response time as a column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Add a conversation coloring rule for each conversation between the client and server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Create a saved display filter for HTTP requests and responses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Define a hostname resolution of SlowWebServer for </a:t>
            </a:r>
            <a:r>
              <a:rPr lang="en"/>
              <a:t>the server </a:t>
            </a:r>
            <a:r>
              <a:rPr lang="en" dirty="0"/>
              <a:t>IP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8295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Analysis First Steps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PCAP summary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endParaRPr lang="en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Conversations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endParaRPr lang="en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Find the delay</a:t>
            </a:r>
          </a:p>
        </p:txBody>
      </p:sp>
    </p:spTree>
    <p:extLst>
      <p:ext uri="{BB962C8B-B14F-4D97-AF65-F5344CB8AC3E}">
        <p14:creationId xmlns:p14="http://schemas.microsoft.com/office/powerpoint/2010/main" val="203829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PCAP Summary Exercise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938256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Open the SlowHTTP-client.pcap and answer:</a:t>
            </a:r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What is the average pkts/sec for the whole pcap?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What is the average packet size for TCP port 80?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What is the average bytes/sec for IP 192.168.200.230?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What percentage of packets are IPv6?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90081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Conversations Exercise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Open the SlowHTTP-client.pcap and answer:</a:t>
            </a:r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How many IPv4 conversations are there?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How may TCP conversations are there?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Which TCP conversation has the most bytes?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Which destination IP is the top receiver in bytes?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53886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Wireshark Fundamentals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Do you find Wireshark overwhelming?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Don’t kn</a:t>
            </a:r>
            <a:r>
              <a:rPr lang="en-US" dirty="0"/>
              <a:t>ow</a:t>
            </a:r>
            <a:r>
              <a:rPr lang="en" dirty="0"/>
              <a:t> where to start?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Not sure if you captured the problem?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No idea how to find the problem?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This session is for you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Finding the Delay Exercise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365256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" dirty="0"/>
              <a:t>Open the client and server side pcaps:</a:t>
            </a:r>
          </a:p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lang="en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What is the conversation of the slow web page load?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What is the initial RTT in the </a:t>
            </a:r>
            <a:r>
              <a:rPr lang="en-US" dirty="0"/>
              <a:t>client-side</a:t>
            </a:r>
            <a:r>
              <a:rPr lang="en" dirty="0"/>
              <a:t> capture?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How long does it take for the HTTP response in the </a:t>
            </a:r>
            <a:r>
              <a:rPr lang="en-US" dirty="0"/>
              <a:t>client-side</a:t>
            </a:r>
            <a:r>
              <a:rPr lang="en" dirty="0"/>
              <a:t> capture?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-US" dirty="0"/>
              <a:t>How long does it take for the HTTP response in the server-side capture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-US" dirty="0"/>
              <a:t>Who is responsible for the delay?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51345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Questions?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>
                <a:hlinkClick r:id="rId3"/>
              </a:rPr>
              <a:t>kary@packetbomb.com</a:t>
            </a:r>
            <a:endParaRPr lang="en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@Packetbomb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-US" dirty="0"/>
              <a:t>Y</a:t>
            </a:r>
            <a:r>
              <a:rPr lang="en" dirty="0"/>
              <a:t>outube.com/packetbomb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endParaRPr lang="en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Fill out your survey!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048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Case Study Exercise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-US" dirty="0"/>
              <a:t>p</a:t>
            </a:r>
            <a:r>
              <a:rPr lang="en" dirty="0"/>
              <a:t>acketbomb.com/sf21vus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Click on Case Study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7129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Download Files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4537133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dirty="0"/>
              <a:t>packetbomb.com/sf21vus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76924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When to Wireshark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Wireshark is a surgical tool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endParaRPr lang="en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Zoomed in view of a problem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endParaRPr lang="en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Specific problem description with specific data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9286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When Not to Wireshark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High level view of network health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Top talkers across the enterprise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Traffic profile across the enterprise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Lots and lots of data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Non-specific problems AKA slow network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0798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Before Analysis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Defining the Problem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endParaRPr lang="en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Capturing the Data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endParaRPr lang="en" dirty="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Verifying the Data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66072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Defining the Problem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Problem statement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Push from generic to specific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Validate the problem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Do the investigation now so that it’s easier later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1015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Narrow the Problem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6313305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One application? Multiple?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Slow? Broken? Timeout? Error message?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When did it start?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Every time? Intermittent?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One person? Multiple people?</a:t>
            </a: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Exact steps to recreate? Random?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53910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</p:bldLst>
  </p:timing>
</p:sld>
</file>

<file path=ppt/theme/theme1.xml><?xml version="1.0" encoding="utf-8"?>
<a:theme xmlns:a="http://schemas.openxmlformats.org/drawingml/2006/main" name="Viola template">
  <a:themeElements>
    <a:clrScheme name="Custom 347">
      <a:dk1>
        <a:srgbClr val="000000"/>
      </a:dk1>
      <a:lt1>
        <a:srgbClr val="FFFFFF"/>
      </a:lt1>
      <a:dk2>
        <a:srgbClr val="8A8682"/>
      </a:dk2>
      <a:lt2>
        <a:srgbClr val="F0EEE9"/>
      </a:lt2>
      <a:accent1>
        <a:srgbClr val="1497FC"/>
      </a:accent1>
      <a:accent2>
        <a:srgbClr val="C9DAF8"/>
      </a:accent2>
      <a:accent3>
        <a:srgbClr val="43ADFF"/>
      </a:accent3>
      <a:accent4>
        <a:srgbClr val="D8D6D2"/>
      </a:accent4>
      <a:accent5>
        <a:srgbClr val="979593"/>
      </a:accent5>
      <a:accent6>
        <a:srgbClr val="6F6868"/>
      </a:accent6>
      <a:hlink>
        <a:srgbClr val="0000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6138</TotalTime>
  <Words>1108</Words>
  <Application>Microsoft Office PowerPoint</Application>
  <PresentationFormat>On-screen Show (16:9)</PresentationFormat>
  <Paragraphs>194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Trebuchet MS</vt:lpstr>
      <vt:lpstr>Arial</vt:lpstr>
      <vt:lpstr>Lora</vt:lpstr>
      <vt:lpstr>Viola template</vt:lpstr>
      <vt:lpstr>How I Learned to Stop Worrying and Love the PCAP</vt:lpstr>
      <vt:lpstr>Hello!</vt:lpstr>
      <vt:lpstr>Wireshark Fundamentals</vt:lpstr>
      <vt:lpstr>Download Files</vt:lpstr>
      <vt:lpstr>When to Wireshark</vt:lpstr>
      <vt:lpstr>When Not to Wireshark</vt:lpstr>
      <vt:lpstr>Before Analysis</vt:lpstr>
      <vt:lpstr>Defining the Problem</vt:lpstr>
      <vt:lpstr>Narrow the Problem</vt:lpstr>
      <vt:lpstr>Before You Get Data</vt:lpstr>
      <vt:lpstr>Defining the Problem Exercise</vt:lpstr>
      <vt:lpstr>Defining the Problem Exercise</vt:lpstr>
      <vt:lpstr>Defining the Problem Exercise</vt:lpstr>
      <vt:lpstr>Defining the Problem Exercise</vt:lpstr>
      <vt:lpstr>Defining the Problem Exercise</vt:lpstr>
      <vt:lpstr>Defining the Problem Exercise</vt:lpstr>
      <vt:lpstr>Defining the Problem Exercise</vt:lpstr>
      <vt:lpstr>Capturing the Data</vt:lpstr>
      <vt:lpstr>Reproduction Plan</vt:lpstr>
      <vt:lpstr>Where to Capture</vt:lpstr>
      <vt:lpstr>Verifying the Data</vt:lpstr>
      <vt:lpstr>Verifying the Data Exercise</vt:lpstr>
      <vt:lpstr>Verifying the Data Exercise</vt:lpstr>
      <vt:lpstr>Before Analysis Recap</vt:lpstr>
      <vt:lpstr>Wireshark Setup</vt:lpstr>
      <vt:lpstr>Wireshark Setup Exercise</vt:lpstr>
      <vt:lpstr>Analysis First Steps</vt:lpstr>
      <vt:lpstr>PCAP Summary Exercise</vt:lpstr>
      <vt:lpstr>Conversations Exercise</vt:lpstr>
      <vt:lpstr>Finding the Delay Exercise</vt:lpstr>
      <vt:lpstr>Questions?</vt:lpstr>
      <vt:lpstr>Case Study Exercise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Kary Rogers</dc:creator>
  <cp:lastModifiedBy>Kary Rogers</cp:lastModifiedBy>
  <cp:revision>4</cp:revision>
  <dcterms:modified xsi:type="dcterms:W3CDTF">2021-09-17T19:22:15Z</dcterms:modified>
</cp:coreProperties>
</file>