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autoCompressPictures="0">
  <p:sldMasterIdLst>
    <p:sldMasterId id="2147483653" r:id="rId1"/>
  </p:sldMasterIdLst>
  <p:notesMasterIdLst>
    <p:notesMasterId r:id="rId65"/>
  </p:notesMasterIdLst>
  <p:sldIdLst>
    <p:sldId id="256" r:id="rId2"/>
    <p:sldId id="257" r:id="rId3"/>
    <p:sldId id="258" r:id="rId4"/>
    <p:sldId id="259" r:id="rId5"/>
    <p:sldId id="262" r:id="rId6"/>
    <p:sldId id="311" r:id="rId7"/>
    <p:sldId id="310" r:id="rId8"/>
    <p:sldId id="308" r:id="rId9"/>
    <p:sldId id="309" r:id="rId10"/>
    <p:sldId id="313" r:id="rId11"/>
    <p:sldId id="314" r:id="rId12"/>
    <p:sldId id="317" r:id="rId13"/>
    <p:sldId id="318" r:id="rId14"/>
    <p:sldId id="319" r:id="rId15"/>
    <p:sldId id="320" r:id="rId16"/>
    <p:sldId id="333" r:id="rId17"/>
    <p:sldId id="334" r:id="rId18"/>
    <p:sldId id="367" r:id="rId19"/>
    <p:sldId id="374" r:id="rId20"/>
    <p:sldId id="315" r:id="rId21"/>
    <p:sldId id="335" r:id="rId22"/>
    <p:sldId id="371" r:id="rId23"/>
    <p:sldId id="321" r:id="rId24"/>
    <p:sldId id="322" r:id="rId25"/>
    <p:sldId id="327" r:id="rId26"/>
    <p:sldId id="326" r:id="rId27"/>
    <p:sldId id="325" r:id="rId28"/>
    <p:sldId id="324" r:id="rId29"/>
    <p:sldId id="323" r:id="rId30"/>
    <p:sldId id="336" r:id="rId31"/>
    <p:sldId id="337" r:id="rId32"/>
    <p:sldId id="338" r:id="rId33"/>
    <p:sldId id="356" r:id="rId34"/>
    <p:sldId id="332" r:id="rId35"/>
    <p:sldId id="341" r:id="rId36"/>
    <p:sldId id="342" r:id="rId37"/>
    <p:sldId id="343" r:id="rId38"/>
    <p:sldId id="344" r:id="rId39"/>
    <p:sldId id="328" r:id="rId40"/>
    <p:sldId id="363" r:id="rId41"/>
    <p:sldId id="364" r:id="rId42"/>
    <p:sldId id="365" r:id="rId43"/>
    <p:sldId id="366" r:id="rId44"/>
    <p:sldId id="358" r:id="rId45"/>
    <p:sldId id="359" r:id="rId46"/>
    <p:sldId id="329" r:id="rId47"/>
    <p:sldId id="330" r:id="rId48"/>
    <p:sldId id="331" r:id="rId49"/>
    <p:sldId id="339" r:id="rId50"/>
    <p:sldId id="370" r:id="rId51"/>
    <p:sldId id="345" r:id="rId52"/>
    <p:sldId id="346" r:id="rId53"/>
    <p:sldId id="348" r:id="rId54"/>
    <p:sldId id="349" r:id="rId55"/>
    <p:sldId id="350" r:id="rId56"/>
    <p:sldId id="340" r:id="rId57"/>
    <p:sldId id="353" r:id="rId58"/>
    <p:sldId id="354" r:id="rId59"/>
    <p:sldId id="355" r:id="rId60"/>
    <p:sldId id="352" r:id="rId61"/>
    <p:sldId id="372" r:id="rId62"/>
    <p:sldId id="373" r:id="rId63"/>
    <p:sldId id="263" r:id="rId64"/>
  </p:sldIdLst>
  <p:sldSz cx="9144000" cy="5143500" type="screen16x9"/>
  <p:notesSz cx="6858000" cy="9144000"/>
  <p:embeddedFontLst>
    <p:embeddedFont>
      <p:font typeface="Calibri" panose="020F0502020204030204" pitchFamily="34" charset="0"/>
      <p:regular r:id="rId66"/>
      <p:bold r:id="rId67"/>
      <p:italic r:id="rId68"/>
      <p:boldItalic r:id="rId69"/>
    </p:embeddedFont>
    <p:embeddedFont>
      <p:font typeface="Cambria Math" panose="02040503050406030204" pitchFamily="18" charset="0"/>
      <p:regular r:id="rId70"/>
    </p:embeddedFont>
    <p:embeddedFont>
      <p:font typeface="Lora" pitchFamily="2" charset="0"/>
      <p:regular r:id="rId71"/>
      <p:bold r:id="rId72"/>
      <p:italic r:id="rId73"/>
      <p:boldItalic r:id="rId74"/>
    </p:embeddedFont>
    <p:embeddedFont>
      <p:font typeface="Trebuchet MS" panose="020B0603020202020204" pitchFamily="34" charset="0"/>
      <p:regular r:id="rId75"/>
      <p:bold r:id="rId76"/>
      <p:italic r:id="rId77"/>
      <p:boldItalic r:id="rId78"/>
    </p:embeddedFont>
    <p:embeddedFont>
      <p:font typeface="Verdana" panose="020B0604030504040204" pitchFamily="34" charset="0"/>
      <p:regular r:id="rId79"/>
      <p:bold r:id="rId80"/>
      <p:italic r:id="rId81"/>
      <p:boldItalic r:id="rId8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8"/>
    <p:restoredTop sz="94904" autoAdjust="0"/>
  </p:normalViewPr>
  <p:slideViewPr>
    <p:cSldViewPr snapToGrid="0" snapToObjects="1">
      <p:cViewPr varScale="1">
        <p:scale>
          <a:sx n="77" d="100"/>
          <a:sy n="77" d="100"/>
        </p:scale>
        <p:origin x="968" y="5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font" Target="fonts/font3.fntdata"/><Relationship Id="rId76" Type="http://schemas.openxmlformats.org/officeDocument/2006/relationships/font" Target="fonts/font11.fntdata"/><Relationship Id="rId84"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font" Target="fonts/font6.fntdata"/><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font" Target="fonts/font1.fntdata"/><Relationship Id="rId74" Type="http://schemas.openxmlformats.org/officeDocument/2006/relationships/font" Target="fonts/font9.fntdata"/><Relationship Id="rId79" Type="http://schemas.openxmlformats.org/officeDocument/2006/relationships/font" Target="fonts/font14.fntdata"/><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font" Target="fonts/font17.fntdata"/><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font" Target="fonts/font4.fntdata"/><Relationship Id="rId77" Type="http://schemas.openxmlformats.org/officeDocument/2006/relationships/font" Target="fonts/font12.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font" Target="fonts/font7.fntdata"/><Relationship Id="rId80" Type="http://schemas.openxmlformats.org/officeDocument/2006/relationships/font" Target="fonts/font15.fntdata"/><Relationship Id="rId85"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font" Target="fonts/font2.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font" Target="fonts/font5.fntdata"/><Relationship Id="rId75" Type="http://schemas.openxmlformats.org/officeDocument/2006/relationships/font" Target="fonts/font10.fntdata"/><Relationship Id="rId83"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notesMaster" Target="notesMasters/notesMaster1.xml"/><Relationship Id="rId73" Type="http://schemas.openxmlformats.org/officeDocument/2006/relationships/font" Target="fonts/font8.fntdata"/><Relationship Id="rId78" Type="http://schemas.openxmlformats.org/officeDocument/2006/relationships/font" Target="fonts/font13.fntdata"/><Relationship Id="rId81" Type="http://schemas.openxmlformats.org/officeDocument/2006/relationships/font" Target="fonts/font16.fntdata"/><Relationship Id="rId86"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317500">
              <a:spcBef>
                <a:spcPts val="0"/>
              </a:spcBef>
              <a:spcAft>
                <a:spcPts val="0"/>
              </a:spcAft>
              <a:buSzPts val="1400"/>
              <a:buChar char="●"/>
              <a:defRPr sz="1100"/>
            </a:lvl1pPr>
            <a:lvl2pPr marL="914400" lvl="1" indent="-317500">
              <a:spcBef>
                <a:spcPts val="0"/>
              </a:spcBef>
              <a:spcAft>
                <a:spcPts val="0"/>
              </a:spcAft>
              <a:buSzPts val="1400"/>
              <a:buChar char="○"/>
              <a:defRPr sz="1100"/>
            </a:lvl2pPr>
            <a:lvl3pPr marL="1371600" lvl="2" indent="-317500">
              <a:spcBef>
                <a:spcPts val="0"/>
              </a:spcBef>
              <a:spcAft>
                <a:spcPts val="0"/>
              </a:spcAft>
              <a:buSzPts val="1400"/>
              <a:buChar char="■"/>
              <a:defRPr sz="1100"/>
            </a:lvl3pPr>
            <a:lvl4pPr marL="1828800" lvl="3" indent="-317500">
              <a:spcBef>
                <a:spcPts val="0"/>
              </a:spcBef>
              <a:spcAft>
                <a:spcPts val="0"/>
              </a:spcAft>
              <a:buSzPts val="1400"/>
              <a:buChar char="●"/>
              <a:defRPr sz="1100"/>
            </a:lvl4pPr>
            <a:lvl5pPr marL="2286000" lvl="4" indent="-317500">
              <a:spcBef>
                <a:spcPts val="0"/>
              </a:spcBef>
              <a:spcAft>
                <a:spcPts val="0"/>
              </a:spcAft>
              <a:buSzPts val="1400"/>
              <a:buChar char="○"/>
              <a:defRPr sz="1100"/>
            </a:lvl5pPr>
            <a:lvl6pPr marL="2743200" lvl="5" indent="-317500">
              <a:spcBef>
                <a:spcPts val="0"/>
              </a:spcBef>
              <a:spcAft>
                <a:spcPts val="0"/>
              </a:spcAft>
              <a:buSzPts val="1400"/>
              <a:buChar char="■"/>
              <a:defRPr sz="1100"/>
            </a:lvl6pPr>
            <a:lvl7pPr marL="3200400" lvl="6" indent="-317500">
              <a:spcBef>
                <a:spcPts val="0"/>
              </a:spcBef>
              <a:spcAft>
                <a:spcPts val="0"/>
              </a:spcAft>
              <a:buSzPts val="1400"/>
              <a:buChar char="●"/>
              <a:defRPr sz="1100"/>
            </a:lvl7pPr>
            <a:lvl8pPr marL="3657600" lvl="7" indent="-317500">
              <a:spcBef>
                <a:spcPts val="0"/>
              </a:spcBef>
              <a:spcAft>
                <a:spcPts val="0"/>
              </a:spcAft>
              <a:buSzPts val="1400"/>
              <a:buChar char="○"/>
              <a:defRPr sz="1100"/>
            </a:lvl8pPr>
            <a:lvl9pPr marL="4114800" lvl="8" indent="-317500">
              <a:spcBef>
                <a:spcPts val="0"/>
              </a:spcBef>
              <a:spcAft>
                <a:spcPts val="0"/>
              </a:spcAft>
              <a:buSzPts val="14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
        <p:cNvGrpSpPr/>
        <p:nvPr/>
      </p:nvGrpSpPr>
      <p:grpSpPr>
        <a:xfrm>
          <a:off x="0" y="0"/>
          <a:ext cx="0" cy="0"/>
          <a:chOff x="0" y="0"/>
          <a:chExt cx="0" cy="0"/>
        </a:xfrm>
      </p:grpSpPr>
      <p:sp>
        <p:nvSpPr>
          <p:cNvPr id="33" name="Google Shape;33;g35f391192_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 name="Google Shape;34;g35f391192_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Notice not focused on trigger to report generation?  That piece seems to be working – data is generated and a </a:t>
            </a:r>
            <a:r>
              <a:rPr lang="en-US" dirty="0" err="1"/>
              <a:t>nok</a:t>
            </a:r>
            <a:r>
              <a:rPr lang="en-US" dirty="0"/>
              <a:t> log is generated so seems like trigger is ok.</a:t>
            </a:r>
          </a:p>
        </p:txBody>
      </p:sp>
    </p:spTree>
    <p:extLst>
      <p:ext uri="{BB962C8B-B14F-4D97-AF65-F5344CB8AC3E}">
        <p14:creationId xmlns:p14="http://schemas.microsoft.com/office/powerpoint/2010/main" val="20546081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Wireshark provides a fundamental advantage: know what we expect at the packet level so feedback is fast</a:t>
            </a:r>
          </a:p>
        </p:txBody>
      </p:sp>
    </p:spTree>
    <p:extLst>
      <p:ext uri="{BB962C8B-B14F-4D97-AF65-F5344CB8AC3E}">
        <p14:creationId xmlns:p14="http://schemas.microsoft.com/office/powerpoint/2010/main" val="36685381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39700" indent="0">
              <a:buNone/>
            </a:pPr>
            <a:r>
              <a:rPr lang="en-US" dirty="0"/>
              <a:t>Line by line even does the EOL characters strip!</a:t>
            </a:r>
          </a:p>
        </p:txBody>
      </p:sp>
    </p:spTree>
    <p:extLst>
      <p:ext uri="{BB962C8B-B14F-4D97-AF65-F5344CB8AC3E}">
        <p14:creationId xmlns:p14="http://schemas.microsoft.com/office/powerpoint/2010/main" val="25753214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
        <p:cNvGrpSpPr/>
        <p:nvPr/>
      </p:nvGrpSpPr>
      <p:grpSpPr>
        <a:xfrm>
          <a:off x="0" y="0"/>
          <a:ext cx="0" cy="0"/>
          <a:chOff x="0" y="0"/>
          <a:chExt cx="0" cy="0"/>
        </a:xfrm>
      </p:grpSpPr>
      <p:sp>
        <p:nvSpPr>
          <p:cNvPr id="41" name="Google Shape;41;g35f391192_0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 name="Google Shape;42;g35f391192_0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
        <p:cNvGrpSpPr/>
        <p:nvPr/>
      </p:nvGrpSpPr>
      <p:grpSpPr>
        <a:xfrm>
          <a:off x="0" y="0"/>
          <a:ext cx="0" cy="0"/>
          <a:chOff x="0" y="0"/>
          <a:chExt cx="0" cy="0"/>
        </a:xfrm>
      </p:grpSpPr>
      <p:sp>
        <p:nvSpPr>
          <p:cNvPr id="49" name="Google Shape;49;gd03d26d6a2_0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0" name="Google Shape;50;gd03d26d6a2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
        <p:cNvGrpSpPr/>
        <p:nvPr/>
      </p:nvGrpSpPr>
      <p:grpSpPr>
        <a:xfrm>
          <a:off x="0" y="0"/>
          <a:ext cx="0" cy="0"/>
          <a:chOff x="0" y="0"/>
          <a:chExt cx="0" cy="0"/>
        </a:xfrm>
      </p:grpSpPr>
      <p:sp>
        <p:nvSpPr>
          <p:cNvPr id="49" name="Google Shape;49;gd03d26d6a2_0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0" name="Google Shape;50;gd03d26d6a2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9455337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
        <p:cNvGrpSpPr/>
        <p:nvPr/>
      </p:nvGrpSpPr>
      <p:grpSpPr>
        <a:xfrm>
          <a:off x="0" y="0"/>
          <a:ext cx="0" cy="0"/>
          <a:chOff x="0" y="0"/>
          <a:chExt cx="0" cy="0"/>
        </a:xfrm>
      </p:grpSpPr>
      <p:sp>
        <p:nvSpPr>
          <p:cNvPr id="49" name="Google Shape;49;gd03d26d6a2_0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0" name="Google Shape;50;gd03d26d6a2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5997792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39700" indent="0">
              <a:buNone/>
            </a:pPr>
            <a:r>
              <a:rPr lang="en-US" dirty="0"/>
              <a:t>Image from https://www.cloudflare.com/learning/network-layer/what-is-mss/</a:t>
            </a:r>
          </a:p>
        </p:txBody>
      </p:sp>
    </p:spTree>
    <p:extLst>
      <p:ext uri="{BB962C8B-B14F-4D97-AF65-F5344CB8AC3E}">
        <p14:creationId xmlns:p14="http://schemas.microsoft.com/office/powerpoint/2010/main" val="22533141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397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b="0" i="0" dirty="0">
                <a:solidFill>
                  <a:srgbClr val="374957"/>
                </a:solidFill>
                <a:effectLst/>
                <a:latin typeface="+mj-lt"/>
              </a:rPr>
              <a:t>Pony: Designed by </a:t>
            </a:r>
            <a:r>
              <a:rPr lang="en-US" b="0" i="0" dirty="0" err="1">
                <a:solidFill>
                  <a:srgbClr val="374957"/>
                </a:solidFill>
                <a:effectLst/>
                <a:latin typeface="+mj-lt"/>
              </a:rPr>
              <a:t>Freepik</a:t>
            </a:r>
            <a:endParaRPr lang="en-US" dirty="0">
              <a:latin typeface="+mj-lt"/>
            </a:endParaRPr>
          </a:p>
          <a:p>
            <a:pPr marL="139700" indent="0">
              <a:buNone/>
            </a:pPr>
            <a:endParaRPr lang="en-US" dirty="0"/>
          </a:p>
        </p:txBody>
      </p:sp>
    </p:spTree>
    <p:extLst>
      <p:ext uri="{BB962C8B-B14F-4D97-AF65-F5344CB8AC3E}">
        <p14:creationId xmlns:p14="http://schemas.microsoft.com/office/powerpoint/2010/main" val="16535387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8067619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39700" indent="0">
              <a:buNone/>
            </a:pPr>
            <a:r>
              <a:rPr lang="en-US" dirty="0"/>
              <a:t>We look for the set of things that correlate, and hope that one of them turns out to have a causal relationship</a:t>
            </a:r>
          </a:p>
        </p:txBody>
      </p:sp>
    </p:spTree>
    <p:extLst>
      <p:ext uri="{BB962C8B-B14F-4D97-AF65-F5344CB8AC3E}">
        <p14:creationId xmlns:p14="http://schemas.microsoft.com/office/powerpoint/2010/main" val="4119286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10"/>
        <p:cNvGrpSpPr/>
        <p:nvPr/>
      </p:nvGrpSpPr>
      <p:grpSpPr>
        <a:xfrm>
          <a:off x="0" y="0"/>
          <a:ext cx="0" cy="0"/>
          <a:chOff x="0" y="0"/>
          <a:chExt cx="0" cy="0"/>
        </a:xfrm>
      </p:grpSpPr>
      <p:sp>
        <p:nvSpPr>
          <p:cNvPr id="11" name="Google Shape;11;p2"/>
          <p:cNvSpPr txBox="1">
            <a:spLocks noGrp="1"/>
          </p:cNvSpPr>
          <p:nvPr>
            <p:ph type="ctrTitle"/>
          </p:nvPr>
        </p:nvSpPr>
        <p:spPr>
          <a:xfrm>
            <a:off x="920430" y="1699088"/>
            <a:ext cx="4523700" cy="1159800"/>
          </a:xfrm>
          <a:prstGeom prst="rect">
            <a:avLst/>
          </a:prstGeom>
        </p:spPr>
        <p:txBody>
          <a:bodyPr spcFirstLastPara="1" wrap="square" lIns="91425" tIns="91425" rIns="91425" bIns="91425" anchor="b" anchorCtr="0">
            <a:noAutofit/>
          </a:bodyPr>
          <a:lstStyle>
            <a:lvl1pPr lvl="0">
              <a:spcBef>
                <a:spcPts val="0"/>
              </a:spcBef>
              <a:spcAft>
                <a:spcPts val="0"/>
              </a:spcAft>
              <a:buSzPts val="3600"/>
              <a:buFont typeface="Trebuchet MS"/>
              <a:buNone/>
              <a:defRPr sz="3600">
                <a:latin typeface="Trebuchet MS"/>
                <a:ea typeface="Trebuchet MS"/>
                <a:cs typeface="Trebuchet MS"/>
                <a:sym typeface="Trebuchet MS"/>
              </a:defRPr>
            </a:lvl1pPr>
            <a:lvl2pPr lvl="1">
              <a:spcBef>
                <a:spcPts val="0"/>
              </a:spcBef>
              <a:spcAft>
                <a:spcPts val="0"/>
              </a:spcAft>
              <a:buSzPts val="3600"/>
              <a:buNone/>
              <a:defRPr sz="3600"/>
            </a:lvl2pPr>
            <a:lvl3pPr lvl="2">
              <a:spcBef>
                <a:spcPts val="0"/>
              </a:spcBef>
              <a:spcAft>
                <a:spcPts val="0"/>
              </a:spcAft>
              <a:buSzPts val="3600"/>
              <a:buNone/>
              <a:defRPr sz="3600"/>
            </a:lvl3pPr>
            <a:lvl4pPr lvl="3">
              <a:spcBef>
                <a:spcPts val="0"/>
              </a:spcBef>
              <a:spcAft>
                <a:spcPts val="0"/>
              </a:spcAft>
              <a:buSzPts val="3600"/>
              <a:buNone/>
              <a:defRPr sz="3600"/>
            </a:lvl4pPr>
            <a:lvl5pPr lvl="4">
              <a:spcBef>
                <a:spcPts val="0"/>
              </a:spcBef>
              <a:spcAft>
                <a:spcPts val="0"/>
              </a:spcAft>
              <a:buSzPts val="3600"/>
              <a:buNone/>
              <a:defRPr sz="3600"/>
            </a:lvl5pPr>
            <a:lvl6pPr lvl="5">
              <a:spcBef>
                <a:spcPts val="0"/>
              </a:spcBef>
              <a:spcAft>
                <a:spcPts val="0"/>
              </a:spcAft>
              <a:buSzPts val="3600"/>
              <a:buNone/>
              <a:defRPr sz="3600"/>
            </a:lvl6pPr>
            <a:lvl7pPr lvl="6">
              <a:spcBef>
                <a:spcPts val="0"/>
              </a:spcBef>
              <a:spcAft>
                <a:spcPts val="0"/>
              </a:spcAft>
              <a:buSzPts val="3600"/>
              <a:buNone/>
              <a:defRPr sz="3600"/>
            </a:lvl7pPr>
            <a:lvl8pPr lvl="7">
              <a:spcBef>
                <a:spcPts val="0"/>
              </a:spcBef>
              <a:spcAft>
                <a:spcPts val="0"/>
              </a:spcAft>
              <a:buSzPts val="3600"/>
              <a:buNone/>
              <a:defRPr sz="3600"/>
            </a:lvl8pPr>
            <a:lvl9pPr lvl="8">
              <a:spcBef>
                <a:spcPts val="0"/>
              </a:spcBef>
              <a:spcAft>
                <a:spcPts val="0"/>
              </a:spcAft>
              <a:buSzPts val="3600"/>
              <a:buNone/>
              <a:defRPr sz="3600"/>
            </a:lvl9pPr>
          </a:lstStyle>
          <a:p>
            <a:endParaRPr/>
          </a:p>
        </p:txBody>
      </p:sp>
      <p:cxnSp>
        <p:nvCxnSpPr>
          <p:cNvPr id="12" name="Google Shape;12;p2"/>
          <p:cNvCxnSpPr/>
          <p:nvPr/>
        </p:nvCxnSpPr>
        <p:spPr>
          <a:xfrm>
            <a:off x="-6025" y="3676512"/>
            <a:ext cx="9162000" cy="0"/>
          </a:xfrm>
          <a:prstGeom prst="straightConnector1">
            <a:avLst/>
          </a:prstGeom>
          <a:noFill/>
          <a:ln w="9525" cap="flat" cmpd="sng">
            <a:solidFill>
              <a:srgbClr val="000000"/>
            </a:solidFill>
            <a:prstDash val="solid"/>
            <a:round/>
            <a:headEnd type="none" w="med" len="med"/>
            <a:tailEnd type="none" w="med" len="med"/>
          </a:ln>
        </p:spPr>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 1 column" type="tx">
  <p:cSld name="TITLE_AND_BODY">
    <p:spTree>
      <p:nvGrpSpPr>
        <p:cNvPr id="1" name="Shape 13"/>
        <p:cNvGrpSpPr/>
        <p:nvPr/>
      </p:nvGrpSpPr>
      <p:grpSpPr>
        <a:xfrm>
          <a:off x="0" y="0"/>
          <a:ext cx="0" cy="0"/>
          <a:chOff x="0" y="0"/>
          <a:chExt cx="0" cy="0"/>
        </a:xfrm>
      </p:grpSpPr>
      <p:cxnSp>
        <p:nvCxnSpPr>
          <p:cNvPr id="14" name="Google Shape;14;p3"/>
          <p:cNvCxnSpPr/>
          <p:nvPr/>
        </p:nvCxnSpPr>
        <p:spPr>
          <a:xfrm>
            <a:off x="0" y="1131725"/>
            <a:ext cx="1375800" cy="0"/>
          </a:xfrm>
          <a:prstGeom prst="straightConnector1">
            <a:avLst/>
          </a:prstGeom>
          <a:noFill/>
          <a:ln w="9525" cap="flat" cmpd="sng">
            <a:solidFill>
              <a:srgbClr val="CCCCCC"/>
            </a:solidFill>
            <a:prstDash val="solid"/>
            <a:round/>
            <a:headEnd type="none" w="med" len="med"/>
            <a:tailEnd type="none" w="med" len="med"/>
          </a:ln>
        </p:spPr>
      </p:cxnSp>
      <p:sp>
        <p:nvSpPr>
          <p:cNvPr id="15" name="Google Shape;15;p3"/>
          <p:cNvSpPr/>
          <p:nvPr/>
        </p:nvSpPr>
        <p:spPr>
          <a:xfrm>
            <a:off x="817475" y="928767"/>
            <a:ext cx="405900" cy="4059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16;p3"/>
          <p:cNvSpPr txBox="1">
            <a:spLocks noGrp="1"/>
          </p:cNvSpPr>
          <p:nvPr>
            <p:ph type="title"/>
          </p:nvPr>
        </p:nvSpPr>
        <p:spPr>
          <a:xfrm>
            <a:off x="1381250" y="922668"/>
            <a:ext cx="3878400" cy="435600"/>
          </a:xfrm>
          <a:prstGeom prst="rect">
            <a:avLst/>
          </a:prstGeom>
        </p:spPr>
        <p:txBody>
          <a:bodyPr spcFirstLastPara="1" wrap="square" lIns="91425" tIns="91425" rIns="91425" bIns="91425" anchor="ctr" anchorCtr="0">
            <a:noAutofit/>
          </a:bodyPr>
          <a:lstStyle>
            <a:lvl1pPr lvl="0" rtl="0">
              <a:spcBef>
                <a:spcPts val="0"/>
              </a:spcBef>
              <a:spcAft>
                <a:spcPts val="0"/>
              </a:spcAft>
              <a:buSzPts val="2000"/>
              <a:buNone/>
              <a:defRPr sz="2000"/>
            </a:lvl1pPr>
            <a:lvl2pPr lvl="1" rtl="0">
              <a:spcBef>
                <a:spcPts val="0"/>
              </a:spcBef>
              <a:spcAft>
                <a:spcPts val="0"/>
              </a:spcAft>
              <a:buSzPts val="2000"/>
              <a:buFont typeface="Lora"/>
              <a:buNone/>
              <a:defRPr sz="2000" b="1">
                <a:highlight>
                  <a:srgbClr val="FFFFFF"/>
                </a:highlight>
                <a:latin typeface="Lora"/>
                <a:ea typeface="Lora"/>
                <a:cs typeface="Lora"/>
                <a:sym typeface="Lora"/>
              </a:defRPr>
            </a:lvl2pPr>
            <a:lvl3pPr lvl="2" rtl="0">
              <a:spcBef>
                <a:spcPts val="0"/>
              </a:spcBef>
              <a:spcAft>
                <a:spcPts val="0"/>
              </a:spcAft>
              <a:buSzPts val="2000"/>
              <a:buFont typeface="Lora"/>
              <a:buNone/>
              <a:defRPr sz="2000" b="1">
                <a:highlight>
                  <a:srgbClr val="FFFFFF"/>
                </a:highlight>
                <a:latin typeface="Lora"/>
                <a:ea typeface="Lora"/>
                <a:cs typeface="Lora"/>
                <a:sym typeface="Lora"/>
              </a:defRPr>
            </a:lvl3pPr>
            <a:lvl4pPr lvl="3" rtl="0">
              <a:spcBef>
                <a:spcPts val="0"/>
              </a:spcBef>
              <a:spcAft>
                <a:spcPts val="0"/>
              </a:spcAft>
              <a:buSzPts val="2000"/>
              <a:buFont typeface="Lora"/>
              <a:buNone/>
              <a:defRPr sz="2000" b="1">
                <a:highlight>
                  <a:srgbClr val="FFFFFF"/>
                </a:highlight>
                <a:latin typeface="Lora"/>
                <a:ea typeface="Lora"/>
                <a:cs typeface="Lora"/>
                <a:sym typeface="Lora"/>
              </a:defRPr>
            </a:lvl4pPr>
            <a:lvl5pPr lvl="4" rtl="0">
              <a:spcBef>
                <a:spcPts val="0"/>
              </a:spcBef>
              <a:spcAft>
                <a:spcPts val="0"/>
              </a:spcAft>
              <a:buSzPts val="2000"/>
              <a:buFont typeface="Lora"/>
              <a:buNone/>
              <a:defRPr sz="2000" b="1">
                <a:highlight>
                  <a:srgbClr val="FFFFFF"/>
                </a:highlight>
                <a:latin typeface="Lora"/>
                <a:ea typeface="Lora"/>
                <a:cs typeface="Lora"/>
                <a:sym typeface="Lora"/>
              </a:defRPr>
            </a:lvl5pPr>
            <a:lvl6pPr lvl="5" rtl="0">
              <a:spcBef>
                <a:spcPts val="0"/>
              </a:spcBef>
              <a:spcAft>
                <a:spcPts val="0"/>
              </a:spcAft>
              <a:buSzPts val="2000"/>
              <a:buFont typeface="Lora"/>
              <a:buNone/>
              <a:defRPr sz="2000" b="1">
                <a:highlight>
                  <a:srgbClr val="FFFFFF"/>
                </a:highlight>
                <a:latin typeface="Lora"/>
                <a:ea typeface="Lora"/>
                <a:cs typeface="Lora"/>
                <a:sym typeface="Lora"/>
              </a:defRPr>
            </a:lvl6pPr>
            <a:lvl7pPr lvl="6" rtl="0">
              <a:spcBef>
                <a:spcPts val="0"/>
              </a:spcBef>
              <a:spcAft>
                <a:spcPts val="0"/>
              </a:spcAft>
              <a:buSzPts val="2000"/>
              <a:buFont typeface="Lora"/>
              <a:buNone/>
              <a:defRPr sz="2000" b="1">
                <a:highlight>
                  <a:srgbClr val="FFFFFF"/>
                </a:highlight>
                <a:latin typeface="Lora"/>
                <a:ea typeface="Lora"/>
                <a:cs typeface="Lora"/>
                <a:sym typeface="Lora"/>
              </a:defRPr>
            </a:lvl7pPr>
            <a:lvl8pPr lvl="7" rtl="0">
              <a:spcBef>
                <a:spcPts val="0"/>
              </a:spcBef>
              <a:spcAft>
                <a:spcPts val="0"/>
              </a:spcAft>
              <a:buSzPts val="2000"/>
              <a:buFont typeface="Lora"/>
              <a:buNone/>
              <a:defRPr sz="2000" b="1">
                <a:highlight>
                  <a:srgbClr val="FFFFFF"/>
                </a:highlight>
                <a:latin typeface="Lora"/>
                <a:ea typeface="Lora"/>
                <a:cs typeface="Lora"/>
                <a:sym typeface="Lora"/>
              </a:defRPr>
            </a:lvl8pPr>
            <a:lvl9pPr lvl="8" rtl="0">
              <a:spcBef>
                <a:spcPts val="0"/>
              </a:spcBef>
              <a:spcAft>
                <a:spcPts val="0"/>
              </a:spcAft>
              <a:buSzPts val="2000"/>
              <a:buFont typeface="Lora"/>
              <a:buNone/>
              <a:defRPr sz="2000" b="1">
                <a:highlight>
                  <a:srgbClr val="FFFFFF"/>
                </a:highlight>
                <a:latin typeface="Lora"/>
                <a:ea typeface="Lora"/>
                <a:cs typeface="Lora"/>
                <a:sym typeface="Lora"/>
              </a:defRPr>
            </a:lvl9pPr>
          </a:lstStyle>
          <a:p>
            <a:endParaRPr/>
          </a:p>
        </p:txBody>
      </p:sp>
      <p:sp>
        <p:nvSpPr>
          <p:cNvPr id="17" name="Google Shape;17;p3"/>
          <p:cNvSpPr txBox="1">
            <a:spLocks noGrp="1"/>
          </p:cNvSpPr>
          <p:nvPr>
            <p:ph type="body" idx="1"/>
          </p:nvPr>
        </p:nvSpPr>
        <p:spPr>
          <a:xfrm>
            <a:off x="1381250" y="1616470"/>
            <a:ext cx="6809700" cy="3112200"/>
          </a:xfrm>
          <a:prstGeom prst="rect">
            <a:avLst/>
          </a:prstGeom>
        </p:spPr>
        <p:txBody>
          <a:bodyPr spcFirstLastPara="1" wrap="square" lIns="91425" tIns="91425" rIns="91425" bIns="91425" anchor="t" anchorCtr="0">
            <a:noAutofit/>
          </a:bodyPr>
          <a:lstStyle>
            <a:lvl1pPr marL="457200" lvl="0" indent="-381000" rtl="0">
              <a:spcBef>
                <a:spcPts val="600"/>
              </a:spcBef>
              <a:spcAft>
                <a:spcPts val="0"/>
              </a:spcAft>
              <a:buSzPts val="2400"/>
              <a:buChar char="◉"/>
              <a:defRPr sz="2400"/>
            </a:lvl1pPr>
            <a:lvl2pPr marL="914400" lvl="1" indent="-355600" rtl="0">
              <a:spcBef>
                <a:spcPts val="0"/>
              </a:spcBef>
              <a:spcAft>
                <a:spcPts val="0"/>
              </a:spcAft>
              <a:buSzPts val="2000"/>
              <a:buChar char="○"/>
              <a:defRPr sz="2000"/>
            </a:lvl2pPr>
            <a:lvl3pPr marL="1371600" lvl="2" indent="-355600" rtl="0">
              <a:spcBef>
                <a:spcPts val="0"/>
              </a:spcBef>
              <a:spcAft>
                <a:spcPts val="0"/>
              </a:spcAft>
              <a:buSzPts val="2000"/>
              <a:buChar char="■"/>
              <a:defRPr sz="2000"/>
            </a:lvl3pPr>
            <a:lvl4pPr marL="1828800" lvl="3" indent="-342900" rtl="0">
              <a:spcBef>
                <a:spcPts val="0"/>
              </a:spcBef>
              <a:spcAft>
                <a:spcPts val="0"/>
              </a:spcAft>
              <a:buSzPts val="1800"/>
              <a:buChar char="●"/>
              <a:defRPr sz="1800"/>
            </a:lvl4pPr>
            <a:lvl5pPr marL="2286000" lvl="4" indent="-342900" rtl="0">
              <a:spcBef>
                <a:spcPts val="0"/>
              </a:spcBef>
              <a:spcAft>
                <a:spcPts val="0"/>
              </a:spcAft>
              <a:buClr>
                <a:srgbClr val="4A86E8"/>
              </a:buClr>
              <a:buSzPts val="1800"/>
              <a:buChar char="○"/>
              <a:defRPr sz="1800"/>
            </a:lvl5pPr>
            <a:lvl6pPr marL="2743200" lvl="5" indent="-342900" rtl="0">
              <a:spcBef>
                <a:spcPts val="0"/>
              </a:spcBef>
              <a:spcAft>
                <a:spcPts val="0"/>
              </a:spcAft>
              <a:buClr>
                <a:srgbClr val="4A86E8"/>
              </a:buClr>
              <a:buSzPts val="1800"/>
              <a:buChar char="■"/>
              <a:defRPr sz="1800"/>
            </a:lvl6pPr>
            <a:lvl7pPr marL="3200400" lvl="6" indent="-342900" rtl="0">
              <a:spcBef>
                <a:spcPts val="0"/>
              </a:spcBef>
              <a:spcAft>
                <a:spcPts val="0"/>
              </a:spcAft>
              <a:buClr>
                <a:srgbClr val="4A86E8"/>
              </a:buClr>
              <a:buSzPts val="1800"/>
              <a:buChar char="●"/>
              <a:defRPr sz="1800"/>
            </a:lvl7pPr>
            <a:lvl8pPr marL="3657600" lvl="7" indent="-342900" rtl="0">
              <a:spcBef>
                <a:spcPts val="0"/>
              </a:spcBef>
              <a:spcAft>
                <a:spcPts val="0"/>
              </a:spcAft>
              <a:buClr>
                <a:srgbClr val="4A86E8"/>
              </a:buClr>
              <a:buSzPts val="1800"/>
              <a:buChar char="○"/>
              <a:defRPr sz="1800"/>
            </a:lvl8pPr>
            <a:lvl9pPr marL="4114800" lvl="8" indent="-342900" rtl="0">
              <a:spcBef>
                <a:spcPts val="0"/>
              </a:spcBef>
              <a:spcAft>
                <a:spcPts val="0"/>
              </a:spcAft>
              <a:buClr>
                <a:srgbClr val="4A86E8"/>
              </a:buClr>
              <a:buSzPts val="1800"/>
              <a:buChar char="■"/>
              <a:defRPr sz="1800"/>
            </a:lvl9pPr>
          </a:lstStyle>
          <a:p>
            <a:endParaRPr/>
          </a:p>
        </p:txBody>
      </p:sp>
      <p:cxnSp>
        <p:nvCxnSpPr>
          <p:cNvPr id="18" name="Google Shape;18;p3"/>
          <p:cNvCxnSpPr/>
          <p:nvPr/>
        </p:nvCxnSpPr>
        <p:spPr>
          <a:xfrm>
            <a:off x="5265650" y="1131725"/>
            <a:ext cx="3878400" cy="0"/>
          </a:xfrm>
          <a:prstGeom prst="straightConnector1">
            <a:avLst/>
          </a:prstGeom>
          <a:noFill/>
          <a:ln w="9525" cap="flat" cmpd="sng">
            <a:solidFill>
              <a:srgbClr val="CCCCCC"/>
            </a:solidFill>
            <a:prstDash val="solid"/>
            <a:round/>
            <a:headEnd type="none" w="med" len="med"/>
            <a:tailEnd type="none" w="med" len="med"/>
          </a:ln>
        </p:spPr>
      </p:cxn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 2 columns" type="twoColTx">
  <p:cSld name="TITLE_AND_TWO_COLUMNS">
    <p:spTree>
      <p:nvGrpSpPr>
        <p:cNvPr id="1" name="Shape 19"/>
        <p:cNvGrpSpPr/>
        <p:nvPr/>
      </p:nvGrpSpPr>
      <p:grpSpPr>
        <a:xfrm>
          <a:off x="0" y="0"/>
          <a:ext cx="0" cy="0"/>
          <a:chOff x="0" y="0"/>
          <a:chExt cx="0" cy="0"/>
        </a:xfrm>
      </p:grpSpPr>
      <p:sp>
        <p:nvSpPr>
          <p:cNvPr id="20" name="Google Shape;20;p4"/>
          <p:cNvSpPr txBox="1">
            <a:spLocks noGrp="1"/>
          </p:cNvSpPr>
          <p:nvPr>
            <p:ph type="title"/>
          </p:nvPr>
        </p:nvSpPr>
        <p:spPr>
          <a:xfrm>
            <a:off x="1381250" y="922668"/>
            <a:ext cx="3878400" cy="435600"/>
          </a:xfrm>
          <a:prstGeom prst="rect">
            <a:avLst/>
          </a:prstGeom>
        </p:spPr>
        <p:txBody>
          <a:bodyPr spcFirstLastPara="1" wrap="square" lIns="91425" tIns="91425" rIns="91425" bIns="91425" anchor="ctr" anchorCtr="0">
            <a:noAutofit/>
          </a:bodyPr>
          <a:lstStyle>
            <a:lvl1pPr lvl="0">
              <a:spcBef>
                <a:spcPts val="0"/>
              </a:spcBef>
              <a:spcAft>
                <a:spcPts val="0"/>
              </a:spcAft>
              <a:buSzPts val="2000"/>
              <a:buNone/>
              <a:defRPr/>
            </a:lvl1pPr>
            <a:lvl2pPr lvl="1">
              <a:spcBef>
                <a:spcPts val="0"/>
              </a:spcBef>
              <a:spcAft>
                <a:spcPts val="0"/>
              </a:spcAft>
              <a:buSzPts val="2000"/>
              <a:buNone/>
              <a:defRPr/>
            </a:lvl2pPr>
            <a:lvl3pPr lvl="2">
              <a:spcBef>
                <a:spcPts val="0"/>
              </a:spcBef>
              <a:spcAft>
                <a:spcPts val="0"/>
              </a:spcAft>
              <a:buSzPts val="2000"/>
              <a:buNone/>
              <a:defRPr/>
            </a:lvl3pPr>
            <a:lvl4pPr lvl="3">
              <a:spcBef>
                <a:spcPts val="0"/>
              </a:spcBef>
              <a:spcAft>
                <a:spcPts val="0"/>
              </a:spcAft>
              <a:buSzPts val="2000"/>
              <a:buNone/>
              <a:defRPr/>
            </a:lvl4pPr>
            <a:lvl5pPr lvl="4">
              <a:spcBef>
                <a:spcPts val="0"/>
              </a:spcBef>
              <a:spcAft>
                <a:spcPts val="0"/>
              </a:spcAft>
              <a:buSzPts val="2000"/>
              <a:buNone/>
              <a:defRPr/>
            </a:lvl5pPr>
            <a:lvl6pPr lvl="5">
              <a:spcBef>
                <a:spcPts val="0"/>
              </a:spcBef>
              <a:spcAft>
                <a:spcPts val="0"/>
              </a:spcAft>
              <a:buSzPts val="2000"/>
              <a:buNone/>
              <a:defRPr/>
            </a:lvl6pPr>
            <a:lvl7pPr lvl="6">
              <a:spcBef>
                <a:spcPts val="0"/>
              </a:spcBef>
              <a:spcAft>
                <a:spcPts val="0"/>
              </a:spcAft>
              <a:buSzPts val="2000"/>
              <a:buNone/>
              <a:defRPr/>
            </a:lvl7pPr>
            <a:lvl8pPr lvl="7">
              <a:spcBef>
                <a:spcPts val="0"/>
              </a:spcBef>
              <a:spcAft>
                <a:spcPts val="0"/>
              </a:spcAft>
              <a:buSzPts val="2000"/>
              <a:buNone/>
              <a:defRPr/>
            </a:lvl8pPr>
            <a:lvl9pPr lvl="8">
              <a:spcBef>
                <a:spcPts val="0"/>
              </a:spcBef>
              <a:spcAft>
                <a:spcPts val="0"/>
              </a:spcAft>
              <a:buSzPts val="2000"/>
              <a:buNone/>
              <a:defRPr/>
            </a:lvl9pPr>
          </a:lstStyle>
          <a:p>
            <a:endParaRPr/>
          </a:p>
        </p:txBody>
      </p:sp>
      <p:sp>
        <p:nvSpPr>
          <p:cNvPr id="21" name="Google Shape;21;p4"/>
          <p:cNvSpPr txBox="1">
            <a:spLocks noGrp="1"/>
          </p:cNvSpPr>
          <p:nvPr>
            <p:ph type="body" idx="1"/>
          </p:nvPr>
        </p:nvSpPr>
        <p:spPr>
          <a:xfrm>
            <a:off x="771650" y="1618700"/>
            <a:ext cx="3425400" cy="3231000"/>
          </a:xfrm>
          <a:prstGeom prst="rect">
            <a:avLst/>
          </a:prstGeom>
        </p:spPr>
        <p:txBody>
          <a:bodyPr spcFirstLastPara="1" wrap="square" lIns="91425" tIns="91425" rIns="91425" bIns="91425" anchor="t" anchorCtr="0">
            <a:noAutofit/>
          </a:bodyPr>
          <a:lstStyle>
            <a:lvl1pPr marL="457200" lvl="0" indent="-355600">
              <a:spcBef>
                <a:spcPts val="600"/>
              </a:spcBef>
              <a:spcAft>
                <a:spcPts val="0"/>
              </a:spcAft>
              <a:buSzPts val="2000"/>
              <a:buChar char="◉"/>
              <a:defRPr sz="2000"/>
            </a:lvl1pPr>
            <a:lvl2pPr marL="914400" lvl="1" indent="-355600">
              <a:spcBef>
                <a:spcPts val="0"/>
              </a:spcBef>
              <a:spcAft>
                <a:spcPts val="0"/>
              </a:spcAft>
              <a:buSzPts val="2000"/>
              <a:buChar char="○"/>
              <a:defRPr/>
            </a:lvl2pPr>
            <a:lvl3pPr marL="1371600" lvl="2" indent="-355600">
              <a:spcBef>
                <a:spcPts val="0"/>
              </a:spcBef>
              <a:spcAft>
                <a:spcPts val="0"/>
              </a:spcAft>
              <a:buSzPts val="2000"/>
              <a:buChar char="■"/>
              <a:defRPr/>
            </a:lvl3pPr>
            <a:lvl4pPr marL="1828800" lvl="3" indent="-355600">
              <a:spcBef>
                <a:spcPts val="0"/>
              </a:spcBef>
              <a:spcAft>
                <a:spcPts val="0"/>
              </a:spcAft>
              <a:buSzPts val="2000"/>
              <a:buChar char="●"/>
              <a:defRPr sz="2000"/>
            </a:lvl4pPr>
            <a:lvl5pPr marL="2286000" lvl="4" indent="-355600">
              <a:spcBef>
                <a:spcPts val="0"/>
              </a:spcBef>
              <a:spcAft>
                <a:spcPts val="0"/>
              </a:spcAft>
              <a:buSzPts val="2000"/>
              <a:buChar char="○"/>
              <a:defRPr sz="2000"/>
            </a:lvl5pPr>
            <a:lvl6pPr marL="2743200" lvl="5" indent="-355600">
              <a:spcBef>
                <a:spcPts val="0"/>
              </a:spcBef>
              <a:spcAft>
                <a:spcPts val="0"/>
              </a:spcAft>
              <a:buSzPts val="2000"/>
              <a:buChar char="■"/>
              <a:defRPr sz="2000"/>
            </a:lvl6pPr>
            <a:lvl7pPr marL="3200400" lvl="6" indent="-355600">
              <a:spcBef>
                <a:spcPts val="0"/>
              </a:spcBef>
              <a:spcAft>
                <a:spcPts val="0"/>
              </a:spcAft>
              <a:buSzPts val="2000"/>
              <a:buChar char="●"/>
              <a:defRPr sz="2000"/>
            </a:lvl7pPr>
            <a:lvl8pPr marL="3657600" lvl="7" indent="-355600">
              <a:spcBef>
                <a:spcPts val="0"/>
              </a:spcBef>
              <a:spcAft>
                <a:spcPts val="0"/>
              </a:spcAft>
              <a:buSzPts val="2000"/>
              <a:buChar char="○"/>
              <a:defRPr sz="2000"/>
            </a:lvl8pPr>
            <a:lvl9pPr marL="4114800" lvl="8" indent="-355600">
              <a:spcBef>
                <a:spcPts val="0"/>
              </a:spcBef>
              <a:spcAft>
                <a:spcPts val="0"/>
              </a:spcAft>
              <a:buSzPts val="2000"/>
              <a:buChar char="■"/>
              <a:defRPr sz="2000"/>
            </a:lvl9pPr>
          </a:lstStyle>
          <a:p>
            <a:endParaRPr/>
          </a:p>
        </p:txBody>
      </p:sp>
      <p:sp>
        <p:nvSpPr>
          <p:cNvPr id="22" name="Google Shape;22;p4"/>
          <p:cNvSpPr txBox="1">
            <a:spLocks noGrp="1"/>
          </p:cNvSpPr>
          <p:nvPr>
            <p:ph type="body" idx="2"/>
          </p:nvPr>
        </p:nvSpPr>
        <p:spPr>
          <a:xfrm>
            <a:off x="4327116" y="1618700"/>
            <a:ext cx="3425400" cy="3231000"/>
          </a:xfrm>
          <a:prstGeom prst="rect">
            <a:avLst/>
          </a:prstGeom>
        </p:spPr>
        <p:txBody>
          <a:bodyPr spcFirstLastPara="1" wrap="square" lIns="91425" tIns="91425" rIns="91425" bIns="91425" anchor="t" anchorCtr="0">
            <a:noAutofit/>
          </a:bodyPr>
          <a:lstStyle>
            <a:lvl1pPr marL="457200" lvl="0" indent="-355600">
              <a:spcBef>
                <a:spcPts val="600"/>
              </a:spcBef>
              <a:spcAft>
                <a:spcPts val="0"/>
              </a:spcAft>
              <a:buSzPts val="2000"/>
              <a:buChar char="◉"/>
              <a:defRPr sz="2000"/>
            </a:lvl1pPr>
            <a:lvl2pPr marL="914400" lvl="1" indent="-355600">
              <a:spcBef>
                <a:spcPts val="0"/>
              </a:spcBef>
              <a:spcAft>
                <a:spcPts val="0"/>
              </a:spcAft>
              <a:buSzPts val="2000"/>
              <a:buChar char="○"/>
              <a:defRPr/>
            </a:lvl2pPr>
            <a:lvl3pPr marL="1371600" lvl="2" indent="-355600">
              <a:spcBef>
                <a:spcPts val="0"/>
              </a:spcBef>
              <a:spcAft>
                <a:spcPts val="0"/>
              </a:spcAft>
              <a:buSzPts val="2000"/>
              <a:buChar char="■"/>
              <a:defRPr/>
            </a:lvl3pPr>
            <a:lvl4pPr marL="1828800" lvl="3" indent="-355600">
              <a:spcBef>
                <a:spcPts val="0"/>
              </a:spcBef>
              <a:spcAft>
                <a:spcPts val="0"/>
              </a:spcAft>
              <a:buSzPts val="2000"/>
              <a:buChar char="●"/>
              <a:defRPr sz="2000"/>
            </a:lvl4pPr>
            <a:lvl5pPr marL="2286000" lvl="4" indent="-355600">
              <a:spcBef>
                <a:spcPts val="0"/>
              </a:spcBef>
              <a:spcAft>
                <a:spcPts val="0"/>
              </a:spcAft>
              <a:buSzPts val="2000"/>
              <a:buChar char="○"/>
              <a:defRPr sz="2000"/>
            </a:lvl5pPr>
            <a:lvl6pPr marL="2743200" lvl="5" indent="-355600">
              <a:spcBef>
                <a:spcPts val="0"/>
              </a:spcBef>
              <a:spcAft>
                <a:spcPts val="0"/>
              </a:spcAft>
              <a:buSzPts val="2000"/>
              <a:buChar char="■"/>
              <a:defRPr sz="2000"/>
            </a:lvl6pPr>
            <a:lvl7pPr marL="3200400" lvl="6" indent="-355600">
              <a:spcBef>
                <a:spcPts val="0"/>
              </a:spcBef>
              <a:spcAft>
                <a:spcPts val="0"/>
              </a:spcAft>
              <a:buSzPts val="2000"/>
              <a:buChar char="●"/>
              <a:defRPr sz="2000"/>
            </a:lvl7pPr>
            <a:lvl8pPr marL="3657600" lvl="7" indent="-355600">
              <a:spcBef>
                <a:spcPts val="0"/>
              </a:spcBef>
              <a:spcAft>
                <a:spcPts val="0"/>
              </a:spcAft>
              <a:buSzPts val="2000"/>
              <a:buChar char="○"/>
              <a:defRPr sz="2000"/>
            </a:lvl8pPr>
            <a:lvl9pPr marL="4114800" lvl="8" indent="-355600">
              <a:spcBef>
                <a:spcPts val="0"/>
              </a:spcBef>
              <a:spcAft>
                <a:spcPts val="0"/>
              </a:spcAft>
              <a:buSzPts val="2000"/>
              <a:buChar char="■"/>
              <a:defRPr sz="2000"/>
            </a:lvl9pPr>
          </a:lstStyle>
          <a:p>
            <a:endParaRPr/>
          </a:p>
        </p:txBody>
      </p:sp>
      <p:cxnSp>
        <p:nvCxnSpPr>
          <p:cNvPr id="23" name="Google Shape;23;p4"/>
          <p:cNvCxnSpPr/>
          <p:nvPr/>
        </p:nvCxnSpPr>
        <p:spPr>
          <a:xfrm>
            <a:off x="0" y="1131725"/>
            <a:ext cx="1375800" cy="0"/>
          </a:xfrm>
          <a:prstGeom prst="straightConnector1">
            <a:avLst/>
          </a:prstGeom>
          <a:noFill/>
          <a:ln w="9525" cap="flat" cmpd="sng">
            <a:solidFill>
              <a:srgbClr val="CCCCCC"/>
            </a:solidFill>
            <a:prstDash val="solid"/>
            <a:round/>
            <a:headEnd type="none" w="med" len="med"/>
            <a:tailEnd type="none" w="med" len="med"/>
          </a:ln>
        </p:spPr>
      </p:cxnSp>
      <p:sp>
        <p:nvSpPr>
          <p:cNvPr id="24" name="Google Shape;24;p4"/>
          <p:cNvSpPr/>
          <p:nvPr/>
        </p:nvSpPr>
        <p:spPr>
          <a:xfrm>
            <a:off x="817475" y="928767"/>
            <a:ext cx="405900" cy="4059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25" name="Google Shape;25;p4"/>
          <p:cNvCxnSpPr/>
          <p:nvPr/>
        </p:nvCxnSpPr>
        <p:spPr>
          <a:xfrm>
            <a:off x="5265650" y="1131725"/>
            <a:ext cx="3878400" cy="0"/>
          </a:xfrm>
          <a:prstGeom prst="straightConnector1">
            <a:avLst/>
          </a:prstGeom>
          <a:noFill/>
          <a:ln w="9525" cap="flat" cmpd="sng">
            <a:solidFill>
              <a:srgbClr val="CCCCCC"/>
            </a:solidFill>
            <a:prstDash val="solid"/>
            <a:round/>
            <a:headEnd type="none" w="med" len="med"/>
            <a:tailEnd type="none" w="med" len="med"/>
          </a:ln>
        </p:spPr>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only" type="titleOnly">
  <p:cSld name="TITLE_ONLY">
    <p:bg>
      <p:bgPr>
        <a:gradFill>
          <a:gsLst>
            <a:gs pos="0">
              <a:srgbClr val="E1F0FF"/>
            </a:gs>
            <a:gs pos="100000">
              <a:srgbClr val="C9DFFF"/>
            </a:gs>
          </a:gsLst>
          <a:path path="circle">
            <a:fillToRect l="50000" t="50000" r="50000" b="50000"/>
          </a:path>
          <a:tileRect/>
        </a:gradFill>
        <a:effectLst/>
      </p:bgPr>
    </p:bg>
    <p:spTree>
      <p:nvGrpSpPr>
        <p:cNvPr id="1" name="Shape 26"/>
        <p:cNvGrpSpPr/>
        <p:nvPr/>
      </p:nvGrpSpPr>
      <p:grpSpPr>
        <a:xfrm>
          <a:off x="0" y="0"/>
          <a:ext cx="0" cy="0"/>
          <a:chOff x="0" y="0"/>
          <a:chExt cx="0" cy="0"/>
        </a:xfrm>
      </p:grpSpPr>
      <p:sp>
        <p:nvSpPr>
          <p:cNvPr id="27" name="Google Shape;27;p5"/>
          <p:cNvSpPr txBox="1">
            <a:spLocks noGrp="1"/>
          </p:cNvSpPr>
          <p:nvPr>
            <p:ph type="title"/>
          </p:nvPr>
        </p:nvSpPr>
        <p:spPr>
          <a:xfrm>
            <a:off x="1381250" y="937125"/>
            <a:ext cx="3878400" cy="435600"/>
          </a:xfrm>
          <a:prstGeom prst="rect">
            <a:avLst/>
          </a:prstGeom>
        </p:spPr>
        <p:txBody>
          <a:bodyPr spcFirstLastPara="1" wrap="square" lIns="91425" tIns="91425" rIns="91425" bIns="91425" anchor="ctr" anchorCtr="0">
            <a:noAutofit/>
          </a:bodyPr>
          <a:lstStyle>
            <a:lvl1pPr lvl="0">
              <a:spcBef>
                <a:spcPts val="0"/>
              </a:spcBef>
              <a:spcAft>
                <a:spcPts val="0"/>
              </a:spcAft>
              <a:buSzPts val="2000"/>
              <a:buNone/>
              <a:defRPr/>
            </a:lvl1pPr>
            <a:lvl2pPr lvl="1">
              <a:spcBef>
                <a:spcPts val="0"/>
              </a:spcBef>
              <a:spcAft>
                <a:spcPts val="0"/>
              </a:spcAft>
              <a:buSzPts val="2000"/>
              <a:buNone/>
              <a:defRPr/>
            </a:lvl2pPr>
            <a:lvl3pPr lvl="2">
              <a:spcBef>
                <a:spcPts val="0"/>
              </a:spcBef>
              <a:spcAft>
                <a:spcPts val="0"/>
              </a:spcAft>
              <a:buSzPts val="2000"/>
              <a:buNone/>
              <a:defRPr/>
            </a:lvl3pPr>
            <a:lvl4pPr lvl="3">
              <a:spcBef>
                <a:spcPts val="0"/>
              </a:spcBef>
              <a:spcAft>
                <a:spcPts val="0"/>
              </a:spcAft>
              <a:buSzPts val="2000"/>
              <a:buNone/>
              <a:defRPr/>
            </a:lvl4pPr>
            <a:lvl5pPr lvl="4">
              <a:spcBef>
                <a:spcPts val="0"/>
              </a:spcBef>
              <a:spcAft>
                <a:spcPts val="0"/>
              </a:spcAft>
              <a:buSzPts val="2000"/>
              <a:buNone/>
              <a:defRPr/>
            </a:lvl5pPr>
            <a:lvl6pPr lvl="5">
              <a:spcBef>
                <a:spcPts val="0"/>
              </a:spcBef>
              <a:spcAft>
                <a:spcPts val="0"/>
              </a:spcAft>
              <a:buSzPts val="2000"/>
              <a:buNone/>
              <a:defRPr/>
            </a:lvl6pPr>
            <a:lvl7pPr lvl="6">
              <a:spcBef>
                <a:spcPts val="0"/>
              </a:spcBef>
              <a:spcAft>
                <a:spcPts val="0"/>
              </a:spcAft>
              <a:buSzPts val="2000"/>
              <a:buNone/>
              <a:defRPr/>
            </a:lvl7pPr>
            <a:lvl8pPr lvl="7">
              <a:spcBef>
                <a:spcPts val="0"/>
              </a:spcBef>
              <a:spcAft>
                <a:spcPts val="0"/>
              </a:spcAft>
              <a:buSzPts val="2000"/>
              <a:buNone/>
              <a:defRPr/>
            </a:lvl8pPr>
            <a:lvl9pPr lvl="8">
              <a:spcBef>
                <a:spcPts val="0"/>
              </a:spcBef>
              <a:spcAft>
                <a:spcPts val="0"/>
              </a:spcAft>
              <a:buSzPts val="2000"/>
              <a:buNone/>
              <a:defRPr/>
            </a:lvl9pPr>
          </a:lstStyle>
          <a:p>
            <a:endParaRPr/>
          </a:p>
        </p:txBody>
      </p:sp>
      <p:cxnSp>
        <p:nvCxnSpPr>
          <p:cNvPr id="28" name="Google Shape;28;p5"/>
          <p:cNvCxnSpPr/>
          <p:nvPr/>
        </p:nvCxnSpPr>
        <p:spPr>
          <a:xfrm>
            <a:off x="0" y="1131725"/>
            <a:ext cx="1375800" cy="0"/>
          </a:xfrm>
          <a:prstGeom prst="straightConnector1">
            <a:avLst/>
          </a:prstGeom>
          <a:noFill/>
          <a:ln w="9525" cap="flat" cmpd="sng">
            <a:solidFill>
              <a:srgbClr val="CCCCCC"/>
            </a:solidFill>
            <a:prstDash val="solid"/>
            <a:round/>
            <a:headEnd type="none" w="med" len="med"/>
            <a:tailEnd type="none" w="med" len="med"/>
          </a:ln>
        </p:spPr>
      </p:cxnSp>
      <p:sp>
        <p:nvSpPr>
          <p:cNvPr id="29" name="Google Shape;29;p5"/>
          <p:cNvSpPr/>
          <p:nvPr/>
        </p:nvSpPr>
        <p:spPr>
          <a:xfrm>
            <a:off x="817475" y="928767"/>
            <a:ext cx="405900" cy="4059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30" name="Google Shape;30;p5"/>
          <p:cNvCxnSpPr/>
          <p:nvPr/>
        </p:nvCxnSpPr>
        <p:spPr>
          <a:xfrm>
            <a:off x="5265650" y="1131725"/>
            <a:ext cx="3878400" cy="0"/>
          </a:xfrm>
          <a:prstGeom prst="straightConnector1">
            <a:avLst/>
          </a:prstGeom>
          <a:noFill/>
          <a:ln w="9525" cap="flat" cmpd="sng">
            <a:solidFill>
              <a:srgbClr val="CCCCCC"/>
            </a:solidFill>
            <a:prstDash val="solid"/>
            <a:round/>
            <a:headEnd type="none" w="med" len="med"/>
            <a:tailEnd type="none" w="med" len="med"/>
          </a:ln>
        </p:spPr>
      </p:cxn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letely blank">
  <p:cSld name="BLANK_1">
    <p:spTree>
      <p:nvGrpSpPr>
        <p:cNvPr id="1" name="Shape 31"/>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
    <p:bg>
      <p:bgPr>
        <a:gradFill>
          <a:gsLst>
            <a:gs pos="0">
              <a:srgbClr val="E1F0FF"/>
            </a:gs>
            <a:gs pos="100000">
              <a:srgbClr val="C9DFFF"/>
            </a:gs>
          </a:gsLst>
          <a:path path="circle">
            <a:fillToRect l="50000" t="50000" r="50000" b="50000"/>
          </a:path>
          <a:tileRect/>
        </a:gradFill>
        <a:effectLst/>
      </p:bgPr>
    </p:bg>
    <p:spTree>
      <p:nvGrpSpPr>
        <p:cNvPr id="1" name="Shape 5"/>
        <p:cNvGrpSpPr/>
        <p:nvPr/>
      </p:nvGrpSpPr>
      <p:grpSpPr>
        <a:xfrm>
          <a:off x="0" y="0"/>
          <a:ext cx="0" cy="0"/>
          <a:chOff x="0" y="0"/>
          <a:chExt cx="0" cy="0"/>
        </a:xfrm>
      </p:grpSpPr>
      <p:sp>
        <p:nvSpPr>
          <p:cNvPr id="6" name="Google Shape;6;p1"/>
          <p:cNvSpPr txBox="1">
            <a:spLocks noGrp="1"/>
          </p:cNvSpPr>
          <p:nvPr>
            <p:ph type="body" idx="1"/>
          </p:nvPr>
        </p:nvSpPr>
        <p:spPr>
          <a:xfrm>
            <a:off x="1381250" y="1616470"/>
            <a:ext cx="6809700" cy="3112200"/>
          </a:xfrm>
          <a:prstGeom prst="rect">
            <a:avLst/>
          </a:prstGeom>
          <a:noFill/>
          <a:ln>
            <a:noFill/>
          </a:ln>
        </p:spPr>
        <p:txBody>
          <a:bodyPr spcFirstLastPara="1" wrap="square" lIns="91425" tIns="91425" rIns="91425" bIns="91425" anchor="t" anchorCtr="0">
            <a:noAutofit/>
          </a:bodyPr>
          <a:lstStyle>
            <a:lvl1pPr marL="457200" lvl="0" indent="-381000">
              <a:spcBef>
                <a:spcPts val="600"/>
              </a:spcBef>
              <a:spcAft>
                <a:spcPts val="0"/>
              </a:spcAft>
              <a:buClr>
                <a:srgbClr val="4A86E8"/>
              </a:buClr>
              <a:buSzPts val="2400"/>
              <a:buFont typeface="Trebuchet MS"/>
              <a:buChar char="◉"/>
              <a:defRPr sz="2400">
                <a:solidFill>
                  <a:schemeClr val="dk1"/>
                </a:solidFill>
                <a:latin typeface="Trebuchet MS"/>
                <a:ea typeface="Trebuchet MS"/>
                <a:cs typeface="Trebuchet MS"/>
                <a:sym typeface="Trebuchet MS"/>
              </a:defRPr>
            </a:lvl1pPr>
            <a:lvl2pPr marL="914400" lvl="1" indent="-355600">
              <a:spcBef>
                <a:spcPts val="0"/>
              </a:spcBef>
              <a:spcAft>
                <a:spcPts val="0"/>
              </a:spcAft>
              <a:buClr>
                <a:srgbClr val="4A86E8"/>
              </a:buClr>
              <a:buSzPts val="2000"/>
              <a:buFont typeface="Trebuchet MS"/>
              <a:buChar char="○"/>
              <a:defRPr sz="2000">
                <a:solidFill>
                  <a:schemeClr val="dk1"/>
                </a:solidFill>
                <a:latin typeface="Trebuchet MS"/>
                <a:ea typeface="Trebuchet MS"/>
                <a:cs typeface="Trebuchet MS"/>
                <a:sym typeface="Trebuchet MS"/>
              </a:defRPr>
            </a:lvl2pPr>
            <a:lvl3pPr marL="1371600" lvl="2" indent="-355600">
              <a:spcBef>
                <a:spcPts val="0"/>
              </a:spcBef>
              <a:spcAft>
                <a:spcPts val="0"/>
              </a:spcAft>
              <a:buClr>
                <a:srgbClr val="4A86E8"/>
              </a:buClr>
              <a:buSzPts val="2000"/>
              <a:buFont typeface="Trebuchet MS"/>
              <a:buChar char="■"/>
              <a:defRPr sz="2000">
                <a:solidFill>
                  <a:schemeClr val="dk1"/>
                </a:solidFill>
                <a:latin typeface="Trebuchet MS"/>
                <a:ea typeface="Trebuchet MS"/>
                <a:cs typeface="Trebuchet MS"/>
                <a:sym typeface="Trebuchet MS"/>
              </a:defRPr>
            </a:lvl3pPr>
            <a:lvl4pPr marL="1828800" lvl="3" indent="-342900">
              <a:spcBef>
                <a:spcPts val="0"/>
              </a:spcBef>
              <a:spcAft>
                <a:spcPts val="0"/>
              </a:spcAft>
              <a:buClr>
                <a:srgbClr val="4A86E8"/>
              </a:buClr>
              <a:buSzPts val="1800"/>
              <a:buFont typeface="Trebuchet MS"/>
              <a:buChar char="●"/>
              <a:defRPr sz="1800">
                <a:solidFill>
                  <a:schemeClr val="dk1"/>
                </a:solidFill>
                <a:latin typeface="Trebuchet MS"/>
                <a:ea typeface="Trebuchet MS"/>
                <a:cs typeface="Trebuchet MS"/>
                <a:sym typeface="Trebuchet MS"/>
              </a:defRPr>
            </a:lvl4pPr>
            <a:lvl5pPr marL="2286000" lvl="4" indent="-342900">
              <a:spcBef>
                <a:spcPts val="0"/>
              </a:spcBef>
              <a:spcAft>
                <a:spcPts val="0"/>
              </a:spcAft>
              <a:buClr>
                <a:schemeClr val="dk1"/>
              </a:buClr>
              <a:buSzPts val="1800"/>
              <a:buFont typeface="Trebuchet MS"/>
              <a:buChar char="○"/>
              <a:defRPr sz="1800">
                <a:solidFill>
                  <a:schemeClr val="dk1"/>
                </a:solidFill>
                <a:latin typeface="Trebuchet MS"/>
                <a:ea typeface="Trebuchet MS"/>
                <a:cs typeface="Trebuchet MS"/>
                <a:sym typeface="Trebuchet MS"/>
              </a:defRPr>
            </a:lvl5pPr>
            <a:lvl6pPr marL="2743200" lvl="5" indent="-342900">
              <a:spcBef>
                <a:spcPts val="0"/>
              </a:spcBef>
              <a:spcAft>
                <a:spcPts val="0"/>
              </a:spcAft>
              <a:buClr>
                <a:schemeClr val="dk1"/>
              </a:buClr>
              <a:buSzPts val="1800"/>
              <a:buFont typeface="Trebuchet MS"/>
              <a:buChar char="■"/>
              <a:defRPr sz="1800">
                <a:solidFill>
                  <a:schemeClr val="dk1"/>
                </a:solidFill>
                <a:latin typeface="Trebuchet MS"/>
                <a:ea typeface="Trebuchet MS"/>
                <a:cs typeface="Trebuchet MS"/>
                <a:sym typeface="Trebuchet MS"/>
              </a:defRPr>
            </a:lvl6pPr>
            <a:lvl7pPr marL="3200400" lvl="6" indent="-342900">
              <a:spcBef>
                <a:spcPts val="0"/>
              </a:spcBef>
              <a:spcAft>
                <a:spcPts val="0"/>
              </a:spcAft>
              <a:buClr>
                <a:schemeClr val="dk1"/>
              </a:buClr>
              <a:buSzPts val="1800"/>
              <a:buFont typeface="Trebuchet MS"/>
              <a:buChar char="●"/>
              <a:defRPr sz="1800">
                <a:solidFill>
                  <a:schemeClr val="dk1"/>
                </a:solidFill>
                <a:latin typeface="Trebuchet MS"/>
                <a:ea typeface="Trebuchet MS"/>
                <a:cs typeface="Trebuchet MS"/>
                <a:sym typeface="Trebuchet MS"/>
              </a:defRPr>
            </a:lvl7pPr>
            <a:lvl8pPr marL="3657600" lvl="7" indent="-342900">
              <a:spcBef>
                <a:spcPts val="0"/>
              </a:spcBef>
              <a:spcAft>
                <a:spcPts val="0"/>
              </a:spcAft>
              <a:buClr>
                <a:schemeClr val="dk1"/>
              </a:buClr>
              <a:buSzPts val="1800"/>
              <a:buFont typeface="Trebuchet MS"/>
              <a:buChar char="○"/>
              <a:defRPr sz="1800">
                <a:solidFill>
                  <a:schemeClr val="dk1"/>
                </a:solidFill>
                <a:latin typeface="Trebuchet MS"/>
                <a:ea typeface="Trebuchet MS"/>
                <a:cs typeface="Trebuchet MS"/>
                <a:sym typeface="Trebuchet MS"/>
              </a:defRPr>
            </a:lvl8pPr>
            <a:lvl9pPr marL="4114800" lvl="8" indent="-342900">
              <a:spcBef>
                <a:spcPts val="0"/>
              </a:spcBef>
              <a:spcAft>
                <a:spcPts val="0"/>
              </a:spcAft>
              <a:buClr>
                <a:schemeClr val="dk1"/>
              </a:buClr>
              <a:buSzPts val="1800"/>
              <a:buFont typeface="Trebuchet MS"/>
              <a:buChar char="■"/>
              <a:defRPr sz="1800">
                <a:solidFill>
                  <a:schemeClr val="dk1"/>
                </a:solidFill>
                <a:latin typeface="Trebuchet MS"/>
                <a:ea typeface="Trebuchet MS"/>
                <a:cs typeface="Trebuchet MS"/>
                <a:sym typeface="Trebuchet MS"/>
              </a:defRPr>
            </a:lvl9pPr>
          </a:lstStyle>
          <a:p>
            <a:endParaRPr/>
          </a:p>
        </p:txBody>
      </p:sp>
      <p:sp>
        <p:nvSpPr>
          <p:cNvPr id="7" name="Google Shape;7;p1"/>
          <p:cNvSpPr txBox="1">
            <a:spLocks noGrp="1"/>
          </p:cNvSpPr>
          <p:nvPr>
            <p:ph type="title"/>
          </p:nvPr>
        </p:nvSpPr>
        <p:spPr>
          <a:xfrm>
            <a:off x="1381250" y="937117"/>
            <a:ext cx="6809700" cy="435600"/>
          </a:xfrm>
          <a:prstGeom prst="rect">
            <a:avLst/>
          </a:prstGeom>
          <a:noFill/>
          <a:ln>
            <a:noFill/>
          </a:ln>
        </p:spPr>
        <p:txBody>
          <a:bodyPr spcFirstLastPara="1" wrap="square" lIns="91425" tIns="91425" rIns="91425" bIns="91425" anchor="ctr" anchorCtr="0">
            <a:noAutofit/>
          </a:bodyPr>
          <a:lstStyle>
            <a:lvl1pPr lvl="0">
              <a:spcBef>
                <a:spcPts val="0"/>
              </a:spcBef>
              <a:spcAft>
                <a:spcPts val="0"/>
              </a:spcAft>
              <a:buClr>
                <a:schemeClr val="dk1"/>
              </a:buClr>
              <a:buSzPts val="2000"/>
              <a:buFont typeface="Trebuchet MS"/>
              <a:buNone/>
              <a:defRPr sz="2000" b="1">
                <a:solidFill>
                  <a:schemeClr val="dk1"/>
                </a:solidFill>
                <a:latin typeface="Trebuchet MS"/>
                <a:ea typeface="Trebuchet MS"/>
                <a:cs typeface="Trebuchet MS"/>
                <a:sym typeface="Trebuchet MS"/>
              </a:defRPr>
            </a:lvl1pPr>
            <a:lvl2pPr lvl="1">
              <a:spcBef>
                <a:spcPts val="0"/>
              </a:spcBef>
              <a:spcAft>
                <a:spcPts val="0"/>
              </a:spcAft>
              <a:buClr>
                <a:schemeClr val="dk1"/>
              </a:buClr>
              <a:buSzPts val="2000"/>
              <a:buFont typeface="Lora"/>
              <a:buNone/>
              <a:defRPr sz="2000" b="1">
                <a:solidFill>
                  <a:schemeClr val="dk1"/>
                </a:solidFill>
                <a:latin typeface="Lora"/>
                <a:ea typeface="Lora"/>
                <a:cs typeface="Lora"/>
                <a:sym typeface="Lora"/>
              </a:defRPr>
            </a:lvl2pPr>
            <a:lvl3pPr lvl="2">
              <a:spcBef>
                <a:spcPts val="0"/>
              </a:spcBef>
              <a:spcAft>
                <a:spcPts val="0"/>
              </a:spcAft>
              <a:buClr>
                <a:schemeClr val="dk1"/>
              </a:buClr>
              <a:buSzPts val="2000"/>
              <a:buFont typeface="Lora"/>
              <a:buNone/>
              <a:defRPr sz="2000" b="1">
                <a:solidFill>
                  <a:schemeClr val="dk1"/>
                </a:solidFill>
                <a:latin typeface="Lora"/>
                <a:ea typeface="Lora"/>
                <a:cs typeface="Lora"/>
                <a:sym typeface="Lora"/>
              </a:defRPr>
            </a:lvl3pPr>
            <a:lvl4pPr lvl="3">
              <a:spcBef>
                <a:spcPts val="0"/>
              </a:spcBef>
              <a:spcAft>
                <a:spcPts val="0"/>
              </a:spcAft>
              <a:buClr>
                <a:schemeClr val="dk1"/>
              </a:buClr>
              <a:buSzPts val="2000"/>
              <a:buFont typeface="Lora"/>
              <a:buNone/>
              <a:defRPr sz="2000" b="1">
                <a:solidFill>
                  <a:schemeClr val="dk1"/>
                </a:solidFill>
                <a:latin typeface="Lora"/>
                <a:ea typeface="Lora"/>
                <a:cs typeface="Lora"/>
                <a:sym typeface="Lora"/>
              </a:defRPr>
            </a:lvl4pPr>
            <a:lvl5pPr lvl="4">
              <a:spcBef>
                <a:spcPts val="0"/>
              </a:spcBef>
              <a:spcAft>
                <a:spcPts val="0"/>
              </a:spcAft>
              <a:buClr>
                <a:schemeClr val="dk1"/>
              </a:buClr>
              <a:buSzPts val="2000"/>
              <a:buFont typeface="Lora"/>
              <a:buNone/>
              <a:defRPr sz="2000" b="1">
                <a:solidFill>
                  <a:schemeClr val="dk1"/>
                </a:solidFill>
                <a:latin typeface="Lora"/>
                <a:ea typeface="Lora"/>
                <a:cs typeface="Lora"/>
                <a:sym typeface="Lora"/>
              </a:defRPr>
            </a:lvl5pPr>
            <a:lvl6pPr lvl="5">
              <a:spcBef>
                <a:spcPts val="0"/>
              </a:spcBef>
              <a:spcAft>
                <a:spcPts val="0"/>
              </a:spcAft>
              <a:buClr>
                <a:schemeClr val="dk1"/>
              </a:buClr>
              <a:buSzPts val="2000"/>
              <a:buFont typeface="Lora"/>
              <a:buNone/>
              <a:defRPr sz="2000" b="1">
                <a:solidFill>
                  <a:schemeClr val="dk1"/>
                </a:solidFill>
                <a:latin typeface="Lora"/>
                <a:ea typeface="Lora"/>
                <a:cs typeface="Lora"/>
                <a:sym typeface="Lora"/>
              </a:defRPr>
            </a:lvl6pPr>
            <a:lvl7pPr lvl="6">
              <a:spcBef>
                <a:spcPts val="0"/>
              </a:spcBef>
              <a:spcAft>
                <a:spcPts val="0"/>
              </a:spcAft>
              <a:buClr>
                <a:schemeClr val="dk1"/>
              </a:buClr>
              <a:buSzPts val="2000"/>
              <a:buFont typeface="Lora"/>
              <a:buNone/>
              <a:defRPr sz="2000" b="1">
                <a:solidFill>
                  <a:schemeClr val="dk1"/>
                </a:solidFill>
                <a:latin typeface="Lora"/>
                <a:ea typeface="Lora"/>
                <a:cs typeface="Lora"/>
                <a:sym typeface="Lora"/>
              </a:defRPr>
            </a:lvl7pPr>
            <a:lvl8pPr lvl="7">
              <a:spcBef>
                <a:spcPts val="0"/>
              </a:spcBef>
              <a:spcAft>
                <a:spcPts val="0"/>
              </a:spcAft>
              <a:buClr>
                <a:schemeClr val="dk1"/>
              </a:buClr>
              <a:buSzPts val="2000"/>
              <a:buFont typeface="Lora"/>
              <a:buNone/>
              <a:defRPr sz="2000" b="1">
                <a:solidFill>
                  <a:schemeClr val="dk1"/>
                </a:solidFill>
                <a:latin typeface="Lora"/>
                <a:ea typeface="Lora"/>
                <a:cs typeface="Lora"/>
                <a:sym typeface="Lora"/>
              </a:defRPr>
            </a:lvl8pPr>
            <a:lvl9pPr lvl="8">
              <a:spcBef>
                <a:spcPts val="0"/>
              </a:spcBef>
              <a:spcAft>
                <a:spcPts val="0"/>
              </a:spcAft>
              <a:buClr>
                <a:schemeClr val="dk1"/>
              </a:buClr>
              <a:buSzPts val="2000"/>
              <a:buFont typeface="Lora"/>
              <a:buNone/>
              <a:defRPr sz="2000" b="1">
                <a:solidFill>
                  <a:schemeClr val="dk1"/>
                </a:solidFill>
                <a:latin typeface="Lora"/>
                <a:ea typeface="Lora"/>
                <a:cs typeface="Lora"/>
                <a:sym typeface="Lora"/>
              </a:defRPr>
            </a:lvl9pPr>
          </a:lstStyle>
          <a:p>
            <a:endParaRPr/>
          </a:p>
        </p:txBody>
      </p:sp>
      <p:sp>
        <p:nvSpPr>
          <p:cNvPr id="8" name="Google Shape;8;p1"/>
          <p:cNvSpPr txBox="1"/>
          <p:nvPr/>
        </p:nvSpPr>
        <p:spPr>
          <a:xfrm>
            <a:off x="7583032" y="1093267"/>
            <a:ext cx="1020000" cy="523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100" b="1">
                <a:latin typeface="Trebuchet MS"/>
                <a:ea typeface="Trebuchet MS"/>
                <a:cs typeface="Trebuchet MS"/>
                <a:sym typeface="Trebuchet MS"/>
              </a:rPr>
              <a:t>#sf23us</a:t>
            </a:r>
            <a:endParaRPr sz="1100" b="1">
              <a:latin typeface="Trebuchet MS"/>
              <a:ea typeface="Trebuchet MS"/>
              <a:cs typeface="Trebuchet MS"/>
              <a:sym typeface="Trebuchet MS"/>
            </a:endParaRPr>
          </a:p>
          <a:p>
            <a:pPr marL="0" lvl="0" indent="0" algn="l" rtl="0">
              <a:spcBef>
                <a:spcPts val="0"/>
              </a:spcBef>
              <a:spcAft>
                <a:spcPts val="0"/>
              </a:spcAft>
              <a:buNone/>
            </a:pPr>
            <a:endParaRPr sz="1100" b="1">
              <a:latin typeface="Trebuchet MS"/>
              <a:ea typeface="Trebuchet MS"/>
              <a:cs typeface="Trebuchet MS"/>
              <a:sym typeface="Trebuchet MS"/>
            </a:endParaRPr>
          </a:p>
        </p:txBody>
      </p:sp>
      <p:pic>
        <p:nvPicPr>
          <p:cNvPr id="9" name="Google Shape;9;p1"/>
          <p:cNvPicPr preferRelativeResize="0"/>
          <p:nvPr/>
        </p:nvPicPr>
        <p:blipFill>
          <a:blip r:embed="rId7">
            <a:alphaModFix/>
          </a:blip>
          <a:stretch>
            <a:fillRect/>
          </a:stretch>
        </p:blipFill>
        <p:spPr>
          <a:xfrm>
            <a:off x="6826450" y="79100"/>
            <a:ext cx="2130850" cy="1014175"/>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hyperlink" Target="https://bit.ly/3MNrVSF" TargetMode="External"/><Relationship Id="rId4" Type="http://schemas.openxmlformats.org/officeDocument/2006/relationships/hyperlink" Target="https://github.com/gacragg-github/Sharkfest2023"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hyperlink" Target="mailto:george.cragg@draeger.com" TargetMode="External"/><Relationship Id="rId2" Type="http://schemas.openxmlformats.org/officeDocument/2006/relationships/notesSlide" Target="../notesSlides/notesSlide2.xml"/><Relationship Id="rId1" Type="http://schemas.openxmlformats.org/officeDocument/2006/relationships/slideLayout" Target="../slideLayouts/slideLayout5.xml"/><Relationship Id="rId5" Type="http://schemas.openxmlformats.org/officeDocument/2006/relationships/hyperlink" Target="https://bit.ly/3MNrVSF" TargetMode="External"/><Relationship Id="rId4" Type="http://schemas.openxmlformats.org/officeDocument/2006/relationships/hyperlink" Target="https://github.com/gacragg-github/Sharkfest2023"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hyperlink" Target="https://bit.ly/3MNrVSF" TargetMode="External"/><Relationship Id="rId2" Type="http://schemas.openxmlformats.org/officeDocument/2006/relationships/hyperlink" Target="https://github.com/gacragg-github/Sharkfest2023" TargetMode="Externa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hyperlink" Target="https://www.rfc-editor.org/rfc/rfc5246#page-68" TargetMode="Externa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hyperlink" Target="https://github.com/gacragg-github/Sharkfest2023" TargetMode="External"/><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hyperlink" Target="https://bit.ly/3MNrVSF" TargetMode="External"/></Relationships>
</file>

<file path=ppt/slides/_rels/slide3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27.svg"/><Relationship Id="rId2" Type="http://schemas.openxmlformats.org/officeDocument/2006/relationships/image" Target="../media/image26.png"/><Relationship Id="rId1" Type="http://schemas.openxmlformats.org/officeDocument/2006/relationships/slideLayout" Target="../slideLayouts/slideLayout3.xml"/><Relationship Id="rId5" Type="http://schemas.openxmlformats.org/officeDocument/2006/relationships/image" Target="../media/image29.svg"/><Relationship Id="rId4" Type="http://schemas.openxmlformats.org/officeDocument/2006/relationships/image" Target="../media/image28.png"/></Relationships>
</file>

<file path=ppt/slides/_rels/slide3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3.xml"/><Relationship Id="rId5" Type="http://schemas.openxmlformats.org/officeDocument/2006/relationships/hyperlink" Target="https://bit.ly/3MNrVSF" TargetMode="External"/><Relationship Id="rId4" Type="http://schemas.openxmlformats.org/officeDocument/2006/relationships/hyperlink" Target="https://github.com/gacragg-github/Sharkfest2023" TargetMode="External"/></Relationships>
</file>

<file path=ppt/slides/_rels/slide4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3.xml"/><Relationship Id="rId4" Type="http://schemas.openxmlformats.org/officeDocument/2006/relationships/image" Target="../media/image32.svg"/></Relationships>
</file>

<file path=ppt/slides/_rels/slide4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3.xml"/><Relationship Id="rId4" Type="http://schemas.openxmlformats.org/officeDocument/2006/relationships/image" Target="../media/image32.svg"/></Relationships>
</file>

<file path=ppt/slides/_rels/slide4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3.xml"/><Relationship Id="rId6" Type="http://schemas.openxmlformats.org/officeDocument/2006/relationships/image" Target="../media/image34.svg"/><Relationship Id="rId5" Type="http://schemas.openxmlformats.org/officeDocument/2006/relationships/image" Target="../media/image33.png"/><Relationship Id="rId4" Type="http://schemas.openxmlformats.org/officeDocument/2006/relationships/image" Target="../media/image32.svg"/></Relationships>
</file>

<file path=ppt/slides/_rels/slide4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7.png"/><Relationship Id="rId1" Type="http://schemas.openxmlformats.org/officeDocument/2006/relationships/slideLayout" Target="../slideLayouts/slideLayout3.xml"/><Relationship Id="rId4" Type="http://schemas.openxmlformats.org/officeDocument/2006/relationships/image" Target="../media/image32.svg"/></Relationships>
</file>

<file path=ppt/slides/_rels/slide4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3.xml"/><Relationship Id="rId4" Type="http://schemas.openxmlformats.org/officeDocument/2006/relationships/image" Target="../media/image41.svg"/></Relationships>
</file>

<file path=ppt/slides/_rels/slide49.xml.rels><?xml version="1.0" encoding="UTF-8" standalone="yes"?>
<Relationships xmlns="http://schemas.openxmlformats.org/package/2006/relationships"><Relationship Id="rId3" Type="http://schemas.openxmlformats.org/officeDocument/2006/relationships/hyperlink" Target="https://pypi.org/project/sslpsk/" TargetMode="External"/><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hyperlink" Target="https://www.geeksforgeeks.org/read-a-file-line-by-line-in-python/"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hyperlink" Target="https://bit.ly/3MNrVSF" TargetMode="External"/><Relationship Id="rId4" Type="http://schemas.openxmlformats.org/officeDocument/2006/relationships/hyperlink" Target="https://github.com/gacragg-github/Sharkfest2023" TargetMode="External"/></Relationships>
</file>

<file path=ppt/slides/_rels/slide50.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44.svg"/><Relationship Id="rId2" Type="http://schemas.openxmlformats.org/officeDocument/2006/relationships/image" Target="../media/image43.png"/><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5.png"/><Relationship Id="rId1" Type="http://schemas.openxmlformats.org/officeDocument/2006/relationships/slideLayout" Target="../slideLayouts/slideLayout3.xml"/><Relationship Id="rId4" Type="http://schemas.openxmlformats.org/officeDocument/2006/relationships/image" Target="../media/image44.svg"/></Relationships>
</file>

<file path=ppt/slides/_rels/slide5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6.png"/><Relationship Id="rId1" Type="http://schemas.openxmlformats.org/officeDocument/2006/relationships/slideLayout" Target="../slideLayouts/slideLayout3.xml"/><Relationship Id="rId4" Type="http://schemas.openxmlformats.org/officeDocument/2006/relationships/image" Target="../media/image44.sv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47.png"/><Relationship Id="rId1" Type="http://schemas.openxmlformats.org/officeDocument/2006/relationships/slideLayout" Target="../slideLayouts/slideLayout3.xml"/><Relationship Id="rId4" Type="http://schemas.openxmlformats.org/officeDocument/2006/relationships/image" Target="../media/image32.svg"/></Relationships>
</file>

<file path=ppt/slides/_rels/slide57.xml.rels><?xml version="1.0" encoding="UTF-8" standalone="yes"?>
<Relationships xmlns="http://schemas.openxmlformats.org/package/2006/relationships"><Relationship Id="rId3" Type="http://schemas.openxmlformats.org/officeDocument/2006/relationships/image" Target="../media/image44.svg"/><Relationship Id="rId2" Type="http://schemas.openxmlformats.org/officeDocument/2006/relationships/image" Target="../media/image43.png"/><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3" Type="http://schemas.openxmlformats.org/officeDocument/2006/relationships/image" Target="../media/image44.svg"/><Relationship Id="rId7" Type="http://schemas.openxmlformats.org/officeDocument/2006/relationships/image" Target="../media/image49.png"/><Relationship Id="rId2" Type="http://schemas.openxmlformats.org/officeDocument/2006/relationships/image" Target="../media/image43.png"/><Relationship Id="rId1" Type="http://schemas.openxmlformats.org/officeDocument/2006/relationships/slideLayout" Target="../slideLayouts/slideLayout3.xml"/><Relationship Id="rId6" Type="http://schemas.openxmlformats.org/officeDocument/2006/relationships/image" Target="../media/image48.png"/><Relationship Id="rId5" Type="http://schemas.openxmlformats.org/officeDocument/2006/relationships/image" Target="../media/image32.svg"/><Relationship Id="rId4" Type="http://schemas.openxmlformats.org/officeDocument/2006/relationships/image" Target="../media/image31.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3.xml"/><Relationship Id="rId5" Type="http://schemas.openxmlformats.org/officeDocument/2006/relationships/image" Target="../media/image11.png"/><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rgbClr val="E1F0FF"/>
            </a:gs>
            <a:gs pos="100000">
              <a:srgbClr val="C9DFFF"/>
            </a:gs>
          </a:gsLst>
          <a:path path="circle">
            <a:fillToRect l="50000" t="50000" r="50000" b="50000"/>
          </a:path>
          <a:tileRect/>
        </a:gradFill>
        <a:effectLst/>
      </p:bgPr>
    </p:bg>
    <p:spTree>
      <p:nvGrpSpPr>
        <p:cNvPr id="1" name="Shape 35"/>
        <p:cNvGrpSpPr/>
        <p:nvPr/>
      </p:nvGrpSpPr>
      <p:grpSpPr>
        <a:xfrm>
          <a:off x="0" y="0"/>
          <a:ext cx="0" cy="0"/>
          <a:chOff x="0" y="0"/>
          <a:chExt cx="0" cy="0"/>
        </a:xfrm>
      </p:grpSpPr>
      <p:sp>
        <p:nvSpPr>
          <p:cNvPr id="36" name="Google Shape;36;p7"/>
          <p:cNvSpPr txBox="1">
            <a:spLocks noGrp="1"/>
          </p:cNvSpPr>
          <p:nvPr>
            <p:ph type="ctrTitle"/>
          </p:nvPr>
        </p:nvSpPr>
        <p:spPr>
          <a:xfrm>
            <a:off x="920430" y="1546688"/>
            <a:ext cx="7354140" cy="11598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US" sz="3600" dirty="0">
                <a:effectLst/>
                <a:latin typeface="Calibri" panose="020F0502020204030204" pitchFamily="34" charset="0"/>
                <a:ea typeface="Calibri" panose="020F0502020204030204" pitchFamily="34" charset="0"/>
                <a:cs typeface="Times New Roman" panose="02020603050405020304" pitchFamily="18" charset="0"/>
              </a:rPr>
              <a:t>More Mileage from Your Tools: Problem Isolation with TLS and TCP</a:t>
            </a:r>
            <a:endParaRPr dirty="0"/>
          </a:p>
        </p:txBody>
      </p:sp>
      <p:pic>
        <p:nvPicPr>
          <p:cNvPr id="37" name="Google Shape;37;p7"/>
          <p:cNvPicPr preferRelativeResize="0"/>
          <p:nvPr/>
        </p:nvPicPr>
        <p:blipFill>
          <a:blip r:embed="rId3">
            <a:alphaModFix/>
          </a:blip>
          <a:stretch>
            <a:fillRect/>
          </a:stretch>
        </p:blipFill>
        <p:spPr>
          <a:xfrm>
            <a:off x="1153117" y="3449037"/>
            <a:ext cx="446725" cy="446725"/>
          </a:xfrm>
          <a:prstGeom prst="rect">
            <a:avLst/>
          </a:prstGeom>
          <a:noFill/>
          <a:ln>
            <a:noFill/>
          </a:ln>
        </p:spPr>
      </p:pic>
      <p:sp>
        <p:nvSpPr>
          <p:cNvPr id="38" name="Google Shape;38;p7"/>
          <p:cNvSpPr txBox="1"/>
          <p:nvPr/>
        </p:nvSpPr>
        <p:spPr>
          <a:xfrm>
            <a:off x="6501575" y="3958922"/>
            <a:ext cx="2424000" cy="4464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700" b="1" dirty="0">
                <a:latin typeface="Trebuchet MS"/>
                <a:ea typeface="Trebuchet MS"/>
                <a:cs typeface="Trebuchet MS"/>
                <a:sym typeface="Trebuchet MS"/>
              </a:rPr>
              <a:t>George Cragg</a:t>
            </a:r>
            <a:endParaRPr sz="1700" b="1" dirty="0">
              <a:latin typeface="Trebuchet MS"/>
              <a:ea typeface="Trebuchet MS"/>
              <a:cs typeface="Trebuchet MS"/>
              <a:sym typeface="Trebuchet MS"/>
            </a:endParaRPr>
          </a:p>
        </p:txBody>
      </p:sp>
      <p:sp>
        <p:nvSpPr>
          <p:cNvPr id="39" name="Google Shape;39;p7"/>
          <p:cNvSpPr txBox="1"/>
          <p:nvPr/>
        </p:nvSpPr>
        <p:spPr>
          <a:xfrm>
            <a:off x="6511771" y="4237535"/>
            <a:ext cx="2527298" cy="615523"/>
          </a:xfrm>
          <a:prstGeom prst="rect">
            <a:avLst/>
          </a:prstGeom>
          <a:noFill/>
          <a:ln>
            <a:noFill/>
          </a:ln>
        </p:spPr>
        <p:txBody>
          <a:bodyPr spcFirstLastPara="1" wrap="square" lIns="91425" tIns="91425" rIns="91425" bIns="91425" anchor="t" anchorCtr="0">
            <a:spAutoFit/>
          </a:bodyPr>
          <a:lstStyle/>
          <a:p>
            <a:r>
              <a:rPr lang="en-US" sz="1400" dirty="0">
                <a:latin typeface="Trebuchet MS"/>
                <a:ea typeface="Trebuchet MS"/>
                <a:cs typeface="Trebuchet MS"/>
                <a:sym typeface="Trebuchet MS"/>
              </a:rPr>
              <a:t>Dräger Medical Systems, Inc.</a:t>
            </a:r>
          </a:p>
          <a:p>
            <a:pPr marL="0" lvl="0" indent="0" algn="l" rtl="0">
              <a:spcBef>
                <a:spcPts val="0"/>
              </a:spcBef>
              <a:spcAft>
                <a:spcPts val="0"/>
              </a:spcAft>
              <a:buNone/>
            </a:pPr>
            <a:endParaRPr dirty="0">
              <a:latin typeface="Trebuchet MS"/>
              <a:ea typeface="Trebuchet MS"/>
              <a:cs typeface="Trebuchet MS"/>
              <a:sym typeface="Trebuchet MS"/>
            </a:endParaRPr>
          </a:p>
        </p:txBody>
      </p:sp>
      <p:sp>
        <p:nvSpPr>
          <p:cNvPr id="6" name="Rectangle 5">
            <a:extLst>
              <a:ext uri="{FF2B5EF4-FFF2-40B4-BE49-F238E27FC236}">
                <a16:creationId xmlns:a16="http://schemas.microsoft.com/office/drawing/2014/main" id="{CF5F3D61-909A-496C-B245-EC5048FC1CEA}"/>
              </a:ext>
            </a:extLst>
          </p:cNvPr>
          <p:cNvSpPr/>
          <p:nvPr/>
        </p:nvSpPr>
        <p:spPr>
          <a:xfrm>
            <a:off x="100059" y="4763823"/>
            <a:ext cx="6102953" cy="307777"/>
          </a:xfrm>
          <a:prstGeom prst="rect">
            <a:avLst/>
          </a:prstGeom>
        </p:spPr>
        <p:txBody>
          <a:bodyPr wrap="none">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i="1" dirty="0">
                <a:hlinkClick r:id="rId4"/>
              </a:rPr>
              <a:t>https://github.com/gacragg-github/Sharkfest2023</a:t>
            </a:r>
            <a:r>
              <a:rPr lang="en-US" dirty="0"/>
              <a:t> -or- </a:t>
            </a:r>
            <a:r>
              <a:rPr lang="en-US" i="1" dirty="0">
                <a:hlinkClick r:id="rId5"/>
              </a:rPr>
              <a:t>https://bit.ly/3MNrVSF</a:t>
            </a:r>
            <a:endParaRPr lang="en-US" i="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49D491-05DD-41D1-9638-3D15862FDCAA}"/>
              </a:ext>
            </a:extLst>
          </p:cNvPr>
          <p:cNvSpPr>
            <a:spLocks noGrp="1"/>
          </p:cNvSpPr>
          <p:nvPr>
            <p:ph type="title"/>
          </p:nvPr>
        </p:nvSpPr>
        <p:spPr/>
        <p:txBody>
          <a:bodyPr/>
          <a:lstStyle/>
          <a:p>
            <a:r>
              <a:rPr lang="en-US" dirty="0"/>
              <a:t>Some things we need</a:t>
            </a:r>
          </a:p>
        </p:txBody>
      </p:sp>
      <p:sp>
        <p:nvSpPr>
          <p:cNvPr id="3" name="Text Placeholder 2">
            <a:extLst>
              <a:ext uri="{FF2B5EF4-FFF2-40B4-BE49-F238E27FC236}">
                <a16:creationId xmlns:a16="http://schemas.microsoft.com/office/drawing/2014/main" id="{897DBBF4-F56A-4817-B57E-D7964D4A60D1}"/>
              </a:ext>
            </a:extLst>
          </p:cNvPr>
          <p:cNvSpPr>
            <a:spLocks noGrp="1"/>
          </p:cNvSpPr>
          <p:nvPr>
            <p:ph type="body" idx="1"/>
          </p:nvPr>
        </p:nvSpPr>
        <p:spPr>
          <a:xfrm>
            <a:off x="414939" y="1618700"/>
            <a:ext cx="3703703" cy="3231000"/>
          </a:xfrm>
        </p:spPr>
        <p:txBody>
          <a:bodyPr/>
          <a:lstStyle/>
          <a:p>
            <a:r>
              <a:rPr lang="en-US" dirty="0"/>
              <a:t>TCP</a:t>
            </a:r>
          </a:p>
          <a:p>
            <a:pPr lvl="1"/>
            <a:r>
              <a:rPr lang="en-US" dirty="0"/>
              <a:t>Reliable</a:t>
            </a:r>
          </a:p>
          <a:p>
            <a:pPr lvl="1"/>
            <a:r>
              <a:rPr lang="en-US" dirty="0"/>
              <a:t>Ordered</a:t>
            </a:r>
          </a:p>
          <a:p>
            <a:pPr lvl="1"/>
            <a:r>
              <a:rPr lang="en-US" dirty="0"/>
              <a:t>Flow control</a:t>
            </a:r>
          </a:p>
          <a:p>
            <a:pPr lvl="1"/>
            <a:r>
              <a:rPr lang="en-US" dirty="0"/>
              <a:t>Byte stream</a:t>
            </a:r>
          </a:p>
          <a:p>
            <a:pPr lvl="1"/>
            <a:endParaRPr lang="en-US" dirty="0"/>
          </a:p>
          <a:p>
            <a:r>
              <a:rPr lang="en-US" i="1" dirty="0">
                <a:solidFill>
                  <a:srgbClr val="C00000"/>
                </a:solidFill>
              </a:rPr>
              <a:t>No message boundary </a:t>
            </a:r>
            <a:r>
              <a:rPr lang="en-US" dirty="0"/>
              <a:t>expressed or implied</a:t>
            </a:r>
          </a:p>
        </p:txBody>
      </p:sp>
      <p:sp>
        <p:nvSpPr>
          <p:cNvPr id="4" name="Text Placeholder 3">
            <a:extLst>
              <a:ext uri="{FF2B5EF4-FFF2-40B4-BE49-F238E27FC236}">
                <a16:creationId xmlns:a16="http://schemas.microsoft.com/office/drawing/2014/main" id="{16318029-31E8-4B05-B2B0-5D4DAB807857}"/>
              </a:ext>
            </a:extLst>
          </p:cNvPr>
          <p:cNvSpPr>
            <a:spLocks noGrp="1"/>
          </p:cNvSpPr>
          <p:nvPr>
            <p:ph type="body" idx="2"/>
          </p:nvPr>
        </p:nvSpPr>
        <p:spPr>
          <a:xfrm>
            <a:off x="4327115" y="1618700"/>
            <a:ext cx="4225213" cy="3231000"/>
          </a:xfrm>
        </p:spPr>
        <p:txBody>
          <a:bodyPr/>
          <a:lstStyle/>
          <a:p>
            <a:r>
              <a:rPr lang="en-US" dirty="0"/>
              <a:t>TLS</a:t>
            </a:r>
          </a:p>
          <a:p>
            <a:pPr lvl="1"/>
            <a:r>
              <a:rPr lang="en-US" dirty="0"/>
              <a:t>Confidentiality/Integrity/ Authentication (CIA)</a:t>
            </a:r>
          </a:p>
          <a:p>
            <a:pPr lvl="1"/>
            <a:r>
              <a:rPr lang="en-US" dirty="0"/>
              <a:t>Works on top of </a:t>
            </a:r>
            <a:r>
              <a:rPr lang="en-US" i="1" dirty="0"/>
              <a:t>TCP</a:t>
            </a:r>
          </a:p>
          <a:p>
            <a:pPr lvl="1"/>
            <a:r>
              <a:rPr lang="en-US" dirty="0"/>
              <a:t>Uses </a:t>
            </a:r>
            <a:r>
              <a:rPr lang="en-US" i="1" dirty="0"/>
              <a:t>Record Protocol </a:t>
            </a:r>
            <a:r>
              <a:rPr lang="en-US" dirty="0"/>
              <a:t>to move protected data</a:t>
            </a:r>
          </a:p>
          <a:p>
            <a:pPr lvl="1"/>
            <a:endParaRPr lang="en-US" dirty="0"/>
          </a:p>
          <a:p>
            <a:pPr marL="101600" indent="0">
              <a:buNone/>
            </a:pPr>
            <a:endParaRPr lang="en-US" dirty="0"/>
          </a:p>
        </p:txBody>
      </p:sp>
    </p:spTree>
    <p:extLst>
      <p:ext uri="{BB962C8B-B14F-4D97-AF65-F5344CB8AC3E}">
        <p14:creationId xmlns:p14="http://schemas.microsoft.com/office/powerpoint/2010/main" val="6642425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647048-B2F2-47FD-9382-AD2BE3934FBD}"/>
              </a:ext>
            </a:extLst>
          </p:cNvPr>
          <p:cNvSpPr>
            <a:spLocks noGrp="1"/>
          </p:cNvSpPr>
          <p:nvPr>
            <p:ph type="title"/>
          </p:nvPr>
        </p:nvSpPr>
        <p:spPr/>
        <p:txBody>
          <a:bodyPr/>
          <a:lstStyle/>
          <a:p>
            <a:r>
              <a:rPr lang="en-US" dirty="0"/>
              <a:t>Some things we need</a:t>
            </a:r>
          </a:p>
        </p:txBody>
      </p:sp>
      <p:sp>
        <p:nvSpPr>
          <p:cNvPr id="3" name="Text Placeholder 2">
            <a:extLst>
              <a:ext uri="{FF2B5EF4-FFF2-40B4-BE49-F238E27FC236}">
                <a16:creationId xmlns:a16="http://schemas.microsoft.com/office/drawing/2014/main" id="{FC00BF5C-1A91-499E-A6C3-6ADA3EC0A996}"/>
              </a:ext>
            </a:extLst>
          </p:cNvPr>
          <p:cNvSpPr>
            <a:spLocks noGrp="1"/>
          </p:cNvSpPr>
          <p:nvPr>
            <p:ph type="body" idx="1"/>
          </p:nvPr>
        </p:nvSpPr>
        <p:spPr>
          <a:xfrm>
            <a:off x="771649" y="1618700"/>
            <a:ext cx="3657737" cy="3231000"/>
          </a:xfrm>
        </p:spPr>
        <p:txBody>
          <a:bodyPr/>
          <a:lstStyle/>
          <a:p>
            <a:r>
              <a:rPr lang="en-US" dirty="0"/>
              <a:t>Multiple points of data agglomeration</a:t>
            </a:r>
          </a:p>
          <a:p>
            <a:r>
              <a:rPr lang="en-US" dirty="0"/>
              <a:t>Reduce overhead for </a:t>
            </a:r>
            <a:r>
              <a:rPr lang="en-US" i="1" dirty="0">
                <a:solidFill>
                  <a:srgbClr val="C00000"/>
                </a:solidFill>
              </a:rPr>
              <a:t>Efficiency </a:t>
            </a:r>
            <a:r>
              <a:rPr lang="en-US" dirty="0"/>
              <a:t>by accumulation</a:t>
            </a:r>
          </a:p>
        </p:txBody>
      </p:sp>
      <p:sp>
        <p:nvSpPr>
          <p:cNvPr id="4" name="Text Placeholder 3">
            <a:extLst>
              <a:ext uri="{FF2B5EF4-FFF2-40B4-BE49-F238E27FC236}">
                <a16:creationId xmlns:a16="http://schemas.microsoft.com/office/drawing/2014/main" id="{D4D03FBE-7221-49AF-BCFC-10238A072A72}"/>
              </a:ext>
            </a:extLst>
          </p:cNvPr>
          <p:cNvSpPr>
            <a:spLocks noGrp="1"/>
          </p:cNvSpPr>
          <p:nvPr>
            <p:ph type="body" idx="2"/>
          </p:nvPr>
        </p:nvSpPr>
        <p:spPr>
          <a:xfrm>
            <a:off x="4327116" y="1618700"/>
            <a:ext cx="4045234" cy="3231000"/>
          </a:xfrm>
        </p:spPr>
        <p:txBody>
          <a:bodyPr/>
          <a:lstStyle/>
          <a:p>
            <a:pPr marL="558800" indent="-457200">
              <a:buFont typeface="+mj-lt"/>
              <a:buAutoNum type="arabicPeriod"/>
            </a:pPr>
            <a:r>
              <a:rPr lang="en-US" dirty="0"/>
              <a:t>Application layer messages</a:t>
            </a:r>
          </a:p>
          <a:p>
            <a:pPr marL="558800" indent="-457200">
              <a:buFont typeface="+mj-lt"/>
              <a:buAutoNum type="arabicPeriod"/>
            </a:pPr>
            <a:r>
              <a:rPr lang="en-US" dirty="0"/>
              <a:t>Protected TLS record</a:t>
            </a:r>
          </a:p>
          <a:p>
            <a:pPr marL="558800" indent="-457200">
              <a:buFont typeface="+mj-lt"/>
              <a:buAutoNum type="arabicPeriod"/>
            </a:pPr>
            <a:r>
              <a:rPr lang="en-US" dirty="0"/>
              <a:t>TCP segments</a:t>
            </a:r>
          </a:p>
        </p:txBody>
      </p:sp>
      <p:pic>
        <p:nvPicPr>
          <p:cNvPr id="1026" name="Picture 2">
            <a:extLst>
              <a:ext uri="{FF2B5EF4-FFF2-40B4-BE49-F238E27FC236}">
                <a16:creationId xmlns:a16="http://schemas.microsoft.com/office/drawing/2014/main" id="{8AE9676E-DA9D-407F-B1C9-4281969AD24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87162" y="3540919"/>
            <a:ext cx="5819775" cy="9620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3726746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08C8609-654C-48AF-9DEF-50B0B6841EF9}"/>
              </a:ext>
            </a:extLst>
          </p:cNvPr>
          <p:cNvSpPr/>
          <p:nvPr/>
        </p:nvSpPr>
        <p:spPr>
          <a:xfrm>
            <a:off x="531628" y="1431986"/>
            <a:ext cx="8080744" cy="35086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 name="Title 1">
            <a:extLst>
              <a:ext uri="{FF2B5EF4-FFF2-40B4-BE49-F238E27FC236}">
                <a16:creationId xmlns:a16="http://schemas.microsoft.com/office/drawing/2014/main" id="{32647048-B2F2-47FD-9382-AD2BE3934FBD}"/>
              </a:ext>
            </a:extLst>
          </p:cNvPr>
          <p:cNvSpPr>
            <a:spLocks noGrp="1"/>
          </p:cNvSpPr>
          <p:nvPr>
            <p:ph type="title"/>
          </p:nvPr>
        </p:nvSpPr>
        <p:spPr/>
        <p:txBody>
          <a:bodyPr/>
          <a:lstStyle/>
          <a:p>
            <a:r>
              <a:rPr lang="en-US" dirty="0"/>
              <a:t>Segmentation Schemes</a:t>
            </a:r>
          </a:p>
        </p:txBody>
      </p:sp>
      <p:pic>
        <p:nvPicPr>
          <p:cNvPr id="6146" name="Picture 2">
            <a:extLst>
              <a:ext uri="{FF2B5EF4-FFF2-40B4-BE49-F238E27FC236}">
                <a16:creationId xmlns:a16="http://schemas.microsoft.com/office/drawing/2014/main" id="{DF6F14AF-9E10-4F83-AAA6-7FF0F8E3D50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7318" y="1603344"/>
            <a:ext cx="7439025" cy="3248025"/>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C82E3C19-6BF4-421C-BB05-254CD86E746B}"/>
              </a:ext>
            </a:extLst>
          </p:cNvPr>
          <p:cNvSpPr/>
          <p:nvPr/>
        </p:nvSpPr>
        <p:spPr>
          <a:xfrm>
            <a:off x="620233" y="2571750"/>
            <a:ext cx="7842729" cy="23688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Tree>
    <p:extLst>
      <p:ext uri="{BB962C8B-B14F-4D97-AF65-F5344CB8AC3E}">
        <p14:creationId xmlns:p14="http://schemas.microsoft.com/office/powerpoint/2010/main" val="270494859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08C8609-654C-48AF-9DEF-50B0B6841EF9}"/>
              </a:ext>
            </a:extLst>
          </p:cNvPr>
          <p:cNvSpPr/>
          <p:nvPr/>
        </p:nvSpPr>
        <p:spPr>
          <a:xfrm>
            <a:off x="531628" y="1431986"/>
            <a:ext cx="8080744" cy="35086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 name="Title 1">
            <a:extLst>
              <a:ext uri="{FF2B5EF4-FFF2-40B4-BE49-F238E27FC236}">
                <a16:creationId xmlns:a16="http://schemas.microsoft.com/office/drawing/2014/main" id="{32647048-B2F2-47FD-9382-AD2BE3934FBD}"/>
              </a:ext>
            </a:extLst>
          </p:cNvPr>
          <p:cNvSpPr>
            <a:spLocks noGrp="1"/>
          </p:cNvSpPr>
          <p:nvPr>
            <p:ph type="title"/>
          </p:nvPr>
        </p:nvSpPr>
        <p:spPr/>
        <p:txBody>
          <a:bodyPr/>
          <a:lstStyle/>
          <a:p>
            <a:r>
              <a:rPr lang="en-US" dirty="0"/>
              <a:t>Segmentation Schemes</a:t>
            </a:r>
          </a:p>
        </p:txBody>
      </p:sp>
      <p:pic>
        <p:nvPicPr>
          <p:cNvPr id="6146" name="Picture 2">
            <a:extLst>
              <a:ext uri="{FF2B5EF4-FFF2-40B4-BE49-F238E27FC236}">
                <a16:creationId xmlns:a16="http://schemas.microsoft.com/office/drawing/2014/main" id="{DF6F14AF-9E10-4F83-AAA6-7FF0F8E3D50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7318" y="1603344"/>
            <a:ext cx="7439025" cy="3248025"/>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C82E3C19-6BF4-421C-BB05-254CD86E746B}"/>
              </a:ext>
            </a:extLst>
          </p:cNvPr>
          <p:cNvSpPr/>
          <p:nvPr/>
        </p:nvSpPr>
        <p:spPr>
          <a:xfrm>
            <a:off x="620233" y="3916392"/>
            <a:ext cx="7842729" cy="9349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Tree>
    <p:extLst>
      <p:ext uri="{BB962C8B-B14F-4D97-AF65-F5344CB8AC3E}">
        <p14:creationId xmlns:p14="http://schemas.microsoft.com/office/powerpoint/2010/main" val="4877678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08C8609-654C-48AF-9DEF-50B0B6841EF9}"/>
              </a:ext>
            </a:extLst>
          </p:cNvPr>
          <p:cNvSpPr/>
          <p:nvPr/>
        </p:nvSpPr>
        <p:spPr>
          <a:xfrm>
            <a:off x="531628" y="1431986"/>
            <a:ext cx="8080744" cy="35086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 name="Title 1">
            <a:extLst>
              <a:ext uri="{FF2B5EF4-FFF2-40B4-BE49-F238E27FC236}">
                <a16:creationId xmlns:a16="http://schemas.microsoft.com/office/drawing/2014/main" id="{32647048-B2F2-47FD-9382-AD2BE3934FBD}"/>
              </a:ext>
            </a:extLst>
          </p:cNvPr>
          <p:cNvSpPr>
            <a:spLocks noGrp="1"/>
          </p:cNvSpPr>
          <p:nvPr>
            <p:ph type="title"/>
          </p:nvPr>
        </p:nvSpPr>
        <p:spPr/>
        <p:txBody>
          <a:bodyPr/>
          <a:lstStyle/>
          <a:p>
            <a:r>
              <a:rPr lang="en-US" dirty="0"/>
              <a:t>Segmentation Schemes</a:t>
            </a:r>
          </a:p>
        </p:txBody>
      </p:sp>
      <p:pic>
        <p:nvPicPr>
          <p:cNvPr id="6146" name="Picture 2">
            <a:extLst>
              <a:ext uri="{FF2B5EF4-FFF2-40B4-BE49-F238E27FC236}">
                <a16:creationId xmlns:a16="http://schemas.microsoft.com/office/drawing/2014/main" id="{DF6F14AF-9E10-4F83-AAA6-7FF0F8E3D50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7318" y="1603344"/>
            <a:ext cx="7439025" cy="32480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134629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647048-B2F2-47FD-9382-AD2BE3934FBD}"/>
              </a:ext>
            </a:extLst>
          </p:cNvPr>
          <p:cNvSpPr>
            <a:spLocks noGrp="1"/>
          </p:cNvSpPr>
          <p:nvPr>
            <p:ph type="title"/>
          </p:nvPr>
        </p:nvSpPr>
        <p:spPr/>
        <p:txBody>
          <a:bodyPr/>
          <a:lstStyle/>
          <a:p>
            <a:r>
              <a:rPr lang="en-US" dirty="0"/>
              <a:t>Segmentation Schemes</a:t>
            </a:r>
          </a:p>
        </p:txBody>
      </p:sp>
      <p:pic>
        <p:nvPicPr>
          <p:cNvPr id="7172" name="Picture 4">
            <a:extLst>
              <a:ext uri="{FF2B5EF4-FFF2-40B4-BE49-F238E27FC236}">
                <a16:creationId xmlns:a16="http://schemas.microsoft.com/office/drawing/2014/main" id="{5CE40274-E94B-461E-A570-F2BCC413A4E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2487" y="2512443"/>
            <a:ext cx="7439025" cy="9620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43800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956C32-4154-4674-907E-8A8AACE2164B}"/>
              </a:ext>
            </a:extLst>
          </p:cNvPr>
          <p:cNvSpPr>
            <a:spLocks noGrp="1"/>
          </p:cNvSpPr>
          <p:nvPr>
            <p:ph type="title"/>
          </p:nvPr>
        </p:nvSpPr>
        <p:spPr/>
        <p:txBody>
          <a:bodyPr/>
          <a:lstStyle/>
          <a:p>
            <a:r>
              <a:rPr lang="en-US" dirty="0"/>
              <a:t>TCP PSH Flag</a:t>
            </a:r>
          </a:p>
        </p:txBody>
      </p:sp>
      <p:sp>
        <p:nvSpPr>
          <p:cNvPr id="3" name="Text Placeholder 2">
            <a:extLst>
              <a:ext uri="{FF2B5EF4-FFF2-40B4-BE49-F238E27FC236}">
                <a16:creationId xmlns:a16="http://schemas.microsoft.com/office/drawing/2014/main" id="{2C53B7C3-1F54-426C-828D-F07D417D9D90}"/>
              </a:ext>
            </a:extLst>
          </p:cNvPr>
          <p:cNvSpPr>
            <a:spLocks noGrp="1"/>
          </p:cNvSpPr>
          <p:nvPr>
            <p:ph type="body" idx="1"/>
          </p:nvPr>
        </p:nvSpPr>
        <p:spPr>
          <a:xfrm>
            <a:off x="302004" y="1618700"/>
            <a:ext cx="3146668" cy="1988566"/>
          </a:xfrm>
        </p:spPr>
        <p:txBody>
          <a:bodyPr/>
          <a:lstStyle/>
          <a:p>
            <a:r>
              <a:rPr lang="en-US" dirty="0"/>
              <a:t>RFC793</a:t>
            </a:r>
          </a:p>
          <a:p>
            <a:r>
              <a:rPr lang="en-US" dirty="0"/>
              <a:t>Search Google: discussion about usefulness and specific behavior</a:t>
            </a:r>
          </a:p>
        </p:txBody>
      </p:sp>
      <p:sp>
        <p:nvSpPr>
          <p:cNvPr id="8" name="TextBox 7">
            <a:extLst>
              <a:ext uri="{FF2B5EF4-FFF2-40B4-BE49-F238E27FC236}">
                <a16:creationId xmlns:a16="http://schemas.microsoft.com/office/drawing/2014/main" id="{78461FB4-35C7-4A07-A0DC-B239976DC778}"/>
              </a:ext>
            </a:extLst>
          </p:cNvPr>
          <p:cNvSpPr txBox="1"/>
          <p:nvPr/>
        </p:nvSpPr>
        <p:spPr>
          <a:xfrm>
            <a:off x="1719743" y="2571750"/>
            <a:ext cx="729842" cy="515399"/>
          </a:xfrm>
          <a:prstGeom prst="rect">
            <a:avLst/>
          </a:prstGeom>
          <a:noFill/>
        </p:spPr>
        <p:txBody>
          <a:bodyPr wrap="square" rtlCol="0">
            <a:spAutoFit/>
          </a:bodyPr>
          <a:lstStyle/>
          <a:p>
            <a:endParaRPr lang="en-US" dirty="0"/>
          </a:p>
        </p:txBody>
      </p:sp>
      <p:sp>
        <p:nvSpPr>
          <p:cNvPr id="9" name="Rectangle 1">
            <a:extLst>
              <a:ext uri="{FF2B5EF4-FFF2-40B4-BE49-F238E27FC236}">
                <a16:creationId xmlns:a16="http://schemas.microsoft.com/office/drawing/2014/main" id="{F176C899-BB54-4738-8A0D-720122B1BF4C}"/>
              </a:ext>
            </a:extLst>
          </p:cNvPr>
          <p:cNvSpPr>
            <a:spLocks noChangeArrowheads="1"/>
          </p:cNvSpPr>
          <p:nvPr/>
        </p:nvSpPr>
        <p:spPr bwMode="auto">
          <a:xfrm rot="10800000" flipV="1">
            <a:off x="3448672" y="1769183"/>
            <a:ext cx="5535936" cy="138499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0" u="none" strike="noStrike" cap="none" normalizeH="0" baseline="0" dirty="0">
                <a:ln>
                  <a:noFill/>
                </a:ln>
                <a:solidFill>
                  <a:srgbClr val="000000"/>
                </a:solidFill>
                <a:effectLst/>
                <a:latin typeface="Verdana" panose="020B0604030504040204" pitchFamily="34" charset="0"/>
                <a:ea typeface="Verdana" panose="020B0604030504040204" pitchFamily="34" charset="0"/>
              </a:rPr>
              <a:t>A sending TCP is allowed to collect data from the sending user and to send that data in segments at its own convenience, until the push function is signaled, then it must send all unsent data. When a receiving TCP sees the PUSH flag, it must not wait for more data from the sending TCP before passing the data to the receiving process.</a:t>
            </a:r>
            <a:r>
              <a:rPr kumimoji="0" lang="en-US" altLang="en-US" b="0" i="0" u="none" strike="noStrike" cap="none" normalizeH="0" baseline="0" dirty="0">
                <a:ln>
                  <a:noFill/>
                </a:ln>
                <a:solidFill>
                  <a:schemeClr val="tx1"/>
                </a:solidFill>
                <a:effectLst/>
                <a:latin typeface="Verdana" panose="020B0604030504040204" pitchFamily="34" charset="0"/>
                <a:ea typeface="Verdana" panose="020B0604030504040204" pitchFamily="34" charset="0"/>
              </a:rPr>
              <a:t> </a:t>
            </a:r>
          </a:p>
        </p:txBody>
      </p:sp>
      <p:pic>
        <p:nvPicPr>
          <p:cNvPr id="11" name="Picture 10">
            <a:extLst>
              <a:ext uri="{FF2B5EF4-FFF2-40B4-BE49-F238E27FC236}">
                <a16:creationId xmlns:a16="http://schemas.microsoft.com/office/drawing/2014/main" id="{1E99113E-1304-4D7B-AD0E-4FFE99F75FE9}"/>
              </a:ext>
            </a:extLst>
          </p:cNvPr>
          <p:cNvPicPr>
            <a:picLocks noChangeAspect="1"/>
          </p:cNvPicPr>
          <p:nvPr/>
        </p:nvPicPr>
        <p:blipFill>
          <a:blip r:embed="rId2"/>
          <a:stretch>
            <a:fillRect/>
          </a:stretch>
        </p:blipFill>
        <p:spPr>
          <a:xfrm>
            <a:off x="527140" y="3696811"/>
            <a:ext cx="8089720" cy="1012070"/>
          </a:xfrm>
          <a:prstGeom prst="rect">
            <a:avLst/>
          </a:prstGeom>
        </p:spPr>
      </p:pic>
    </p:spTree>
    <p:extLst>
      <p:ext uri="{BB962C8B-B14F-4D97-AF65-F5344CB8AC3E}">
        <p14:creationId xmlns:p14="http://schemas.microsoft.com/office/powerpoint/2010/main" val="259356281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956C32-4154-4674-907E-8A8AACE2164B}"/>
              </a:ext>
            </a:extLst>
          </p:cNvPr>
          <p:cNvSpPr>
            <a:spLocks noGrp="1"/>
          </p:cNvSpPr>
          <p:nvPr>
            <p:ph type="title"/>
          </p:nvPr>
        </p:nvSpPr>
        <p:spPr/>
        <p:txBody>
          <a:bodyPr/>
          <a:lstStyle/>
          <a:p>
            <a:r>
              <a:rPr lang="en-US" dirty="0"/>
              <a:t>TCP PSH Flag</a:t>
            </a:r>
          </a:p>
        </p:txBody>
      </p:sp>
      <p:sp>
        <p:nvSpPr>
          <p:cNvPr id="3" name="Text Placeholder 2">
            <a:extLst>
              <a:ext uri="{FF2B5EF4-FFF2-40B4-BE49-F238E27FC236}">
                <a16:creationId xmlns:a16="http://schemas.microsoft.com/office/drawing/2014/main" id="{2C53B7C3-1F54-426C-828D-F07D417D9D90}"/>
              </a:ext>
            </a:extLst>
          </p:cNvPr>
          <p:cNvSpPr>
            <a:spLocks noGrp="1"/>
          </p:cNvSpPr>
          <p:nvPr>
            <p:ph type="body" idx="1"/>
          </p:nvPr>
        </p:nvSpPr>
        <p:spPr>
          <a:xfrm>
            <a:off x="302003" y="1618700"/>
            <a:ext cx="8707773" cy="1988566"/>
          </a:xfrm>
        </p:spPr>
        <p:txBody>
          <a:bodyPr/>
          <a:lstStyle/>
          <a:p>
            <a:r>
              <a:rPr lang="en-US" dirty="0"/>
              <a:t>Talk to others to debate true meaning and possible subtleties</a:t>
            </a:r>
          </a:p>
          <a:p>
            <a:r>
              <a:rPr lang="en-US" dirty="0"/>
              <a:t>Practically I share my experience but defer to experts:</a:t>
            </a:r>
          </a:p>
          <a:p>
            <a:pPr marL="1016000" lvl="1" indent="-457200">
              <a:buFont typeface="+mj-lt"/>
              <a:buAutoNum type="arabicPeriod"/>
            </a:pPr>
            <a:r>
              <a:rPr lang="en-US" dirty="0"/>
              <a:t>Either always set when data is present (</a:t>
            </a:r>
            <a:r>
              <a:rPr lang="en-US" dirty="0" err="1">
                <a:latin typeface="Courier New" panose="02070309020205020404" pitchFamily="49" charset="0"/>
                <a:cs typeface="Courier New" panose="02070309020205020404" pitchFamily="49" charset="0"/>
              </a:rPr>
              <a:t>tcp.len</a:t>
            </a:r>
            <a:r>
              <a:rPr lang="en-US" dirty="0">
                <a:latin typeface="Courier New" panose="02070309020205020404" pitchFamily="49" charset="0"/>
                <a:cs typeface="Courier New" panose="02070309020205020404" pitchFamily="49" charset="0"/>
              </a:rPr>
              <a:t> &gt;0</a:t>
            </a:r>
            <a:r>
              <a:rPr lang="en-US" dirty="0"/>
              <a:t>)</a:t>
            </a:r>
          </a:p>
          <a:p>
            <a:pPr marL="1016000" lvl="1" indent="-457200">
              <a:buFont typeface="+mj-lt"/>
              <a:buAutoNum type="arabicPeriod"/>
            </a:pPr>
            <a:r>
              <a:rPr lang="en-US" dirty="0"/>
              <a:t>Indicates send buffer size of transmitter</a:t>
            </a:r>
          </a:p>
        </p:txBody>
      </p:sp>
      <p:pic>
        <p:nvPicPr>
          <p:cNvPr id="5" name="Picture 4">
            <a:extLst>
              <a:ext uri="{FF2B5EF4-FFF2-40B4-BE49-F238E27FC236}">
                <a16:creationId xmlns:a16="http://schemas.microsoft.com/office/drawing/2014/main" id="{05D2D449-1876-43E9-8B13-39D095628160}"/>
              </a:ext>
            </a:extLst>
          </p:cNvPr>
          <p:cNvPicPr>
            <a:picLocks noChangeAspect="1"/>
          </p:cNvPicPr>
          <p:nvPr/>
        </p:nvPicPr>
        <p:blipFill>
          <a:blip r:embed="rId2"/>
          <a:stretch>
            <a:fillRect/>
          </a:stretch>
        </p:blipFill>
        <p:spPr>
          <a:xfrm>
            <a:off x="418802" y="3771814"/>
            <a:ext cx="8474174" cy="1173582"/>
          </a:xfrm>
          <a:prstGeom prst="rect">
            <a:avLst/>
          </a:prstGeom>
        </p:spPr>
      </p:pic>
    </p:spTree>
    <p:extLst>
      <p:ext uri="{BB962C8B-B14F-4D97-AF65-F5344CB8AC3E}">
        <p14:creationId xmlns:p14="http://schemas.microsoft.com/office/powerpoint/2010/main" val="243396614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003225-76D6-411E-84E7-7C4A8D5E382B}"/>
              </a:ext>
            </a:extLst>
          </p:cNvPr>
          <p:cNvSpPr>
            <a:spLocks noGrp="1"/>
          </p:cNvSpPr>
          <p:nvPr>
            <p:ph type="title"/>
          </p:nvPr>
        </p:nvSpPr>
        <p:spPr/>
        <p:txBody>
          <a:bodyPr/>
          <a:lstStyle/>
          <a:p>
            <a:r>
              <a:rPr lang="en-US" dirty="0"/>
              <a:t>TCP MSS</a:t>
            </a:r>
          </a:p>
        </p:txBody>
      </p:sp>
      <p:sp>
        <p:nvSpPr>
          <p:cNvPr id="3" name="Text Placeholder 2">
            <a:extLst>
              <a:ext uri="{FF2B5EF4-FFF2-40B4-BE49-F238E27FC236}">
                <a16:creationId xmlns:a16="http://schemas.microsoft.com/office/drawing/2014/main" id="{A18A4320-69F0-44E1-AC90-ACB6A102CFE1}"/>
              </a:ext>
            </a:extLst>
          </p:cNvPr>
          <p:cNvSpPr>
            <a:spLocks noGrp="1"/>
          </p:cNvSpPr>
          <p:nvPr>
            <p:ph type="body" idx="1"/>
          </p:nvPr>
        </p:nvSpPr>
        <p:spPr>
          <a:xfrm>
            <a:off x="224725" y="1618700"/>
            <a:ext cx="4425325" cy="3231000"/>
          </a:xfrm>
        </p:spPr>
        <p:txBody>
          <a:bodyPr/>
          <a:lstStyle/>
          <a:p>
            <a:r>
              <a:rPr lang="en-US" dirty="0"/>
              <a:t>TCP actors </a:t>
            </a:r>
            <a:r>
              <a:rPr lang="en-US" i="1" dirty="0"/>
              <a:t>announce</a:t>
            </a:r>
            <a:r>
              <a:rPr lang="en-US" dirty="0"/>
              <a:t> the maximum data payload they can receive</a:t>
            </a:r>
          </a:p>
          <a:p>
            <a:r>
              <a:rPr lang="en-US" dirty="0"/>
              <a:t>Sent with SYN as an option field</a:t>
            </a:r>
          </a:p>
          <a:p>
            <a:r>
              <a:rPr lang="en-US" dirty="0"/>
              <a:t>Common maximum: 1460</a:t>
            </a:r>
          </a:p>
          <a:p>
            <a:r>
              <a:rPr lang="en-US" dirty="0"/>
              <a:t>Default: 536</a:t>
            </a:r>
          </a:p>
          <a:p>
            <a:r>
              <a:rPr lang="en-US" dirty="0"/>
              <a:t>Warning: middle boxes can perform </a:t>
            </a:r>
            <a:r>
              <a:rPr lang="en-US" i="1" dirty="0"/>
              <a:t>MSS Clamping</a:t>
            </a:r>
          </a:p>
        </p:txBody>
      </p:sp>
      <p:pic>
        <p:nvPicPr>
          <p:cNvPr id="7" name="Picture 6">
            <a:extLst>
              <a:ext uri="{FF2B5EF4-FFF2-40B4-BE49-F238E27FC236}">
                <a16:creationId xmlns:a16="http://schemas.microsoft.com/office/drawing/2014/main" id="{9DC58F02-4AF4-48AB-81EE-B68C0586773F}"/>
              </a:ext>
            </a:extLst>
          </p:cNvPr>
          <p:cNvPicPr>
            <a:picLocks noChangeAspect="1"/>
          </p:cNvPicPr>
          <p:nvPr/>
        </p:nvPicPr>
        <p:blipFill>
          <a:blip r:embed="rId3"/>
          <a:stretch>
            <a:fillRect/>
          </a:stretch>
        </p:blipFill>
        <p:spPr>
          <a:xfrm>
            <a:off x="4946950" y="1941840"/>
            <a:ext cx="3901871" cy="2472260"/>
          </a:xfrm>
          <a:prstGeom prst="rect">
            <a:avLst/>
          </a:prstGeom>
        </p:spPr>
      </p:pic>
    </p:spTree>
    <p:extLst>
      <p:ext uri="{BB962C8B-B14F-4D97-AF65-F5344CB8AC3E}">
        <p14:creationId xmlns:p14="http://schemas.microsoft.com/office/powerpoint/2010/main" val="303451802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C57E3-B586-4888-AC7E-46E98F53D18D}"/>
              </a:ext>
            </a:extLst>
          </p:cNvPr>
          <p:cNvSpPr>
            <a:spLocks noGrp="1"/>
          </p:cNvSpPr>
          <p:nvPr>
            <p:ph type="title"/>
          </p:nvPr>
        </p:nvSpPr>
        <p:spPr/>
        <p:txBody>
          <a:bodyPr/>
          <a:lstStyle/>
          <a:p>
            <a:r>
              <a:rPr lang="en-US" dirty="0"/>
              <a:t>TLS </a:t>
            </a:r>
            <a:r>
              <a:rPr lang="en-US" i="1" dirty="0"/>
              <a:t>Alert</a:t>
            </a:r>
          </a:p>
        </p:txBody>
      </p:sp>
      <p:sp>
        <p:nvSpPr>
          <p:cNvPr id="3" name="Text Placeholder 2">
            <a:extLst>
              <a:ext uri="{FF2B5EF4-FFF2-40B4-BE49-F238E27FC236}">
                <a16:creationId xmlns:a16="http://schemas.microsoft.com/office/drawing/2014/main" id="{78B0C4C2-6CB4-40CA-B3D3-AEC782D824E7}"/>
              </a:ext>
            </a:extLst>
          </p:cNvPr>
          <p:cNvSpPr>
            <a:spLocks noGrp="1"/>
          </p:cNvSpPr>
          <p:nvPr>
            <p:ph type="body" idx="1"/>
          </p:nvPr>
        </p:nvSpPr>
        <p:spPr>
          <a:xfrm>
            <a:off x="232757" y="1512916"/>
            <a:ext cx="4921134" cy="3449781"/>
          </a:xfrm>
        </p:spPr>
        <p:txBody>
          <a:bodyPr/>
          <a:lstStyle/>
          <a:p>
            <a:r>
              <a:rPr lang="en-US" dirty="0"/>
              <a:t>TLS protocol supports mechanism to provide information on errors</a:t>
            </a:r>
          </a:p>
          <a:p>
            <a:r>
              <a:rPr lang="en-US" dirty="0"/>
              <a:t>RFC5246</a:t>
            </a:r>
          </a:p>
          <a:p>
            <a:pPr marL="558800" lvl="1" indent="0">
              <a:buNone/>
            </a:pPr>
            <a:r>
              <a:rPr lang="en-US" sz="1800" i="1" dirty="0">
                <a:latin typeface="Verdana" panose="020B0604030504040204" pitchFamily="34" charset="0"/>
                <a:ea typeface="Verdana" panose="020B0604030504040204" pitchFamily="34" charset="0"/>
              </a:rPr>
              <a:t>Alert messages convey the severity of the message (warning or fatal) and a description of the alert</a:t>
            </a:r>
          </a:p>
          <a:p>
            <a:r>
              <a:rPr lang="en-US" dirty="0"/>
              <a:t>Once session established contents are protected i.e. specific details are encrypted</a:t>
            </a:r>
          </a:p>
          <a:p>
            <a:pPr marL="101600" indent="0">
              <a:buNone/>
            </a:pPr>
            <a:endParaRPr lang="en-US" i="1" dirty="0">
              <a:latin typeface="Verdana" panose="020B0604030504040204" pitchFamily="34" charset="0"/>
              <a:ea typeface="Verdana" panose="020B0604030504040204" pitchFamily="34" charset="0"/>
            </a:endParaRPr>
          </a:p>
          <a:p>
            <a:pPr marL="101600" indent="0">
              <a:buNone/>
            </a:pPr>
            <a:endParaRPr lang="en-US" dirty="0"/>
          </a:p>
        </p:txBody>
      </p:sp>
      <p:sp>
        <p:nvSpPr>
          <p:cNvPr id="5" name="Text Placeholder 2">
            <a:extLst>
              <a:ext uri="{FF2B5EF4-FFF2-40B4-BE49-F238E27FC236}">
                <a16:creationId xmlns:a16="http://schemas.microsoft.com/office/drawing/2014/main" id="{771E5C54-8696-4C6D-A3F2-C929E51A7386}"/>
              </a:ext>
            </a:extLst>
          </p:cNvPr>
          <p:cNvSpPr txBox="1">
            <a:spLocks/>
          </p:cNvSpPr>
          <p:nvPr/>
        </p:nvSpPr>
        <p:spPr>
          <a:xfrm>
            <a:off x="5153891" y="1618700"/>
            <a:ext cx="3815542" cy="3343998"/>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55600" algn="l" rtl="0">
              <a:lnSpc>
                <a:spcPct val="100000"/>
              </a:lnSpc>
              <a:spcBef>
                <a:spcPts val="600"/>
              </a:spcBef>
              <a:spcAft>
                <a:spcPts val="0"/>
              </a:spcAft>
              <a:buClr>
                <a:srgbClr val="4A86E8"/>
              </a:buClr>
              <a:buSzPts val="2000"/>
              <a:buFont typeface="Trebuchet MS"/>
              <a:buChar char="◉"/>
              <a:defRPr sz="2000" b="0" i="0" u="none" strike="noStrike" cap="none">
                <a:solidFill>
                  <a:schemeClr val="dk1"/>
                </a:solidFill>
                <a:latin typeface="Trebuchet MS"/>
                <a:ea typeface="Trebuchet MS"/>
                <a:cs typeface="Trebuchet MS"/>
                <a:sym typeface="Trebuchet MS"/>
              </a:defRPr>
            </a:lvl1pPr>
            <a:lvl2pPr marL="914400" marR="0" lvl="1" indent="-355600" algn="l" rtl="0">
              <a:lnSpc>
                <a:spcPct val="100000"/>
              </a:lnSpc>
              <a:spcBef>
                <a:spcPts val="0"/>
              </a:spcBef>
              <a:spcAft>
                <a:spcPts val="0"/>
              </a:spcAft>
              <a:buClr>
                <a:srgbClr val="4A86E8"/>
              </a:buClr>
              <a:buSzPts val="2000"/>
              <a:buFont typeface="Trebuchet MS"/>
              <a:buChar char="○"/>
              <a:defRPr sz="2000" b="0" i="0" u="none" strike="noStrike" cap="none">
                <a:solidFill>
                  <a:schemeClr val="dk1"/>
                </a:solidFill>
                <a:latin typeface="Trebuchet MS"/>
                <a:ea typeface="Trebuchet MS"/>
                <a:cs typeface="Trebuchet MS"/>
                <a:sym typeface="Trebuchet MS"/>
              </a:defRPr>
            </a:lvl2pPr>
            <a:lvl3pPr marL="1371600" marR="0" lvl="2" indent="-355600" algn="l" rtl="0">
              <a:lnSpc>
                <a:spcPct val="100000"/>
              </a:lnSpc>
              <a:spcBef>
                <a:spcPts val="0"/>
              </a:spcBef>
              <a:spcAft>
                <a:spcPts val="0"/>
              </a:spcAft>
              <a:buClr>
                <a:srgbClr val="4A86E8"/>
              </a:buClr>
              <a:buSzPts val="2000"/>
              <a:buFont typeface="Trebuchet MS"/>
              <a:buChar char="■"/>
              <a:defRPr sz="2000" b="0" i="0" u="none" strike="noStrike" cap="none">
                <a:solidFill>
                  <a:schemeClr val="dk1"/>
                </a:solidFill>
                <a:latin typeface="Trebuchet MS"/>
                <a:ea typeface="Trebuchet MS"/>
                <a:cs typeface="Trebuchet MS"/>
                <a:sym typeface="Trebuchet MS"/>
              </a:defRPr>
            </a:lvl3pPr>
            <a:lvl4pPr marL="1828800" marR="0" lvl="3" indent="-355600" algn="l" rtl="0">
              <a:lnSpc>
                <a:spcPct val="100000"/>
              </a:lnSpc>
              <a:spcBef>
                <a:spcPts val="0"/>
              </a:spcBef>
              <a:spcAft>
                <a:spcPts val="0"/>
              </a:spcAft>
              <a:buClr>
                <a:srgbClr val="4A86E8"/>
              </a:buClr>
              <a:buSzPts val="2000"/>
              <a:buFont typeface="Trebuchet MS"/>
              <a:buChar char="●"/>
              <a:defRPr sz="2000" b="0" i="0" u="none" strike="noStrike" cap="none">
                <a:solidFill>
                  <a:schemeClr val="dk1"/>
                </a:solidFill>
                <a:latin typeface="Trebuchet MS"/>
                <a:ea typeface="Trebuchet MS"/>
                <a:cs typeface="Trebuchet MS"/>
                <a:sym typeface="Trebuchet MS"/>
              </a:defRPr>
            </a:lvl4pPr>
            <a:lvl5pPr marL="2286000" marR="0" lvl="4" indent="-355600" algn="l" rtl="0">
              <a:lnSpc>
                <a:spcPct val="100000"/>
              </a:lnSpc>
              <a:spcBef>
                <a:spcPts val="0"/>
              </a:spcBef>
              <a:spcAft>
                <a:spcPts val="0"/>
              </a:spcAft>
              <a:buClr>
                <a:schemeClr val="dk1"/>
              </a:buClr>
              <a:buSzPts val="2000"/>
              <a:buFont typeface="Trebuchet MS"/>
              <a:buChar char="○"/>
              <a:defRPr sz="2000" b="0" i="0" u="none" strike="noStrike" cap="none">
                <a:solidFill>
                  <a:schemeClr val="dk1"/>
                </a:solidFill>
                <a:latin typeface="Trebuchet MS"/>
                <a:ea typeface="Trebuchet MS"/>
                <a:cs typeface="Trebuchet MS"/>
                <a:sym typeface="Trebuchet MS"/>
              </a:defRPr>
            </a:lvl5pPr>
            <a:lvl6pPr marL="2743200" marR="0" lvl="5" indent="-355600" algn="l" rtl="0">
              <a:lnSpc>
                <a:spcPct val="100000"/>
              </a:lnSpc>
              <a:spcBef>
                <a:spcPts val="0"/>
              </a:spcBef>
              <a:spcAft>
                <a:spcPts val="0"/>
              </a:spcAft>
              <a:buClr>
                <a:schemeClr val="dk1"/>
              </a:buClr>
              <a:buSzPts val="2000"/>
              <a:buFont typeface="Trebuchet MS"/>
              <a:buChar char="■"/>
              <a:defRPr sz="2000" b="0" i="0" u="none" strike="noStrike" cap="none">
                <a:solidFill>
                  <a:schemeClr val="dk1"/>
                </a:solidFill>
                <a:latin typeface="Trebuchet MS"/>
                <a:ea typeface="Trebuchet MS"/>
                <a:cs typeface="Trebuchet MS"/>
                <a:sym typeface="Trebuchet MS"/>
              </a:defRPr>
            </a:lvl6pPr>
            <a:lvl7pPr marL="3200400" marR="0" lvl="6" indent="-355600" algn="l" rtl="0">
              <a:lnSpc>
                <a:spcPct val="100000"/>
              </a:lnSpc>
              <a:spcBef>
                <a:spcPts val="0"/>
              </a:spcBef>
              <a:spcAft>
                <a:spcPts val="0"/>
              </a:spcAft>
              <a:buClr>
                <a:schemeClr val="dk1"/>
              </a:buClr>
              <a:buSzPts val="2000"/>
              <a:buFont typeface="Trebuchet MS"/>
              <a:buChar char="●"/>
              <a:defRPr sz="2000" b="0" i="0" u="none" strike="noStrike" cap="none">
                <a:solidFill>
                  <a:schemeClr val="dk1"/>
                </a:solidFill>
                <a:latin typeface="Trebuchet MS"/>
                <a:ea typeface="Trebuchet MS"/>
                <a:cs typeface="Trebuchet MS"/>
                <a:sym typeface="Trebuchet MS"/>
              </a:defRPr>
            </a:lvl7pPr>
            <a:lvl8pPr marL="3657600" marR="0" lvl="7" indent="-355600" algn="l" rtl="0">
              <a:lnSpc>
                <a:spcPct val="100000"/>
              </a:lnSpc>
              <a:spcBef>
                <a:spcPts val="0"/>
              </a:spcBef>
              <a:spcAft>
                <a:spcPts val="0"/>
              </a:spcAft>
              <a:buClr>
                <a:schemeClr val="dk1"/>
              </a:buClr>
              <a:buSzPts val="2000"/>
              <a:buFont typeface="Trebuchet MS"/>
              <a:buChar char="○"/>
              <a:defRPr sz="2000" b="0" i="0" u="none" strike="noStrike" cap="none">
                <a:solidFill>
                  <a:schemeClr val="dk1"/>
                </a:solidFill>
                <a:latin typeface="Trebuchet MS"/>
                <a:ea typeface="Trebuchet MS"/>
                <a:cs typeface="Trebuchet MS"/>
                <a:sym typeface="Trebuchet MS"/>
              </a:defRPr>
            </a:lvl8pPr>
            <a:lvl9pPr marL="4114800" marR="0" lvl="8" indent="-355600" algn="l" rtl="0">
              <a:lnSpc>
                <a:spcPct val="100000"/>
              </a:lnSpc>
              <a:spcBef>
                <a:spcPts val="0"/>
              </a:spcBef>
              <a:spcAft>
                <a:spcPts val="0"/>
              </a:spcAft>
              <a:buClr>
                <a:schemeClr val="dk1"/>
              </a:buClr>
              <a:buSzPts val="2000"/>
              <a:buFont typeface="Trebuchet MS"/>
              <a:buChar char="■"/>
              <a:defRPr sz="2000" b="0" i="0" u="none" strike="noStrike" cap="none">
                <a:solidFill>
                  <a:schemeClr val="dk1"/>
                </a:solidFill>
                <a:latin typeface="Trebuchet MS"/>
                <a:ea typeface="Trebuchet MS"/>
                <a:cs typeface="Trebuchet MS"/>
                <a:sym typeface="Trebuchet MS"/>
              </a:defRPr>
            </a:lvl9pPr>
          </a:lstStyle>
          <a:p>
            <a:pPr marL="101600" indent="0">
              <a:buNone/>
            </a:pPr>
            <a:r>
              <a:rPr lang="en-US" sz="1400" i="1" dirty="0" err="1">
                <a:latin typeface="Courier New" panose="02070309020205020404" pitchFamily="49" charset="0"/>
                <a:cs typeface="Courier New" panose="02070309020205020404" pitchFamily="49" charset="0"/>
              </a:rPr>
              <a:t>enum</a:t>
            </a:r>
            <a:r>
              <a:rPr lang="en-US" sz="1400" i="1" dirty="0">
                <a:latin typeface="Courier New" panose="02070309020205020404" pitchFamily="49" charset="0"/>
                <a:cs typeface="Courier New" panose="02070309020205020404" pitchFamily="49" charset="0"/>
              </a:rPr>
              <a:t> {</a:t>
            </a:r>
          </a:p>
          <a:p>
            <a:pPr marL="101600" indent="0">
              <a:buNone/>
            </a:pPr>
            <a:r>
              <a:rPr lang="en-US" sz="1400" i="1" dirty="0">
                <a:latin typeface="Courier New" panose="02070309020205020404" pitchFamily="49" charset="0"/>
                <a:cs typeface="Courier New" panose="02070309020205020404" pitchFamily="49" charset="0"/>
              </a:rPr>
              <a:t>  </a:t>
            </a:r>
            <a:r>
              <a:rPr lang="en-US" sz="1400" i="1" dirty="0" err="1">
                <a:latin typeface="Courier New" panose="02070309020205020404" pitchFamily="49" charset="0"/>
                <a:cs typeface="Courier New" panose="02070309020205020404" pitchFamily="49" charset="0"/>
              </a:rPr>
              <a:t>close_notify</a:t>
            </a:r>
            <a:r>
              <a:rPr lang="en-US" sz="1400" i="1" dirty="0">
                <a:latin typeface="Courier New" panose="02070309020205020404" pitchFamily="49" charset="0"/>
                <a:cs typeface="Courier New" panose="02070309020205020404" pitchFamily="49" charset="0"/>
              </a:rPr>
              <a:t>(0),</a:t>
            </a:r>
          </a:p>
          <a:p>
            <a:pPr marL="101600" indent="0">
              <a:buNone/>
            </a:pPr>
            <a:r>
              <a:rPr lang="en-US" sz="1400" i="1" dirty="0">
                <a:latin typeface="Courier New" panose="02070309020205020404" pitchFamily="49" charset="0"/>
                <a:cs typeface="Courier New" panose="02070309020205020404" pitchFamily="49" charset="0"/>
              </a:rPr>
              <a:t>  </a:t>
            </a:r>
            <a:r>
              <a:rPr lang="en-US" sz="1400" i="1" dirty="0" err="1">
                <a:latin typeface="Courier New" panose="02070309020205020404" pitchFamily="49" charset="0"/>
                <a:cs typeface="Courier New" panose="02070309020205020404" pitchFamily="49" charset="0"/>
              </a:rPr>
              <a:t>unexpected_message</a:t>
            </a:r>
            <a:r>
              <a:rPr lang="en-US" sz="1400" i="1" dirty="0">
                <a:latin typeface="Courier New" panose="02070309020205020404" pitchFamily="49" charset="0"/>
                <a:cs typeface="Courier New" panose="02070309020205020404" pitchFamily="49" charset="0"/>
              </a:rPr>
              <a:t>(10),</a:t>
            </a:r>
          </a:p>
          <a:p>
            <a:pPr marL="101600" indent="0">
              <a:buNone/>
            </a:pPr>
            <a:r>
              <a:rPr lang="en-US" sz="1400" i="1" dirty="0">
                <a:latin typeface="Courier New" panose="02070309020205020404" pitchFamily="49" charset="0"/>
                <a:cs typeface="Courier New" panose="02070309020205020404" pitchFamily="49" charset="0"/>
              </a:rPr>
              <a:t>  </a:t>
            </a:r>
            <a:r>
              <a:rPr lang="en-US" sz="1400" i="1" dirty="0" err="1">
                <a:latin typeface="Courier New" panose="02070309020205020404" pitchFamily="49" charset="0"/>
                <a:cs typeface="Courier New" panose="02070309020205020404" pitchFamily="49" charset="0"/>
              </a:rPr>
              <a:t>bad_record_mac</a:t>
            </a:r>
            <a:r>
              <a:rPr lang="en-US" sz="1400" i="1" dirty="0">
                <a:latin typeface="Courier New" panose="02070309020205020404" pitchFamily="49" charset="0"/>
                <a:cs typeface="Courier New" panose="02070309020205020404" pitchFamily="49" charset="0"/>
              </a:rPr>
              <a:t>(20),</a:t>
            </a:r>
          </a:p>
          <a:p>
            <a:pPr marL="101600" indent="0">
              <a:buNone/>
            </a:pPr>
            <a:r>
              <a:rPr lang="en-US" sz="1400" i="1" dirty="0">
                <a:latin typeface="Courier New" panose="02070309020205020404" pitchFamily="49" charset="0"/>
                <a:cs typeface="Courier New" panose="02070309020205020404" pitchFamily="49" charset="0"/>
              </a:rPr>
              <a:t>  </a:t>
            </a:r>
            <a:r>
              <a:rPr lang="en-US" sz="1400" i="1" dirty="0" err="1">
                <a:latin typeface="Courier New" panose="02070309020205020404" pitchFamily="49" charset="0"/>
                <a:cs typeface="Courier New" panose="02070309020205020404" pitchFamily="49" charset="0"/>
              </a:rPr>
              <a:t>decryption_failed_RESERVED</a:t>
            </a:r>
            <a:r>
              <a:rPr lang="en-US" sz="1400" i="1" dirty="0">
                <a:latin typeface="Courier New" panose="02070309020205020404" pitchFamily="49" charset="0"/>
                <a:cs typeface="Courier New" panose="02070309020205020404" pitchFamily="49" charset="0"/>
              </a:rPr>
              <a:t>(21),</a:t>
            </a:r>
          </a:p>
          <a:p>
            <a:pPr marL="101600" indent="0">
              <a:buNone/>
            </a:pPr>
            <a:r>
              <a:rPr lang="en-US" sz="1400" i="1" dirty="0">
                <a:latin typeface="Courier New" panose="02070309020205020404" pitchFamily="49" charset="0"/>
                <a:cs typeface="Courier New" panose="02070309020205020404" pitchFamily="49" charset="0"/>
              </a:rPr>
              <a:t>  </a:t>
            </a:r>
            <a:r>
              <a:rPr lang="en-US" sz="1400" i="1" dirty="0" err="1">
                <a:latin typeface="Courier New" panose="02070309020205020404" pitchFamily="49" charset="0"/>
                <a:cs typeface="Courier New" panose="02070309020205020404" pitchFamily="49" charset="0"/>
              </a:rPr>
              <a:t>record_overflow</a:t>
            </a:r>
            <a:r>
              <a:rPr lang="en-US" sz="1400" i="1" dirty="0">
                <a:latin typeface="Courier New" panose="02070309020205020404" pitchFamily="49" charset="0"/>
                <a:cs typeface="Courier New" panose="02070309020205020404" pitchFamily="49" charset="0"/>
              </a:rPr>
              <a:t>(22),</a:t>
            </a:r>
          </a:p>
          <a:p>
            <a:pPr marL="101600" indent="0">
              <a:buNone/>
            </a:pPr>
            <a:r>
              <a:rPr lang="en-US" sz="1400" i="1" dirty="0">
                <a:latin typeface="Courier New" panose="02070309020205020404" pitchFamily="49" charset="0"/>
                <a:cs typeface="Courier New" panose="02070309020205020404" pitchFamily="49" charset="0"/>
              </a:rPr>
              <a:t>  </a:t>
            </a:r>
            <a:r>
              <a:rPr lang="en-US" sz="1400" i="1" dirty="0" err="1">
                <a:latin typeface="Courier New" panose="02070309020205020404" pitchFamily="49" charset="0"/>
                <a:cs typeface="Courier New" panose="02070309020205020404" pitchFamily="49" charset="0"/>
              </a:rPr>
              <a:t>decompression_failure</a:t>
            </a:r>
            <a:r>
              <a:rPr lang="en-US" sz="1400" i="1" dirty="0">
                <a:latin typeface="Courier New" panose="02070309020205020404" pitchFamily="49" charset="0"/>
                <a:cs typeface="Courier New" panose="02070309020205020404" pitchFamily="49" charset="0"/>
              </a:rPr>
              <a:t>(30),</a:t>
            </a:r>
          </a:p>
          <a:p>
            <a:pPr marL="101600" indent="0">
              <a:buNone/>
            </a:pPr>
            <a:r>
              <a:rPr lang="en-US" sz="1400" i="1" dirty="0">
                <a:latin typeface="Courier New" panose="02070309020205020404" pitchFamily="49" charset="0"/>
                <a:cs typeface="Courier New" panose="02070309020205020404" pitchFamily="49" charset="0"/>
              </a:rPr>
              <a:t>  </a:t>
            </a:r>
            <a:r>
              <a:rPr lang="en-US" sz="1400" i="1" dirty="0" err="1">
                <a:latin typeface="Courier New" panose="02070309020205020404" pitchFamily="49" charset="0"/>
                <a:cs typeface="Courier New" panose="02070309020205020404" pitchFamily="49" charset="0"/>
              </a:rPr>
              <a:t>handshake_failure</a:t>
            </a:r>
            <a:r>
              <a:rPr lang="en-US" sz="1400" i="1" dirty="0">
                <a:latin typeface="Courier New" panose="02070309020205020404" pitchFamily="49" charset="0"/>
                <a:cs typeface="Courier New" panose="02070309020205020404" pitchFamily="49" charset="0"/>
              </a:rPr>
              <a:t>(40),</a:t>
            </a:r>
          </a:p>
          <a:p>
            <a:pPr marL="101600" indent="0">
              <a:buNone/>
            </a:pPr>
            <a:r>
              <a:rPr lang="en-US" sz="1400" i="1" dirty="0">
                <a:latin typeface="Courier New" panose="02070309020205020404" pitchFamily="49" charset="0"/>
                <a:cs typeface="Courier New" panose="02070309020205020404" pitchFamily="49" charset="0"/>
              </a:rPr>
              <a:t>  </a:t>
            </a:r>
            <a:r>
              <a:rPr lang="en-US" sz="1400" i="1" dirty="0" err="1">
                <a:latin typeface="Courier New" panose="02070309020205020404" pitchFamily="49" charset="0"/>
                <a:cs typeface="Courier New" panose="02070309020205020404" pitchFamily="49" charset="0"/>
              </a:rPr>
              <a:t>no_certificate_RESERVED</a:t>
            </a:r>
            <a:r>
              <a:rPr lang="en-US" sz="1400" i="1" dirty="0">
                <a:latin typeface="Courier New" panose="02070309020205020404" pitchFamily="49" charset="0"/>
                <a:cs typeface="Courier New" panose="02070309020205020404" pitchFamily="49" charset="0"/>
              </a:rPr>
              <a:t>(41),</a:t>
            </a:r>
          </a:p>
          <a:p>
            <a:pPr marL="101600" indent="0">
              <a:buNone/>
            </a:pPr>
            <a:r>
              <a:rPr lang="en-US" sz="1400" i="1" dirty="0">
                <a:latin typeface="Courier New" panose="02070309020205020404" pitchFamily="49" charset="0"/>
                <a:cs typeface="Courier New" panose="02070309020205020404" pitchFamily="49" charset="0"/>
              </a:rPr>
              <a:t>  …</a:t>
            </a:r>
          </a:p>
        </p:txBody>
      </p:sp>
    </p:spTree>
    <p:extLst>
      <p:ext uri="{BB962C8B-B14F-4D97-AF65-F5344CB8AC3E}">
        <p14:creationId xmlns:p14="http://schemas.microsoft.com/office/powerpoint/2010/main" val="3203408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43"/>
        <p:cNvGrpSpPr/>
        <p:nvPr/>
      </p:nvGrpSpPr>
      <p:grpSpPr>
        <a:xfrm>
          <a:off x="0" y="0"/>
          <a:ext cx="0" cy="0"/>
          <a:chOff x="0" y="0"/>
          <a:chExt cx="0" cy="0"/>
        </a:xfrm>
      </p:grpSpPr>
      <p:sp>
        <p:nvSpPr>
          <p:cNvPr id="44" name="Google Shape;44;p8"/>
          <p:cNvSpPr txBox="1">
            <a:spLocks noGrp="1"/>
          </p:cNvSpPr>
          <p:nvPr>
            <p:ph type="subTitle" idx="4294967295"/>
          </p:nvPr>
        </p:nvSpPr>
        <p:spPr>
          <a:xfrm>
            <a:off x="2371500" y="2093775"/>
            <a:ext cx="5021400" cy="784800"/>
          </a:xfrm>
          <a:prstGeom prst="rect">
            <a:avLst/>
          </a:prstGeom>
        </p:spPr>
        <p:txBody>
          <a:bodyPr spcFirstLastPara="1" wrap="square" lIns="91425" tIns="91425" rIns="91425" bIns="91425" anchor="t" anchorCtr="0">
            <a:noAutofit/>
          </a:bodyPr>
          <a:lstStyle/>
          <a:p>
            <a:pPr marL="0" indent="0">
              <a:buFont typeface="Trebuchet MS"/>
              <a:buNone/>
            </a:pPr>
            <a:r>
              <a:rPr lang="en-US" sz="3600" b="1" i="1" dirty="0"/>
              <a:t>I am George Cragg</a:t>
            </a:r>
          </a:p>
          <a:p>
            <a:pPr marL="0" indent="0">
              <a:buClr>
                <a:schemeClr val="dk1"/>
              </a:buClr>
              <a:buSzPts val="1100"/>
              <a:buFont typeface="Arial"/>
              <a:buNone/>
            </a:pPr>
            <a:r>
              <a:rPr lang="en-US" sz="1800" dirty="0"/>
              <a:t>You can find me at </a:t>
            </a:r>
            <a:r>
              <a:rPr lang="en-US" sz="1800" dirty="0">
                <a:hlinkClick r:id="rId3"/>
              </a:rPr>
              <a:t>george.cragg@draeger.com</a:t>
            </a:r>
            <a:r>
              <a:rPr lang="en-US" sz="1800" dirty="0"/>
              <a:t> / </a:t>
            </a:r>
            <a:r>
              <a:rPr lang="en-US" sz="1800" u="sng" dirty="0"/>
              <a:t>gacragg@gmail.com</a:t>
            </a:r>
            <a:r>
              <a:rPr lang="en-US" sz="1800" dirty="0"/>
              <a:t> or on LinkedIn.  I am a network engineer/wireless specialist with a medical device company near Boston, MA.</a:t>
            </a:r>
          </a:p>
          <a:p>
            <a:pPr marL="0" lvl="0" indent="0" algn="l" rtl="0">
              <a:spcBef>
                <a:spcPts val="600"/>
              </a:spcBef>
              <a:spcAft>
                <a:spcPts val="0"/>
              </a:spcAft>
              <a:buNone/>
            </a:pPr>
            <a:endParaRPr b="1" dirty="0"/>
          </a:p>
        </p:txBody>
      </p:sp>
      <p:cxnSp>
        <p:nvCxnSpPr>
          <p:cNvPr id="45" name="Google Shape;45;p8"/>
          <p:cNvCxnSpPr/>
          <p:nvPr/>
        </p:nvCxnSpPr>
        <p:spPr>
          <a:xfrm>
            <a:off x="6450" y="1428750"/>
            <a:ext cx="2397300" cy="0"/>
          </a:xfrm>
          <a:prstGeom prst="straightConnector1">
            <a:avLst/>
          </a:prstGeom>
          <a:noFill/>
          <a:ln w="9525" cap="flat" cmpd="sng">
            <a:solidFill>
              <a:srgbClr val="CCCCCC"/>
            </a:solidFill>
            <a:prstDash val="solid"/>
            <a:round/>
            <a:headEnd type="none" w="med" len="med"/>
            <a:tailEnd type="none" w="med" len="med"/>
          </a:ln>
        </p:spPr>
      </p:cxnSp>
      <p:sp>
        <p:nvSpPr>
          <p:cNvPr id="46" name="Google Shape;46;p8"/>
          <p:cNvSpPr txBox="1">
            <a:spLocks noGrp="1"/>
          </p:cNvSpPr>
          <p:nvPr>
            <p:ph type="ctrTitle" idx="4294967295"/>
          </p:nvPr>
        </p:nvSpPr>
        <p:spPr>
          <a:xfrm>
            <a:off x="2371625" y="816550"/>
            <a:ext cx="4908000" cy="11598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6000"/>
              <a:t>Hello!</a:t>
            </a:r>
            <a:endParaRPr sz="6000"/>
          </a:p>
        </p:txBody>
      </p:sp>
      <p:cxnSp>
        <p:nvCxnSpPr>
          <p:cNvPr id="47" name="Google Shape;47;p8"/>
          <p:cNvCxnSpPr/>
          <p:nvPr/>
        </p:nvCxnSpPr>
        <p:spPr>
          <a:xfrm>
            <a:off x="4738400" y="1428750"/>
            <a:ext cx="4405500" cy="0"/>
          </a:xfrm>
          <a:prstGeom prst="straightConnector1">
            <a:avLst/>
          </a:prstGeom>
          <a:noFill/>
          <a:ln w="9525" cap="flat" cmpd="sng">
            <a:solidFill>
              <a:srgbClr val="CCCCCC"/>
            </a:solidFill>
            <a:prstDash val="solid"/>
            <a:round/>
            <a:headEnd type="none" w="med" len="med"/>
            <a:tailEnd type="none" w="med" len="med"/>
          </a:ln>
        </p:spPr>
      </p:cxnSp>
      <p:sp>
        <p:nvSpPr>
          <p:cNvPr id="6" name="Rectangle 5">
            <a:extLst>
              <a:ext uri="{FF2B5EF4-FFF2-40B4-BE49-F238E27FC236}">
                <a16:creationId xmlns:a16="http://schemas.microsoft.com/office/drawing/2014/main" id="{EB044D99-18CB-4F17-A5AE-B7C8C40F1ACD}"/>
              </a:ext>
            </a:extLst>
          </p:cNvPr>
          <p:cNvSpPr/>
          <p:nvPr/>
        </p:nvSpPr>
        <p:spPr>
          <a:xfrm>
            <a:off x="100059" y="4763823"/>
            <a:ext cx="6102953" cy="307777"/>
          </a:xfrm>
          <a:prstGeom prst="rect">
            <a:avLst/>
          </a:prstGeom>
        </p:spPr>
        <p:txBody>
          <a:bodyPr wrap="none">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i="1" dirty="0">
                <a:hlinkClick r:id="rId4"/>
              </a:rPr>
              <a:t>https://github.com/gacragg-github/Sharkfest2023</a:t>
            </a:r>
            <a:r>
              <a:rPr lang="en-US" dirty="0"/>
              <a:t> -or- </a:t>
            </a:r>
            <a:r>
              <a:rPr lang="en-US" i="1" dirty="0">
                <a:hlinkClick r:id="rId5"/>
              </a:rPr>
              <a:t>https://bit.ly/3MNrVSF</a:t>
            </a:r>
            <a:endParaRPr lang="en-US" i="1"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2D0B70-8759-4135-99C9-5F05DCD17CFD}"/>
              </a:ext>
            </a:extLst>
          </p:cNvPr>
          <p:cNvSpPr>
            <a:spLocks noGrp="1"/>
          </p:cNvSpPr>
          <p:nvPr>
            <p:ph type="title"/>
          </p:nvPr>
        </p:nvSpPr>
        <p:spPr/>
        <p:txBody>
          <a:bodyPr/>
          <a:lstStyle/>
          <a:p>
            <a:r>
              <a:rPr lang="en-US" dirty="0"/>
              <a:t>Reverse Engineering</a:t>
            </a:r>
          </a:p>
        </p:txBody>
      </p:sp>
      <p:sp>
        <p:nvSpPr>
          <p:cNvPr id="3" name="Text Placeholder 2">
            <a:extLst>
              <a:ext uri="{FF2B5EF4-FFF2-40B4-BE49-F238E27FC236}">
                <a16:creationId xmlns:a16="http://schemas.microsoft.com/office/drawing/2014/main" id="{9442B20C-C441-461F-B75A-F62E0537DD1C}"/>
              </a:ext>
            </a:extLst>
          </p:cNvPr>
          <p:cNvSpPr>
            <a:spLocks noGrp="1"/>
          </p:cNvSpPr>
          <p:nvPr>
            <p:ph type="body" idx="1"/>
          </p:nvPr>
        </p:nvSpPr>
        <p:spPr>
          <a:xfrm>
            <a:off x="267955" y="1481359"/>
            <a:ext cx="3425400" cy="1272782"/>
          </a:xfrm>
        </p:spPr>
        <p:txBody>
          <a:bodyPr/>
          <a:lstStyle/>
          <a:p>
            <a:r>
              <a:rPr lang="en-US" dirty="0"/>
              <a:t>How does process work from </a:t>
            </a:r>
            <a:r>
              <a:rPr lang="en-US" i="1" dirty="0">
                <a:solidFill>
                  <a:srgbClr val="C00000"/>
                </a:solidFill>
              </a:rPr>
              <a:t>my</a:t>
            </a:r>
            <a:r>
              <a:rPr lang="en-US" dirty="0"/>
              <a:t> simple point of view?</a:t>
            </a:r>
          </a:p>
        </p:txBody>
      </p:sp>
      <p:pic>
        <p:nvPicPr>
          <p:cNvPr id="8" name="Picture 2">
            <a:extLst>
              <a:ext uri="{FF2B5EF4-FFF2-40B4-BE49-F238E27FC236}">
                <a16:creationId xmlns:a16="http://schemas.microsoft.com/office/drawing/2014/main" id="{84E6DEC2-35CA-48F8-A044-E4A96A8FE16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54262" y="2968845"/>
            <a:ext cx="7105385" cy="1632775"/>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3ECDAAC8-D6D0-48B5-975A-8E60CEDCD996}"/>
              </a:ext>
            </a:extLst>
          </p:cNvPr>
          <p:cNvSpPr txBox="1"/>
          <p:nvPr/>
        </p:nvSpPr>
        <p:spPr>
          <a:xfrm>
            <a:off x="4025685" y="1481359"/>
            <a:ext cx="4579748" cy="1222104"/>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indent="-355600">
              <a:spcBef>
                <a:spcPts val="600"/>
              </a:spcBef>
              <a:buClr>
                <a:srgbClr val="4A86E8"/>
              </a:buClr>
              <a:buSzPts val="2000"/>
              <a:buFont typeface="Trebuchet MS"/>
              <a:buChar char="◉"/>
              <a:defRPr sz="2000">
                <a:solidFill>
                  <a:schemeClr val="dk1"/>
                </a:solidFill>
                <a:latin typeface="Trebuchet MS"/>
                <a:ea typeface="Trebuchet MS"/>
                <a:cs typeface="Trebuchet MS"/>
                <a:sym typeface="Trebuchet MS"/>
              </a:defRPr>
            </a:lvl1pPr>
            <a:lvl2pPr marL="914400" indent="-355600">
              <a:buClr>
                <a:srgbClr val="4A86E8"/>
              </a:buClr>
              <a:buSzPts val="2000"/>
              <a:buFont typeface="Trebuchet MS"/>
              <a:buChar char="○"/>
              <a:defRPr sz="2000">
                <a:solidFill>
                  <a:schemeClr val="dk1"/>
                </a:solidFill>
                <a:latin typeface="Trebuchet MS"/>
                <a:ea typeface="Trebuchet MS"/>
                <a:cs typeface="Trebuchet MS"/>
                <a:sym typeface="Trebuchet MS"/>
              </a:defRPr>
            </a:lvl2pPr>
            <a:lvl3pPr marL="1371600" indent="-355600">
              <a:buClr>
                <a:srgbClr val="4A86E8"/>
              </a:buClr>
              <a:buSzPts val="2000"/>
              <a:buFont typeface="Trebuchet MS"/>
              <a:buChar char="■"/>
              <a:defRPr sz="2000">
                <a:solidFill>
                  <a:schemeClr val="dk1"/>
                </a:solidFill>
                <a:latin typeface="Trebuchet MS"/>
                <a:ea typeface="Trebuchet MS"/>
                <a:cs typeface="Trebuchet MS"/>
                <a:sym typeface="Trebuchet MS"/>
              </a:defRPr>
            </a:lvl3pPr>
            <a:lvl4pPr marL="1828800" indent="-355600">
              <a:buClr>
                <a:srgbClr val="4A86E8"/>
              </a:buClr>
              <a:buSzPts val="2000"/>
              <a:buFont typeface="Trebuchet MS"/>
              <a:buChar char="●"/>
              <a:defRPr sz="2000">
                <a:solidFill>
                  <a:schemeClr val="dk1"/>
                </a:solidFill>
                <a:latin typeface="Trebuchet MS"/>
                <a:ea typeface="Trebuchet MS"/>
                <a:cs typeface="Trebuchet MS"/>
                <a:sym typeface="Trebuchet MS"/>
              </a:defRPr>
            </a:lvl4pPr>
            <a:lvl5pPr marL="2286000" indent="-355600">
              <a:buClr>
                <a:schemeClr val="dk1"/>
              </a:buClr>
              <a:buSzPts val="2000"/>
              <a:buFont typeface="Trebuchet MS"/>
              <a:buChar char="○"/>
              <a:defRPr sz="2000">
                <a:solidFill>
                  <a:schemeClr val="dk1"/>
                </a:solidFill>
                <a:latin typeface="Trebuchet MS"/>
                <a:ea typeface="Trebuchet MS"/>
                <a:cs typeface="Trebuchet MS"/>
                <a:sym typeface="Trebuchet MS"/>
              </a:defRPr>
            </a:lvl5pPr>
            <a:lvl6pPr marL="2743200" indent="-355600">
              <a:buClr>
                <a:schemeClr val="dk1"/>
              </a:buClr>
              <a:buSzPts val="2000"/>
              <a:buFont typeface="Trebuchet MS"/>
              <a:buChar char="■"/>
              <a:defRPr sz="2000">
                <a:solidFill>
                  <a:schemeClr val="dk1"/>
                </a:solidFill>
                <a:latin typeface="Trebuchet MS"/>
                <a:ea typeface="Trebuchet MS"/>
                <a:cs typeface="Trebuchet MS"/>
                <a:sym typeface="Trebuchet MS"/>
              </a:defRPr>
            </a:lvl6pPr>
            <a:lvl7pPr marL="3200400" indent="-355600">
              <a:buClr>
                <a:schemeClr val="dk1"/>
              </a:buClr>
              <a:buSzPts val="2000"/>
              <a:buFont typeface="Trebuchet MS"/>
              <a:buChar char="●"/>
              <a:defRPr sz="2000">
                <a:solidFill>
                  <a:schemeClr val="dk1"/>
                </a:solidFill>
                <a:latin typeface="Trebuchet MS"/>
                <a:ea typeface="Trebuchet MS"/>
                <a:cs typeface="Trebuchet MS"/>
                <a:sym typeface="Trebuchet MS"/>
              </a:defRPr>
            </a:lvl7pPr>
            <a:lvl8pPr marL="3657600" indent="-355600">
              <a:buClr>
                <a:schemeClr val="dk1"/>
              </a:buClr>
              <a:buSzPts val="2000"/>
              <a:buFont typeface="Trebuchet MS"/>
              <a:buChar char="○"/>
              <a:defRPr sz="2000">
                <a:solidFill>
                  <a:schemeClr val="dk1"/>
                </a:solidFill>
                <a:latin typeface="Trebuchet MS"/>
                <a:ea typeface="Trebuchet MS"/>
                <a:cs typeface="Trebuchet MS"/>
                <a:sym typeface="Trebuchet MS"/>
              </a:defRPr>
            </a:lvl8pPr>
            <a:lvl9pPr marL="4114800" indent="-355600">
              <a:buClr>
                <a:schemeClr val="dk1"/>
              </a:buClr>
              <a:buSzPts val="2000"/>
              <a:buFont typeface="Trebuchet MS"/>
              <a:buChar char="■"/>
              <a:defRPr sz="2000">
                <a:solidFill>
                  <a:schemeClr val="dk1"/>
                </a:solidFill>
                <a:latin typeface="Trebuchet MS"/>
                <a:ea typeface="Trebuchet MS"/>
                <a:cs typeface="Trebuchet MS"/>
                <a:sym typeface="Trebuchet MS"/>
              </a:defRPr>
            </a:lvl9pPr>
          </a:lstStyle>
          <a:p>
            <a:r>
              <a:rPr lang="en-US" i="1" dirty="0">
                <a:solidFill>
                  <a:srgbClr val="C00000"/>
                </a:solidFill>
              </a:rPr>
              <a:t>My</a:t>
            </a:r>
            <a:r>
              <a:rPr lang="en-US" dirty="0"/>
              <a:t> means how I think about what is happening in the context of network traffic</a:t>
            </a:r>
          </a:p>
        </p:txBody>
      </p:sp>
      <p:cxnSp>
        <p:nvCxnSpPr>
          <p:cNvPr id="12" name="Straight Arrow Connector 11">
            <a:extLst>
              <a:ext uri="{FF2B5EF4-FFF2-40B4-BE49-F238E27FC236}">
                <a16:creationId xmlns:a16="http://schemas.microsoft.com/office/drawing/2014/main" id="{9B51E2C7-AFFE-4D06-A905-154D9928F02D}"/>
              </a:ext>
            </a:extLst>
          </p:cNvPr>
          <p:cNvCxnSpPr>
            <a:cxnSpLocks/>
          </p:cNvCxnSpPr>
          <p:nvPr/>
        </p:nvCxnSpPr>
        <p:spPr>
          <a:xfrm flipV="1">
            <a:off x="2719953" y="3586481"/>
            <a:ext cx="0" cy="760667"/>
          </a:xfrm>
          <a:prstGeom prst="straightConnector1">
            <a:avLst/>
          </a:prstGeom>
          <a:ln w="5715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FF9C73C7-10E8-49E5-9CF0-052E40B933E5}"/>
              </a:ext>
            </a:extLst>
          </p:cNvPr>
          <p:cNvSpPr txBox="1"/>
          <p:nvPr/>
        </p:nvSpPr>
        <p:spPr>
          <a:xfrm>
            <a:off x="2266627" y="4349363"/>
            <a:ext cx="906651" cy="307777"/>
          </a:xfrm>
          <a:prstGeom prst="rect">
            <a:avLst/>
          </a:prstGeom>
          <a:noFill/>
        </p:spPr>
        <p:txBody>
          <a:bodyPr wrap="square" rtlCol="0">
            <a:spAutoFit/>
          </a:bodyPr>
          <a:lstStyle/>
          <a:p>
            <a:pPr algn="ctr"/>
            <a:r>
              <a:rPr lang="en-US" dirty="0"/>
              <a:t>Capture</a:t>
            </a:r>
          </a:p>
        </p:txBody>
      </p:sp>
      <p:pic>
        <p:nvPicPr>
          <p:cNvPr id="4" name="Picture 3">
            <a:extLst>
              <a:ext uri="{FF2B5EF4-FFF2-40B4-BE49-F238E27FC236}">
                <a16:creationId xmlns:a16="http://schemas.microsoft.com/office/drawing/2014/main" id="{93C29E6D-5E3A-40BB-B2CD-3BC3F62E5EF2}"/>
              </a:ext>
            </a:extLst>
          </p:cNvPr>
          <p:cNvPicPr>
            <a:picLocks noChangeAspect="1"/>
          </p:cNvPicPr>
          <p:nvPr/>
        </p:nvPicPr>
        <p:blipFill>
          <a:blip r:embed="rId3"/>
          <a:stretch>
            <a:fillRect/>
          </a:stretch>
        </p:blipFill>
        <p:spPr>
          <a:xfrm>
            <a:off x="2029328" y="4657140"/>
            <a:ext cx="1381250" cy="302494"/>
          </a:xfrm>
          <a:prstGeom prst="rect">
            <a:avLst/>
          </a:prstGeom>
        </p:spPr>
      </p:pic>
    </p:spTree>
    <p:extLst>
      <p:ext uri="{BB962C8B-B14F-4D97-AF65-F5344CB8AC3E}">
        <p14:creationId xmlns:p14="http://schemas.microsoft.com/office/powerpoint/2010/main" val="429217355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2D0B70-8759-4135-99C9-5F05DCD17CFD}"/>
              </a:ext>
            </a:extLst>
          </p:cNvPr>
          <p:cNvSpPr>
            <a:spLocks noGrp="1"/>
          </p:cNvSpPr>
          <p:nvPr>
            <p:ph type="title"/>
          </p:nvPr>
        </p:nvSpPr>
        <p:spPr/>
        <p:txBody>
          <a:bodyPr/>
          <a:lstStyle/>
          <a:p>
            <a:r>
              <a:rPr lang="en-US" dirty="0"/>
              <a:t>Reverse Engineering</a:t>
            </a:r>
          </a:p>
        </p:txBody>
      </p:sp>
      <p:sp>
        <p:nvSpPr>
          <p:cNvPr id="3" name="Text Placeholder 2">
            <a:extLst>
              <a:ext uri="{FF2B5EF4-FFF2-40B4-BE49-F238E27FC236}">
                <a16:creationId xmlns:a16="http://schemas.microsoft.com/office/drawing/2014/main" id="{9442B20C-C441-461F-B75A-F62E0537DD1C}"/>
              </a:ext>
            </a:extLst>
          </p:cNvPr>
          <p:cNvSpPr>
            <a:spLocks noGrp="1"/>
          </p:cNvSpPr>
          <p:nvPr>
            <p:ph type="body" idx="1"/>
          </p:nvPr>
        </p:nvSpPr>
        <p:spPr>
          <a:xfrm>
            <a:off x="771649" y="1340938"/>
            <a:ext cx="7681107" cy="3354114"/>
          </a:xfrm>
        </p:spPr>
        <p:txBody>
          <a:bodyPr/>
          <a:lstStyle/>
          <a:p>
            <a:r>
              <a:rPr lang="en-US" dirty="0"/>
              <a:t>Approach – </a:t>
            </a:r>
            <a:r>
              <a:rPr lang="en-US" i="1" dirty="0"/>
              <a:t>observe failure</a:t>
            </a:r>
          </a:p>
          <a:p>
            <a:pPr lvl="1"/>
            <a:r>
              <a:rPr lang="en-US" dirty="0">
                <a:solidFill>
                  <a:srgbClr val="C00000"/>
                </a:solidFill>
              </a:rPr>
              <a:t>Capture on-network traffic </a:t>
            </a:r>
            <a:r>
              <a:rPr lang="en-US" dirty="0"/>
              <a:t>(not on-host - why?) at appropriate location – as close to source as possible</a:t>
            </a:r>
          </a:p>
          <a:p>
            <a:pPr lvl="1"/>
            <a:r>
              <a:rPr lang="en-US" dirty="0"/>
              <a:t>Ask SME to </a:t>
            </a:r>
            <a:r>
              <a:rPr lang="en-US" dirty="0">
                <a:solidFill>
                  <a:srgbClr val="C00000"/>
                </a:solidFill>
              </a:rPr>
              <a:t>trigger operation</a:t>
            </a:r>
            <a:r>
              <a:rPr lang="en-US" dirty="0"/>
              <a:t>, wait a few seconds, then </a:t>
            </a:r>
            <a:r>
              <a:rPr lang="en-US" dirty="0">
                <a:solidFill>
                  <a:srgbClr val="C00000"/>
                </a:solidFill>
              </a:rPr>
              <a:t>trigger again</a:t>
            </a:r>
            <a:r>
              <a:rPr lang="en-US" dirty="0"/>
              <a:t>.  Feedback on failure -  errors show in the app logs.  On success, indicated as such in app logs.</a:t>
            </a:r>
          </a:p>
          <a:p>
            <a:pPr lvl="1"/>
            <a:r>
              <a:rPr lang="en-US" dirty="0"/>
              <a:t>Can we find it?  </a:t>
            </a:r>
            <a:r>
              <a:rPr lang="en-US" i="1" dirty="0"/>
              <a:t>I rarely use timestamps…</a:t>
            </a:r>
            <a:endParaRPr lang="en-US" dirty="0"/>
          </a:p>
          <a:p>
            <a:r>
              <a:rPr lang="en-US" dirty="0"/>
              <a:t>Dataset: </a:t>
            </a:r>
            <a:r>
              <a:rPr lang="en-US" u="sng" dirty="0"/>
              <a:t>1_ReverseEngineerProfile.pcapng</a:t>
            </a:r>
          </a:p>
        </p:txBody>
      </p:sp>
      <p:sp>
        <p:nvSpPr>
          <p:cNvPr id="4" name="Rectangle 3">
            <a:extLst>
              <a:ext uri="{FF2B5EF4-FFF2-40B4-BE49-F238E27FC236}">
                <a16:creationId xmlns:a16="http://schemas.microsoft.com/office/drawing/2014/main" id="{A81955E8-DAE4-4071-BEAE-AD176B4A889C}"/>
              </a:ext>
            </a:extLst>
          </p:cNvPr>
          <p:cNvSpPr/>
          <p:nvPr/>
        </p:nvSpPr>
        <p:spPr>
          <a:xfrm>
            <a:off x="100059" y="4763823"/>
            <a:ext cx="6102953" cy="307777"/>
          </a:xfrm>
          <a:prstGeom prst="rect">
            <a:avLst/>
          </a:prstGeom>
        </p:spPr>
        <p:txBody>
          <a:bodyPr wrap="none">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i="1" dirty="0">
                <a:hlinkClick r:id="rId2"/>
              </a:rPr>
              <a:t>https://github.com/gacragg-github/Sharkfest2023</a:t>
            </a:r>
            <a:r>
              <a:rPr lang="en-US" dirty="0"/>
              <a:t> -or- </a:t>
            </a:r>
            <a:r>
              <a:rPr lang="en-US" i="1" dirty="0">
                <a:hlinkClick r:id="rId3"/>
              </a:rPr>
              <a:t>https://bit.ly/3MNrVSF</a:t>
            </a:r>
            <a:endParaRPr lang="en-US" i="1" dirty="0"/>
          </a:p>
        </p:txBody>
      </p:sp>
    </p:spTree>
    <p:extLst>
      <p:ext uri="{BB962C8B-B14F-4D97-AF65-F5344CB8AC3E}">
        <p14:creationId xmlns:p14="http://schemas.microsoft.com/office/powerpoint/2010/main" val="329592325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2D0B70-8759-4135-99C9-5F05DCD17CFD}"/>
              </a:ext>
            </a:extLst>
          </p:cNvPr>
          <p:cNvSpPr>
            <a:spLocks noGrp="1"/>
          </p:cNvSpPr>
          <p:nvPr>
            <p:ph type="title"/>
          </p:nvPr>
        </p:nvSpPr>
        <p:spPr>
          <a:xfrm>
            <a:off x="1381250" y="922668"/>
            <a:ext cx="4425716" cy="435600"/>
          </a:xfrm>
        </p:spPr>
        <p:txBody>
          <a:bodyPr/>
          <a:lstStyle/>
          <a:p>
            <a:r>
              <a:rPr lang="en-US" dirty="0"/>
              <a:t>Reverse Engineering with RFC5246</a:t>
            </a:r>
          </a:p>
        </p:txBody>
      </p:sp>
      <p:sp>
        <p:nvSpPr>
          <p:cNvPr id="6" name="TextBox 5">
            <a:extLst>
              <a:ext uri="{FF2B5EF4-FFF2-40B4-BE49-F238E27FC236}">
                <a16:creationId xmlns:a16="http://schemas.microsoft.com/office/drawing/2014/main" id="{92662C6D-F7B2-4B24-991A-A2F12AA7FD8D}"/>
              </a:ext>
            </a:extLst>
          </p:cNvPr>
          <p:cNvSpPr txBox="1"/>
          <p:nvPr/>
        </p:nvSpPr>
        <p:spPr>
          <a:xfrm>
            <a:off x="207579" y="1381531"/>
            <a:ext cx="5357649" cy="3600986"/>
          </a:xfrm>
          <a:prstGeom prst="rect">
            <a:avLst/>
          </a:prstGeom>
          <a:noFill/>
        </p:spPr>
        <p:txBody>
          <a:bodyPr wrap="square">
            <a:spAutoFit/>
          </a:bodyPr>
          <a:lstStyle/>
          <a:p>
            <a:r>
              <a:rPr lang="en-US" sz="1200" b="1" dirty="0">
                <a:latin typeface="Courier New" panose="02070309020205020404" pitchFamily="49" charset="0"/>
                <a:cs typeface="Courier New" panose="02070309020205020404" pitchFamily="49" charset="0"/>
              </a:rPr>
              <a:t>A.1.  Record Layer</a:t>
            </a:r>
          </a:p>
          <a:p>
            <a:endParaRPr lang="en-US" sz="1200" b="1" dirty="0">
              <a:latin typeface="Courier New" panose="02070309020205020404" pitchFamily="49" charset="0"/>
              <a:cs typeface="Courier New" panose="02070309020205020404" pitchFamily="49" charset="0"/>
            </a:endParaRPr>
          </a:p>
          <a:p>
            <a:r>
              <a:rPr lang="en-US" sz="1200" dirty="0">
                <a:latin typeface="Courier New" panose="02070309020205020404" pitchFamily="49" charset="0"/>
                <a:cs typeface="Courier New" panose="02070309020205020404" pitchFamily="49" charset="0"/>
              </a:rPr>
              <a:t>   struct {</a:t>
            </a:r>
          </a:p>
          <a:p>
            <a:r>
              <a:rPr lang="en-US" sz="1200" dirty="0">
                <a:latin typeface="Courier New" panose="02070309020205020404" pitchFamily="49" charset="0"/>
                <a:cs typeface="Courier New" panose="02070309020205020404" pitchFamily="49" charset="0"/>
              </a:rPr>
              <a:t>       uint8 major;</a:t>
            </a:r>
          </a:p>
          <a:p>
            <a:r>
              <a:rPr lang="en-US" sz="1200" dirty="0">
                <a:latin typeface="Courier New" panose="02070309020205020404" pitchFamily="49" charset="0"/>
                <a:cs typeface="Courier New" panose="02070309020205020404" pitchFamily="49" charset="0"/>
              </a:rPr>
              <a:t>       uint8 minor;</a:t>
            </a:r>
          </a:p>
          <a:p>
            <a:r>
              <a:rPr lang="en-US" sz="1200" dirty="0">
                <a:latin typeface="Courier New" panose="02070309020205020404" pitchFamily="49" charset="0"/>
                <a:cs typeface="Courier New" panose="02070309020205020404" pitchFamily="49" charset="0"/>
              </a:rPr>
              <a:t>   } </a:t>
            </a:r>
            <a:r>
              <a:rPr lang="en-US" sz="1200" dirty="0" err="1">
                <a:latin typeface="Courier New" panose="02070309020205020404" pitchFamily="49" charset="0"/>
                <a:cs typeface="Courier New" panose="02070309020205020404" pitchFamily="49" charset="0"/>
              </a:rPr>
              <a:t>ProtocolVersion</a:t>
            </a:r>
            <a:r>
              <a:rPr lang="en-US" sz="1200" dirty="0">
                <a:latin typeface="Courier New" panose="02070309020205020404" pitchFamily="49" charset="0"/>
                <a:cs typeface="Courier New" panose="02070309020205020404" pitchFamily="49" charset="0"/>
              </a:rPr>
              <a:t>;</a:t>
            </a:r>
          </a:p>
          <a:p>
            <a:r>
              <a:rPr lang="en-US" sz="1200" dirty="0">
                <a:latin typeface="Courier New" panose="02070309020205020404" pitchFamily="49" charset="0"/>
                <a:cs typeface="Courier New" panose="02070309020205020404" pitchFamily="49" charset="0"/>
              </a:rPr>
              <a:t>   </a:t>
            </a:r>
            <a:r>
              <a:rPr lang="en-US" sz="1200" dirty="0" err="1">
                <a:latin typeface="Courier New" panose="02070309020205020404" pitchFamily="49" charset="0"/>
                <a:cs typeface="Courier New" panose="02070309020205020404" pitchFamily="49" charset="0"/>
              </a:rPr>
              <a:t>ProtocolVersion</a:t>
            </a:r>
            <a:r>
              <a:rPr lang="en-US" sz="1200" dirty="0">
                <a:latin typeface="Courier New" panose="02070309020205020404" pitchFamily="49" charset="0"/>
                <a:cs typeface="Courier New" panose="02070309020205020404" pitchFamily="49" charset="0"/>
              </a:rPr>
              <a:t> version = { 3, 3 };     /* TLS v1.2*/</a:t>
            </a:r>
          </a:p>
          <a:p>
            <a:endParaRPr lang="en-US" sz="1200" dirty="0">
              <a:latin typeface="Courier New" panose="02070309020205020404" pitchFamily="49" charset="0"/>
              <a:cs typeface="Courier New" panose="02070309020205020404" pitchFamily="49" charset="0"/>
            </a:endParaRPr>
          </a:p>
          <a:p>
            <a:r>
              <a:rPr lang="en-US" sz="1200" dirty="0">
                <a:latin typeface="Courier New" panose="02070309020205020404" pitchFamily="49" charset="0"/>
                <a:cs typeface="Courier New" panose="02070309020205020404" pitchFamily="49" charset="0"/>
              </a:rPr>
              <a:t>   </a:t>
            </a:r>
            <a:r>
              <a:rPr lang="en-US" sz="1200" dirty="0" err="1">
                <a:latin typeface="Courier New" panose="02070309020205020404" pitchFamily="49" charset="0"/>
                <a:cs typeface="Courier New" panose="02070309020205020404" pitchFamily="49" charset="0"/>
              </a:rPr>
              <a:t>enum</a:t>
            </a:r>
            <a:r>
              <a:rPr lang="en-US" sz="1200" dirty="0">
                <a:latin typeface="Courier New" panose="02070309020205020404" pitchFamily="49" charset="0"/>
                <a:cs typeface="Courier New" panose="02070309020205020404" pitchFamily="49" charset="0"/>
              </a:rPr>
              <a:t> {</a:t>
            </a:r>
          </a:p>
          <a:p>
            <a:r>
              <a:rPr lang="en-US" sz="1200" dirty="0">
                <a:latin typeface="Courier New" panose="02070309020205020404" pitchFamily="49" charset="0"/>
                <a:cs typeface="Courier New" panose="02070309020205020404" pitchFamily="49" charset="0"/>
              </a:rPr>
              <a:t>       </a:t>
            </a:r>
            <a:r>
              <a:rPr lang="en-US" sz="1200" dirty="0" err="1">
                <a:latin typeface="Courier New" panose="02070309020205020404" pitchFamily="49" charset="0"/>
                <a:cs typeface="Courier New" panose="02070309020205020404" pitchFamily="49" charset="0"/>
              </a:rPr>
              <a:t>change_cipher_spec</a:t>
            </a:r>
            <a:r>
              <a:rPr lang="en-US" sz="1200" dirty="0">
                <a:latin typeface="Courier New" panose="02070309020205020404" pitchFamily="49" charset="0"/>
                <a:cs typeface="Courier New" panose="02070309020205020404" pitchFamily="49" charset="0"/>
              </a:rPr>
              <a:t>(20), alert(21), handshake(22),</a:t>
            </a:r>
          </a:p>
          <a:p>
            <a:r>
              <a:rPr lang="en-US" sz="1200" dirty="0">
                <a:latin typeface="Courier New" panose="02070309020205020404" pitchFamily="49" charset="0"/>
                <a:cs typeface="Courier New" panose="02070309020205020404" pitchFamily="49" charset="0"/>
              </a:rPr>
              <a:t>       </a:t>
            </a:r>
            <a:r>
              <a:rPr lang="en-US" sz="1200" dirty="0" err="1">
                <a:latin typeface="Courier New" panose="02070309020205020404" pitchFamily="49" charset="0"/>
                <a:cs typeface="Courier New" panose="02070309020205020404" pitchFamily="49" charset="0"/>
              </a:rPr>
              <a:t>application_data</a:t>
            </a:r>
            <a:r>
              <a:rPr lang="en-US" sz="1200" dirty="0">
                <a:latin typeface="Courier New" panose="02070309020205020404" pitchFamily="49" charset="0"/>
                <a:cs typeface="Courier New" panose="02070309020205020404" pitchFamily="49" charset="0"/>
              </a:rPr>
              <a:t>(23), (255)</a:t>
            </a:r>
          </a:p>
          <a:p>
            <a:r>
              <a:rPr lang="en-US" sz="1200" dirty="0">
                <a:latin typeface="Courier New" panose="02070309020205020404" pitchFamily="49" charset="0"/>
                <a:cs typeface="Courier New" panose="02070309020205020404" pitchFamily="49" charset="0"/>
              </a:rPr>
              <a:t>   } </a:t>
            </a:r>
            <a:r>
              <a:rPr lang="en-US" sz="1200" dirty="0" err="1">
                <a:latin typeface="Courier New" panose="02070309020205020404" pitchFamily="49" charset="0"/>
                <a:cs typeface="Courier New" panose="02070309020205020404" pitchFamily="49" charset="0"/>
              </a:rPr>
              <a:t>ContentType</a:t>
            </a:r>
            <a:r>
              <a:rPr lang="en-US" sz="1200" dirty="0">
                <a:latin typeface="Courier New" panose="02070309020205020404" pitchFamily="49" charset="0"/>
                <a:cs typeface="Courier New" panose="02070309020205020404" pitchFamily="49" charset="0"/>
              </a:rPr>
              <a:t>;</a:t>
            </a:r>
          </a:p>
          <a:p>
            <a:endParaRPr lang="en-US" sz="1200" dirty="0">
              <a:latin typeface="Courier New" panose="02070309020205020404" pitchFamily="49" charset="0"/>
              <a:cs typeface="Courier New" panose="02070309020205020404" pitchFamily="49" charset="0"/>
            </a:endParaRPr>
          </a:p>
          <a:p>
            <a:r>
              <a:rPr lang="en-US" sz="1200" dirty="0">
                <a:latin typeface="Courier New" panose="02070309020205020404" pitchFamily="49" charset="0"/>
                <a:cs typeface="Courier New" panose="02070309020205020404" pitchFamily="49" charset="0"/>
              </a:rPr>
              <a:t>   struct {</a:t>
            </a:r>
          </a:p>
          <a:p>
            <a:r>
              <a:rPr lang="en-US" sz="1200" dirty="0">
                <a:latin typeface="Courier New" panose="02070309020205020404" pitchFamily="49" charset="0"/>
                <a:cs typeface="Courier New" panose="02070309020205020404" pitchFamily="49" charset="0"/>
              </a:rPr>
              <a:t>       </a:t>
            </a:r>
            <a:r>
              <a:rPr lang="en-US" sz="1200" dirty="0" err="1">
                <a:highlight>
                  <a:srgbClr val="FFFF00"/>
                </a:highlight>
                <a:latin typeface="Courier New" panose="02070309020205020404" pitchFamily="49" charset="0"/>
                <a:cs typeface="Courier New" panose="02070309020205020404" pitchFamily="49" charset="0"/>
              </a:rPr>
              <a:t>ContentType</a:t>
            </a:r>
            <a:r>
              <a:rPr lang="en-US" sz="1200" dirty="0">
                <a:highlight>
                  <a:srgbClr val="FFFF00"/>
                </a:highlight>
                <a:latin typeface="Courier New" panose="02070309020205020404" pitchFamily="49" charset="0"/>
                <a:cs typeface="Courier New" panose="02070309020205020404" pitchFamily="49" charset="0"/>
              </a:rPr>
              <a:t> type;</a:t>
            </a:r>
          </a:p>
          <a:p>
            <a:r>
              <a:rPr lang="en-US" sz="1200" dirty="0">
                <a:latin typeface="Courier New" panose="02070309020205020404" pitchFamily="49" charset="0"/>
                <a:cs typeface="Courier New" panose="02070309020205020404" pitchFamily="49" charset="0"/>
              </a:rPr>
              <a:t>       </a:t>
            </a:r>
            <a:r>
              <a:rPr lang="en-US" sz="1200" dirty="0" err="1">
                <a:highlight>
                  <a:srgbClr val="FFFF00"/>
                </a:highlight>
                <a:latin typeface="Courier New" panose="02070309020205020404" pitchFamily="49" charset="0"/>
                <a:cs typeface="Courier New" panose="02070309020205020404" pitchFamily="49" charset="0"/>
              </a:rPr>
              <a:t>ProtocolVersion</a:t>
            </a:r>
            <a:r>
              <a:rPr lang="en-US" sz="1200" dirty="0">
                <a:highlight>
                  <a:srgbClr val="FFFF00"/>
                </a:highlight>
                <a:latin typeface="Courier New" panose="02070309020205020404" pitchFamily="49" charset="0"/>
                <a:cs typeface="Courier New" panose="02070309020205020404" pitchFamily="49" charset="0"/>
              </a:rPr>
              <a:t> version;</a:t>
            </a:r>
          </a:p>
          <a:p>
            <a:r>
              <a:rPr lang="en-US" sz="1200" dirty="0">
                <a:latin typeface="Courier New" panose="02070309020205020404" pitchFamily="49" charset="0"/>
                <a:cs typeface="Courier New" panose="02070309020205020404" pitchFamily="49" charset="0"/>
              </a:rPr>
              <a:t>       uint16 length;</a:t>
            </a:r>
          </a:p>
          <a:p>
            <a:r>
              <a:rPr lang="en-US" sz="1200" dirty="0">
                <a:latin typeface="Courier New" panose="02070309020205020404" pitchFamily="49" charset="0"/>
                <a:cs typeface="Courier New" panose="02070309020205020404" pitchFamily="49" charset="0"/>
              </a:rPr>
              <a:t>       opaque fragment[</a:t>
            </a:r>
            <a:r>
              <a:rPr lang="en-US" sz="1200" dirty="0" err="1">
                <a:latin typeface="Courier New" panose="02070309020205020404" pitchFamily="49" charset="0"/>
                <a:cs typeface="Courier New" panose="02070309020205020404" pitchFamily="49" charset="0"/>
              </a:rPr>
              <a:t>TLSPlaintext.length</a:t>
            </a:r>
            <a:r>
              <a:rPr lang="en-US" sz="1200" dirty="0">
                <a:latin typeface="Courier New" panose="02070309020205020404" pitchFamily="49" charset="0"/>
                <a:cs typeface="Courier New" panose="02070309020205020404" pitchFamily="49" charset="0"/>
              </a:rPr>
              <a:t>];</a:t>
            </a:r>
          </a:p>
          <a:p>
            <a:r>
              <a:rPr lang="en-US" sz="1200" dirty="0">
                <a:latin typeface="Courier New" panose="02070309020205020404" pitchFamily="49" charset="0"/>
                <a:cs typeface="Courier New" panose="02070309020205020404" pitchFamily="49" charset="0"/>
              </a:rPr>
              <a:t>   } </a:t>
            </a:r>
            <a:r>
              <a:rPr lang="en-US" sz="1200" dirty="0" err="1">
                <a:latin typeface="Courier New" panose="02070309020205020404" pitchFamily="49" charset="0"/>
                <a:cs typeface="Courier New" panose="02070309020205020404" pitchFamily="49" charset="0"/>
              </a:rPr>
              <a:t>TLSPlaintext</a:t>
            </a:r>
            <a:r>
              <a:rPr lang="en-US" sz="1200" dirty="0">
                <a:latin typeface="Courier New" panose="02070309020205020404" pitchFamily="49" charset="0"/>
                <a:cs typeface="Courier New" panose="02070309020205020404" pitchFamily="49" charset="0"/>
              </a:rPr>
              <a:t>;</a:t>
            </a:r>
          </a:p>
        </p:txBody>
      </p:sp>
      <p:graphicFrame>
        <p:nvGraphicFramePr>
          <p:cNvPr id="5" name="Table 6">
            <a:extLst>
              <a:ext uri="{FF2B5EF4-FFF2-40B4-BE49-F238E27FC236}">
                <a16:creationId xmlns:a16="http://schemas.microsoft.com/office/drawing/2014/main" id="{CBEE78E3-F798-437C-A01B-83E9E5712B21}"/>
              </a:ext>
            </a:extLst>
          </p:cNvPr>
          <p:cNvGraphicFramePr>
            <a:graphicFrameLocks noGrp="1"/>
          </p:cNvGraphicFramePr>
          <p:nvPr>
            <p:extLst>
              <p:ext uri="{D42A27DB-BD31-4B8C-83A1-F6EECF244321}">
                <p14:modId xmlns:p14="http://schemas.microsoft.com/office/powerpoint/2010/main" val="756739593"/>
              </p:ext>
            </p:extLst>
          </p:nvPr>
        </p:nvGraphicFramePr>
        <p:xfrm>
          <a:off x="6059214" y="1452619"/>
          <a:ext cx="3021726" cy="1493520"/>
        </p:xfrm>
        <a:graphic>
          <a:graphicData uri="http://schemas.openxmlformats.org/drawingml/2006/table">
            <a:tbl>
              <a:tblPr firstRow="1" bandRow="1">
                <a:tableStyleId>{5C22544A-7EE6-4342-B048-85BDC9FD1C3A}</a:tableStyleId>
              </a:tblPr>
              <a:tblGrid>
                <a:gridCol w="2211901">
                  <a:extLst>
                    <a:ext uri="{9D8B030D-6E8A-4147-A177-3AD203B41FA5}">
                      <a16:colId xmlns:a16="http://schemas.microsoft.com/office/drawing/2014/main" val="2611969747"/>
                    </a:ext>
                  </a:extLst>
                </a:gridCol>
                <a:gridCol w="809825">
                  <a:extLst>
                    <a:ext uri="{9D8B030D-6E8A-4147-A177-3AD203B41FA5}">
                      <a16:colId xmlns:a16="http://schemas.microsoft.com/office/drawing/2014/main" val="1863878855"/>
                    </a:ext>
                  </a:extLst>
                </a:gridCol>
              </a:tblGrid>
              <a:tr h="224152">
                <a:tc>
                  <a:txBody>
                    <a:bodyPr/>
                    <a:lstStyle/>
                    <a:p>
                      <a:r>
                        <a:rPr lang="en-US" sz="1200" dirty="0" err="1">
                          <a:latin typeface="Verdana" panose="020B0604030504040204" pitchFamily="34" charset="0"/>
                          <a:ea typeface="Verdana" panose="020B0604030504040204" pitchFamily="34" charset="0"/>
                        </a:rPr>
                        <a:t>ContentType</a:t>
                      </a:r>
                      <a:endParaRPr lang="en-US" sz="1200" dirty="0">
                        <a:latin typeface="Verdana" panose="020B0604030504040204" pitchFamily="34" charset="0"/>
                        <a:ea typeface="Verdana" panose="020B0604030504040204" pitchFamily="34" charset="0"/>
                      </a:endParaRPr>
                    </a:p>
                  </a:txBody>
                  <a:tcPr/>
                </a:tc>
                <a:tc>
                  <a:txBody>
                    <a:bodyPr/>
                    <a:lstStyle/>
                    <a:p>
                      <a:pPr algn="ctr"/>
                      <a:r>
                        <a:rPr lang="en-US" sz="1200" dirty="0">
                          <a:latin typeface="Verdana" panose="020B0604030504040204" pitchFamily="34" charset="0"/>
                          <a:ea typeface="Verdana" panose="020B0604030504040204" pitchFamily="34" charset="0"/>
                        </a:rPr>
                        <a:t>As hex</a:t>
                      </a:r>
                    </a:p>
                  </a:txBody>
                  <a:tcPr/>
                </a:tc>
                <a:extLst>
                  <a:ext uri="{0D108BD9-81ED-4DB2-BD59-A6C34878D82A}">
                    <a16:rowId xmlns:a16="http://schemas.microsoft.com/office/drawing/2014/main" val="2252563841"/>
                  </a:ext>
                </a:extLst>
              </a:tr>
              <a:tr h="294549">
                <a:tc>
                  <a:txBody>
                    <a:bodyPr/>
                    <a:lstStyle/>
                    <a:p>
                      <a:r>
                        <a:rPr lang="en-US" sz="1200" dirty="0" err="1">
                          <a:latin typeface="Courier New" panose="02070309020205020404" pitchFamily="49" charset="0"/>
                          <a:cs typeface="Courier New" panose="02070309020205020404" pitchFamily="49" charset="0"/>
                        </a:rPr>
                        <a:t>change_cipher_spec</a:t>
                      </a:r>
                      <a:r>
                        <a:rPr lang="en-US" sz="1200" dirty="0">
                          <a:latin typeface="Courier New" panose="02070309020205020404" pitchFamily="49" charset="0"/>
                          <a:cs typeface="Courier New" panose="02070309020205020404" pitchFamily="49" charset="0"/>
                        </a:rPr>
                        <a:t>(20)</a:t>
                      </a:r>
                      <a:endParaRPr lang="en-US" sz="1200" dirty="0"/>
                    </a:p>
                  </a:txBody>
                  <a:tcPr/>
                </a:tc>
                <a:tc>
                  <a:txBody>
                    <a:bodyPr/>
                    <a:lstStyle/>
                    <a:p>
                      <a:pPr algn="ctr"/>
                      <a:r>
                        <a:rPr lang="en-US" dirty="0">
                          <a:latin typeface="Courier New" panose="02070309020205020404" pitchFamily="49" charset="0"/>
                          <a:cs typeface="Courier New" panose="02070309020205020404" pitchFamily="49" charset="0"/>
                        </a:rPr>
                        <a:t>0x14</a:t>
                      </a:r>
                    </a:p>
                  </a:txBody>
                  <a:tcPr/>
                </a:tc>
                <a:extLst>
                  <a:ext uri="{0D108BD9-81ED-4DB2-BD59-A6C34878D82A}">
                    <a16:rowId xmlns:a16="http://schemas.microsoft.com/office/drawing/2014/main" val="3484766517"/>
                  </a:ext>
                </a:extLst>
              </a:tr>
              <a:tr h="249058">
                <a:tc>
                  <a:txBody>
                    <a:bodyPr/>
                    <a:lstStyle/>
                    <a:p>
                      <a:r>
                        <a:rPr lang="en-US" sz="1200" dirty="0">
                          <a:latin typeface="Courier New" panose="02070309020205020404" pitchFamily="49" charset="0"/>
                          <a:cs typeface="Courier New" panose="02070309020205020404" pitchFamily="49" charset="0"/>
                        </a:rPr>
                        <a:t>alert(21)</a:t>
                      </a:r>
                      <a:endParaRPr lang="en-US" sz="1200" dirty="0"/>
                    </a:p>
                  </a:txBody>
                  <a:tcPr/>
                </a:tc>
                <a:tc>
                  <a:txBody>
                    <a:bodyPr/>
                    <a:lstStyle/>
                    <a:p>
                      <a:pPr algn="ctr"/>
                      <a:r>
                        <a:rPr lang="en-US" dirty="0">
                          <a:latin typeface="Courier New" panose="02070309020205020404" pitchFamily="49" charset="0"/>
                          <a:cs typeface="Courier New" panose="02070309020205020404" pitchFamily="49" charset="0"/>
                        </a:rPr>
                        <a:t>0x15</a:t>
                      </a:r>
                    </a:p>
                  </a:txBody>
                  <a:tcPr/>
                </a:tc>
                <a:extLst>
                  <a:ext uri="{0D108BD9-81ED-4DB2-BD59-A6C34878D82A}">
                    <a16:rowId xmlns:a16="http://schemas.microsoft.com/office/drawing/2014/main" val="4023979209"/>
                  </a:ext>
                </a:extLst>
              </a:tr>
              <a:tr h="249058">
                <a:tc>
                  <a:txBody>
                    <a:bodyPr/>
                    <a:lstStyle/>
                    <a:p>
                      <a:r>
                        <a:rPr lang="en-US" sz="1200" dirty="0">
                          <a:latin typeface="Courier New" panose="02070309020205020404" pitchFamily="49" charset="0"/>
                          <a:cs typeface="Courier New" panose="02070309020205020404" pitchFamily="49" charset="0"/>
                        </a:rPr>
                        <a:t>handshake(22)</a:t>
                      </a:r>
                      <a:endParaRPr lang="en-US" sz="1200" dirty="0"/>
                    </a:p>
                  </a:txBody>
                  <a:tcPr/>
                </a:tc>
                <a:tc>
                  <a:txBody>
                    <a:bodyPr/>
                    <a:lstStyle/>
                    <a:p>
                      <a:pPr algn="ctr"/>
                      <a:r>
                        <a:rPr lang="en-US" dirty="0">
                          <a:latin typeface="Courier New" panose="02070309020205020404" pitchFamily="49" charset="0"/>
                          <a:cs typeface="Courier New" panose="02070309020205020404" pitchFamily="49" charset="0"/>
                        </a:rPr>
                        <a:t>0x16</a:t>
                      </a:r>
                    </a:p>
                  </a:txBody>
                  <a:tcPr/>
                </a:tc>
                <a:extLst>
                  <a:ext uri="{0D108BD9-81ED-4DB2-BD59-A6C34878D82A}">
                    <a16:rowId xmlns:a16="http://schemas.microsoft.com/office/drawing/2014/main" val="2463154626"/>
                  </a:ext>
                </a:extLst>
              </a:tr>
              <a:tr h="273765">
                <a:tc>
                  <a:txBody>
                    <a:bodyPr/>
                    <a:lstStyle/>
                    <a:p>
                      <a:r>
                        <a:rPr lang="en-US" sz="1200" dirty="0" err="1">
                          <a:latin typeface="Courier New" panose="02070309020205020404" pitchFamily="49" charset="0"/>
                          <a:cs typeface="Courier New" panose="02070309020205020404" pitchFamily="49" charset="0"/>
                        </a:rPr>
                        <a:t>application_data</a:t>
                      </a:r>
                      <a:r>
                        <a:rPr lang="en-US" sz="1200" dirty="0">
                          <a:latin typeface="Courier New" panose="02070309020205020404" pitchFamily="49" charset="0"/>
                          <a:cs typeface="Courier New" panose="02070309020205020404" pitchFamily="49" charset="0"/>
                        </a:rPr>
                        <a:t>(23)</a:t>
                      </a:r>
                      <a:endParaRPr lang="en-US" sz="1200" dirty="0"/>
                    </a:p>
                  </a:txBody>
                  <a:tcPr/>
                </a:tc>
                <a:tc>
                  <a:txBody>
                    <a:bodyPr/>
                    <a:lstStyle/>
                    <a:p>
                      <a:pPr algn="ctr"/>
                      <a:r>
                        <a:rPr lang="en-US" dirty="0">
                          <a:latin typeface="Courier New" panose="02070309020205020404" pitchFamily="49" charset="0"/>
                          <a:cs typeface="Courier New" panose="02070309020205020404" pitchFamily="49" charset="0"/>
                        </a:rPr>
                        <a:t>0x17</a:t>
                      </a:r>
                    </a:p>
                  </a:txBody>
                  <a:tcPr/>
                </a:tc>
                <a:extLst>
                  <a:ext uri="{0D108BD9-81ED-4DB2-BD59-A6C34878D82A}">
                    <a16:rowId xmlns:a16="http://schemas.microsoft.com/office/drawing/2014/main" val="753294324"/>
                  </a:ext>
                </a:extLst>
              </a:tr>
            </a:tbl>
          </a:graphicData>
        </a:graphic>
      </p:graphicFrame>
      <p:pic>
        <p:nvPicPr>
          <p:cNvPr id="1027" name="Picture 3">
            <a:extLst>
              <a:ext uri="{FF2B5EF4-FFF2-40B4-BE49-F238E27FC236}">
                <a16:creationId xmlns:a16="http://schemas.microsoft.com/office/drawing/2014/main" id="{20446987-3FAB-4FCF-8322-FF052CCF4E8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04427" y="3337677"/>
            <a:ext cx="3876513" cy="16692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1402382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2D0B70-8759-4135-99C9-5F05DCD17CFD}"/>
              </a:ext>
            </a:extLst>
          </p:cNvPr>
          <p:cNvSpPr>
            <a:spLocks noGrp="1"/>
          </p:cNvSpPr>
          <p:nvPr>
            <p:ph type="title"/>
          </p:nvPr>
        </p:nvSpPr>
        <p:spPr/>
        <p:txBody>
          <a:bodyPr/>
          <a:lstStyle/>
          <a:p>
            <a:r>
              <a:rPr lang="en-US" dirty="0"/>
              <a:t>Reverse Engineering</a:t>
            </a:r>
          </a:p>
        </p:txBody>
      </p:sp>
      <p:sp>
        <p:nvSpPr>
          <p:cNvPr id="9" name="Text Placeholder 2">
            <a:extLst>
              <a:ext uri="{FF2B5EF4-FFF2-40B4-BE49-F238E27FC236}">
                <a16:creationId xmlns:a16="http://schemas.microsoft.com/office/drawing/2014/main" id="{0232DC14-56E3-4680-B153-F063C0C8F164}"/>
              </a:ext>
            </a:extLst>
          </p:cNvPr>
          <p:cNvSpPr>
            <a:spLocks noGrp="1"/>
          </p:cNvSpPr>
          <p:nvPr>
            <p:ph type="body" idx="1"/>
          </p:nvPr>
        </p:nvSpPr>
        <p:spPr>
          <a:xfrm>
            <a:off x="771650" y="1495586"/>
            <a:ext cx="6985252" cy="3354114"/>
          </a:xfrm>
        </p:spPr>
        <p:txBody>
          <a:bodyPr/>
          <a:lstStyle/>
          <a:p>
            <a:r>
              <a:rPr lang="en-US" dirty="0"/>
              <a:t>Notes</a:t>
            </a:r>
          </a:p>
          <a:p>
            <a:pPr lvl="1"/>
            <a:r>
              <a:rPr lang="en-US" i="1" u="sng" dirty="0"/>
              <a:t>IO Graph </a:t>
            </a:r>
            <a:r>
              <a:rPr lang="en-US" dirty="0"/>
              <a:t>funnel: </a:t>
            </a:r>
            <a:r>
              <a:rPr lang="en-US" dirty="0">
                <a:sym typeface="Wingdings" panose="05000000000000000000" pitchFamily="2" charset="2"/>
              </a:rPr>
              <a:t>all  </a:t>
            </a:r>
            <a:r>
              <a:rPr lang="en-US" sz="1600" dirty="0" err="1">
                <a:latin typeface="Courier New" panose="02070309020205020404" pitchFamily="49" charset="0"/>
                <a:cs typeface="Courier New" panose="02070309020205020404" pitchFamily="49" charset="0"/>
                <a:sym typeface="Wingdings" panose="05000000000000000000" pitchFamily="2" charset="2"/>
              </a:rPr>
              <a:t>tcp</a:t>
            </a:r>
            <a:r>
              <a:rPr lang="en-US" dirty="0">
                <a:sym typeface="Wingdings" panose="05000000000000000000" pitchFamily="2" charset="2"/>
              </a:rPr>
              <a:t>  </a:t>
            </a:r>
            <a:r>
              <a:rPr lang="en-US" sz="1600" dirty="0" err="1">
                <a:latin typeface="Courier New" panose="02070309020205020404" pitchFamily="49" charset="0"/>
                <a:cs typeface="Courier New" panose="02070309020205020404" pitchFamily="49" charset="0"/>
                <a:sym typeface="Wingdings" panose="05000000000000000000" pitchFamily="2" charset="2"/>
              </a:rPr>
              <a:t>tcp.flags.syn</a:t>
            </a:r>
            <a:r>
              <a:rPr lang="en-US" sz="1600" dirty="0">
                <a:latin typeface="Courier New" panose="02070309020205020404" pitchFamily="49" charset="0"/>
                <a:cs typeface="Courier New" panose="02070309020205020404" pitchFamily="49" charset="0"/>
                <a:sym typeface="Wingdings" panose="05000000000000000000" pitchFamily="2" charset="2"/>
              </a:rPr>
              <a:t> == 1</a:t>
            </a:r>
          </a:p>
          <a:p>
            <a:pPr lvl="1"/>
            <a:r>
              <a:rPr lang="en-US" dirty="0">
                <a:sym typeface="Wingdings" panose="05000000000000000000" pitchFamily="2" charset="2"/>
              </a:rPr>
              <a:t>Packet pane: find port with </a:t>
            </a:r>
            <a:r>
              <a:rPr lang="en-US" sz="1600" dirty="0" err="1">
                <a:latin typeface="Courier New" panose="02070309020205020404" pitchFamily="49" charset="0"/>
                <a:cs typeface="Courier New" panose="02070309020205020404" pitchFamily="49" charset="0"/>
                <a:sym typeface="Wingdings" panose="05000000000000000000" pitchFamily="2" charset="2"/>
              </a:rPr>
              <a:t>tcp.flags.syn</a:t>
            </a:r>
            <a:r>
              <a:rPr lang="en-US" sz="1600" dirty="0">
                <a:latin typeface="Courier New" panose="02070309020205020404" pitchFamily="49" charset="0"/>
                <a:cs typeface="Courier New" panose="02070309020205020404" pitchFamily="49" charset="0"/>
                <a:sym typeface="Wingdings" panose="05000000000000000000" pitchFamily="2" charset="2"/>
              </a:rPr>
              <a:t> == 1</a:t>
            </a:r>
          </a:p>
          <a:p>
            <a:pPr lvl="1"/>
            <a:r>
              <a:rPr lang="en-US" dirty="0">
                <a:sym typeface="Wingdings" panose="05000000000000000000" pitchFamily="2" charset="2"/>
              </a:rPr>
              <a:t>Check flow of that port on IO graph </a:t>
            </a:r>
            <a:r>
              <a:rPr lang="en-US" sz="1600" dirty="0" err="1">
                <a:latin typeface="Courier New" panose="02070309020205020404" pitchFamily="49" charset="0"/>
                <a:cs typeface="Courier New" panose="02070309020205020404" pitchFamily="49" charset="0"/>
                <a:sym typeface="Wingdings" panose="05000000000000000000" pitchFamily="2" charset="2"/>
              </a:rPr>
              <a:t>tcp.port</a:t>
            </a:r>
            <a:r>
              <a:rPr lang="en-US" sz="1600" dirty="0">
                <a:latin typeface="Courier New" panose="02070309020205020404" pitchFamily="49" charset="0"/>
                <a:cs typeface="Courier New" panose="02070309020205020404" pitchFamily="49" charset="0"/>
                <a:sym typeface="Wingdings" panose="05000000000000000000" pitchFamily="2" charset="2"/>
              </a:rPr>
              <a:t> == 7777</a:t>
            </a:r>
            <a:endParaRPr lang="en-US" sz="1600" dirty="0">
              <a:latin typeface="Courier New" panose="02070309020205020404" pitchFamily="49" charset="0"/>
              <a:cs typeface="Courier New" panose="02070309020205020404" pitchFamily="49" charset="0"/>
            </a:endParaRPr>
          </a:p>
          <a:p>
            <a:pPr lvl="1"/>
            <a:r>
              <a:rPr lang="en-US" dirty="0"/>
              <a:t>No decoder – check bytes with </a:t>
            </a:r>
            <a:r>
              <a:rPr lang="en-US" i="1" u="sng" dirty="0"/>
              <a:t>follow stream</a:t>
            </a:r>
          </a:p>
          <a:p>
            <a:pPr lvl="2"/>
            <a:r>
              <a:rPr lang="en-US" sz="1800" i="1" u="sng" dirty="0">
                <a:hlinkClick r:id="rId2"/>
              </a:rPr>
              <a:t>https://www.rfc-editor.org/rfc/rfc5246#page-68</a:t>
            </a:r>
            <a:endParaRPr lang="en-US" sz="1800" i="1" u="sng" dirty="0"/>
          </a:p>
          <a:p>
            <a:pPr lvl="2"/>
            <a:r>
              <a:rPr lang="en-US" dirty="0"/>
              <a:t>All start with </a:t>
            </a:r>
            <a:r>
              <a:rPr lang="en-US" dirty="0" err="1"/>
              <a:t>ContentType</a:t>
            </a:r>
            <a:r>
              <a:rPr lang="en-US" dirty="0"/>
              <a:t>, Version</a:t>
            </a:r>
          </a:p>
          <a:p>
            <a:pPr lvl="1"/>
            <a:r>
              <a:rPr lang="en-US" dirty="0"/>
              <a:t>Set </a:t>
            </a:r>
            <a:r>
              <a:rPr lang="en-US" i="1" u="sng" dirty="0"/>
              <a:t>decode as</a:t>
            </a:r>
            <a:r>
              <a:rPr lang="en-US" dirty="0"/>
              <a:t> to TLS</a:t>
            </a:r>
          </a:p>
          <a:p>
            <a:pPr lvl="2"/>
            <a:r>
              <a:rPr lang="en-US" dirty="0"/>
              <a:t>Looks good to me… at least TLSv1.2 in use</a:t>
            </a:r>
          </a:p>
        </p:txBody>
      </p:sp>
    </p:spTree>
    <p:extLst>
      <p:ext uri="{BB962C8B-B14F-4D97-AF65-F5344CB8AC3E}">
        <p14:creationId xmlns:p14="http://schemas.microsoft.com/office/powerpoint/2010/main" val="122872005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2D0B70-8759-4135-99C9-5F05DCD17CFD}"/>
              </a:ext>
            </a:extLst>
          </p:cNvPr>
          <p:cNvSpPr>
            <a:spLocks noGrp="1"/>
          </p:cNvSpPr>
          <p:nvPr>
            <p:ph type="title"/>
          </p:nvPr>
        </p:nvSpPr>
        <p:spPr/>
        <p:txBody>
          <a:bodyPr/>
          <a:lstStyle/>
          <a:p>
            <a:r>
              <a:rPr lang="en-US" dirty="0"/>
              <a:t>Packet-by-Packet copy</a:t>
            </a:r>
          </a:p>
        </p:txBody>
      </p:sp>
      <p:sp>
        <p:nvSpPr>
          <p:cNvPr id="10" name="Text Placeholder 9">
            <a:extLst>
              <a:ext uri="{FF2B5EF4-FFF2-40B4-BE49-F238E27FC236}">
                <a16:creationId xmlns:a16="http://schemas.microsoft.com/office/drawing/2014/main" id="{741F9CF1-84FE-4843-994D-0657C078E4C4}"/>
              </a:ext>
            </a:extLst>
          </p:cNvPr>
          <p:cNvSpPr>
            <a:spLocks noGrp="1"/>
          </p:cNvSpPr>
          <p:nvPr>
            <p:ph type="body" idx="1"/>
          </p:nvPr>
        </p:nvSpPr>
        <p:spPr>
          <a:xfrm>
            <a:off x="278923" y="1560352"/>
            <a:ext cx="7329892" cy="1388296"/>
          </a:xfrm>
        </p:spPr>
        <p:txBody>
          <a:bodyPr/>
          <a:lstStyle/>
          <a:p>
            <a:r>
              <a:rPr lang="en-US" dirty="0"/>
              <a:t>Pray tell… what is this? L3 Routing?  Proxy?  NAT? </a:t>
            </a:r>
          </a:p>
          <a:p>
            <a:pPr lvl="1"/>
            <a:r>
              <a:rPr lang="en-US" dirty="0"/>
              <a:t>Dataset: </a:t>
            </a:r>
            <a:r>
              <a:rPr lang="en-US" u="sng" dirty="0"/>
              <a:t>2_IOT.pcapng</a:t>
            </a:r>
          </a:p>
          <a:p>
            <a:pPr lvl="1"/>
            <a:r>
              <a:rPr lang="en-US" dirty="0"/>
              <a:t>Dataset: </a:t>
            </a:r>
            <a:r>
              <a:rPr lang="en-US" u="sng" dirty="0"/>
              <a:t>2a_LocalController.pcapng</a:t>
            </a:r>
          </a:p>
        </p:txBody>
      </p:sp>
      <p:pic>
        <p:nvPicPr>
          <p:cNvPr id="11" name="Picture 2">
            <a:extLst>
              <a:ext uri="{FF2B5EF4-FFF2-40B4-BE49-F238E27FC236}">
                <a16:creationId xmlns:a16="http://schemas.microsoft.com/office/drawing/2014/main" id="{7E698D14-8346-43B4-8A21-D2CDC3CA490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54262" y="2968845"/>
            <a:ext cx="7105385" cy="1632775"/>
          </a:xfrm>
          <a:prstGeom prst="rect">
            <a:avLst/>
          </a:prstGeom>
          <a:noFill/>
          <a:extLst>
            <a:ext uri="{909E8E84-426E-40DD-AFC4-6F175D3DCCD1}">
              <a14:hiddenFill xmlns:a14="http://schemas.microsoft.com/office/drawing/2010/main">
                <a:solidFill>
                  <a:srgbClr val="FFFFFF"/>
                </a:solidFill>
              </a14:hiddenFill>
            </a:ext>
          </a:extLst>
        </p:spPr>
      </p:pic>
      <p:cxnSp>
        <p:nvCxnSpPr>
          <p:cNvPr id="9" name="Straight Arrow Connector 8">
            <a:extLst>
              <a:ext uri="{FF2B5EF4-FFF2-40B4-BE49-F238E27FC236}">
                <a16:creationId xmlns:a16="http://schemas.microsoft.com/office/drawing/2014/main" id="{C1A96A3D-ABDC-46C0-9B79-BF96EA76A576}"/>
              </a:ext>
            </a:extLst>
          </p:cNvPr>
          <p:cNvCxnSpPr>
            <a:cxnSpLocks/>
          </p:cNvCxnSpPr>
          <p:nvPr/>
        </p:nvCxnSpPr>
        <p:spPr>
          <a:xfrm flipV="1">
            <a:off x="2719953" y="3586481"/>
            <a:ext cx="0" cy="760667"/>
          </a:xfrm>
          <a:prstGeom prst="straightConnector1">
            <a:avLst/>
          </a:prstGeom>
          <a:ln w="5715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8144059E-006B-4E4E-972C-D6AA156CB5CB}"/>
              </a:ext>
            </a:extLst>
          </p:cNvPr>
          <p:cNvSpPr txBox="1"/>
          <p:nvPr/>
        </p:nvSpPr>
        <p:spPr>
          <a:xfrm>
            <a:off x="2266627" y="4349363"/>
            <a:ext cx="906651" cy="307777"/>
          </a:xfrm>
          <a:prstGeom prst="rect">
            <a:avLst/>
          </a:prstGeom>
          <a:noFill/>
        </p:spPr>
        <p:txBody>
          <a:bodyPr wrap="square" rtlCol="0">
            <a:spAutoFit/>
          </a:bodyPr>
          <a:lstStyle/>
          <a:p>
            <a:pPr algn="ctr"/>
            <a:r>
              <a:rPr lang="en-US" dirty="0"/>
              <a:t>Capture</a:t>
            </a:r>
          </a:p>
        </p:txBody>
      </p:sp>
      <p:pic>
        <p:nvPicPr>
          <p:cNvPr id="17" name="Picture 16">
            <a:extLst>
              <a:ext uri="{FF2B5EF4-FFF2-40B4-BE49-F238E27FC236}">
                <a16:creationId xmlns:a16="http://schemas.microsoft.com/office/drawing/2014/main" id="{1A4EFB26-B576-4D8E-9AB4-FB47E7828658}"/>
              </a:ext>
            </a:extLst>
          </p:cNvPr>
          <p:cNvPicPr>
            <a:picLocks noChangeAspect="1"/>
          </p:cNvPicPr>
          <p:nvPr/>
        </p:nvPicPr>
        <p:blipFill>
          <a:blip r:embed="rId3"/>
          <a:stretch>
            <a:fillRect/>
          </a:stretch>
        </p:blipFill>
        <p:spPr>
          <a:xfrm>
            <a:off x="2029328" y="4657140"/>
            <a:ext cx="1381250" cy="302494"/>
          </a:xfrm>
          <a:prstGeom prst="rect">
            <a:avLst/>
          </a:prstGeom>
        </p:spPr>
      </p:pic>
      <p:cxnSp>
        <p:nvCxnSpPr>
          <p:cNvPr id="18" name="Straight Arrow Connector 17">
            <a:extLst>
              <a:ext uri="{FF2B5EF4-FFF2-40B4-BE49-F238E27FC236}">
                <a16:creationId xmlns:a16="http://schemas.microsoft.com/office/drawing/2014/main" id="{AB8267C3-0E02-4C9E-9CA9-E4D7E3DD29CF}"/>
              </a:ext>
            </a:extLst>
          </p:cNvPr>
          <p:cNvCxnSpPr>
            <a:cxnSpLocks/>
          </p:cNvCxnSpPr>
          <p:nvPr/>
        </p:nvCxnSpPr>
        <p:spPr>
          <a:xfrm flipV="1">
            <a:off x="4761114" y="3736666"/>
            <a:ext cx="0" cy="612697"/>
          </a:xfrm>
          <a:prstGeom prst="straightConnector1">
            <a:avLst/>
          </a:prstGeom>
          <a:ln w="5715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37B00A0B-F93E-4913-89E4-C6DEB07E2951}"/>
              </a:ext>
            </a:extLst>
          </p:cNvPr>
          <p:cNvSpPr txBox="1"/>
          <p:nvPr/>
        </p:nvSpPr>
        <p:spPr>
          <a:xfrm>
            <a:off x="4307788" y="4351558"/>
            <a:ext cx="906651" cy="307777"/>
          </a:xfrm>
          <a:prstGeom prst="rect">
            <a:avLst/>
          </a:prstGeom>
          <a:noFill/>
        </p:spPr>
        <p:txBody>
          <a:bodyPr wrap="square" rtlCol="0">
            <a:spAutoFit/>
          </a:bodyPr>
          <a:lstStyle/>
          <a:p>
            <a:pPr algn="ctr"/>
            <a:r>
              <a:rPr lang="en-US" dirty="0"/>
              <a:t>Capture</a:t>
            </a:r>
          </a:p>
        </p:txBody>
      </p:sp>
      <p:pic>
        <p:nvPicPr>
          <p:cNvPr id="20" name="Picture 19">
            <a:extLst>
              <a:ext uri="{FF2B5EF4-FFF2-40B4-BE49-F238E27FC236}">
                <a16:creationId xmlns:a16="http://schemas.microsoft.com/office/drawing/2014/main" id="{E8CDAFBC-46FC-4575-834D-0CBAD39BD25D}"/>
              </a:ext>
            </a:extLst>
          </p:cNvPr>
          <p:cNvPicPr>
            <a:picLocks noChangeAspect="1"/>
          </p:cNvPicPr>
          <p:nvPr/>
        </p:nvPicPr>
        <p:blipFill>
          <a:blip r:embed="rId3"/>
          <a:stretch>
            <a:fillRect/>
          </a:stretch>
        </p:blipFill>
        <p:spPr>
          <a:xfrm>
            <a:off x="4070489" y="4659335"/>
            <a:ext cx="1381250" cy="302494"/>
          </a:xfrm>
          <a:prstGeom prst="rect">
            <a:avLst/>
          </a:prstGeom>
        </p:spPr>
      </p:pic>
    </p:spTree>
    <p:extLst>
      <p:ext uri="{BB962C8B-B14F-4D97-AF65-F5344CB8AC3E}">
        <p14:creationId xmlns:p14="http://schemas.microsoft.com/office/powerpoint/2010/main" val="337819425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2D0B70-8759-4135-99C9-5F05DCD17CFD}"/>
              </a:ext>
            </a:extLst>
          </p:cNvPr>
          <p:cNvSpPr>
            <a:spLocks noGrp="1"/>
          </p:cNvSpPr>
          <p:nvPr>
            <p:ph type="title"/>
          </p:nvPr>
        </p:nvSpPr>
        <p:spPr/>
        <p:txBody>
          <a:bodyPr/>
          <a:lstStyle/>
          <a:p>
            <a:r>
              <a:rPr lang="en-US" dirty="0"/>
              <a:t>Packet-by-Packet copy</a:t>
            </a:r>
          </a:p>
        </p:txBody>
      </p:sp>
      <p:sp>
        <p:nvSpPr>
          <p:cNvPr id="3" name="Text Placeholder 2">
            <a:extLst>
              <a:ext uri="{FF2B5EF4-FFF2-40B4-BE49-F238E27FC236}">
                <a16:creationId xmlns:a16="http://schemas.microsoft.com/office/drawing/2014/main" id="{9442B20C-C441-461F-B75A-F62E0537DD1C}"/>
              </a:ext>
            </a:extLst>
          </p:cNvPr>
          <p:cNvSpPr>
            <a:spLocks noGrp="1"/>
          </p:cNvSpPr>
          <p:nvPr>
            <p:ph type="body" idx="1"/>
          </p:nvPr>
        </p:nvSpPr>
        <p:spPr>
          <a:xfrm>
            <a:off x="635431" y="1618700"/>
            <a:ext cx="3561619" cy="3231000"/>
          </a:xfrm>
        </p:spPr>
        <p:txBody>
          <a:bodyPr/>
          <a:lstStyle/>
          <a:p>
            <a:r>
              <a:rPr lang="en-US" dirty="0"/>
              <a:t>Approach – compare packets streams at different points</a:t>
            </a:r>
          </a:p>
          <a:p>
            <a:pPr marL="101600" indent="0">
              <a:buNone/>
            </a:pPr>
            <a:endParaRPr lang="en-US" dirty="0"/>
          </a:p>
        </p:txBody>
      </p:sp>
      <p:graphicFrame>
        <p:nvGraphicFramePr>
          <p:cNvPr id="5" name="Table 5">
            <a:extLst>
              <a:ext uri="{FF2B5EF4-FFF2-40B4-BE49-F238E27FC236}">
                <a16:creationId xmlns:a16="http://schemas.microsoft.com/office/drawing/2014/main" id="{38BA4ECA-3834-49C7-991A-D4E5D4D0E345}"/>
              </a:ext>
            </a:extLst>
          </p:cNvPr>
          <p:cNvGraphicFramePr>
            <a:graphicFrameLocks noGrp="1"/>
          </p:cNvGraphicFramePr>
          <p:nvPr>
            <p:extLst>
              <p:ext uri="{D42A27DB-BD31-4B8C-83A1-F6EECF244321}">
                <p14:modId xmlns:p14="http://schemas.microsoft.com/office/powerpoint/2010/main" val="3112141302"/>
              </p:ext>
            </p:extLst>
          </p:nvPr>
        </p:nvGraphicFramePr>
        <p:xfrm>
          <a:off x="5259650" y="1750840"/>
          <a:ext cx="3561618" cy="3337560"/>
        </p:xfrm>
        <a:graphic>
          <a:graphicData uri="http://schemas.openxmlformats.org/drawingml/2006/table">
            <a:tbl>
              <a:tblPr firstRow="1" bandRow="1">
                <a:tableStyleId>{5C22544A-7EE6-4342-B048-85BDC9FD1C3A}</a:tableStyleId>
              </a:tblPr>
              <a:tblGrid>
                <a:gridCol w="732233">
                  <a:extLst>
                    <a:ext uri="{9D8B030D-6E8A-4147-A177-3AD203B41FA5}">
                      <a16:colId xmlns:a16="http://schemas.microsoft.com/office/drawing/2014/main" val="4109110433"/>
                    </a:ext>
                  </a:extLst>
                </a:gridCol>
                <a:gridCol w="2829385">
                  <a:extLst>
                    <a:ext uri="{9D8B030D-6E8A-4147-A177-3AD203B41FA5}">
                      <a16:colId xmlns:a16="http://schemas.microsoft.com/office/drawing/2014/main" val="3822795057"/>
                    </a:ext>
                  </a:extLst>
                </a:gridCol>
              </a:tblGrid>
              <a:tr h="370840">
                <a:tc>
                  <a:txBody>
                    <a:bodyPr/>
                    <a:lstStyle/>
                    <a:p>
                      <a:r>
                        <a:rPr lang="en-US" dirty="0"/>
                        <a:t>Model</a:t>
                      </a:r>
                    </a:p>
                  </a:txBody>
                  <a:tcPr/>
                </a:tc>
                <a:tc>
                  <a:txBody>
                    <a:bodyPr/>
                    <a:lstStyle/>
                    <a:p>
                      <a:r>
                        <a:rPr lang="en-US" dirty="0"/>
                        <a:t>Possible Differences</a:t>
                      </a:r>
                    </a:p>
                  </a:txBody>
                  <a:tcPr/>
                </a:tc>
                <a:extLst>
                  <a:ext uri="{0D108BD9-81ED-4DB2-BD59-A6C34878D82A}">
                    <a16:rowId xmlns:a16="http://schemas.microsoft.com/office/drawing/2014/main" val="838653108"/>
                  </a:ext>
                </a:extLst>
              </a:tr>
              <a:tr h="370840">
                <a:tc>
                  <a:txBody>
                    <a:bodyPr/>
                    <a:lstStyle/>
                    <a:p>
                      <a:r>
                        <a:rPr lang="en-US" dirty="0"/>
                        <a:t>L3</a:t>
                      </a:r>
                    </a:p>
                  </a:txBody>
                  <a:tcPr/>
                </a:tc>
                <a:tc>
                  <a:txBody>
                    <a:bodyPr/>
                    <a:lstStyle/>
                    <a:p>
                      <a:r>
                        <a:rPr lang="en-US" dirty="0"/>
                        <a:t>IP Addressing</a:t>
                      </a:r>
                    </a:p>
                  </a:txBody>
                  <a:tcPr/>
                </a:tc>
                <a:extLst>
                  <a:ext uri="{0D108BD9-81ED-4DB2-BD59-A6C34878D82A}">
                    <a16:rowId xmlns:a16="http://schemas.microsoft.com/office/drawing/2014/main" val="2358373770"/>
                  </a:ext>
                </a:extLst>
              </a:tr>
              <a:tr h="370840">
                <a:tc>
                  <a:txBody>
                    <a:bodyPr/>
                    <a:lstStyle/>
                    <a:p>
                      <a:r>
                        <a:rPr lang="en-US" dirty="0"/>
                        <a:t>L3</a:t>
                      </a:r>
                    </a:p>
                  </a:txBody>
                  <a:tcPr/>
                </a:tc>
                <a:tc>
                  <a:txBody>
                    <a:bodyPr/>
                    <a:lstStyle/>
                    <a:p>
                      <a:r>
                        <a:rPr lang="en-US" dirty="0"/>
                        <a:t>TTL</a:t>
                      </a:r>
                    </a:p>
                  </a:txBody>
                  <a:tcPr/>
                </a:tc>
                <a:extLst>
                  <a:ext uri="{0D108BD9-81ED-4DB2-BD59-A6C34878D82A}">
                    <a16:rowId xmlns:a16="http://schemas.microsoft.com/office/drawing/2014/main" val="2699937366"/>
                  </a:ext>
                </a:extLst>
              </a:tr>
              <a:tr h="370840">
                <a:tc>
                  <a:txBody>
                    <a:bodyPr/>
                    <a:lstStyle/>
                    <a:p>
                      <a:r>
                        <a:rPr lang="en-US" dirty="0"/>
                        <a:t>L3</a:t>
                      </a:r>
                    </a:p>
                  </a:txBody>
                  <a:tcPr/>
                </a:tc>
                <a:tc>
                  <a:txBody>
                    <a:bodyPr/>
                    <a:lstStyle/>
                    <a:p>
                      <a:r>
                        <a:rPr lang="en-US" dirty="0"/>
                        <a:t>QoS</a:t>
                      </a:r>
                    </a:p>
                  </a:txBody>
                  <a:tcPr/>
                </a:tc>
                <a:extLst>
                  <a:ext uri="{0D108BD9-81ED-4DB2-BD59-A6C34878D82A}">
                    <a16:rowId xmlns:a16="http://schemas.microsoft.com/office/drawing/2014/main" val="1131999486"/>
                  </a:ext>
                </a:extLst>
              </a:tr>
              <a:tr h="370840">
                <a:tc>
                  <a:txBody>
                    <a:bodyPr/>
                    <a:lstStyle/>
                    <a:p>
                      <a:r>
                        <a:rPr lang="en-US" dirty="0"/>
                        <a:t>L4</a:t>
                      </a:r>
                    </a:p>
                  </a:txBody>
                  <a:tcPr/>
                </a:tc>
                <a:tc>
                  <a:txBody>
                    <a:bodyPr/>
                    <a:lstStyle/>
                    <a:p>
                      <a:r>
                        <a:rPr lang="en-US" dirty="0"/>
                        <a:t>TCP Ephemeral port</a:t>
                      </a:r>
                    </a:p>
                  </a:txBody>
                  <a:tcPr/>
                </a:tc>
                <a:extLst>
                  <a:ext uri="{0D108BD9-81ED-4DB2-BD59-A6C34878D82A}">
                    <a16:rowId xmlns:a16="http://schemas.microsoft.com/office/drawing/2014/main" val="368556380"/>
                  </a:ext>
                </a:extLst>
              </a:tr>
              <a:tr h="370840">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dirty="0"/>
                        <a:t>L4</a:t>
                      </a:r>
                    </a:p>
                  </a:txBody>
                  <a:tcPr/>
                </a:tc>
                <a:tc>
                  <a:txBody>
                    <a:bodyPr/>
                    <a:lstStyle/>
                    <a:p>
                      <a:r>
                        <a:rPr lang="en-US" dirty="0"/>
                        <a:t>TCP Options</a:t>
                      </a:r>
                    </a:p>
                  </a:txBody>
                  <a:tcPr/>
                </a:tc>
                <a:extLst>
                  <a:ext uri="{0D108BD9-81ED-4DB2-BD59-A6C34878D82A}">
                    <a16:rowId xmlns:a16="http://schemas.microsoft.com/office/drawing/2014/main" val="3422329591"/>
                  </a:ext>
                </a:extLst>
              </a:tr>
              <a:tr h="370840">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dirty="0"/>
                        <a:t>L4</a:t>
                      </a:r>
                    </a:p>
                  </a:txBody>
                  <a:tcPr/>
                </a:tc>
                <a:tc>
                  <a:txBody>
                    <a:bodyPr/>
                    <a:lstStyle/>
                    <a:p>
                      <a:r>
                        <a:rPr lang="en-US" dirty="0"/>
                        <a:t>TCP Segmentation</a:t>
                      </a:r>
                    </a:p>
                  </a:txBody>
                  <a:tcPr/>
                </a:tc>
                <a:extLst>
                  <a:ext uri="{0D108BD9-81ED-4DB2-BD59-A6C34878D82A}">
                    <a16:rowId xmlns:a16="http://schemas.microsoft.com/office/drawing/2014/main" val="261981351"/>
                  </a:ext>
                </a:extLst>
              </a:tr>
              <a:tr h="370840">
                <a:tc>
                  <a:txBody>
                    <a:bodyPr/>
                    <a:lstStyle/>
                    <a:p>
                      <a:r>
                        <a:rPr lang="en-US" dirty="0"/>
                        <a:t>L4</a:t>
                      </a:r>
                    </a:p>
                  </a:txBody>
                  <a:tcPr/>
                </a:tc>
                <a:tc>
                  <a:txBody>
                    <a:bodyPr/>
                    <a:lstStyle/>
                    <a:p>
                      <a:r>
                        <a:rPr lang="en-US" dirty="0"/>
                        <a:t>TCP Seq No. (absolute)</a:t>
                      </a:r>
                    </a:p>
                  </a:txBody>
                  <a:tcPr/>
                </a:tc>
                <a:extLst>
                  <a:ext uri="{0D108BD9-81ED-4DB2-BD59-A6C34878D82A}">
                    <a16:rowId xmlns:a16="http://schemas.microsoft.com/office/drawing/2014/main" val="2489734745"/>
                  </a:ext>
                </a:extLst>
              </a:tr>
              <a:tr h="370840">
                <a:tc>
                  <a:txBody>
                    <a:bodyPr/>
                    <a:lstStyle/>
                    <a:p>
                      <a:r>
                        <a:rPr lang="en-US" dirty="0"/>
                        <a:t>L7</a:t>
                      </a:r>
                    </a:p>
                  </a:txBody>
                  <a:tcPr/>
                </a:tc>
                <a:tc>
                  <a:txBody>
                    <a:bodyPr/>
                    <a:lstStyle/>
                    <a:p>
                      <a:r>
                        <a:rPr lang="en-US" dirty="0"/>
                        <a:t>TLS Handshake parameters</a:t>
                      </a:r>
                    </a:p>
                  </a:txBody>
                  <a:tcPr/>
                </a:tc>
                <a:extLst>
                  <a:ext uri="{0D108BD9-81ED-4DB2-BD59-A6C34878D82A}">
                    <a16:rowId xmlns:a16="http://schemas.microsoft.com/office/drawing/2014/main" val="117931403"/>
                  </a:ext>
                </a:extLst>
              </a:tr>
            </a:tbl>
          </a:graphicData>
        </a:graphic>
      </p:graphicFrame>
    </p:spTree>
    <p:extLst>
      <p:ext uri="{BB962C8B-B14F-4D97-AF65-F5344CB8AC3E}">
        <p14:creationId xmlns:p14="http://schemas.microsoft.com/office/powerpoint/2010/main" val="12216219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2D0B70-8759-4135-99C9-5F05DCD17CFD}"/>
              </a:ext>
            </a:extLst>
          </p:cNvPr>
          <p:cNvSpPr>
            <a:spLocks noGrp="1"/>
          </p:cNvSpPr>
          <p:nvPr>
            <p:ph type="title"/>
          </p:nvPr>
        </p:nvSpPr>
        <p:spPr/>
        <p:txBody>
          <a:bodyPr/>
          <a:lstStyle/>
          <a:p>
            <a:r>
              <a:rPr lang="en-US" dirty="0"/>
              <a:t>Packet-by-Packet copy</a:t>
            </a:r>
          </a:p>
        </p:txBody>
      </p:sp>
      <p:sp>
        <p:nvSpPr>
          <p:cNvPr id="3" name="Text Placeholder 2">
            <a:extLst>
              <a:ext uri="{FF2B5EF4-FFF2-40B4-BE49-F238E27FC236}">
                <a16:creationId xmlns:a16="http://schemas.microsoft.com/office/drawing/2014/main" id="{9442B20C-C441-461F-B75A-F62E0537DD1C}"/>
              </a:ext>
            </a:extLst>
          </p:cNvPr>
          <p:cNvSpPr>
            <a:spLocks noGrp="1"/>
          </p:cNvSpPr>
          <p:nvPr>
            <p:ph type="body" idx="1"/>
          </p:nvPr>
        </p:nvSpPr>
        <p:spPr>
          <a:xfrm>
            <a:off x="54244" y="1358268"/>
            <a:ext cx="9089755" cy="3655434"/>
          </a:xfrm>
        </p:spPr>
        <p:txBody>
          <a:bodyPr/>
          <a:lstStyle/>
          <a:p>
            <a:r>
              <a:rPr lang="en-US" dirty="0"/>
              <a:t>Findings</a:t>
            </a:r>
          </a:p>
          <a:p>
            <a:pPr lvl="1"/>
            <a:r>
              <a:rPr lang="en-US" sz="1800" i="1" dirty="0">
                <a:solidFill>
                  <a:srgbClr val="C00000"/>
                </a:solidFill>
              </a:rPr>
              <a:t>Not</a:t>
            </a:r>
            <a:r>
              <a:rPr lang="en-US" sz="1800" dirty="0"/>
              <a:t> a packet-by-packet copy</a:t>
            </a:r>
          </a:p>
          <a:p>
            <a:pPr lvl="1"/>
            <a:r>
              <a:rPr lang="en-US" sz="1800" dirty="0"/>
              <a:t>TCP connection is terminated at </a:t>
            </a:r>
            <a:r>
              <a:rPr lang="en-US" sz="1800" i="1" dirty="0"/>
              <a:t>Local Controller </a:t>
            </a:r>
            <a:r>
              <a:rPr lang="en-US" sz="1800" dirty="0"/>
              <a:t>and a new one is formed</a:t>
            </a:r>
          </a:p>
          <a:p>
            <a:pPr lvl="1"/>
            <a:r>
              <a:rPr lang="en-US" sz="1800" dirty="0"/>
              <a:t>TLS session is pass-thru: end to end protection extends through </a:t>
            </a:r>
            <a:r>
              <a:rPr lang="en-US" sz="1800" i="1" dirty="0"/>
              <a:t>Local Controller</a:t>
            </a:r>
            <a:r>
              <a:rPr lang="en-US" sz="1800" dirty="0"/>
              <a:t> but bytes are re-segmented </a:t>
            </a:r>
          </a:p>
          <a:p>
            <a:pPr lvl="1"/>
            <a:r>
              <a:rPr lang="en-US" sz="1800" dirty="0"/>
              <a:t>Better model description: byte-by-byte copy (?)</a:t>
            </a:r>
          </a:p>
          <a:p>
            <a:r>
              <a:rPr lang="en-US" dirty="0"/>
              <a:t>Result</a:t>
            </a:r>
          </a:p>
          <a:p>
            <a:pPr lvl="1"/>
            <a:r>
              <a:rPr lang="en-US" sz="1800" dirty="0"/>
              <a:t>Nothingburger here – does not behave the way developer thinks it does, but behavior is not faulty in any observed way</a:t>
            </a:r>
          </a:p>
          <a:p>
            <a:pPr lvl="1"/>
            <a:r>
              <a:rPr lang="en-US" sz="1800" dirty="0"/>
              <a:t>Even if these changes turn out to be root cause, system needs to be able to handle this</a:t>
            </a:r>
          </a:p>
          <a:p>
            <a:pPr lvl="2"/>
            <a:r>
              <a:rPr lang="en-US" sz="1800" dirty="0"/>
              <a:t>Behavior is within TCP/TLS envelope &amp; compliant to RFCs</a:t>
            </a:r>
          </a:p>
          <a:p>
            <a:pPr marL="558800" lvl="1" indent="0">
              <a:buNone/>
            </a:pPr>
            <a:endParaRPr lang="en-US" dirty="0"/>
          </a:p>
        </p:txBody>
      </p:sp>
    </p:spTree>
    <p:extLst>
      <p:ext uri="{BB962C8B-B14F-4D97-AF65-F5344CB8AC3E}">
        <p14:creationId xmlns:p14="http://schemas.microsoft.com/office/powerpoint/2010/main" val="423364266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2D0B70-8759-4135-99C9-5F05DCD17CFD}"/>
              </a:ext>
            </a:extLst>
          </p:cNvPr>
          <p:cNvSpPr>
            <a:spLocks noGrp="1"/>
          </p:cNvSpPr>
          <p:nvPr>
            <p:ph type="title"/>
          </p:nvPr>
        </p:nvSpPr>
        <p:spPr/>
        <p:txBody>
          <a:bodyPr/>
          <a:lstStyle/>
          <a:p>
            <a:r>
              <a:rPr lang="en-US" dirty="0"/>
              <a:t>What does good look like?</a:t>
            </a:r>
          </a:p>
        </p:txBody>
      </p:sp>
      <p:sp>
        <p:nvSpPr>
          <p:cNvPr id="3" name="Text Placeholder 2">
            <a:extLst>
              <a:ext uri="{FF2B5EF4-FFF2-40B4-BE49-F238E27FC236}">
                <a16:creationId xmlns:a16="http://schemas.microsoft.com/office/drawing/2014/main" id="{9442B20C-C441-461F-B75A-F62E0537DD1C}"/>
              </a:ext>
            </a:extLst>
          </p:cNvPr>
          <p:cNvSpPr>
            <a:spLocks noGrp="1"/>
          </p:cNvSpPr>
          <p:nvPr>
            <p:ph type="body" idx="1"/>
          </p:nvPr>
        </p:nvSpPr>
        <p:spPr>
          <a:xfrm>
            <a:off x="394282" y="1618700"/>
            <a:ext cx="5912647" cy="3231000"/>
          </a:xfrm>
        </p:spPr>
        <p:txBody>
          <a:bodyPr/>
          <a:lstStyle/>
          <a:p>
            <a:r>
              <a:rPr lang="en-US" dirty="0"/>
              <a:t>Remember – I am a one-trick pony</a:t>
            </a:r>
          </a:p>
          <a:p>
            <a:r>
              <a:rPr lang="en-US" dirty="0"/>
              <a:t>I need to see the operation from the point of view of the </a:t>
            </a:r>
            <a:r>
              <a:rPr lang="en-US" dirty="0">
                <a:solidFill>
                  <a:srgbClr val="C00000"/>
                </a:solidFill>
              </a:rPr>
              <a:t>communication profile</a:t>
            </a:r>
          </a:p>
          <a:p>
            <a:pPr lvl="1"/>
            <a:r>
              <a:rPr lang="en-US" dirty="0"/>
              <a:t>where </a:t>
            </a:r>
            <a:r>
              <a:rPr lang="en-US" i="1" dirty="0"/>
              <a:t>Wireshark</a:t>
            </a:r>
            <a:r>
              <a:rPr lang="en-US" dirty="0"/>
              <a:t> comes in</a:t>
            </a:r>
          </a:p>
          <a:p>
            <a:endParaRPr lang="en-US" dirty="0"/>
          </a:p>
          <a:p>
            <a:r>
              <a:rPr lang="en-US" dirty="0"/>
              <a:t>Disable TLS at system level, and let's see a successful run</a:t>
            </a:r>
          </a:p>
          <a:p>
            <a:pPr lvl="1"/>
            <a:r>
              <a:rPr lang="en-US" dirty="0"/>
              <a:t>Dataset: </a:t>
            </a:r>
            <a:r>
              <a:rPr lang="en-US" u="sng" dirty="0"/>
              <a:t>3_IOT_noTLS.pcapng</a:t>
            </a:r>
          </a:p>
        </p:txBody>
      </p:sp>
      <p:pic>
        <p:nvPicPr>
          <p:cNvPr id="6" name="Picture 5">
            <a:extLst>
              <a:ext uri="{FF2B5EF4-FFF2-40B4-BE49-F238E27FC236}">
                <a16:creationId xmlns:a16="http://schemas.microsoft.com/office/drawing/2014/main" id="{A26D1BB7-0ACF-4F5B-B3D7-FE96C516B5A9}"/>
              </a:ext>
            </a:extLst>
          </p:cNvPr>
          <p:cNvPicPr>
            <a:picLocks noChangeAspect="1"/>
          </p:cNvPicPr>
          <p:nvPr/>
        </p:nvPicPr>
        <p:blipFill>
          <a:blip r:embed="rId3"/>
          <a:stretch>
            <a:fillRect/>
          </a:stretch>
        </p:blipFill>
        <p:spPr>
          <a:xfrm>
            <a:off x="6753138" y="1835948"/>
            <a:ext cx="1996579" cy="2370936"/>
          </a:xfrm>
          <a:prstGeom prst="rect">
            <a:avLst/>
          </a:prstGeom>
        </p:spPr>
      </p:pic>
    </p:spTree>
    <p:extLst>
      <p:ext uri="{BB962C8B-B14F-4D97-AF65-F5344CB8AC3E}">
        <p14:creationId xmlns:p14="http://schemas.microsoft.com/office/powerpoint/2010/main" val="126297245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2D0B70-8759-4135-99C9-5F05DCD17CFD}"/>
              </a:ext>
            </a:extLst>
          </p:cNvPr>
          <p:cNvSpPr>
            <a:spLocks noGrp="1"/>
          </p:cNvSpPr>
          <p:nvPr>
            <p:ph type="title"/>
          </p:nvPr>
        </p:nvSpPr>
        <p:spPr/>
        <p:txBody>
          <a:bodyPr/>
          <a:lstStyle/>
          <a:p>
            <a:r>
              <a:rPr lang="en-US" dirty="0"/>
              <a:t>What does good look like?</a:t>
            </a:r>
          </a:p>
        </p:txBody>
      </p:sp>
      <p:sp>
        <p:nvSpPr>
          <p:cNvPr id="3" name="Text Placeholder 2">
            <a:extLst>
              <a:ext uri="{FF2B5EF4-FFF2-40B4-BE49-F238E27FC236}">
                <a16:creationId xmlns:a16="http://schemas.microsoft.com/office/drawing/2014/main" id="{9442B20C-C441-461F-B75A-F62E0537DD1C}"/>
              </a:ext>
            </a:extLst>
          </p:cNvPr>
          <p:cNvSpPr>
            <a:spLocks noGrp="1"/>
          </p:cNvSpPr>
          <p:nvPr>
            <p:ph type="body" idx="1"/>
          </p:nvPr>
        </p:nvSpPr>
        <p:spPr>
          <a:xfrm>
            <a:off x="771650" y="1374671"/>
            <a:ext cx="7223058" cy="1694952"/>
          </a:xfrm>
        </p:spPr>
        <p:txBody>
          <a:bodyPr/>
          <a:lstStyle/>
          <a:p>
            <a:r>
              <a:rPr lang="en-US" dirty="0"/>
              <a:t>Approach</a:t>
            </a:r>
          </a:p>
          <a:p>
            <a:pPr lvl="1"/>
            <a:r>
              <a:rPr lang="en-US" dirty="0"/>
              <a:t>IO Graph</a:t>
            </a:r>
          </a:p>
          <a:p>
            <a:pPr lvl="1"/>
            <a:r>
              <a:rPr lang="en-US" i="1" u="sng" dirty="0"/>
              <a:t>Follow stream</a:t>
            </a:r>
            <a:r>
              <a:rPr lang="en-US" dirty="0"/>
              <a:t> </a:t>
            </a:r>
            <a:r>
              <a:rPr lang="en-US" dirty="0">
                <a:sym typeface="Wingdings" panose="05000000000000000000" pitchFamily="2" charset="2"/>
              </a:rPr>
              <a:t> </a:t>
            </a:r>
            <a:r>
              <a:rPr lang="en-US" dirty="0"/>
              <a:t> view as </a:t>
            </a:r>
            <a:r>
              <a:rPr lang="en-US" i="1" u="sng" dirty="0"/>
              <a:t>hex dump </a:t>
            </a:r>
          </a:p>
          <a:p>
            <a:pPr lvl="2"/>
            <a:r>
              <a:rPr lang="en-US" dirty="0"/>
              <a:t>Focus on client to server by selecting direction in the drop down</a:t>
            </a:r>
          </a:p>
        </p:txBody>
      </p:sp>
      <p:pic>
        <p:nvPicPr>
          <p:cNvPr id="6" name="Picture 5">
            <a:extLst>
              <a:ext uri="{FF2B5EF4-FFF2-40B4-BE49-F238E27FC236}">
                <a16:creationId xmlns:a16="http://schemas.microsoft.com/office/drawing/2014/main" id="{7158F27B-257A-47CC-8A97-F9CE10EC5A33}"/>
              </a:ext>
            </a:extLst>
          </p:cNvPr>
          <p:cNvPicPr>
            <a:picLocks noChangeAspect="1"/>
          </p:cNvPicPr>
          <p:nvPr/>
        </p:nvPicPr>
        <p:blipFill>
          <a:blip r:embed="rId2"/>
          <a:stretch>
            <a:fillRect/>
          </a:stretch>
        </p:blipFill>
        <p:spPr>
          <a:xfrm>
            <a:off x="880707" y="3221185"/>
            <a:ext cx="7223058" cy="1780171"/>
          </a:xfrm>
          <a:prstGeom prst="rect">
            <a:avLst/>
          </a:prstGeom>
        </p:spPr>
      </p:pic>
    </p:spTree>
    <p:extLst>
      <p:ext uri="{BB962C8B-B14F-4D97-AF65-F5344CB8AC3E}">
        <p14:creationId xmlns:p14="http://schemas.microsoft.com/office/powerpoint/2010/main" val="31601111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2D0B70-8759-4135-99C9-5F05DCD17CFD}"/>
              </a:ext>
            </a:extLst>
          </p:cNvPr>
          <p:cNvSpPr>
            <a:spLocks noGrp="1"/>
          </p:cNvSpPr>
          <p:nvPr>
            <p:ph type="title"/>
          </p:nvPr>
        </p:nvSpPr>
        <p:spPr/>
        <p:txBody>
          <a:bodyPr/>
          <a:lstStyle/>
          <a:p>
            <a:r>
              <a:rPr lang="en-US" dirty="0"/>
              <a:t>What does good look like?</a:t>
            </a:r>
          </a:p>
        </p:txBody>
      </p:sp>
      <p:sp>
        <p:nvSpPr>
          <p:cNvPr id="3" name="Text Placeholder 2">
            <a:extLst>
              <a:ext uri="{FF2B5EF4-FFF2-40B4-BE49-F238E27FC236}">
                <a16:creationId xmlns:a16="http://schemas.microsoft.com/office/drawing/2014/main" id="{9442B20C-C441-461F-B75A-F62E0537DD1C}"/>
              </a:ext>
            </a:extLst>
          </p:cNvPr>
          <p:cNvSpPr>
            <a:spLocks noGrp="1"/>
          </p:cNvSpPr>
          <p:nvPr>
            <p:ph type="body" idx="1"/>
          </p:nvPr>
        </p:nvSpPr>
        <p:spPr>
          <a:xfrm>
            <a:off x="771650" y="1618700"/>
            <a:ext cx="7789026" cy="3231000"/>
          </a:xfrm>
        </p:spPr>
        <p:txBody>
          <a:bodyPr/>
          <a:lstStyle/>
          <a:p>
            <a:r>
              <a:rPr lang="en-US" dirty="0"/>
              <a:t>We can export the client data to a file for later use</a:t>
            </a:r>
          </a:p>
          <a:p>
            <a:r>
              <a:rPr lang="en-US" dirty="0"/>
              <a:t>Why do I want to do that, you ask?</a:t>
            </a:r>
          </a:p>
          <a:p>
            <a:pPr lvl="1"/>
            <a:r>
              <a:rPr lang="en-US" dirty="0"/>
              <a:t>Because I want to </a:t>
            </a:r>
            <a:r>
              <a:rPr lang="en-US" dirty="0">
                <a:solidFill>
                  <a:srgbClr val="C00000"/>
                </a:solidFill>
              </a:rPr>
              <a:t>isolate</a:t>
            </a:r>
            <a:r>
              <a:rPr lang="en-US" dirty="0"/>
              <a:t> the problem away from the products and provide my own clients/servers under my control to </a:t>
            </a:r>
            <a:r>
              <a:rPr lang="en-US" dirty="0">
                <a:solidFill>
                  <a:srgbClr val="C00000"/>
                </a:solidFill>
              </a:rPr>
              <a:t>probe behavior</a:t>
            </a:r>
          </a:p>
          <a:p>
            <a:pPr lvl="1"/>
            <a:r>
              <a:rPr lang="en-US" dirty="0"/>
              <a:t>I don’t know the underlying protocol and really don’t want to</a:t>
            </a:r>
          </a:p>
          <a:p>
            <a:pPr lvl="1"/>
            <a:r>
              <a:rPr lang="en-US" i="1" u="sng" dirty="0"/>
              <a:t>Follow TCP Stream </a:t>
            </a:r>
            <a:r>
              <a:rPr lang="en-US" dirty="0">
                <a:sym typeface="Wingdings" panose="05000000000000000000" pitchFamily="2" charset="2"/>
              </a:rPr>
              <a:t> (select client:  192.168.0.1:7777)  Show data as </a:t>
            </a:r>
            <a:r>
              <a:rPr lang="en-US" i="1" u="sng" dirty="0">
                <a:sym typeface="Wingdings" panose="05000000000000000000" pitchFamily="2" charset="2"/>
              </a:rPr>
              <a:t>Raw</a:t>
            </a:r>
            <a:r>
              <a:rPr lang="en-US" dirty="0">
                <a:sym typeface="Wingdings" panose="05000000000000000000" pitchFamily="2" charset="2"/>
              </a:rPr>
              <a:t>  (copy and paste)</a:t>
            </a:r>
          </a:p>
        </p:txBody>
      </p:sp>
    </p:spTree>
    <p:extLst>
      <p:ext uri="{BB962C8B-B14F-4D97-AF65-F5344CB8AC3E}">
        <p14:creationId xmlns:p14="http://schemas.microsoft.com/office/powerpoint/2010/main" val="15059924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51"/>
        <p:cNvGrpSpPr/>
        <p:nvPr/>
      </p:nvGrpSpPr>
      <p:grpSpPr>
        <a:xfrm>
          <a:off x="0" y="0"/>
          <a:ext cx="0" cy="0"/>
          <a:chOff x="0" y="0"/>
          <a:chExt cx="0" cy="0"/>
        </a:xfrm>
      </p:grpSpPr>
      <p:sp>
        <p:nvSpPr>
          <p:cNvPr id="52" name="Google Shape;52;p9"/>
          <p:cNvSpPr txBox="1">
            <a:spLocks noGrp="1"/>
          </p:cNvSpPr>
          <p:nvPr>
            <p:ph type="title"/>
          </p:nvPr>
        </p:nvSpPr>
        <p:spPr>
          <a:xfrm>
            <a:off x="1381250" y="922668"/>
            <a:ext cx="3878400" cy="4356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US" dirty="0"/>
              <a:t>Abstract</a:t>
            </a:r>
            <a:endParaRPr dirty="0"/>
          </a:p>
        </p:txBody>
      </p:sp>
      <p:sp>
        <p:nvSpPr>
          <p:cNvPr id="7" name="TextBox 4">
            <a:extLst>
              <a:ext uri="{FF2B5EF4-FFF2-40B4-BE49-F238E27FC236}">
                <a16:creationId xmlns:a16="http://schemas.microsoft.com/office/drawing/2014/main" id="{C5A6F3B2-C582-4D17-9D19-C88A54B1E121}"/>
              </a:ext>
            </a:extLst>
          </p:cNvPr>
          <p:cNvSpPr txBox="1"/>
          <p:nvPr/>
        </p:nvSpPr>
        <p:spPr>
          <a:xfrm>
            <a:off x="364992" y="2005859"/>
            <a:ext cx="8414017" cy="2246769"/>
          </a:xfrm>
          <a:prstGeom prst="rect">
            <a:avLst/>
          </a:prstGeom>
          <a:noFill/>
        </p:spPr>
        <p:txBody>
          <a:bodyPr wrap="square">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a:spcBef>
                <a:spcPts val="0"/>
              </a:spcBef>
              <a:spcAft>
                <a:spcPts val="0"/>
              </a:spcAft>
            </a:pPr>
            <a:r>
              <a:rPr lang="en-US" sz="2800" dirty="0">
                <a:effectLst/>
                <a:latin typeface="Calibri" panose="020F0502020204030204" pitchFamily="34" charset="0"/>
                <a:ea typeface="Calibri" panose="020F0502020204030204" pitchFamily="34" charset="0"/>
                <a:cs typeface="Times New Roman" panose="02020603050405020304" pitchFamily="18" charset="0"/>
              </a:rPr>
              <a:t>As a network tool, Wireshark is often used for diagnosis and to prove/disprove the network contribution to various communication problems that inevitably arise.  Here we explore a case study of problem isolation down to a finer level than just </a:t>
            </a:r>
            <a:r>
              <a:rPr lang="en-US" sz="2800" i="1" dirty="0">
                <a:effectLst/>
                <a:latin typeface="Calibri" panose="020F0502020204030204" pitchFamily="34" charset="0"/>
                <a:ea typeface="Calibri" panose="020F0502020204030204" pitchFamily="34" charset="0"/>
                <a:cs typeface="Times New Roman" panose="02020603050405020304" pitchFamily="18" charset="0"/>
              </a:rPr>
              <a:t>'</a:t>
            </a:r>
            <a:r>
              <a:rPr lang="en-US" sz="2800" i="1"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rPr>
              <a:t>it's not the network</a:t>
            </a:r>
            <a:r>
              <a:rPr lang="en-US" sz="2800" dirty="0">
                <a:effectLst/>
                <a:latin typeface="Calibri" panose="020F0502020204030204" pitchFamily="34" charset="0"/>
                <a:ea typeface="Calibri" panose="020F0502020204030204" pitchFamily="34" charset="0"/>
                <a:cs typeface="Times New Roman" panose="02020603050405020304" pitchFamily="18" charset="0"/>
              </a:rPr>
              <a:t>'.</a:t>
            </a:r>
          </a:p>
        </p:txBody>
      </p:sp>
      <p:sp>
        <p:nvSpPr>
          <p:cNvPr id="4" name="Rectangle 3">
            <a:extLst>
              <a:ext uri="{FF2B5EF4-FFF2-40B4-BE49-F238E27FC236}">
                <a16:creationId xmlns:a16="http://schemas.microsoft.com/office/drawing/2014/main" id="{82A0B2B9-56AD-4B5D-87AB-88A2EEA0DE23}"/>
              </a:ext>
            </a:extLst>
          </p:cNvPr>
          <p:cNvSpPr/>
          <p:nvPr/>
        </p:nvSpPr>
        <p:spPr>
          <a:xfrm>
            <a:off x="100059" y="4763823"/>
            <a:ext cx="6102953" cy="307777"/>
          </a:xfrm>
          <a:prstGeom prst="rect">
            <a:avLst/>
          </a:prstGeom>
        </p:spPr>
        <p:txBody>
          <a:bodyPr wrap="none">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i="1" dirty="0">
                <a:hlinkClick r:id="rId3"/>
              </a:rPr>
              <a:t>https://github.com/gacragg-github/Sharkfest2023</a:t>
            </a:r>
            <a:r>
              <a:rPr lang="en-US" dirty="0"/>
              <a:t> -or- </a:t>
            </a:r>
            <a:r>
              <a:rPr lang="en-US" i="1" dirty="0">
                <a:hlinkClick r:id="rId4"/>
              </a:rPr>
              <a:t>https://bit.ly/3MNrVSF</a:t>
            </a:r>
            <a:endParaRPr lang="en-US" i="1"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253C89-15AF-4E60-AF8E-E9D02FDC5C18}"/>
              </a:ext>
            </a:extLst>
          </p:cNvPr>
          <p:cNvSpPr>
            <a:spLocks noGrp="1"/>
          </p:cNvSpPr>
          <p:nvPr>
            <p:ph type="title"/>
          </p:nvPr>
        </p:nvSpPr>
        <p:spPr/>
        <p:txBody>
          <a:bodyPr/>
          <a:lstStyle/>
          <a:p>
            <a:r>
              <a:rPr lang="en-US" dirty="0"/>
              <a:t>Extract Client Data</a:t>
            </a:r>
          </a:p>
        </p:txBody>
      </p:sp>
      <p:sp>
        <p:nvSpPr>
          <p:cNvPr id="3" name="Text Placeholder 2">
            <a:extLst>
              <a:ext uri="{FF2B5EF4-FFF2-40B4-BE49-F238E27FC236}">
                <a16:creationId xmlns:a16="http://schemas.microsoft.com/office/drawing/2014/main" id="{27617175-949A-4D7C-898F-152D2B50FE10}"/>
              </a:ext>
            </a:extLst>
          </p:cNvPr>
          <p:cNvSpPr>
            <a:spLocks noGrp="1"/>
          </p:cNvSpPr>
          <p:nvPr>
            <p:ph type="body" idx="1"/>
          </p:nvPr>
        </p:nvSpPr>
        <p:spPr>
          <a:xfrm>
            <a:off x="192808" y="1543199"/>
            <a:ext cx="8036791" cy="3231000"/>
          </a:xfrm>
        </p:spPr>
        <p:txBody>
          <a:bodyPr/>
          <a:lstStyle/>
          <a:p>
            <a:r>
              <a:rPr lang="en-US" dirty="0"/>
              <a:t>Open said file… these are the bytes sent by the client</a:t>
            </a:r>
          </a:p>
          <a:p>
            <a:r>
              <a:rPr lang="en-US" sz="1800" dirty="0">
                <a:solidFill>
                  <a:srgbClr val="232629"/>
                </a:solidFill>
                <a:highlight>
                  <a:srgbClr val="C0C0C0"/>
                </a:highlight>
                <a:latin typeface="Courier New" panose="02070309020205020404" pitchFamily="49" charset="0"/>
                <a:cs typeface="Courier New" panose="02070309020205020404" pitchFamily="49" charset="0"/>
              </a:rPr>
              <a:t>LF</a:t>
            </a:r>
            <a:r>
              <a:rPr lang="en-US" sz="1800" dirty="0">
                <a:highlight>
                  <a:srgbClr val="C0C0C0"/>
                </a:highlight>
                <a:latin typeface="Courier New" panose="02070309020205020404" pitchFamily="49" charset="0"/>
                <a:cs typeface="Courier New" panose="02070309020205020404" pitchFamily="49" charset="0"/>
              </a:rPr>
              <a:t> </a:t>
            </a:r>
            <a:r>
              <a:rPr lang="en-US" sz="1800" dirty="0">
                <a:solidFill>
                  <a:srgbClr val="232629"/>
                </a:solidFill>
                <a:highlight>
                  <a:srgbClr val="C0C0C0"/>
                </a:highlight>
                <a:latin typeface="Courier New" panose="02070309020205020404" pitchFamily="49" charset="0"/>
                <a:cs typeface="Courier New" panose="02070309020205020404" pitchFamily="49" charset="0"/>
              </a:rPr>
              <a:t>0x0a</a:t>
            </a:r>
            <a:r>
              <a:rPr lang="en-US" sz="1800" dirty="0">
                <a:latin typeface="Courier New" panose="02070309020205020404" pitchFamily="49" charset="0"/>
                <a:cs typeface="Courier New" panose="02070309020205020404" pitchFamily="49" charset="0"/>
              </a:rPr>
              <a:t> </a:t>
            </a:r>
            <a:r>
              <a:rPr lang="en-US" dirty="0"/>
              <a:t>or </a:t>
            </a:r>
            <a:r>
              <a:rPr lang="en-US" sz="1800" b="0" i="0" dirty="0">
                <a:solidFill>
                  <a:srgbClr val="232629"/>
                </a:solidFill>
                <a:effectLst/>
                <a:highlight>
                  <a:srgbClr val="C0C0C0"/>
                </a:highlight>
                <a:latin typeface="Courier New" panose="02070309020205020404" pitchFamily="49" charset="0"/>
                <a:cs typeface="Courier New" panose="02070309020205020404" pitchFamily="49" charset="0"/>
              </a:rPr>
              <a:t>CRLF</a:t>
            </a:r>
            <a:r>
              <a:rPr lang="en-US" sz="1800" dirty="0">
                <a:highlight>
                  <a:srgbClr val="C0C0C0"/>
                </a:highlight>
                <a:latin typeface="Courier New" panose="02070309020205020404" pitchFamily="49" charset="0"/>
                <a:cs typeface="Courier New" panose="02070309020205020404" pitchFamily="49" charset="0"/>
              </a:rPr>
              <a:t> </a:t>
            </a:r>
            <a:r>
              <a:rPr lang="en-US" sz="1800" dirty="0">
                <a:solidFill>
                  <a:srgbClr val="232629"/>
                </a:solidFill>
                <a:highlight>
                  <a:srgbClr val="C0C0C0"/>
                </a:highlight>
                <a:latin typeface="Courier New" panose="02070309020205020404" pitchFamily="49" charset="0"/>
                <a:cs typeface="Courier New" panose="02070309020205020404" pitchFamily="49" charset="0"/>
              </a:rPr>
              <a:t>0x0d0a</a:t>
            </a:r>
            <a:r>
              <a:rPr lang="en-US" sz="1800" dirty="0">
                <a:latin typeface="Courier New" panose="02070309020205020404" pitchFamily="49" charset="0"/>
                <a:cs typeface="Courier New" panose="02070309020205020404" pitchFamily="49" charset="0"/>
              </a:rPr>
              <a:t> </a:t>
            </a:r>
            <a:r>
              <a:rPr lang="en-US" dirty="0"/>
              <a:t>added to each segment </a:t>
            </a:r>
          </a:p>
          <a:p>
            <a:pPr lvl="1"/>
            <a:r>
              <a:rPr lang="en-US" dirty="0"/>
              <a:t>Not part of protocol</a:t>
            </a:r>
          </a:p>
        </p:txBody>
      </p:sp>
      <p:pic>
        <p:nvPicPr>
          <p:cNvPr id="6" name="Picture 5">
            <a:extLst>
              <a:ext uri="{FF2B5EF4-FFF2-40B4-BE49-F238E27FC236}">
                <a16:creationId xmlns:a16="http://schemas.microsoft.com/office/drawing/2014/main" id="{65FC4F85-59AE-4FA2-8E45-B9868C5D8D12}"/>
              </a:ext>
            </a:extLst>
          </p:cNvPr>
          <p:cNvPicPr>
            <a:picLocks noChangeAspect="1"/>
          </p:cNvPicPr>
          <p:nvPr/>
        </p:nvPicPr>
        <p:blipFill>
          <a:blip r:embed="rId2"/>
          <a:stretch>
            <a:fillRect/>
          </a:stretch>
        </p:blipFill>
        <p:spPr>
          <a:xfrm>
            <a:off x="3864507" y="2442990"/>
            <a:ext cx="5086685" cy="2516140"/>
          </a:xfrm>
          <a:prstGeom prst="rect">
            <a:avLst/>
          </a:prstGeom>
        </p:spPr>
      </p:pic>
    </p:spTree>
    <p:extLst>
      <p:ext uri="{BB962C8B-B14F-4D97-AF65-F5344CB8AC3E}">
        <p14:creationId xmlns:p14="http://schemas.microsoft.com/office/powerpoint/2010/main" val="54450444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04B6DF-C236-493A-AB09-B520C98C273A}"/>
              </a:ext>
            </a:extLst>
          </p:cNvPr>
          <p:cNvSpPr>
            <a:spLocks noGrp="1"/>
          </p:cNvSpPr>
          <p:nvPr>
            <p:ph type="title"/>
          </p:nvPr>
        </p:nvSpPr>
        <p:spPr/>
        <p:txBody>
          <a:bodyPr/>
          <a:lstStyle/>
          <a:p>
            <a:r>
              <a:rPr lang="en-US" dirty="0"/>
              <a:t>What does failure look like?</a:t>
            </a:r>
          </a:p>
        </p:txBody>
      </p:sp>
      <p:sp>
        <p:nvSpPr>
          <p:cNvPr id="3" name="Text Placeholder 2">
            <a:extLst>
              <a:ext uri="{FF2B5EF4-FFF2-40B4-BE49-F238E27FC236}">
                <a16:creationId xmlns:a16="http://schemas.microsoft.com/office/drawing/2014/main" id="{F34157D0-ACDD-4A5C-8E98-8CD0A59D9C36}"/>
              </a:ext>
            </a:extLst>
          </p:cNvPr>
          <p:cNvSpPr>
            <a:spLocks noGrp="1"/>
          </p:cNvSpPr>
          <p:nvPr>
            <p:ph type="body" idx="1"/>
          </p:nvPr>
        </p:nvSpPr>
        <p:spPr>
          <a:xfrm>
            <a:off x="771650" y="1618700"/>
            <a:ext cx="8154236" cy="3231000"/>
          </a:xfrm>
        </p:spPr>
        <p:txBody>
          <a:bodyPr/>
          <a:lstStyle/>
          <a:p>
            <a:r>
              <a:rPr lang="en-US" dirty="0"/>
              <a:t>Dataset: 2a_LocalController.pcang</a:t>
            </a:r>
          </a:p>
          <a:p>
            <a:r>
              <a:rPr lang="en-US" dirty="0"/>
              <a:t>Server throws </a:t>
            </a:r>
            <a:r>
              <a:rPr lang="en-US" sz="1800" dirty="0">
                <a:latin typeface="Courier New" panose="02070309020205020404" pitchFamily="49" charset="0"/>
                <a:cs typeface="Courier New" panose="02070309020205020404" pitchFamily="49" charset="0"/>
              </a:rPr>
              <a:t>Encrypted Alert</a:t>
            </a:r>
            <a:r>
              <a:rPr lang="en-US" dirty="0"/>
              <a:t>, per TLS RFC, to shutdown connection at certain point</a:t>
            </a:r>
          </a:p>
          <a:p>
            <a:pPr lvl="1"/>
            <a:r>
              <a:rPr lang="en-US" dirty="0"/>
              <a:t>Reproducible – zero variance is always nice!</a:t>
            </a:r>
          </a:p>
          <a:p>
            <a:r>
              <a:rPr lang="en-US" dirty="0"/>
              <a:t>Conclude</a:t>
            </a:r>
          </a:p>
          <a:p>
            <a:pPr lvl="1"/>
            <a:r>
              <a:rPr lang="en-US" dirty="0"/>
              <a:t>Server is not happy, but does not mean it is a server problem</a:t>
            </a:r>
          </a:p>
          <a:p>
            <a:pPr lvl="1"/>
            <a:r>
              <a:rPr lang="en-US" dirty="0"/>
              <a:t>Could be bad client data or whatever</a:t>
            </a:r>
          </a:p>
          <a:p>
            <a:pPr lvl="1"/>
            <a:r>
              <a:rPr lang="en-US" dirty="0"/>
              <a:t>But gives a clue to what log to go look in – maybe server will tell us what it doesn’t like?</a:t>
            </a:r>
          </a:p>
        </p:txBody>
      </p:sp>
    </p:spTree>
    <p:extLst>
      <p:ext uri="{BB962C8B-B14F-4D97-AF65-F5344CB8AC3E}">
        <p14:creationId xmlns:p14="http://schemas.microsoft.com/office/powerpoint/2010/main" val="310491968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2D0B70-8759-4135-99C9-5F05DCD17CFD}"/>
              </a:ext>
            </a:extLst>
          </p:cNvPr>
          <p:cNvSpPr>
            <a:spLocks noGrp="1"/>
          </p:cNvSpPr>
          <p:nvPr>
            <p:ph type="title"/>
          </p:nvPr>
        </p:nvSpPr>
        <p:spPr/>
        <p:txBody>
          <a:bodyPr/>
          <a:lstStyle/>
          <a:p>
            <a:r>
              <a:rPr lang="en-US" dirty="0"/>
              <a:t>What is Failure Not?</a:t>
            </a:r>
          </a:p>
        </p:txBody>
      </p:sp>
      <p:sp>
        <p:nvSpPr>
          <p:cNvPr id="3" name="Text Placeholder 2">
            <a:extLst>
              <a:ext uri="{FF2B5EF4-FFF2-40B4-BE49-F238E27FC236}">
                <a16:creationId xmlns:a16="http://schemas.microsoft.com/office/drawing/2014/main" id="{9442B20C-C441-461F-B75A-F62E0537DD1C}"/>
              </a:ext>
            </a:extLst>
          </p:cNvPr>
          <p:cNvSpPr>
            <a:spLocks noGrp="1"/>
          </p:cNvSpPr>
          <p:nvPr>
            <p:ph type="body" idx="1"/>
          </p:nvPr>
        </p:nvSpPr>
        <p:spPr>
          <a:xfrm>
            <a:off x="771649" y="1468073"/>
            <a:ext cx="7667675" cy="3381627"/>
          </a:xfrm>
        </p:spPr>
        <p:txBody>
          <a:bodyPr/>
          <a:lstStyle/>
          <a:p>
            <a:r>
              <a:rPr lang="en-US" dirty="0">
                <a:solidFill>
                  <a:srgbClr val="C00000"/>
                </a:solidFill>
              </a:rPr>
              <a:t>No evidence of a network issue</a:t>
            </a:r>
          </a:p>
          <a:p>
            <a:r>
              <a:rPr lang="en-US" dirty="0"/>
              <a:t>If going to the cloud, could have proxy/load balancer/NAT/firewall/TLS decryption … middle boxes … but this is in a lab with none of that</a:t>
            </a:r>
          </a:p>
          <a:p>
            <a:r>
              <a:rPr lang="en-US" dirty="0"/>
              <a:t>Packets are getting through</a:t>
            </a:r>
          </a:p>
          <a:p>
            <a:pPr lvl="1"/>
            <a:r>
              <a:rPr lang="en-US" dirty="0"/>
              <a:t>Though changed by </a:t>
            </a:r>
            <a:r>
              <a:rPr lang="en-US" i="1" dirty="0"/>
              <a:t>Local Controller</a:t>
            </a:r>
            <a:r>
              <a:rPr lang="en-US" dirty="0"/>
              <a:t>, still standards compliant </a:t>
            </a:r>
          </a:p>
          <a:p>
            <a:r>
              <a:rPr lang="en-US" dirty="0"/>
              <a:t>Can we do any more to help besides just point the finger back at software?  </a:t>
            </a:r>
            <a:r>
              <a:rPr lang="en-US" dirty="0">
                <a:solidFill>
                  <a:srgbClr val="C00000"/>
                </a:solidFill>
              </a:rPr>
              <a:t>Let’s get more mileage from the tools</a:t>
            </a:r>
            <a:r>
              <a:rPr lang="en-US" dirty="0"/>
              <a:t>.</a:t>
            </a:r>
          </a:p>
        </p:txBody>
      </p:sp>
    </p:spTree>
    <p:extLst>
      <p:ext uri="{BB962C8B-B14F-4D97-AF65-F5344CB8AC3E}">
        <p14:creationId xmlns:p14="http://schemas.microsoft.com/office/powerpoint/2010/main" val="28305617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BFB01D-F170-4AC8-8A41-FD098CD2D4A0}"/>
              </a:ext>
            </a:extLst>
          </p:cNvPr>
          <p:cNvSpPr>
            <a:spLocks noGrp="1"/>
          </p:cNvSpPr>
          <p:nvPr>
            <p:ph type="title"/>
          </p:nvPr>
        </p:nvSpPr>
        <p:spPr/>
        <p:txBody>
          <a:bodyPr/>
          <a:lstStyle/>
          <a:p>
            <a:r>
              <a:rPr lang="en-US" dirty="0"/>
              <a:t>Baseball Analogy</a:t>
            </a:r>
          </a:p>
        </p:txBody>
      </p:sp>
      <p:pic>
        <p:nvPicPr>
          <p:cNvPr id="6" name="Picture 5" descr="A green diamond with white squares&#10;&#10;Description automatically generated with low confidence">
            <a:extLst>
              <a:ext uri="{FF2B5EF4-FFF2-40B4-BE49-F238E27FC236}">
                <a16:creationId xmlns:a16="http://schemas.microsoft.com/office/drawing/2014/main" id="{0BCD275F-E03F-435D-A9A4-BFAF8B0871A7}"/>
              </a:ext>
            </a:extLst>
          </p:cNvPr>
          <p:cNvPicPr>
            <a:picLocks noChangeAspect="1"/>
          </p:cNvPicPr>
          <p:nvPr/>
        </p:nvPicPr>
        <p:blipFill>
          <a:blip r:embed="rId2"/>
          <a:stretch>
            <a:fillRect/>
          </a:stretch>
        </p:blipFill>
        <p:spPr>
          <a:xfrm>
            <a:off x="3135275" y="1704862"/>
            <a:ext cx="3329321" cy="3051878"/>
          </a:xfrm>
          <a:prstGeom prst="rect">
            <a:avLst/>
          </a:prstGeom>
        </p:spPr>
      </p:pic>
      <p:cxnSp>
        <p:nvCxnSpPr>
          <p:cNvPr id="8" name="Straight Connector 7">
            <a:extLst>
              <a:ext uri="{FF2B5EF4-FFF2-40B4-BE49-F238E27FC236}">
                <a16:creationId xmlns:a16="http://schemas.microsoft.com/office/drawing/2014/main" id="{2A020F92-A3EE-4129-830C-5B53B92EC079}"/>
              </a:ext>
            </a:extLst>
          </p:cNvPr>
          <p:cNvCxnSpPr>
            <a:cxnSpLocks/>
          </p:cNvCxnSpPr>
          <p:nvPr/>
        </p:nvCxnSpPr>
        <p:spPr>
          <a:xfrm flipV="1">
            <a:off x="4791740" y="3359888"/>
            <a:ext cx="999460" cy="1112875"/>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D2EC7828-F9E7-41AB-8DE4-858CB2B7BF29}"/>
              </a:ext>
            </a:extLst>
          </p:cNvPr>
          <p:cNvSpPr txBox="1"/>
          <p:nvPr/>
        </p:nvSpPr>
        <p:spPr>
          <a:xfrm>
            <a:off x="5991643" y="3435515"/>
            <a:ext cx="2055628" cy="307777"/>
          </a:xfrm>
          <a:prstGeom prst="rect">
            <a:avLst/>
          </a:prstGeom>
          <a:noFill/>
        </p:spPr>
        <p:txBody>
          <a:bodyPr wrap="square" rtlCol="0">
            <a:spAutoFit/>
          </a:bodyPr>
          <a:lstStyle/>
          <a:p>
            <a:r>
              <a:rPr lang="en-US" dirty="0"/>
              <a:t>Single: </a:t>
            </a:r>
            <a:r>
              <a:rPr lang="en-US" i="1" dirty="0"/>
              <a:t>Not the network</a:t>
            </a:r>
          </a:p>
        </p:txBody>
      </p:sp>
      <p:sp>
        <p:nvSpPr>
          <p:cNvPr id="11" name="TextBox 10">
            <a:extLst>
              <a:ext uri="{FF2B5EF4-FFF2-40B4-BE49-F238E27FC236}">
                <a16:creationId xmlns:a16="http://schemas.microsoft.com/office/drawing/2014/main" id="{9A47F83A-F596-4295-91A0-DB69B145A62B}"/>
              </a:ext>
            </a:extLst>
          </p:cNvPr>
          <p:cNvSpPr txBox="1"/>
          <p:nvPr/>
        </p:nvSpPr>
        <p:spPr>
          <a:xfrm>
            <a:off x="4789526" y="1397085"/>
            <a:ext cx="3517264" cy="307777"/>
          </a:xfrm>
          <a:prstGeom prst="rect">
            <a:avLst/>
          </a:prstGeom>
          <a:noFill/>
        </p:spPr>
        <p:txBody>
          <a:bodyPr wrap="square" rtlCol="0">
            <a:spAutoFit/>
          </a:bodyPr>
          <a:lstStyle/>
          <a:p>
            <a:r>
              <a:rPr lang="en-US" dirty="0"/>
              <a:t>Double/Second Base: Client or </a:t>
            </a:r>
            <a:r>
              <a:rPr lang="en-US" b="1" dirty="0"/>
              <a:t>server</a:t>
            </a:r>
            <a:r>
              <a:rPr lang="en-US" dirty="0"/>
              <a:t>?</a:t>
            </a:r>
          </a:p>
        </p:txBody>
      </p:sp>
      <p:sp>
        <p:nvSpPr>
          <p:cNvPr id="12" name="TextBox 11">
            <a:extLst>
              <a:ext uri="{FF2B5EF4-FFF2-40B4-BE49-F238E27FC236}">
                <a16:creationId xmlns:a16="http://schemas.microsoft.com/office/drawing/2014/main" id="{0967E90E-D509-47BA-BAE5-60C2F8B855C0}"/>
              </a:ext>
            </a:extLst>
          </p:cNvPr>
          <p:cNvSpPr txBox="1"/>
          <p:nvPr/>
        </p:nvSpPr>
        <p:spPr>
          <a:xfrm>
            <a:off x="754083" y="2875829"/>
            <a:ext cx="2566367" cy="523220"/>
          </a:xfrm>
          <a:prstGeom prst="rect">
            <a:avLst/>
          </a:prstGeom>
          <a:noFill/>
        </p:spPr>
        <p:txBody>
          <a:bodyPr wrap="square" rtlCol="0">
            <a:spAutoFit/>
          </a:bodyPr>
          <a:lstStyle/>
          <a:p>
            <a:r>
              <a:rPr lang="en-US" dirty="0"/>
              <a:t>Triple/Third Base: Look here on the problem system</a:t>
            </a:r>
          </a:p>
        </p:txBody>
      </p:sp>
      <p:sp>
        <p:nvSpPr>
          <p:cNvPr id="13" name="TextBox 12">
            <a:extLst>
              <a:ext uri="{FF2B5EF4-FFF2-40B4-BE49-F238E27FC236}">
                <a16:creationId xmlns:a16="http://schemas.microsoft.com/office/drawing/2014/main" id="{85DFCAF9-E251-46D0-8DFE-B46DBCD6A104}"/>
              </a:ext>
            </a:extLst>
          </p:cNvPr>
          <p:cNvSpPr txBox="1"/>
          <p:nvPr/>
        </p:nvSpPr>
        <p:spPr>
          <a:xfrm>
            <a:off x="2285777" y="4323216"/>
            <a:ext cx="2142904" cy="738664"/>
          </a:xfrm>
          <a:prstGeom prst="rect">
            <a:avLst/>
          </a:prstGeom>
          <a:noFill/>
        </p:spPr>
        <p:txBody>
          <a:bodyPr wrap="square" rtlCol="0">
            <a:spAutoFit/>
          </a:bodyPr>
          <a:lstStyle/>
          <a:p>
            <a:r>
              <a:rPr lang="en-US" dirty="0"/>
              <a:t>Home Run: change this specific thing and your problem will be gone…</a:t>
            </a:r>
          </a:p>
        </p:txBody>
      </p:sp>
      <p:sp>
        <p:nvSpPr>
          <p:cNvPr id="14" name="TextBox 13">
            <a:extLst>
              <a:ext uri="{FF2B5EF4-FFF2-40B4-BE49-F238E27FC236}">
                <a16:creationId xmlns:a16="http://schemas.microsoft.com/office/drawing/2014/main" id="{51A8F2C3-E1D8-4E1D-B09B-8591DFE101D0}"/>
              </a:ext>
            </a:extLst>
          </p:cNvPr>
          <p:cNvSpPr txBox="1"/>
          <p:nvPr/>
        </p:nvSpPr>
        <p:spPr>
          <a:xfrm>
            <a:off x="6827655" y="4096471"/>
            <a:ext cx="2142904" cy="954107"/>
          </a:xfrm>
          <a:prstGeom prst="rect">
            <a:avLst/>
          </a:prstGeom>
          <a:noFill/>
        </p:spPr>
        <p:txBody>
          <a:bodyPr wrap="square" rtlCol="0">
            <a:spAutoFit/>
          </a:bodyPr>
          <a:lstStyle/>
          <a:p>
            <a:r>
              <a:rPr lang="en-US" dirty="0"/>
              <a:t>(Walk: you should have known it’s not the network but you make me say it anyway)</a:t>
            </a:r>
            <a:endParaRPr lang="en-US" i="1" dirty="0"/>
          </a:p>
        </p:txBody>
      </p:sp>
      <p:cxnSp>
        <p:nvCxnSpPr>
          <p:cNvPr id="15" name="Straight Connector 14">
            <a:extLst>
              <a:ext uri="{FF2B5EF4-FFF2-40B4-BE49-F238E27FC236}">
                <a16:creationId xmlns:a16="http://schemas.microsoft.com/office/drawing/2014/main" id="{E857393A-449E-43EA-8473-3148578FD643}"/>
              </a:ext>
            </a:extLst>
          </p:cNvPr>
          <p:cNvCxnSpPr>
            <a:cxnSpLocks/>
          </p:cNvCxnSpPr>
          <p:nvPr/>
        </p:nvCxnSpPr>
        <p:spPr>
          <a:xfrm flipH="1" flipV="1">
            <a:off x="4799935" y="2356581"/>
            <a:ext cx="991265" cy="1003307"/>
          </a:xfrm>
          <a:prstGeom prst="line">
            <a:avLst/>
          </a:prstGeom>
          <a:ln w="76200">
            <a:solidFill>
              <a:srgbClr val="C00000"/>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4328301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2D0B70-8759-4135-99C9-5F05DCD17CFD}"/>
              </a:ext>
            </a:extLst>
          </p:cNvPr>
          <p:cNvSpPr>
            <a:spLocks noGrp="1"/>
          </p:cNvSpPr>
          <p:nvPr>
            <p:ph type="title"/>
          </p:nvPr>
        </p:nvSpPr>
        <p:spPr/>
        <p:txBody>
          <a:bodyPr/>
          <a:lstStyle/>
          <a:p>
            <a:r>
              <a:rPr lang="en-US" dirty="0"/>
              <a:t>Anomaly Detection</a:t>
            </a:r>
          </a:p>
        </p:txBody>
      </p:sp>
      <p:sp>
        <p:nvSpPr>
          <p:cNvPr id="3" name="Text Placeholder 2">
            <a:extLst>
              <a:ext uri="{FF2B5EF4-FFF2-40B4-BE49-F238E27FC236}">
                <a16:creationId xmlns:a16="http://schemas.microsoft.com/office/drawing/2014/main" id="{9442B20C-C441-461F-B75A-F62E0537DD1C}"/>
              </a:ext>
            </a:extLst>
          </p:cNvPr>
          <p:cNvSpPr>
            <a:spLocks noGrp="1"/>
          </p:cNvSpPr>
          <p:nvPr>
            <p:ph type="body" idx="1"/>
          </p:nvPr>
        </p:nvSpPr>
        <p:spPr>
          <a:xfrm>
            <a:off x="259920" y="1358268"/>
            <a:ext cx="8083094" cy="579216"/>
          </a:xfrm>
        </p:spPr>
        <p:txBody>
          <a:bodyPr/>
          <a:lstStyle/>
          <a:p>
            <a:r>
              <a:rPr lang="en-US" dirty="0"/>
              <a:t>Back to Dataset: 2a_LocalController.pcapng with </a:t>
            </a:r>
            <a:r>
              <a:rPr lang="en-US" sz="1800" dirty="0" err="1">
                <a:latin typeface="Courier New" panose="02070309020205020404" pitchFamily="49" charset="0"/>
                <a:cs typeface="Courier New" panose="02070309020205020404" pitchFamily="49" charset="0"/>
              </a:rPr>
              <a:t>tcp.len</a:t>
            </a:r>
            <a:r>
              <a:rPr lang="en-US" sz="1800" dirty="0">
                <a:latin typeface="Courier New" panose="02070309020205020404" pitchFamily="49" charset="0"/>
                <a:cs typeface="Courier New" panose="02070309020205020404" pitchFamily="49" charset="0"/>
              </a:rPr>
              <a:t> &gt; 0</a:t>
            </a:r>
            <a:endParaRPr lang="en-US" dirty="0">
              <a:latin typeface="Courier New" panose="02070309020205020404" pitchFamily="49" charset="0"/>
              <a:cs typeface="Courier New" panose="02070309020205020404" pitchFamily="49" charset="0"/>
            </a:endParaRPr>
          </a:p>
        </p:txBody>
      </p:sp>
      <p:pic>
        <p:nvPicPr>
          <p:cNvPr id="6" name="Picture 5">
            <a:extLst>
              <a:ext uri="{FF2B5EF4-FFF2-40B4-BE49-F238E27FC236}">
                <a16:creationId xmlns:a16="http://schemas.microsoft.com/office/drawing/2014/main" id="{6167298C-3ABE-485C-9D0A-A93BAB4812B9}"/>
              </a:ext>
            </a:extLst>
          </p:cNvPr>
          <p:cNvPicPr>
            <a:picLocks noChangeAspect="1"/>
          </p:cNvPicPr>
          <p:nvPr/>
        </p:nvPicPr>
        <p:blipFill>
          <a:blip r:embed="rId2"/>
          <a:stretch>
            <a:fillRect/>
          </a:stretch>
        </p:blipFill>
        <p:spPr>
          <a:xfrm>
            <a:off x="259920" y="1937484"/>
            <a:ext cx="6567189" cy="2937953"/>
          </a:xfrm>
          <a:prstGeom prst="rect">
            <a:avLst/>
          </a:prstGeom>
        </p:spPr>
      </p:pic>
      <p:sp>
        <p:nvSpPr>
          <p:cNvPr id="7" name="TextBox 6">
            <a:extLst>
              <a:ext uri="{FF2B5EF4-FFF2-40B4-BE49-F238E27FC236}">
                <a16:creationId xmlns:a16="http://schemas.microsoft.com/office/drawing/2014/main" id="{DF377354-76CC-477B-A4CB-2F2F0C0B3BA2}"/>
              </a:ext>
            </a:extLst>
          </p:cNvPr>
          <p:cNvSpPr txBox="1"/>
          <p:nvPr/>
        </p:nvSpPr>
        <p:spPr>
          <a:xfrm>
            <a:off x="6947613" y="2651297"/>
            <a:ext cx="2129275" cy="1815882"/>
          </a:xfrm>
          <a:prstGeom prst="rect">
            <a:avLst/>
          </a:prstGeom>
          <a:noFill/>
        </p:spPr>
        <p:txBody>
          <a:bodyPr wrap="square" rtlCol="0">
            <a:spAutoFit/>
          </a:bodyPr>
          <a:lstStyle/>
          <a:p>
            <a:r>
              <a:rPr lang="en-US" sz="1600" dirty="0"/>
              <a:t>TLS Record crosses segment boundary and PSH bit is not always set when a complete record exists</a:t>
            </a:r>
          </a:p>
          <a:p>
            <a:endParaRPr lang="en-US" sz="1600" dirty="0"/>
          </a:p>
        </p:txBody>
      </p:sp>
    </p:spTree>
    <p:extLst>
      <p:ext uri="{BB962C8B-B14F-4D97-AF65-F5344CB8AC3E}">
        <p14:creationId xmlns:p14="http://schemas.microsoft.com/office/powerpoint/2010/main" val="125567172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09A8ED-A35C-421F-8F1C-56276E4BBBEF}"/>
              </a:ext>
            </a:extLst>
          </p:cNvPr>
          <p:cNvSpPr>
            <a:spLocks noGrp="1"/>
          </p:cNvSpPr>
          <p:nvPr>
            <p:ph type="title"/>
          </p:nvPr>
        </p:nvSpPr>
        <p:spPr/>
        <p:txBody>
          <a:bodyPr/>
          <a:lstStyle/>
          <a:p>
            <a:r>
              <a:rPr lang="en-US" dirty="0"/>
              <a:t>Anomaly Detection</a:t>
            </a:r>
          </a:p>
        </p:txBody>
      </p:sp>
      <p:pic>
        <p:nvPicPr>
          <p:cNvPr id="1028" name="Picture 4">
            <a:extLst>
              <a:ext uri="{FF2B5EF4-FFF2-40B4-BE49-F238E27FC236}">
                <a16:creationId xmlns:a16="http://schemas.microsoft.com/office/drawing/2014/main" id="{FDA74678-793E-49F0-83BE-7E3072CF253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8112" y="1977137"/>
            <a:ext cx="8867775" cy="28670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2343290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09A8ED-A35C-421F-8F1C-56276E4BBBEF}"/>
              </a:ext>
            </a:extLst>
          </p:cNvPr>
          <p:cNvSpPr>
            <a:spLocks noGrp="1"/>
          </p:cNvSpPr>
          <p:nvPr>
            <p:ph type="title"/>
          </p:nvPr>
        </p:nvSpPr>
        <p:spPr/>
        <p:txBody>
          <a:bodyPr/>
          <a:lstStyle/>
          <a:p>
            <a:r>
              <a:rPr lang="en-US" dirty="0"/>
              <a:t>Anomaly Detection</a:t>
            </a:r>
          </a:p>
        </p:txBody>
      </p:sp>
      <p:pic>
        <p:nvPicPr>
          <p:cNvPr id="1028" name="Picture 4">
            <a:extLst>
              <a:ext uri="{FF2B5EF4-FFF2-40B4-BE49-F238E27FC236}">
                <a16:creationId xmlns:a16="http://schemas.microsoft.com/office/drawing/2014/main" id="{FDA74678-793E-49F0-83BE-7E3072CF253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8112" y="1977137"/>
            <a:ext cx="8867775" cy="2867025"/>
          </a:xfrm>
          <a:prstGeom prst="rect">
            <a:avLst/>
          </a:prstGeom>
          <a:noFill/>
          <a:extLst>
            <a:ext uri="{909E8E84-426E-40DD-AFC4-6F175D3DCCD1}">
              <a14:hiddenFill xmlns:a14="http://schemas.microsoft.com/office/drawing/2010/main">
                <a:solidFill>
                  <a:srgbClr val="FFFFFF"/>
                </a:solidFill>
              </a14:hiddenFill>
            </a:ext>
          </a:extLst>
        </p:spPr>
      </p:pic>
      <p:cxnSp>
        <p:nvCxnSpPr>
          <p:cNvPr id="4" name="Straight Arrow Connector 3">
            <a:extLst>
              <a:ext uri="{FF2B5EF4-FFF2-40B4-BE49-F238E27FC236}">
                <a16:creationId xmlns:a16="http://schemas.microsoft.com/office/drawing/2014/main" id="{C6D05AC7-0F55-4131-85C6-E4F93EC9694B}"/>
              </a:ext>
            </a:extLst>
          </p:cNvPr>
          <p:cNvCxnSpPr>
            <a:cxnSpLocks/>
          </p:cNvCxnSpPr>
          <p:nvPr/>
        </p:nvCxnSpPr>
        <p:spPr>
          <a:xfrm flipV="1">
            <a:off x="3665989" y="3926048"/>
            <a:ext cx="2030136" cy="394282"/>
          </a:xfrm>
          <a:prstGeom prst="straightConnector1">
            <a:avLst/>
          </a:prstGeom>
          <a:ln w="28575">
            <a:solidFill>
              <a:srgbClr val="FF0000"/>
            </a:solidFill>
            <a:tailEnd type="triangle" w="lg" len="med"/>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87ADA313-1A47-4AD7-8885-A7502E13130F}"/>
              </a:ext>
            </a:extLst>
          </p:cNvPr>
          <p:cNvSpPr txBox="1"/>
          <p:nvPr/>
        </p:nvSpPr>
        <p:spPr>
          <a:xfrm>
            <a:off x="1929468" y="4058720"/>
            <a:ext cx="1736521" cy="584775"/>
          </a:xfrm>
          <a:prstGeom prst="rect">
            <a:avLst/>
          </a:prstGeom>
          <a:noFill/>
        </p:spPr>
        <p:txBody>
          <a:bodyPr wrap="square" rtlCol="0">
            <a:spAutoFit/>
          </a:bodyPr>
          <a:lstStyle/>
          <a:p>
            <a:r>
              <a:rPr lang="en-US" sz="1600" b="1" i="1" dirty="0"/>
              <a:t>Encrypted Alert </a:t>
            </a:r>
            <a:r>
              <a:rPr lang="en-US" sz="1600" dirty="0"/>
              <a:t>shows up here</a:t>
            </a:r>
          </a:p>
        </p:txBody>
      </p:sp>
      <p:sp>
        <p:nvSpPr>
          <p:cNvPr id="9" name="TextBox 8">
            <a:extLst>
              <a:ext uri="{FF2B5EF4-FFF2-40B4-BE49-F238E27FC236}">
                <a16:creationId xmlns:a16="http://schemas.microsoft.com/office/drawing/2014/main" id="{A6536B23-2857-4F87-A734-D6FFC0676CBC}"/>
              </a:ext>
            </a:extLst>
          </p:cNvPr>
          <p:cNvSpPr txBox="1"/>
          <p:nvPr/>
        </p:nvSpPr>
        <p:spPr>
          <a:xfrm>
            <a:off x="6365358" y="1542023"/>
            <a:ext cx="2640529" cy="1077218"/>
          </a:xfrm>
          <a:prstGeom prst="rect">
            <a:avLst/>
          </a:prstGeom>
          <a:noFill/>
        </p:spPr>
        <p:txBody>
          <a:bodyPr wrap="square" rtlCol="0">
            <a:spAutoFit/>
          </a:bodyPr>
          <a:lstStyle/>
          <a:p>
            <a:r>
              <a:rPr lang="en-US" sz="1600" dirty="0"/>
              <a:t>Reproducible – we have </a:t>
            </a:r>
            <a:r>
              <a:rPr lang="en-US" sz="1600" i="1" dirty="0">
                <a:solidFill>
                  <a:srgbClr val="C00000"/>
                </a:solidFill>
              </a:rPr>
              <a:t>correlation</a:t>
            </a:r>
            <a:r>
              <a:rPr lang="en-US" sz="1600" i="1" dirty="0">
                <a:solidFill>
                  <a:srgbClr val="FF0000"/>
                </a:solidFill>
              </a:rPr>
              <a:t> </a:t>
            </a:r>
            <a:r>
              <a:rPr lang="en-US" sz="1600" dirty="0">
                <a:solidFill>
                  <a:schemeClr val="tx1"/>
                </a:solidFill>
              </a:rPr>
              <a:t>but don’t know if packet 21 is a trigger, or just represents delay</a:t>
            </a:r>
          </a:p>
        </p:txBody>
      </p:sp>
    </p:spTree>
    <p:extLst>
      <p:ext uri="{BB962C8B-B14F-4D97-AF65-F5344CB8AC3E}">
        <p14:creationId xmlns:p14="http://schemas.microsoft.com/office/powerpoint/2010/main" val="50386460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09A8ED-A35C-421F-8F1C-56276E4BBBEF}"/>
              </a:ext>
            </a:extLst>
          </p:cNvPr>
          <p:cNvSpPr>
            <a:spLocks noGrp="1"/>
          </p:cNvSpPr>
          <p:nvPr>
            <p:ph type="title"/>
          </p:nvPr>
        </p:nvSpPr>
        <p:spPr/>
        <p:txBody>
          <a:bodyPr/>
          <a:lstStyle/>
          <a:p>
            <a:r>
              <a:rPr lang="en-US" dirty="0"/>
              <a:t>Anomaly Detection</a:t>
            </a:r>
          </a:p>
        </p:txBody>
      </p:sp>
      <p:sp>
        <p:nvSpPr>
          <p:cNvPr id="3" name="TextBox 2">
            <a:extLst>
              <a:ext uri="{FF2B5EF4-FFF2-40B4-BE49-F238E27FC236}">
                <a16:creationId xmlns:a16="http://schemas.microsoft.com/office/drawing/2014/main" id="{93E1DC8F-9751-4321-B56D-B85A70335297}"/>
              </a:ext>
            </a:extLst>
          </p:cNvPr>
          <p:cNvSpPr txBox="1"/>
          <p:nvPr/>
        </p:nvSpPr>
        <p:spPr>
          <a:xfrm>
            <a:off x="4048950" y="1944767"/>
            <a:ext cx="4608489" cy="83099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r>
              <a:rPr lang="en-US" sz="2400" i="1" dirty="0"/>
              <a:t>“Correlation does </a:t>
            </a:r>
            <a:r>
              <a:rPr lang="en-US" sz="2400" b="1" i="1" dirty="0"/>
              <a:t>not</a:t>
            </a:r>
            <a:r>
              <a:rPr lang="en-US" sz="2400" i="1" dirty="0"/>
              <a:t> imply causation”</a:t>
            </a:r>
          </a:p>
        </p:txBody>
      </p:sp>
      <p:sp>
        <p:nvSpPr>
          <p:cNvPr id="5" name="TextBox 4">
            <a:extLst>
              <a:ext uri="{FF2B5EF4-FFF2-40B4-BE49-F238E27FC236}">
                <a16:creationId xmlns:a16="http://schemas.microsoft.com/office/drawing/2014/main" id="{38FDA97B-59FF-4DB2-A769-F09E2C456425}"/>
              </a:ext>
            </a:extLst>
          </p:cNvPr>
          <p:cNvSpPr txBox="1"/>
          <p:nvPr/>
        </p:nvSpPr>
        <p:spPr>
          <a:xfrm>
            <a:off x="929644" y="2129432"/>
            <a:ext cx="2702790" cy="461665"/>
          </a:xfrm>
          <a:prstGeom prst="rect">
            <a:avLst/>
          </a:prstGeom>
          <a:noFill/>
        </p:spPr>
        <p:txBody>
          <a:bodyPr wrap="square" rtlCol="0">
            <a:spAutoFit/>
          </a:bodyPr>
          <a:lstStyle/>
          <a:p>
            <a:r>
              <a:rPr lang="en-US" sz="2400" dirty="0"/>
              <a:t>Well known fact</a:t>
            </a:r>
          </a:p>
        </p:txBody>
      </p:sp>
      <p:pic>
        <p:nvPicPr>
          <p:cNvPr id="6" name="Graphic 5" descr="Man with facial hair">
            <a:extLst>
              <a:ext uri="{FF2B5EF4-FFF2-40B4-BE49-F238E27FC236}">
                <a16:creationId xmlns:a16="http://schemas.microsoft.com/office/drawing/2014/main" id="{DC2DC506-B70C-4ED9-A2B7-06575891EBE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513653" y="3329114"/>
            <a:ext cx="1143786" cy="1549914"/>
          </a:xfrm>
          <a:prstGeom prst="rect">
            <a:avLst/>
          </a:prstGeom>
        </p:spPr>
      </p:pic>
      <p:pic>
        <p:nvPicPr>
          <p:cNvPr id="8" name="Graphic 7" descr="Hammer outline">
            <a:extLst>
              <a:ext uri="{FF2B5EF4-FFF2-40B4-BE49-F238E27FC236}">
                <a16:creationId xmlns:a16="http://schemas.microsoft.com/office/drawing/2014/main" id="{EE5670BE-4837-41BD-A561-DF09DA8A028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171146" y="2952746"/>
            <a:ext cx="914400" cy="914400"/>
          </a:xfrm>
          <a:prstGeom prst="rect">
            <a:avLst/>
          </a:prstGeom>
        </p:spPr>
      </p:pic>
    </p:spTree>
    <p:extLst>
      <p:ext uri="{BB962C8B-B14F-4D97-AF65-F5344CB8AC3E}">
        <p14:creationId xmlns:p14="http://schemas.microsoft.com/office/powerpoint/2010/main" val="88379674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09A8ED-A35C-421F-8F1C-56276E4BBBEF}"/>
              </a:ext>
            </a:extLst>
          </p:cNvPr>
          <p:cNvSpPr>
            <a:spLocks noGrp="1"/>
          </p:cNvSpPr>
          <p:nvPr>
            <p:ph type="title"/>
          </p:nvPr>
        </p:nvSpPr>
        <p:spPr/>
        <p:txBody>
          <a:bodyPr/>
          <a:lstStyle/>
          <a:p>
            <a:r>
              <a:rPr lang="en-US" dirty="0"/>
              <a:t>Anomaly Detection</a:t>
            </a:r>
          </a:p>
        </p:txBody>
      </p:sp>
      <p:sp>
        <p:nvSpPr>
          <p:cNvPr id="3" name="TextBox 2">
            <a:extLst>
              <a:ext uri="{FF2B5EF4-FFF2-40B4-BE49-F238E27FC236}">
                <a16:creationId xmlns:a16="http://schemas.microsoft.com/office/drawing/2014/main" id="{93E1DC8F-9751-4321-B56D-B85A70335297}"/>
              </a:ext>
            </a:extLst>
          </p:cNvPr>
          <p:cNvSpPr txBox="1"/>
          <p:nvPr/>
        </p:nvSpPr>
        <p:spPr>
          <a:xfrm>
            <a:off x="4048950" y="1944767"/>
            <a:ext cx="4608489" cy="83099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r>
              <a:rPr lang="en-US" sz="2400" i="1" dirty="0"/>
              <a:t>“Correlation does </a:t>
            </a:r>
            <a:r>
              <a:rPr lang="en-US" sz="2400" b="1" i="1" dirty="0"/>
              <a:t>not</a:t>
            </a:r>
            <a:r>
              <a:rPr lang="en-US" sz="2400" i="1" dirty="0"/>
              <a:t> imply causation”</a:t>
            </a:r>
          </a:p>
        </p:txBody>
      </p:sp>
      <p:sp>
        <p:nvSpPr>
          <p:cNvPr id="5" name="TextBox 4">
            <a:extLst>
              <a:ext uri="{FF2B5EF4-FFF2-40B4-BE49-F238E27FC236}">
                <a16:creationId xmlns:a16="http://schemas.microsoft.com/office/drawing/2014/main" id="{38FDA97B-59FF-4DB2-A769-F09E2C456425}"/>
              </a:ext>
            </a:extLst>
          </p:cNvPr>
          <p:cNvSpPr txBox="1"/>
          <p:nvPr/>
        </p:nvSpPr>
        <p:spPr>
          <a:xfrm>
            <a:off x="929644" y="2129432"/>
            <a:ext cx="2702790" cy="461665"/>
          </a:xfrm>
          <a:prstGeom prst="rect">
            <a:avLst/>
          </a:prstGeom>
          <a:noFill/>
        </p:spPr>
        <p:txBody>
          <a:bodyPr wrap="square" rtlCol="0">
            <a:spAutoFit/>
          </a:bodyPr>
          <a:lstStyle/>
          <a:p>
            <a:r>
              <a:rPr lang="en-US" sz="2400" dirty="0"/>
              <a:t>Well known fact</a:t>
            </a:r>
          </a:p>
        </p:txBody>
      </p:sp>
      <p:sp>
        <p:nvSpPr>
          <p:cNvPr id="6" name="TextBox 5">
            <a:extLst>
              <a:ext uri="{FF2B5EF4-FFF2-40B4-BE49-F238E27FC236}">
                <a16:creationId xmlns:a16="http://schemas.microsoft.com/office/drawing/2014/main" id="{C786B30D-C125-4496-BDDE-8BA22A8F1CF7}"/>
              </a:ext>
            </a:extLst>
          </p:cNvPr>
          <p:cNvSpPr txBox="1"/>
          <p:nvPr/>
        </p:nvSpPr>
        <p:spPr>
          <a:xfrm>
            <a:off x="4048950" y="3131429"/>
            <a:ext cx="4608489" cy="830997"/>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square" rtlCol="0">
            <a:spAutoFit/>
          </a:bodyPr>
          <a:lstStyle/>
          <a:p>
            <a:r>
              <a:rPr lang="en-US" sz="2400" i="1" dirty="0"/>
              <a:t>“Causation </a:t>
            </a:r>
            <a:r>
              <a:rPr lang="en-US" sz="2400" b="1" i="1" dirty="0"/>
              <a:t>does</a:t>
            </a:r>
            <a:r>
              <a:rPr lang="en-US" sz="2400" i="1" dirty="0"/>
              <a:t> imply correlation”</a:t>
            </a:r>
          </a:p>
        </p:txBody>
      </p:sp>
      <p:sp>
        <p:nvSpPr>
          <p:cNvPr id="7" name="TextBox 6">
            <a:extLst>
              <a:ext uri="{FF2B5EF4-FFF2-40B4-BE49-F238E27FC236}">
                <a16:creationId xmlns:a16="http://schemas.microsoft.com/office/drawing/2014/main" id="{8896135D-6E4F-4BA3-91B8-922E74B3FA4F}"/>
              </a:ext>
            </a:extLst>
          </p:cNvPr>
          <p:cNvSpPr txBox="1"/>
          <p:nvPr/>
        </p:nvSpPr>
        <p:spPr>
          <a:xfrm>
            <a:off x="929644" y="3316094"/>
            <a:ext cx="2702790" cy="461665"/>
          </a:xfrm>
          <a:prstGeom prst="rect">
            <a:avLst/>
          </a:prstGeom>
          <a:noFill/>
        </p:spPr>
        <p:txBody>
          <a:bodyPr wrap="square" rtlCol="0">
            <a:spAutoFit/>
          </a:bodyPr>
          <a:lstStyle/>
          <a:p>
            <a:r>
              <a:rPr lang="en-US" sz="2400" dirty="0"/>
              <a:t>Lesser-known fact</a:t>
            </a:r>
          </a:p>
        </p:txBody>
      </p:sp>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C0ECCAAE-F487-4325-93C1-800DE7BEDA7C}"/>
                  </a:ext>
                </a:extLst>
              </p:cNvPr>
              <p:cNvSpPr txBox="1"/>
              <p:nvPr/>
            </p:nvSpPr>
            <p:spPr>
              <a:xfrm>
                <a:off x="929644" y="4502756"/>
                <a:ext cx="6860659" cy="307777"/>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sz="2000" b="0" i="1" smtClean="0">
                          <a:latin typeface="Cambria Math" panose="02040503050406030204" pitchFamily="18" charset="0"/>
                        </a:rPr>
                        <m:t>𝐶𝑎𝑢𝑠𝑎𝑡𝑖𝑜𝑛</m:t>
                      </m:r>
                      <m:r>
                        <a:rPr lang="en-US" sz="2000" b="0" i="1" smtClean="0">
                          <a:latin typeface="Cambria Math" panose="02040503050406030204" pitchFamily="18" charset="0"/>
                          <a:ea typeface="Cambria Math" panose="02040503050406030204" pitchFamily="18" charset="0"/>
                        </a:rPr>
                        <m:t>∈</m:t>
                      </m:r>
                      <m:r>
                        <a:rPr lang="en-US" sz="2000" b="0" i="1" smtClean="0">
                          <a:latin typeface="Cambria Math" panose="02040503050406030204" pitchFamily="18" charset="0"/>
                        </a:rPr>
                        <m:t>{</m:t>
                      </m:r>
                      <m:r>
                        <a:rPr lang="en-US" sz="2000" b="0" i="1" smtClean="0">
                          <a:latin typeface="Cambria Math" panose="02040503050406030204" pitchFamily="18" charset="0"/>
                        </a:rPr>
                        <m:t>𝐶𝑜𝑟𝑟𝑒𝑙𝑎𝑡𝑖𝑜𝑛</m:t>
                      </m:r>
                      <m:r>
                        <a:rPr lang="en-US" sz="2000" b="0" i="1" smtClean="0">
                          <a:latin typeface="Cambria Math" panose="02040503050406030204" pitchFamily="18" charset="0"/>
                        </a:rPr>
                        <m:t>1, </m:t>
                      </m:r>
                      <m:r>
                        <a:rPr lang="en-US" sz="2000" b="0" i="1" smtClean="0">
                          <a:latin typeface="Cambria Math" panose="02040503050406030204" pitchFamily="18" charset="0"/>
                        </a:rPr>
                        <m:t>𝐶𝑜𝑟𝑟𝑒𝑙𝑎𝑡𝑖𝑜𝑛</m:t>
                      </m:r>
                      <m:r>
                        <a:rPr lang="en-US" sz="2000" b="0" i="1" smtClean="0">
                          <a:latin typeface="Cambria Math" panose="02040503050406030204" pitchFamily="18" charset="0"/>
                        </a:rPr>
                        <m:t>2, …, </m:t>
                      </m:r>
                      <m:r>
                        <a:rPr lang="en-US" sz="2000" b="0" i="1" smtClean="0">
                          <a:latin typeface="Cambria Math" panose="02040503050406030204" pitchFamily="18" charset="0"/>
                        </a:rPr>
                        <m:t>𝐶𝑜𝑟𝑟𝑒𝑙𝑎𝑡𝑖𝑜𝑛𝑁</m:t>
                      </m:r>
                      <m:r>
                        <a:rPr lang="en-US" sz="2000" b="0" i="1" smtClean="0">
                          <a:latin typeface="Cambria Math" panose="02040503050406030204" pitchFamily="18" charset="0"/>
                        </a:rPr>
                        <m:t>} </m:t>
                      </m:r>
                    </m:oMath>
                  </m:oMathPara>
                </a14:m>
                <a:endParaRPr lang="en-US" sz="2000" dirty="0"/>
              </a:p>
            </p:txBody>
          </p:sp>
        </mc:Choice>
        <mc:Fallback xmlns="">
          <p:sp>
            <p:nvSpPr>
              <p:cNvPr id="4" name="TextBox 3">
                <a:extLst>
                  <a:ext uri="{FF2B5EF4-FFF2-40B4-BE49-F238E27FC236}">
                    <a16:creationId xmlns:a16="http://schemas.microsoft.com/office/drawing/2014/main" id="{C0ECCAAE-F487-4325-93C1-800DE7BEDA7C}"/>
                  </a:ext>
                </a:extLst>
              </p:cNvPr>
              <p:cNvSpPr txBox="1">
                <a:spLocks noRot="1" noChangeAspect="1" noMove="1" noResize="1" noEditPoints="1" noAdjustHandles="1" noChangeArrowheads="1" noChangeShapeType="1" noTextEdit="1"/>
              </p:cNvSpPr>
              <p:nvPr/>
            </p:nvSpPr>
            <p:spPr>
              <a:xfrm>
                <a:off x="929644" y="4502756"/>
                <a:ext cx="6860659" cy="307777"/>
              </a:xfrm>
              <a:prstGeom prst="rect">
                <a:avLst/>
              </a:prstGeom>
              <a:blipFill>
                <a:blip r:embed="rId3"/>
                <a:stretch>
                  <a:fillRect l="-267" b="-40000"/>
                </a:stretch>
              </a:blipFill>
            </p:spPr>
            <p:txBody>
              <a:bodyPr/>
              <a:lstStyle/>
              <a:p>
                <a:r>
                  <a:rPr lang="en-US">
                    <a:noFill/>
                  </a:rPr>
                  <a:t> </a:t>
                </a:r>
              </a:p>
            </p:txBody>
          </p:sp>
        </mc:Fallback>
      </mc:AlternateContent>
    </p:spTree>
    <p:extLst>
      <p:ext uri="{BB962C8B-B14F-4D97-AF65-F5344CB8AC3E}">
        <p14:creationId xmlns:p14="http://schemas.microsoft.com/office/powerpoint/2010/main" val="179619615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2D0B70-8759-4135-99C9-5F05DCD17CFD}"/>
              </a:ext>
            </a:extLst>
          </p:cNvPr>
          <p:cNvSpPr>
            <a:spLocks noGrp="1"/>
          </p:cNvSpPr>
          <p:nvPr>
            <p:ph type="title"/>
          </p:nvPr>
        </p:nvSpPr>
        <p:spPr/>
        <p:txBody>
          <a:bodyPr/>
          <a:lstStyle/>
          <a:p>
            <a:r>
              <a:rPr lang="en-US" dirty="0"/>
              <a:t>Hypothesis Test 1</a:t>
            </a:r>
          </a:p>
        </p:txBody>
      </p:sp>
      <p:sp>
        <p:nvSpPr>
          <p:cNvPr id="3" name="Text Placeholder 2">
            <a:extLst>
              <a:ext uri="{FF2B5EF4-FFF2-40B4-BE49-F238E27FC236}">
                <a16:creationId xmlns:a16="http://schemas.microsoft.com/office/drawing/2014/main" id="{9442B20C-C441-461F-B75A-F62E0537DD1C}"/>
              </a:ext>
            </a:extLst>
          </p:cNvPr>
          <p:cNvSpPr>
            <a:spLocks noGrp="1"/>
          </p:cNvSpPr>
          <p:nvPr>
            <p:ph type="body" idx="1"/>
          </p:nvPr>
        </p:nvSpPr>
        <p:spPr>
          <a:xfrm>
            <a:off x="771649" y="1618700"/>
            <a:ext cx="7944512" cy="3230137"/>
          </a:xfrm>
        </p:spPr>
        <p:txBody>
          <a:bodyPr/>
          <a:lstStyle/>
          <a:p>
            <a:r>
              <a:rPr lang="en-US" i="1" dirty="0"/>
              <a:t>Server cannot handle PSH bit set for incomplete TLS records</a:t>
            </a:r>
          </a:p>
          <a:p>
            <a:pPr lvl="1"/>
            <a:r>
              <a:rPr lang="en-US" b="1" dirty="0">
                <a:latin typeface="Courier New" panose="02070309020205020404" pitchFamily="49" charset="0"/>
                <a:cs typeface="Courier New" panose="02070309020205020404" pitchFamily="49" charset="0"/>
              </a:rPr>
              <a:t>--</a:t>
            </a:r>
            <a:r>
              <a:rPr lang="en-US" dirty="0">
                <a:latin typeface="Courier New" panose="02070309020205020404" pitchFamily="49" charset="0"/>
                <a:cs typeface="Courier New" panose="02070309020205020404" pitchFamily="49" charset="0"/>
              </a:rPr>
              <a:t> </a:t>
            </a:r>
            <a:r>
              <a:rPr lang="en-US" dirty="0"/>
              <a:t>Doubt this has anything to do with our problem</a:t>
            </a:r>
          </a:p>
          <a:p>
            <a:pPr lvl="1"/>
            <a:r>
              <a:rPr lang="en-US" b="1" dirty="0">
                <a:latin typeface="Courier New" panose="02070309020205020404" pitchFamily="49" charset="0"/>
                <a:cs typeface="Courier New" panose="02070309020205020404" pitchFamily="49" charset="0"/>
              </a:rPr>
              <a:t>++</a:t>
            </a:r>
            <a:r>
              <a:rPr lang="en-US" dirty="0">
                <a:latin typeface="Courier New" panose="02070309020205020404" pitchFamily="49" charset="0"/>
                <a:cs typeface="Courier New" panose="02070309020205020404" pitchFamily="49" charset="0"/>
              </a:rPr>
              <a:t> </a:t>
            </a:r>
            <a:r>
              <a:rPr lang="en-US" dirty="0"/>
              <a:t>Easy to test so why not (I need special HW)</a:t>
            </a:r>
          </a:p>
          <a:p>
            <a:pPr lvl="1"/>
            <a:endParaRPr lang="en-US" dirty="0"/>
          </a:p>
          <a:p>
            <a:r>
              <a:rPr lang="en-US" dirty="0"/>
              <a:t>Test: clear PSH bit in the client </a:t>
            </a:r>
            <a:r>
              <a:rPr lang="en-US" dirty="0">
                <a:sym typeface="Wingdings" panose="05000000000000000000" pitchFamily="2" charset="2"/>
              </a:rPr>
              <a:t> server data stream of specific incomplete TLS record.  Do we get any change in behavior?  Looking for any signal: success/failure, change in log message, no log message, etc.</a:t>
            </a:r>
            <a:endParaRPr lang="en-US" dirty="0"/>
          </a:p>
        </p:txBody>
      </p:sp>
      <p:sp>
        <p:nvSpPr>
          <p:cNvPr id="4" name="TextBox 3">
            <a:extLst>
              <a:ext uri="{FF2B5EF4-FFF2-40B4-BE49-F238E27FC236}">
                <a16:creationId xmlns:a16="http://schemas.microsoft.com/office/drawing/2014/main" id="{00E0B863-BED7-4E74-83FF-82F20F82B21E}"/>
              </a:ext>
            </a:extLst>
          </p:cNvPr>
          <p:cNvSpPr txBox="1"/>
          <p:nvPr/>
        </p:nvSpPr>
        <p:spPr>
          <a:xfrm>
            <a:off x="6608619" y="4411073"/>
            <a:ext cx="2232560" cy="523220"/>
          </a:xfrm>
          <a:prstGeom prst="rect">
            <a:avLst/>
          </a:prstGeom>
          <a:noFill/>
        </p:spPr>
        <p:txBody>
          <a:bodyPr wrap="square" rtlCol="0">
            <a:spAutoFit/>
          </a:bodyPr>
          <a:lstStyle/>
          <a:p>
            <a:r>
              <a:rPr lang="en-US" i="1" dirty="0">
                <a:solidFill>
                  <a:srgbClr val="C00000"/>
                </a:solidFill>
              </a:rPr>
              <a:t>Do I have control?  Can I move the needle?</a:t>
            </a:r>
          </a:p>
        </p:txBody>
      </p:sp>
    </p:spTree>
    <p:extLst>
      <p:ext uri="{BB962C8B-B14F-4D97-AF65-F5344CB8AC3E}">
        <p14:creationId xmlns:p14="http://schemas.microsoft.com/office/powerpoint/2010/main" val="20051684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51"/>
        <p:cNvGrpSpPr/>
        <p:nvPr/>
      </p:nvGrpSpPr>
      <p:grpSpPr>
        <a:xfrm>
          <a:off x="0" y="0"/>
          <a:ext cx="0" cy="0"/>
          <a:chOff x="0" y="0"/>
          <a:chExt cx="0" cy="0"/>
        </a:xfrm>
      </p:grpSpPr>
      <p:sp>
        <p:nvSpPr>
          <p:cNvPr id="52" name="Google Shape;52;p9"/>
          <p:cNvSpPr txBox="1">
            <a:spLocks noGrp="1"/>
          </p:cNvSpPr>
          <p:nvPr>
            <p:ph type="title"/>
          </p:nvPr>
        </p:nvSpPr>
        <p:spPr>
          <a:xfrm>
            <a:off x="1381250" y="922668"/>
            <a:ext cx="3878400" cy="4356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US" dirty="0"/>
              <a:t>Sea Story Time</a:t>
            </a:r>
            <a:endParaRPr dirty="0"/>
          </a:p>
        </p:txBody>
      </p:sp>
      <p:sp>
        <p:nvSpPr>
          <p:cNvPr id="53" name="Google Shape;53;p9"/>
          <p:cNvSpPr txBox="1">
            <a:spLocks noGrp="1"/>
          </p:cNvSpPr>
          <p:nvPr>
            <p:ph type="body" idx="1"/>
          </p:nvPr>
        </p:nvSpPr>
        <p:spPr>
          <a:xfrm>
            <a:off x="336934" y="1648443"/>
            <a:ext cx="4922715" cy="3231000"/>
          </a:xfrm>
          <a:prstGeom prst="rect">
            <a:avLst/>
          </a:prstGeom>
        </p:spPr>
        <p:txBody>
          <a:bodyPr spcFirstLastPara="1" wrap="square" lIns="91425" tIns="91425" rIns="91425" bIns="91425" anchor="t" anchorCtr="0">
            <a:noAutofit/>
          </a:bodyPr>
          <a:lstStyle/>
          <a:p>
            <a:pPr marL="457200" lvl="0" indent="-355600" algn="l" rtl="0">
              <a:spcBef>
                <a:spcPts val="600"/>
              </a:spcBef>
              <a:spcAft>
                <a:spcPts val="0"/>
              </a:spcAft>
              <a:buSzPts val="2000"/>
              <a:buChar char="●"/>
            </a:pPr>
            <a:r>
              <a:rPr lang="en-US" dirty="0"/>
              <a:t>Using </a:t>
            </a:r>
            <a:r>
              <a:rPr lang="en-US" i="1" dirty="0"/>
              <a:t>Our Favorite </a:t>
            </a:r>
            <a:r>
              <a:rPr lang="en-US" i="1" dirty="0" err="1"/>
              <a:t>Tool</a:t>
            </a:r>
            <a:r>
              <a:rPr lang="en-US" i="1" baseline="30000" dirty="0" err="1"/>
              <a:t>TM</a:t>
            </a:r>
            <a:r>
              <a:rPr lang="en-US" i="1" dirty="0"/>
              <a:t> </a:t>
            </a:r>
            <a:r>
              <a:rPr lang="en-US" dirty="0"/>
              <a:t>to solve real-world problems</a:t>
            </a:r>
          </a:p>
          <a:p>
            <a:pPr marL="457200" lvl="0" indent="-355600" algn="l" rtl="0">
              <a:spcBef>
                <a:spcPts val="600"/>
              </a:spcBef>
              <a:spcAft>
                <a:spcPts val="0"/>
              </a:spcAft>
              <a:buSzPts val="2000"/>
              <a:buChar char="●"/>
            </a:pPr>
            <a:r>
              <a:rPr lang="en-US" dirty="0"/>
              <a:t>Can we provide more value than just </a:t>
            </a:r>
            <a:r>
              <a:rPr lang="en-US" i="1" dirty="0">
                <a:solidFill>
                  <a:srgbClr val="C00000"/>
                </a:solidFill>
              </a:rPr>
              <a:t>it’s not the network</a:t>
            </a:r>
            <a:r>
              <a:rPr lang="en-US" i="1" dirty="0">
                <a:solidFill>
                  <a:schemeClr val="tx1"/>
                </a:solidFill>
              </a:rPr>
              <a:t>?</a:t>
            </a:r>
          </a:p>
          <a:p>
            <a:pPr marL="457200" lvl="0" indent="-355600" algn="l" rtl="0">
              <a:spcBef>
                <a:spcPts val="600"/>
              </a:spcBef>
              <a:spcAft>
                <a:spcPts val="0"/>
              </a:spcAft>
              <a:buSzPts val="2000"/>
              <a:buChar char="●"/>
            </a:pPr>
            <a:r>
              <a:rPr lang="en-US" dirty="0"/>
              <a:t>Some basic review of </a:t>
            </a:r>
            <a:r>
              <a:rPr lang="en-US" i="1" dirty="0"/>
              <a:t>TCP</a:t>
            </a:r>
            <a:r>
              <a:rPr lang="en-US" dirty="0"/>
              <a:t> and </a:t>
            </a:r>
            <a:r>
              <a:rPr lang="en-US" i="1" dirty="0"/>
              <a:t>TLS features</a:t>
            </a:r>
          </a:p>
          <a:p>
            <a:pPr marL="457200" lvl="0" indent="-355600" algn="l" rtl="0">
              <a:spcBef>
                <a:spcPts val="600"/>
              </a:spcBef>
              <a:spcAft>
                <a:spcPts val="0"/>
              </a:spcAft>
              <a:buSzPts val="2000"/>
              <a:buChar char="●"/>
            </a:pPr>
            <a:r>
              <a:rPr lang="en-US" dirty="0"/>
              <a:t>Highlight some of the different stakeholders under different scenarios</a:t>
            </a:r>
          </a:p>
          <a:p>
            <a:pPr marL="457200" lvl="0" indent="-355600" algn="l" rtl="0">
              <a:spcBef>
                <a:spcPts val="600"/>
              </a:spcBef>
              <a:spcAft>
                <a:spcPts val="0"/>
              </a:spcAft>
              <a:buSzPts val="2000"/>
              <a:buChar char="●"/>
            </a:pPr>
            <a:endParaRPr dirty="0"/>
          </a:p>
        </p:txBody>
      </p:sp>
      <p:pic>
        <p:nvPicPr>
          <p:cNvPr id="5" name="Picture 4">
            <a:extLst>
              <a:ext uri="{FF2B5EF4-FFF2-40B4-BE49-F238E27FC236}">
                <a16:creationId xmlns:a16="http://schemas.microsoft.com/office/drawing/2014/main" id="{A4821FBE-CA43-4492-AA23-91653CC96C3C}"/>
              </a:ext>
            </a:extLst>
          </p:cNvPr>
          <p:cNvPicPr>
            <a:picLocks noChangeAspect="1"/>
          </p:cNvPicPr>
          <p:nvPr/>
        </p:nvPicPr>
        <p:blipFill>
          <a:blip r:embed="rId3"/>
          <a:stretch>
            <a:fillRect/>
          </a:stretch>
        </p:blipFill>
        <p:spPr>
          <a:xfrm>
            <a:off x="5615799" y="1813335"/>
            <a:ext cx="3062913" cy="2627979"/>
          </a:xfrm>
          <a:prstGeom prst="rect">
            <a:avLst/>
          </a:prstGeom>
        </p:spPr>
      </p:pic>
      <p:sp>
        <p:nvSpPr>
          <p:cNvPr id="6" name="Rectangle 5">
            <a:extLst>
              <a:ext uri="{FF2B5EF4-FFF2-40B4-BE49-F238E27FC236}">
                <a16:creationId xmlns:a16="http://schemas.microsoft.com/office/drawing/2014/main" id="{64EC4A34-2B5A-4D52-8293-DFB1FF37067C}"/>
              </a:ext>
            </a:extLst>
          </p:cNvPr>
          <p:cNvSpPr/>
          <p:nvPr/>
        </p:nvSpPr>
        <p:spPr>
          <a:xfrm>
            <a:off x="100059" y="4763823"/>
            <a:ext cx="6102953" cy="307777"/>
          </a:xfrm>
          <a:prstGeom prst="rect">
            <a:avLst/>
          </a:prstGeom>
        </p:spPr>
        <p:txBody>
          <a:bodyPr wrap="none">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i="1" dirty="0">
                <a:hlinkClick r:id="rId4"/>
              </a:rPr>
              <a:t>https://github.com/gacragg-github/Sharkfest2023</a:t>
            </a:r>
            <a:r>
              <a:rPr lang="en-US" dirty="0"/>
              <a:t> -or- </a:t>
            </a:r>
            <a:r>
              <a:rPr lang="en-US" i="1" dirty="0">
                <a:hlinkClick r:id="rId5"/>
              </a:rPr>
              <a:t>https://bit.ly/3MNrVSF</a:t>
            </a:r>
            <a:endParaRPr lang="en-US" i="1" dirty="0"/>
          </a:p>
        </p:txBody>
      </p:sp>
    </p:spTree>
    <p:extLst>
      <p:ext uri="{BB962C8B-B14F-4D97-AF65-F5344CB8AC3E}">
        <p14:creationId xmlns:p14="http://schemas.microsoft.com/office/powerpoint/2010/main" val="392063568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5B673C-77E4-49FB-A793-6037962FBE0D}"/>
              </a:ext>
            </a:extLst>
          </p:cNvPr>
          <p:cNvSpPr>
            <a:spLocks noGrp="1"/>
          </p:cNvSpPr>
          <p:nvPr>
            <p:ph type="title"/>
          </p:nvPr>
        </p:nvSpPr>
        <p:spPr/>
        <p:txBody>
          <a:bodyPr/>
          <a:lstStyle/>
          <a:p>
            <a:r>
              <a:rPr lang="en-US" dirty="0"/>
              <a:t>Packet Mangling</a:t>
            </a:r>
          </a:p>
        </p:txBody>
      </p:sp>
      <p:pic>
        <p:nvPicPr>
          <p:cNvPr id="6" name="Picture 5">
            <a:extLst>
              <a:ext uri="{FF2B5EF4-FFF2-40B4-BE49-F238E27FC236}">
                <a16:creationId xmlns:a16="http://schemas.microsoft.com/office/drawing/2014/main" id="{3230BF09-9ADC-4E9A-B9CD-D11A4F03761E}"/>
              </a:ext>
            </a:extLst>
          </p:cNvPr>
          <p:cNvPicPr>
            <a:picLocks noChangeAspect="1"/>
          </p:cNvPicPr>
          <p:nvPr/>
        </p:nvPicPr>
        <p:blipFill>
          <a:blip r:embed="rId3"/>
          <a:stretch>
            <a:fillRect/>
          </a:stretch>
        </p:blipFill>
        <p:spPr>
          <a:xfrm>
            <a:off x="1705436" y="1472636"/>
            <a:ext cx="5583836" cy="1955670"/>
          </a:xfrm>
          <a:prstGeom prst="rect">
            <a:avLst/>
          </a:prstGeom>
        </p:spPr>
      </p:pic>
      <p:sp>
        <p:nvSpPr>
          <p:cNvPr id="8" name="Rectangle: Rounded Corners 7">
            <a:extLst>
              <a:ext uri="{FF2B5EF4-FFF2-40B4-BE49-F238E27FC236}">
                <a16:creationId xmlns:a16="http://schemas.microsoft.com/office/drawing/2014/main" id="{DF8E29C6-EDA9-4E6C-ACE2-86150839C13D}"/>
              </a:ext>
            </a:extLst>
          </p:cNvPr>
          <p:cNvSpPr/>
          <p:nvPr/>
        </p:nvSpPr>
        <p:spPr>
          <a:xfrm>
            <a:off x="472192" y="3605138"/>
            <a:ext cx="981854" cy="140158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Where?</a:t>
            </a:r>
          </a:p>
        </p:txBody>
      </p:sp>
      <p:sp>
        <p:nvSpPr>
          <p:cNvPr id="9" name="Rectangle: Rounded Corners 8">
            <a:extLst>
              <a:ext uri="{FF2B5EF4-FFF2-40B4-BE49-F238E27FC236}">
                <a16:creationId xmlns:a16="http://schemas.microsoft.com/office/drawing/2014/main" id="{AD935B2D-177D-4C62-9654-F2AC0631C5E2}"/>
              </a:ext>
            </a:extLst>
          </p:cNvPr>
          <p:cNvSpPr/>
          <p:nvPr/>
        </p:nvSpPr>
        <p:spPr>
          <a:xfrm>
            <a:off x="1583960" y="3605138"/>
            <a:ext cx="5583835" cy="435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t>1/ Source of data, but we know </a:t>
            </a:r>
            <a:r>
              <a:rPr lang="en-US" i="1" dirty="0"/>
              <a:t>Local Controller </a:t>
            </a:r>
            <a:r>
              <a:rPr lang="en-US" dirty="0"/>
              <a:t>changes traffic flow</a:t>
            </a:r>
          </a:p>
        </p:txBody>
      </p:sp>
      <p:sp>
        <p:nvSpPr>
          <p:cNvPr id="11" name="Rectangle: Rounded Corners 10">
            <a:extLst>
              <a:ext uri="{FF2B5EF4-FFF2-40B4-BE49-F238E27FC236}">
                <a16:creationId xmlns:a16="http://schemas.microsoft.com/office/drawing/2014/main" id="{64955AA9-561D-4996-A369-8754E85962B9}"/>
              </a:ext>
            </a:extLst>
          </p:cNvPr>
          <p:cNvSpPr/>
          <p:nvPr/>
        </p:nvSpPr>
        <p:spPr>
          <a:xfrm>
            <a:off x="1583960" y="4088128"/>
            <a:ext cx="5583835" cy="435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t>2/ Probably OK, but must ensure no changes in flow across LAN</a:t>
            </a:r>
          </a:p>
        </p:txBody>
      </p:sp>
      <p:sp>
        <p:nvSpPr>
          <p:cNvPr id="12" name="Rectangle: Rounded Corners 11">
            <a:extLst>
              <a:ext uri="{FF2B5EF4-FFF2-40B4-BE49-F238E27FC236}">
                <a16:creationId xmlns:a16="http://schemas.microsoft.com/office/drawing/2014/main" id="{8CDF0679-D44D-45FE-9B67-698CFFB2B9C4}"/>
              </a:ext>
            </a:extLst>
          </p:cNvPr>
          <p:cNvSpPr/>
          <p:nvPr/>
        </p:nvSpPr>
        <p:spPr>
          <a:xfrm>
            <a:off x="1583961" y="4576196"/>
            <a:ext cx="5583834" cy="435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t>3/ Server seems to have the problem and all changes are in effect</a:t>
            </a:r>
          </a:p>
        </p:txBody>
      </p:sp>
    </p:spTree>
    <p:extLst>
      <p:ext uri="{BB962C8B-B14F-4D97-AF65-F5344CB8AC3E}">
        <p14:creationId xmlns:p14="http://schemas.microsoft.com/office/powerpoint/2010/main" val="286851725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5B673C-77E4-49FB-A793-6037962FBE0D}"/>
              </a:ext>
            </a:extLst>
          </p:cNvPr>
          <p:cNvSpPr>
            <a:spLocks noGrp="1"/>
          </p:cNvSpPr>
          <p:nvPr>
            <p:ph type="title"/>
          </p:nvPr>
        </p:nvSpPr>
        <p:spPr/>
        <p:txBody>
          <a:bodyPr/>
          <a:lstStyle/>
          <a:p>
            <a:r>
              <a:rPr lang="en-US" dirty="0"/>
              <a:t>Packet Mangling</a:t>
            </a:r>
          </a:p>
        </p:txBody>
      </p:sp>
      <p:pic>
        <p:nvPicPr>
          <p:cNvPr id="6" name="Picture 5">
            <a:extLst>
              <a:ext uri="{FF2B5EF4-FFF2-40B4-BE49-F238E27FC236}">
                <a16:creationId xmlns:a16="http://schemas.microsoft.com/office/drawing/2014/main" id="{3230BF09-9ADC-4E9A-B9CD-D11A4F03761E}"/>
              </a:ext>
            </a:extLst>
          </p:cNvPr>
          <p:cNvPicPr>
            <a:picLocks noChangeAspect="1"/>
          </p:cNvPicPr>
          <p:nvPr/>
        </p:nvPicPr>
        <p:blipFill>
          <a:blip r:embed="rId2"/>
          <a:stretch>
            <a:fillRect/>
          </a:stretch>
        </p:blipFill>
        <p:spPr>
          <a:xfrm>
            <a:off x="1705436" y="1472636"/>
            <a:ext cx="5583836" cy="1955670"/>
          </a:xfrm>
          <a:prstGeom prst="rect">
            <a:avLst/>
          </a:prstGeom>
        </p:spPr>
      </p:pic>
      <p:sp>
        <p:nvSpPr>
          <p:cNvPr id="8" name="Rectangle: Rounded Corners 7">
            <a:extLst>
              <a:ext uri="{FF2B5EF4-FFF2-40B4-BE49-F238E27FC236}">
                <a16:creationId xmlns:a16="http://schemas.microsoft.com/office/drawing/2014/main" id="{DF8E29C6-EDA9-4E6C-ACE2-86150839C13D}"/>
              </a:ext>
            </a:extLst>
          </p:cNvPr>
          <p:cNvSpPr/>
          <p:nvPr/>
        </p:nvSpPr>
        <p:spPr>
          <a:xfrm>
            <a:off x="472192" y="3605138"/>
            <a:ext cx="981854" cy="140158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Where?</a:t>
            </a:r>
          </a:p>
        </p:txBody>
      </p:sp>
      <p:sp>
        <p:nvSpPr>
          <p:cNvPr id="9" name="Rectangle: Rounded Corners 8">
            <a:extLst>
              <a:ext uri="{FF2B5EF4-FFF2-40B4-BE49-F238E27FC236}">
                <a16:creationId xmlns:a16="http://schemas.microsoft.com/office/drawing/2014/main" id="{AD935B2D-177D-4C62-9654-F2AC0631C5E2}"/>
              </a:ext>
            </a:extLst>
          </p:cNvPr>
          <p:cNvSpPr/>
          <p:nvPr/>
        </p:nvSpPr>
        <p:spPr>
          <a:xfrm>
            <a:off x="1583960" y="3605138"/>
            <a:ext cx="5583835" cy="435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t>1/ Source of data, but we know </a:t>
            </a:r>
            <a:r>
              <a:rPr lang="en-US" i="1" dirty="0"/>
              <a:t>Local Controller </a:t>
            </a:r>
            <a:r>
              <a:rPr lang="en-US" dirty="0"/>
              <a:t>changes traffic flow</a:t>
            </a:r>
          </a:p>
        </p:txBody>
      </p:sp>
      <p:sp>
        <p:nvSpPr>
          <p:cNvPr id="11" name="Rectangle: Rounded Corners 10">
            <a:extLst>
              <a:ext uri="{FF2B5EF4-FFF2-40B4-BE49-F238E27FC236}">
                <a16:creationId xmlns:a16="http://schemas.microsoft.com/office/drawing/2014/main" id="{64955AA9-561D-4996-A369-8754E85962B9}"/>
              </a:ext>
            </a:extLst>
          </p:cNvPr>
          <p:cNvSpPr/>
          <p:nvPr/>
        </p:nvSpPr>
        <p:spPr>
          <a:xfrm>
            <a:off x="1583960" y="4088128"/>
            <a:ext cx="5583835" cy="435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t>2/ Probably OK, but must ensure no changes in flow across LAN</a:t>
            </a:r>
          </a:p>
        </p:txBody>
      </p:sp>
      <p:sp>
        <p:nvSpPr>
          <p:cNvPr id="12" name="Rectangle: Rounded Corners 11">
            <a:extLst>
              <a:ext uri="{FF2B5EF4-FFF2-40B4-BE49-F238E27FC236}">
                <a16:creationId xmlns:a16="http://schemas.microsoft.com/office/drawing/2014/main" id="{8CDF0679-D44D-45FE-9B67-698CFFB2B9C4}"/>
              </a:ext>
            </a:extLst>
          </p:cNvPr>
          <p:cNvSpPr/>
          <p:nvPr/>
        </p:nvSpPr>
        <p:spPr>
          <a:xfrm>
            <a:off x="1583961" y="4576196"/>
            <a:ext cx="5583834" cy="435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t>3/ Server seems to have the problem and all changes are in effect</a:t>
            </a:r>
          </a:p>
        </p:txBody>
      </p:sp>
      <p:pic>
        <p:nvPicPr>
          <p:cNvPr id="14" name="Graphic 13" descr="Close with solid fill">
            <a:extLst>
              <a:ext uri="{FF2B5EF4-FFF2-40B4-BE49-F238E27FC236}">
                <a16:creationId xmlns:a16="http://schemas.microsoft.com/office/drawing/2014/main" id="{69A9DEA9-1BC8-4913-9F8D-33817B8B97E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327693" y="3626818"/>
            <a:ext cx="392241" cy="392241"/>
          </a:xfrm>
          <a:prstGeom prst="rect">
            <a:avLst/>
          </a:prstGeom>
        </p:spPr>
      </p:pic>
    </p:spTree>
    <p:extLst>
      <p:ext uri="{BB962C8B-B14F-4D97-AF65-F5344CB8AC3E}">
        <p14:creationId xmlns:p14="http://schemas.microsoft.com/office/powerpoint/2010/main" val="330023254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5B673C-77E4-49FB-A793-6037962FBE0D}"/>
              </a:ext>
            </a:extLst>
          </p:cNvPr>
          <p:cNvSpPr>
            <a:spLocks noGrp="1"/>
          </p:cNvSpPr>
          <p:nvPr>
            <p:ph type="title"/>
          </p:nvPr>
        </p:nvSpPr>
        <p:spPr/>
        <p:txBody>
          <a:bodyPr/>
          <a:lstStyle/>
          <a:p>
            <a:r>
              <a:rPr lang="en-US" dirty="0"/>
              <a:t>Packet Mangling</a:t>
            </a:r>
          </a:p>
        </p:txBody>
      </p:sp>
      <p:pic>
        <p:nvPicPr>
          <p:cNvPr id="6" name="Picture 5">
            <a:extLst>
              <a:ext uri="{FF2B5EF4-FFF2-40B4-BE49-F238E27FC236}">
                <a16:creationId xmlns:a16="http://schemas.microsoft.com/office/drawing/2014/main" id="{3230BF09-9ADC-4E9A-B9CD-D11A4F03761E}"/>
              </a:ext>
            </a:extLst>
          </p:cNvPr>
          <p:cNvPicPr>
            <a:picLocks noChangeAspect="1"/>
          </p:cNvPicPr>
          <p:nvPr/>
        </p:nvPicPr>
        <p:blipFill>
          <a:blip r:embed="rId2"/>
          <a:stretch>
            <a:fillRect/>
          </a:stretch>
        </p:blipFill>
        <p:spPr>
          <a:xfrm>
            <a:off x="1705436" y="1472636"/>
            <a:ext cx="5583836" cy="1955670"/>
          </a:xfrm>
          <a:prstGeom prst="rect">
            <a:avLst/>
          </a:prstGeom>
        </p:spPr>
      </p:pic>
      <p:sp>
        <p:nvSpPr>
          <p:cNvPr id="8" name="Rectangle: Rounded Corners 7">
            <a:extLst>
              <a:ext uri="{FF2B5EF4-FFF2-40B4-BE49-F238E27FC236}">
                <a16:creationId xmlns:a16="http://schemas.microsoft.com/office/drawing/2014/main" id="{DF8E29C6-EDA9-4E6C-ACE2-86150839C13D}"/>
              </a:ext>
            </a:extLst>
          </p:cNvPr>
          <p:cNvSpPr/>
          <p:nvPr/>
        </p:nvSpPr>
        <p:spPr>
          <a:xfrm>
            <a:off x="472192" y="3605138"/>
            <a:ext cx="981854" cy="140158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Where?</a:t>
            </a:r>
          </a:p>
        </p:txBody>
      </p:sp>
      <p:sp>
        <p:nvSpPr>
          <p:cNvPr id="9" name="Rectangle: Rounded Corners 8">
            <a:extLst>
              <a:ext uri="{FF2B5EF4-FFF2-40B4-BE49-F238E27FC236}">
                <a16:creationId xmlns:a16="http://schemas.microsoft.com/office/drawing/2014/main" id="{AD935B2D-177D-4C62-9654-F2AC0631C5E2}"/>
              </a:ext>
            </a:extLst>
          </p:cNvPr>
          <p:cNvSpPr/>
          <p:nvPr/>
        </p:nvSpPr>
        <p:spPr>
          <a:xfrm>
            <a:off x="1583960" y="3605138"/>
            <a:ext cx="5583835" cy="435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t>1/ Source of data, but we know </a:t>
            </a:r>
            <a:r>
              <a:rPr lang="en-US" i="1" dirty="0"/>
              <a:t>Local Controller </a:t>
            </a:r>
            <a:r>
              <a:rPr lang="en-US" dirty="0"/>
              <a:t>changes traffic flow</a:t>
            </a:r>
          </a:p>
        </p:txBody>
      </p:sp>
      <p:sp>
        <p:nvSpPr>
          <p:cNvPr id="11" name="Rectangle: Rounded Corners 10">
            <a:extLst>
              <a:ext uri="{FF2B5EF4-FFF2-40B4-BE49-F238E27FC236}">
                <a16:creationId xmlns:a16="http://schemas.microsoft.com/office/drawing/2014/main" id="{64955AA9-561D-4996-A369-8754E85962B9}"/>
              </a:ext>
            </a:extLst>
          </p:cNvPr>
          <p:cNvSpPr/>
          <p:nvPr/>
        </p:nvSpPr>
        <p:spPr>
          <a:xfrm>
            <a:off x="1583960" y="4088128"/>
            <a:ext cx="5583835" cy="435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t>2/ Probably OK, but must ensure no changes in flow across LAN</a:t>
            </a:r>
          </a:p>
        </p:txBody>
      </p:sp>
      <p:sp>
        <p:nvSpPr>
          <p:cNvPr id="12" name="Rectangle: Rounded Corners 11">
            <a:extLst>
              <a:ext uri="{FF2B5EF4-FFF2-40B4-BE49-F238E27FC236}">
                <a16:creationId xmlns:a16="http://schemas.microsoft.com/office/drawing/2014/main" id="{8CDF0679-D44D-45FE-9B67-698CFFB2B9C4}"/>
              </a:ext>
            </a:extLst>
          </p:cNvPr>
          <p:cNvSpPr/>
          <p:nvPr/>
        </p:nvSpPr>
        <p:spPr>
          <a:xfrm>
            <a:off x="1583961" y="4576196"/>
            <a:ext cx="5583834" cy="435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t>3/ Server seems to have the problem and all changes are in effect</a:t>
            </a:r>
          </a:p>
        </p:txBody>
      </p:sp>
      <p:pic>
        <p:nvPicPr>
          <p:cNvPr id="14" name="Graphic 13" descr="Close with solid fill">
            <a:extLst>
              <a:ext uri="{FF2B5EF4-FFF2-40B4-BE49-F238E27FC236}">
                <a16:creationId xmlns:a16="http://schemas.microsoft.com/office/drawing/2014/main" id="{69A9DEA9-1BC8-4913-9F8D-33817B8B97E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327693" y="3626818"/>
            <a:ext cx="392241" cy="392241"/>
          </a:xfrm>
          <a:prstGeom prst="rect">
            <a:avLst/>
          </a:prstGeom>
        </p:spPr>
      </p:pic>
      <p:pic>
        <p:nvPicPr>
          <p:cNvPr id="15" name="Graphic 14" descr="Close with solid fill">
            <a:extLst>
              <a:ext uri="{FF2B5EF4-FFF2-40B4-BE49-F238E27FC236}">
                <a16:creationId xmlns:a16="http://schemas.microsoft.com/office/drawing/2014/main" id="{350FCEF0-E3E9-44DA-BE4B-1B4E5AF809B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327692" y="4119437"/>
            <a:ext cx="392241" cy="392241"/>
          </a:xfrm>
          <a:prstGeom prst="rect">
            <a:avLst/>
          </a:prstGeom>
        </p:spPr>
      </p:pic>
    </p:spTree>
    <p:extLst>
      <p:ext uri="{BB962C8B-B14F-4D97-AF65-F5344CB8AC3E}">
        <p14:creationId xmlns:p14="http://schemas.microsoft.com/office/powerpoint/2010/main" val="140781443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5B673C-77E4-49FB-A793-6037962FBE0D}"/>
              </a:ext>
            </a:extLst>
          </p:cNvPr>
          <p:cNvSpPr>
            <a:spLocks noGrp="1"/>
          </p:cNvSpPr>
          <p:nvPr>
            <p:ph type="title"/>
          </p:nvPr>
        </p:nvSpPr>
        <p:spPr/>
        <p:txBody>
          <a:bodyPr/>
          <a:lstStyle/>
          <a:p>
            <a:r>
              <a:rPr lang="en-US" dirty="0"/>
              <a:t>Packet Mangling</a:t>
            </a:r>
          </a:p>
        </p:txBody>
      </p:sp>
      <p:pic>
        <p:nvPicPr>
          <p:cNvPr id="6" name="Picture 5">
            <a:extLst>
              <a:ext uri="{FF2B5EF4-FFF2-40B4-BE49-F238E27FC236}">
                <a16:creationId xmlns:a16="http://schemas.microsoft.com/office/drawing/2014/main" id="{3230BF09-9ADC-4E9A-B9CD-D11A4F03761E}"/>
              </a:ext>
            </a:extLst>
          </p:cNvPr>
          <p:cNvPicPr>
            <a:picLocks noChangeAspect="1"/>
          </p:cNvPicPr>
          <p:nvPr/>
        </p:nvPicPr>
        <p:blipFill>
          <a:blip r:embed="rId2"/>
          <a:stretch>
            <a:fillRect/>
          </a:stretch>
        </p:blipFill>
        <p:spPr>
          <a:xfrm>
            <a:off x="1705436" y="1472636"/>
            <a:ext cx="5583836" cy="1955670"/>
          </a:xfrm>
          <a:prstGeom prst="rect">
            <a:avLst/>
          </a:prstGeom>
        </p:spPr>
      </p:pic>
      <p:sp>
        <p:nvSpPr>
          <p:cNvPr id="8" name="Rectangle: Rounded Corners 7">
            <a:extLst>
              <a:ext uri="{FF2B5EF4-FFF2-40B4-BE49-F238E27FC236}">
                <a16:creationId xmlns:a16="http://schemas.microsoft.com/office/drawing/2014/main" id="{DF8E29C6-EDA9-4E6C-ACE2-86150839C13D}"/>
              </a:ext>
            </a:extLst>
          </p:cNvPr>
          <p:cNvSpPr/>
          <p:nvPr/>
        </p:nvSpPr>
        <p:spPr>
          <a:xfrm>
            <a:off x="472192" y="3605138"/>
            <a:ext cx="981854" cy="140158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Where?</a:t>
            </a:r>
          </a:p>
        </p:txBody>
      </p:sp>
      <p:sp>
        <p:nvSpPr>
          <p:cNvPr id="9" name="Rectangle: Rounded Corners 8">
            <a:extLst>
              <a:ext uri="{FF2B5EF4-FFF2-40B4-BE49-F238E27FC236}">
                <a16:creationId xmlns:a16="http://schemas.microsoft.com/office/drawing/2014/main" id="{AD935B2D-177D-4C62-9654-F2AC0631C5E2}"/>
              </a:ext>
            </a:extLst>
          </p:cNvPr>
          <p:cNvSpPr/>
          <p:nvPr/>
        </p:nvSpPr>
        <p:spPr>
          <a:xfrm>
            <a:off x="1583960" y="3605138"/>
            <a:ext cx="5583835" cy="435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t>1/ Source of data, but we know </a:t>
            </a:r>
            <a:r>
              <a:rPr lang="en-US" i="1" dirty="0"/>
              <a:t>Local Controller </a:t>
            </a:r>
            <a:r>
              <a:rPr lang="en-US" dirty="0"/>
              <a:t>changes traffic flow</a:t>
            </a:r>
          </a:p>
        </p:txBody>
      </p:sp>
      <p:sp>
        <p:nvSpPr>
          <p:cNvPr id="11" name="Rectangle: Rounded Corners 10">
            <a:extLst>
              <a:ext uri="{FF2B5EF4-FFF2-40B4-BE49-F238E27FC236}">
                <a16:creationId xmlns:a16="http://schemas.microsoft.com/office/drawing/2014/main" id="{64955AA9-561D-4996-A369-8754E85962B9}"/>
              </a:ext>
            </a:extLst>
          </p:cNvPr>
          <p:cNvSpPr/>
          <p:nvPr/>
        </p:nvSpPr>
        <p:spPr>
          <a:xfrm>
            <a:off x="1583960" y="4088128"/>
            <a:ext cx="5583835" cy="435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t>2/ Probably OK, but must ensure no changes in flow across LAN</a:t>
            </a:r>
          </a:p>
        </p:txBody>
      </p:sp>
      <p:sp>
        <p:nvSpPr>
          <p:cNvPr id="12" name="Rectangle: Rounded Corners 11">
            <a:extLst>
              <a:ext uri="{FF2B5EF4-FFF2-40B4-BE49-F238E27FC236}">
                <a16:creationId xmlns:a16="http://schemas.microsoft.com/office/drawing/2014/main" id="{8CDF0679-D44D-45FE-9B67-698CFFB2B9C4}"/>
              </a:ext>
            </a:extLst>
          </p:cNvPr>
          <p:cNvSpPr/>
          <p:nvPr/>
        </p:nvSpPr>
        <p:spPr>
          <a:xfrm>
            <a:off x="1583961" y="4576196"/>
            <a:ext cx="5583834" cy="435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t>3/ Server seems to have the problem and all changes are in effect</a:t>
            </a:r>
          </a:p>
        </p:txBody>
      </p:sp>
      <p:pic>
        <p:nvPicPr>
          <p:cNvPr id="14" name="Graphic 13" descr="Close with solid fill">
            <a:extLst>
              <a:ext uri="{FF2B5EF4-FFF2-40B4-BE49-F238E27FC236}">
                <a16:creationId xmlns:a16="http://schemas.microsoft.com/office/drawing/2014/main" id="{69A9DEA9-1BC8-4913-9F8D-33817B8B97E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327693" y="3626818"/>
            <a:ext cx="392241" cy="392241"/>
          </a:xfrm>
          <a:prstGeom prst="rect">
            <a:avLst/>
          </a:prstGeom>
        </p:spPr>
      </p:pic>
      <p:pic>
        <p:nvPicPr>
          <p:cNvPr id="15" name="Graphic 14" descr="Close with solid fill">
            <a:extLst>
              <a:ext uri="{FF2B5EF4-FFF2-40B4-BE49-F238E27FC236}">
                <a16:creationId xmlns:a16="http://schemas.microsoft.com/office/drawing/2014/main" id="{350FCEF0-E3E9-44DA-BE4B-1B4E5AF809B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327692" y="4119437"/>
            <a:ext cx="392241" cy="392241"/>
          </a:xfrm>
          <a:prstGeom prst="rect">
            <a:avLst/>
          </a:prstGeom>
        </p:spPr>
      </p:pic>
      <p:pic>
        <p:nvPicPr>
          <p:cNvPr id="17" name="Graphic 16" descr="Checkmark with solid fill">
            <a:extLst>
              <a:ext uri="{FF2B5EF4-FFF2-40B4-BE49-F238E27FC236}">
                <a16:creationId xmlns:a16="http://schemas.microsoft.com/office/drawing/2014/main" id="{2F6FA8D0-7252-41FF-9F14-BEA61EC16627}"/>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327693" y="4575392"/>
            <a:ext cx="392241" cy="437209"/>
          </a:xfrm>
          <a:prstGeom prst="rect">
            <a:avLst/>
          </a:prstGeom>
        </p:spPr>
      </p:pic>
    </p:spTree>
    <p:extLst>
      <p:ext uri="{BB962C8B-B14F-4D97-AF65-F5344CB8AC3E}">
        <p14:creationId xmlns:p14="http://schemas.microsoft.com/office/powerpoint/2010/main" val="38850688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CFF35A-D4D8-4923-83CB-E5B6DC4A8BC5}"/>
              </a:ext>
            </a:extLst>
          </p:cNvPr>
          <p:cNvSpPr>
            <a:spLocks noGrp="1"/>
          </p:cNvSpPr>
          <p:nvPr>
            <p:ph type="title"/>
          </p:nvPr>
        </p:nvSpPr>
        <p:spPr/>
        <p:txBody>
          <a:bodyPr/>
          <a:lstStyle/>
          <a:p>
            <a:r>
              <a:rPr lang="en-US" dirty="0"/>
              <a:t>Packet Mangling</a:t>
            </a:r>
          </a:p>
        </p:txBody>
      </p:sp>
      <p:pic>
        <p:nvPicPr>
          <p:cNvPr id="7" name="Picture 6">
            <a:extLst>
              <a:ext uri="{FF2B5EF4-FFF2-40B4-BE49-F238E27FC236}">
                <a16:creationId xmlns:a16="http://schemas.microsoft.com/office/drawing/2014/main" id="{55A3B23F-39AE-44C8-8172-9D7E0CD17CB9}"/>
              </a:ext>
            </a:extLst>
          </p:cNvPr>
          <p:cNvPicPr>
            <a:picLocks noChangeAspect="1"/>
          </p:cNvPicPr>
          <p:nvPr/>
        </p:nvPicPr>
        <p:blipFill>
          <a:blip r:embed="rId2"/>
          <a:stretch>
            <a:fillRect/>
          </a:stretch>
        </p:blipFill>
        <p:spPr>
          <a:xfrm>
            <a:off x="785274" y="1875234"/>
            <a:ext cx="7573452" cy="1452581"/>
          </a:xfrm>
          <a:prstGeom prst="rect">
            <a:avLst/>
          </a:prstGeom>
        </p:spPr>
      </p:pic>
      <p:sp>
        <p:nvSpPr>
          <p:cNvPr id="9" name="TextBox 8">
            <a:extLst>
              <a:ext uri="{FF2B5EF4-FFF2-40B4-BE49-F238E27FC236}">
                <a16:creationId xmlns:a16="http://schemas.microsoft.com/office/drawing/2014/main" id="{60D10392-AB05-4FA3-AEE4-6D569AB629E1}"/>
              </a:ext>
            </a:extLst>
          </p:cNvPr>
          <p:cNvSpPr txBox="1"/>
          <p:nvPr/>
        </p:nvSpPr>
        <p:spPr>
          <a:xfrm>
            <a:off x="1596453" y="3844781"/>
            <a:ext cx="4174761" cy="830997"/>
          </a:xfrm>
          <a:prstGeom prst="rect">
            <a:avLst/>
          </a:prstGeom>
          <a:noFill/>
        </p:spPr>
        <p:txBody>
          <a:bodyPr wrap="square" rtlCol="0">
            <a:spAutoFit/>
          </a:bodyPr>
          <a:lstStyle/>
          <a:p>
            <a:pPr marL="342900" indent="-342900">
              <a:buAutoNum type="arabicPeriod"/>
            </a:pPr>
            <a:r>
              <a:rPr lang="en-US" sz="1600" i="1" dirty="0">
                <a:solidFill>
                  <a:srgbClr val="C00000"/>
                </a:solidFill>
              </a:rPr>
              <a:t>Select</a:t>
            </a:r>
            <a:r>
              <a:rPr lang="en-US" sz="1600" dirty="0"/>
              <a:t> </a:t>
            </a:r>
            <a:r>
              <a:rPr lang="en-US" sz="1600" dirty="0">
                <a:latin typeface="Courier New" panose="02070309020205020404" pitchFamily="49" charset="0"/>
                <a:cs typeface="Courier New" panose="02070309020205020404" pitchFamily="49" charset="0"/>
              </a:rPr>
              <a:t>TCP</a:t>
            </a:r>
            <a:r>
              <a:rPr lang="en-US" sz="1600" dirty="0"/>
              <a:t> traffic</a:t>
            </a:r>
          </a:p>
          <a:p>
            <a:pPr marL="342900" indent="-342900">
              <a:buAutoNum type="arabicPeriod"/>
            </a:pPr>
            <a:r>
              <a:rPr lang="en-US" sz="1600" dirty="0"/>
              <a:t>At given frame offset, </a:t>
            </a:r>
            <a:r>
              <a:rPr lang="en-US" sz="1600" i="1" dirty="0">
                <a:solidFill>
                  <a:srgbClr val="C00000"/>
                </a:solidFill>
              </a:rPr>
              <a:t>set</a:t>
            </a:r>
            <a:r>
              <a:rPr lang="en-US" sz="1600" dirty="0"/>
              <a:t> bit[s] or byte[s]</a:t>
            </a:r>
          </a:p>
          <a:p>
            <a:pPr marL="342900" indent="-342900">
              <a:buAutoNum type="arabicPeriod"/>
            </a:pPr>
            <a:r>
              <a:rPr lang="en-US" sz="1600" i="1" dirty="0">
                <a:solidFill>
                  <a:srgbClr val="C00000"/>
                </a:solidFill>
              </a:rPr>
              <a:t>Recalculate</a:t>
            </a:r>
            <a:r>
              <a:rPr lang="en-US" sz="1600" dirty="0"/>
              <a:t> </a:t>
            </a:r>
            <a:r>
              <a:rPr lang="en-US" sz="1600" dirty="0">
                <a:latin typeface="Courier New" panose="02070309020205020404" pitchFamily="49" charset="0"/>
                <a:cs typeface="Courier New" panose="02070309020205020404" pitchFamily="49" charset="0"/>
              </a:rPr>
              <a:t>TCP/IP/Eth</a:t>
            </a:r>
            <a:r>
              <a:rPr lang="en-US" sz="1600" dirty="0"/>
              <a:t> checksums</a:t>
            </a:r>
          </a:p>
        </p:txBody>
      </p:sp>
      <p:sp>
        <p:nvSpPr>
          <p:cNvPr id="10" name="Rectangle: Single Corner Snipped 9">
            <a:extLst>
              <a:ext uri="{FF2B5EF4-FFF2-40B4-BE49-F238E27FC236}">
                <a16:creationId xmlns:a16="http://schemas.microsoft.com/office/drawing/2014/main" id="{0D619ED8-8B71-4023-BC24-AB119A14B4EF}"/>
              </a:ext>
            </a:extLst>
          </p:cNvPr>
          <p:cNvSpPr/>
          <p:nvPr/>
        </p:nvSpPr>
        <p:spPr>
          <a:xfrm>
            <a:off x="367517" y="3919578"/>
            <a:ext cx="1073694" cy="602508"/>
          </a:xfrm>
          <a:prstGeom prst="snip1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t>Note the operation</a:t>
            </a:r>
          </a:p>
        </p:txBody>
      </p:sp>
      <p:sp>
        <p:nvSpPr>
          <p:cNvPr id="12" name="Rectangle: Rounded Corners 11">
            <a:extLst>
              <a:ext uri="{FF2B5EF4-FFF2-40B4-BE49-F238E27FC236}">
                <a16:creationId xmlns:a16="http://schemas.microsoft.com/office/drawing/2014/main" id="{C6591F66-3592-492A-8C18-6A50B5CB16A4}"/>
              </a:ext>
            </a:extLst>
          </p:cNvPr>
          <p:cNvSpPr/>
          <p:nvPr/>
        </p:nvSpPr>
        <p:spPr>
          <a:xfrm>
            <a:off x="1536493" y="3762531"/>
            <a:ext cx="4234721" cy="981856"/>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8908879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0C00FD-A98F-4515-AE24-5B558496C327}"/>
              </a:ext>
            </a:extLst>
          </p:cNvPr>
          <p:cNvSpPr>
            <a:spLocks noGrp="1"/>
          </p:cNvSpPr>
          <p:nvPr>
            <p:ph type="title"/>
          </p:nvPr>
        </p:nvSpPr>
        <p:spPr/>
        <p:txBody>
          <a:bodyPr/>
          <a:lstStyle/>
          <a:p>
            <a:r>
              <a:rPr lang="en-US" dirty="0"/>
              <a:t>Packet Mangling</a:t>
            </a:r>
          </a:p>
        </p:txBody>
      </p:sp>
      <p:pic>
        <p:nvPicPr>
          <p:cNvPr id="5" name="Picture 4">
            <a:extLst>
              <a:ext uri="{FF2B5EF4-FFF2-40B4-BE49-F238E27FC236}">
                <a16:creationId xmlns:a16="http://schemas.microsoft.com/office/drawing/2014/main" id="{1F237632-254A-4376-B5A4-B5E0B7A807BE}"/>
              </a:ext>
            </a:extLst>
          </p:cNvPr>
          <p:cNvPicPr>
            <a:picLocks noChangeAspect="1"/>
          </p:cNvPicPr>
          <p:nvPr/>
        </p:nvPicPr>
        <p:blipFill>
          <a:blip r:embed="rId2"/>
          <a:stretch>
            <a:fillRect/>
          </a:stretch>
        </p:blipFill>
        <p:spPr>
          <a:xfrm>
            <a:off x="544271" y="1759408"/>
            <a:ext cx="8055458" cy="2356493"/>
          </a:xfrm>
          <a:prstGeom prst="rect">
            <a:avLst/>
          </a:prstGeom>
        </p:spPr>
      </p:pic>
    </p:spTree>
    <p:extLst>
      <p:ext uri="{BB962C8B-B14F-4D97-AF65-F5344CB8AC3E}">
        <p14:creationId xmlns:p14="http://schemas.microsoft.com/office/powerpoint/2010/main" val="332955696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2D0B70-8759-4135-99C9-5F05DCD17CFD}"/>
              </a:ext>
            </a:extLst>
          </p:cNvPr>
          <p:cNvSpPr>
            <a:spLocks noGrp="1"/>
          </p:cNvSpPr>
          <p:nvPr>
            <p:ph type="title"/>
          </p:nvPr>
        </p:nvSpPr>
        <p:spPr/>
        <p:txBody>
          <a:bodyPr/>
          <a:lstStyle/>
          <a:p>
            <a:r>
              <a:rPr lang="en-US" dirty="0"/>
              <a:t>Hypothesis Test 1</a:t>
            </a:r>
          </a:p>
        </p:txBody>
      </p:sp>
      <p:sp>
        <p:nvSpPr>
          <p:cNvPr id="3" name="Text Placeholder 2">
            <a:extLst>
              <a:ext uri="{FF2B5EF4-FFF2-40B4-BE49-F238E27FC236}">
                <a16:creationId xmlns:a16="http://schemas.microsoft.com/office/drawing/2014/main" id="{9442B20C-C441-461F-B75A-F62E0537DD1C}"/>
              </a:ext>
            </a:extLst>
          </p:cNvPr>
          <p:cNvSpPr>
            <a:spLocks noGrp="1"/>
          </p:cNvSpPr>
          <p:nvPr>
            <p:ph type="body" idx="1"/>
          </p:nvPr>
        </p:nvSpPr>
        <p:spPr>
          <a:xfrm>
            <a:off x="239087" y="1618700"/>
            <a:ext cx="8278974" cy="3231000"/>
          </a:xfrm>
        </p:spPr>
        <p:txBody>
          <a:bodyPr/>
          <a:lstStyle/>
          <a:p>
            <a:r>
              <a:rPr lang="en-US" dirty="0"/>
              <a:t>Dataset: 4_LocalCtrlClearPUSH.pcapng</a:t>
            </a:r>
          </a:p>
          <a:p>
            <a:pPr lvl="1"/>
            <a:r>
              <a:rPr lang="en-US" dirty="0"/>
              <a:t>Review change in PSH bit; no effect on system behavior</a:t>
            </a:r>
          </a:p>
        </p:txBody>
      </p:sp>
      <p:pic>
        <p:nvPicPr>
          <p:cNvPr id="6" name="Picture 5">
            <a:extLst>
              <a:ext uri="{FF2B5EF4-FFF2-40B4-BE49-F238E27FC236}">
                <a16:creationId xmlns:a16="http://schemas.microsoft.com/office/drawing/2014/main" id="{2A5D93AC-EFB7-4CD3-A99A-52C2E99B839C}"/>
              </a:ext>
            </a:extLst>
          </p:cNvPr>
          <p:cNvPicPr>
            <a:picLocks noChangeAspect="1"/>
          </p:cNvPicPr>
          <p:nvPr/>
        </p:nvPicPr>
        <p:blipFill>
          <a:blip r:embed="rId2"/>
          <a:stretch>
            <a:fillRect/>
          </a:stretch>
        </p:blipFill>
        <p:spPr>
          <a:xfrm>
            <a:off x="625940" y="2571749"/>
            <a:ext cx="7674005" cy="2362405"/>
          </a:xfrm>
          <a:prstGeom prst="rect">
            <a:avLst/>
          </a:prstGeom>
        </p:spPr>
      </p:pic>
      <p:pic>
        <p:nvPicPr>
          <p:cNvPr id="5" name="Graphic 4" descr="Close with solid fill">
            <a:extLst>
              <a:ext uri="{FF2B5EF4-FFF2-40B4-BE49-F238E27FC236}">
                <a16:creationId xmlns:a16="http://schemas.microsoft.com/office/drawing/2014/main" id="{23342850-5526-4E69-8730-90B1B7467C3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990514" y="1358268"/>
            <a:ext cx="914400" cy="914400"/>
          </a:xfrm>
          <a:prstGeom prst="rect">
            <a:avLst/>
          </a:prstGeom>
        </p:spPr>
      </p:pic>
    </p:spTree>
    <p:extLst>
      <p:ext uri="{BB962C8B-B14F-4D97-AF65-F5344CB8AC3E}">
        <p14:creationId xmlns:p14="http://schemas.microsoft.com/office/powerpoint/2010/main" val="30947192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2D0B70-8759-4135-99C9-5F05DCD17CFD}"/>
              </a:ext>
            </a:extLst>
          </p:cNvPr>
          <p:cNvSpPr>
            <a:spLocks noGrp="1"/>
          </p:cNvSpPr>
          <p:nvPr>
            <p:ph type="title"/>
          </p:nvPr>
        </p:nvSpPr>
        <p:spPr/>
        <p:txBody>
          <a:bodyPr/>
          <a:lstStyle/>
          <a:p>
            <a:r>
              <a:rPr lang="en-US" dirty="0"/>
              <a:t>Hypothesis Test 2</a:t>
            </a:r>
          </a:p>
        </p:txBody>
      </p:sp>
      <p:sp>
        <p:nvSpPr>
          <p:cNvPr id="3" name="Text Placeholder 2">
            <a:extLst>
              <a:ext uri="{FF2B5EF4-FFF2-40B4-BE49-F238E27FC236}">
                <a16:creationId xmlns:a16="http://schemas.microsoft.com/office/drawing/2014/main" id="{9442B20C-C441-461F-B75A-F62E0537DD1C}"/>
              </a:ext>
            </a:extLst>
          </p:cNvPr>
          <p:cNvSpPr>
            <a:spLocks noGrp="1"/>
          </p:cNvSpPr>
          <p:nvPr>
            <p:ph type="body" idx="1"/>
          </p:nvPr>
        </p:nvSpPr>
        <p:spPr>
          <a:xfrm>
            <a:off x="92279" y="1442906"/>
            <a:ext cx="7373923" cy="3406794"/>
          </a:xfrm>
        </p:spPr>
        <p:txBody>
          <a:bodyPr/>
          <a:lstStyle/>
          <a:p>
            <a:r>
              <a:rPr lang="en-US" i="1" dirty="0"/>
              <a:t>Server can’t handle TLS records that cross segment boundary</a:t>
            </a:r>
          </a:p>
          <a:p>
            <a:r>
              <a:rPr lang="en-US" dirty="0"/>
              <a:t>Approach to test</a:t>
            </a:r>
          </a:p>
          <a:p>
            <a:pPr lvl="1"/>
            <a:r>
              <a:rPr lang="en-US" dirty="0">
                <a:solidFill>
                  <a:srgbClr val="C00000"/>
                </a:solidFill>
              </a:rPr>
              <a:t>Make my own client </a:t>
            </a:r>
            <a:r>
              <a:rPr lang="en-US" dirty="0"/>
              <a:t>and vary parameters (MSS, timing) to get TLS records to move within the segments  </a:t>
            </a:r>
          </a:p>
          <a:p>
            <a:pPr lvl="1"/>
            <a:r>
              <a:rPr lang="en-US" dirty="0"/>
              <a:t>Use Python and a </a:t>
            </a:r>
            <a:r>
              <a:rPr lang="en-US" b="1" dirty="0"/>
              <a:t>lot</a:t>
            </a:r>
            <a:r>
              <a:rPr lang="en-US" dirty="0"/>
              <a:t> of Google/Stack Exchange</a:t>
            </a:r>
          </a:p>
          <a:p>
            <a:pPr lvl="2"/>
            <a:r>
              <a:rPr lang="en-US" dirty="0"/>
              <a:t>Might use </a:t>
            </a:r>
            <a:r>
              <a:rPr lang="en-US" dirty="0" err="1"/>
              <a:t>ChatGPT</a:t>
            </a:r>
            <a:r>
              <a:rPr lang="en-US" dirty="0"/>
              <a:t> today…</a:t>
            </a:r>
          </a:p>
          <a:p>
            <a:pPr lvl="1"/>
            <a:r>
              <a:rPr lang="en-US" dirty="0"/>
              <a:t>No developer here – don’t play one at work, didn’t sleep at a Holiday Inn Express last night, so a </a:t>
            </a:r>
            <a:r>
              <a:rPr lang="en-US" b="1" dirty="0"/>
              <a:t>lot</a:t>
            </a:r>
            <a:r>
              <a:rPr lang="en-US" dirty="0"/>
              <a:t> of Google</a:t>
            </a:r>
          </a:p>
          <a:p>
            <a:pPr lvl="1"/>
            <a:endParaRPr lang="en-US" dirty="0"/>
          </a:p>
        </p:txBody>
      </p:sp>
      <p:pic>
        <p:nvPicPr>
          <p:cNvPr id="6" name="Picture 5">
            <a:extLst>
              <a:ext uri="{FF2B5EF4-FFF2-40B4-BE49-F238E27FC236}">
                <a16:creationId xmlns:a16="http://schemas.microsoft.com/office/drawing/2014/main" id="{37E039D9-47EF-48E8-9BF0-807FE553B320}"/>
              </a:ext>
            </a:extLst>
          </p:cNvPr>
          <p:cNvPicPr>
            <a:picLocks noChangeAspect="1"/>
          </p:cNvPicPr>
          <p:nvPr/>
        </p:nvPicPr>
        <p:blipFill>
          <a:blip r:embed="rId3"/>
          <a:stretch>
            <a:fillRect/>
          </a:stretch>
        </p:blipFill>
        <p:spPr>
          <a:xfrm>
            <a:off x="7134089" y="3757404"/>
            <a:ext cx="1917632" cy="937509"/>
          </a:xfrm>
          <a:prstGeom prst="rect">
            <a:avLst/>
          </a:prstGeom>
        </p:spPr>
      </p:pic>
    </p:spTree>
    <p:extLst>
      <p:ext uri="{BB962C8B-B14F-4D97-AF65-F5344CB8AC3E}">
        <p14:creationId xmlns:p14="http://schemas.microsoft.com/office/powerpoint/2010/main" val="87250424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2D0B70-8759-4135-99C9-5F05DCD17CFD}"/>
              </a:ext>
            </a:extLst>
          </p:cNvPr>
          <p:cNvSpPr>
            <a:spLocks noGrp="1"/>
          </p:cNvSpPr>
          <p:nvPr>
            <p:ph type="title"/>
          </p:nvPr>
        </p:nvSpPr>
        <p:spPr/>
        <p:txBody>
          <a:bodyPr/>
          <a:lstStyle/>
          <a:p>
            <a:r>
              <a:rPr lang="en-US" dirty="0"/>
              <a:t>Change Segmentation</a:t>
            </a:r>
          </a:p>
        </p:txBody>
      </p:sp>
      <p:pic>
        <p:nvPicPr>
          <p:cNvPr id="2050" name="Picture 2">
            <a:extLst>
              <a:ext uri="{FF2B5EF4-FFF2-40B4-BE49-F238E27FC236}">
                <a16:creationId xmlns:a16="http://schemas.microsoft.com/office/drawing/2014/main" id="{F4A0A974-EBD1-4452-A1C5-353245519A0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774694"/>
            <a:ext cx="9144000" cy="2649537"/>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C0CAD1C9-CBAD-4B7C-84A6-2144656E130F}"/>
              </a:ext>
            </a:extLst>
          </p:cNvPr>
          <p:cNvSpPr txBox="1"/>
          <p:nvPr/>
        </p:nvSpPr>
        <p:spPr>
          <a:xfrm>
            <a:off x="0" y="3825944"/>
            <a:ext cx="5808945" cy="1323439"/>
          </a:xfrm>
          <a:prstGeom prst="rect">
            <a:avLst/>
          </a:prstGeom>
          <a:noFill/>
        </p:spPr>
        <p:txBody>
          <a:bodyPr wrap="square" rtlCol="0">
            <a:spAutoFit/>
          </a:bodyPr>
          <a:lstStyle/>
          <a:p>
            <a:pPr marL="285750" indent="-285750">
              <a:buFont typeface="Arial" panose="020B0604020202020204" pitchFamily="34" charset="0"/>
              <a:buChar char="•"/>
            </a:pPr>
            <a:r>
              <a:rPr lang="en-US" sz="1600" dirty="0"/>
              <a:t>Try to do this w/o a product</a:t>
            </a:r>
          </a:p>
          <a:p>
            <a:pPr marL="285750" indent="-285750">
              <a:buFont typeface="Arial" panose="020B0604020202020204" pitchFamily="34" charset="0"/>
              <a:buChar char="•"/>
            </a:pPr>
            <a:r>
              <a:rPr lang="en-US" sz="1600" dirty="0"/>
              <a:t>Why?  Because I can’t, not sure development team can in any reasonable time and sometimes we go fishing… not always easy to convince others to spend time and money on a fishing trip</a:t>
            </a:r>
          </a:p>
        </p:txBody>
      </p:sp>
      <p:pic>
        <p:nvPicPr>
          <p:cNvPr id="7" name="Graphic 6" descr="Fishing with solid fill">
            <a:extLst>
              <a:ext uri="{FF2B5EF4-FFF2-40B4-BE49-F238E27FC236}">
                <a16:creationId xmlns:a16="http://schemas.microsoft.com/office/drawing/2014/main" id="{53D8F1A1-9169-4B12-8378-22BDE7678DC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859486" y="1452699"/>
            <a:ext cx="914400" cy="914400"/>
          </a:xfrm>
          <a:prstGeom prst="rect">
            <a:avLst/>
          </a:prstGeom>
        </p:spPr>
      </p:pic>
    </p:spTree>
    <p:extLst>
      <p:ext uri="{BB962C8B-B14F-4D97-AF65-F5344CB8AC3E}">
        <p14:creationId xmlns:p14="http://schemas.microsoft.com/office/powerpoint/2010/main" val="146023622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2D0B70-8759-4135-99C9-5F05DCD17CFD}"/>
              </a:ext>
            </a:extLst>
          </p:cNvPr>
          <p:cNvSpPr>
            <a:spLocks noGrp="1"/>
          </p:cNvSpPr>
          <p:nvPr>
            <p:ph type="title"/>
          </p:nvPr>
        </p:nvSpPr>
        <p:spPr/>
        <p:txBody>
          <a:bodyPr/>
          <a:lstStyle/>
          <a:p>
            <a:r>
              <a:rPr lang="en-US" dirty="0"/>
              <a:t>Change Segmentation</a:t>
            </a:r>
          </a:p>
        </p:txBody>
      </p:sp>
      <p:sp>
        <p:nvSpPr>
          <p:cNvPr id="3" name="Text Placeholder 2">
            <a:extLst>
              <a:ext uri="{FF2B5EF4-FFF2-40B4-BE49-F238E27FC236}">
                <a16:creationId xmlns:a16="http://schemas.microsoft.com/office/drawing/2014/main" id="{9442B20C-C441-461F-B75A-F62E0537DD1C}"/>
              </a:ext>
            </a:extLst>
          </p:cNvPr>
          <p:cNvSpPr>
            <a:spLocks noGrp="1"/>
          </p:cNvSpPr>
          <p:nvPr>
            <p:ph type="body" idx="1"/>
          </p:nvPr>
        </p:nvSpPr>
        <p:spPr>
          <a:xfrm>
            <a:off x="771649" y="1618700"/>
            <a:ext cx="7650897" cy="3231000"/>
          </a:xfrm>
        </p:spPr>
        <p:txBody>
          <a:bodyPr/>
          <a:lstStyle/>
          <a:p>
            <a:r>
              <a:rPr lang="en-US" dirty="0"/>
              <a:t>Step 1 – figure out how to make my own client</a:t>
            </a:r>
          </a:p>
          <a:p>
            <a:pPr lvl="1"/>
            <a:r>
              <a:rPr lang="en-US" b="1" dirty="0">
                <a:latin typeface="Courier New" panose="02070309020205020404" pitchFamily="49" charset="0"/>
                <a:cs typeface="Courier New" panose="02070309020205020404" pitchFamily="49" charset="0"/>
              </a:rPr>
              <a:t>--</a:t>
            </a:r>
            <a:r>
              <a:rPr lang="en-US" dirty="0">
                <a:latin typeface="Courier New" panose="02070309020205020404" pitchFamily="49" charset="0"/>
                <a:cs typeface="Courier New" panose="02070309020205020404" pitchFamily="49" charset="0"/>
              </a:rPr>
              <a:t> </a:t>
            </a:r>
            <a:r>
              <a:rPr lang="en-US" dirty="0"/>
              <a:t>Don’t know protocol or if we have enough to </a:t>
            </a:r>
            <a:r>
              <a:rPr lang="en-US" i="1" dirty="0"/>
              <a:t>fake it</a:t>
            </a:r>
          </a:p>
          <a:p>
            <a:pPr lvl="1"/>
            <a:r>
              <a:rPr lang="en-US" b="1" dirty="0">
                <a:latin typeface="Courier New" panose="02070309020205020404" pitchFamily="49" charset="0"/>
                <a:cs typeface="Courier New" panose="02070309020205020404" pitchFamily="49" charset="0"/>
              </a:rPr>
              <a:t>--</a:t>
            </a:r>
            <a:r>
              <a:rPr lang="en-US" dirty="0">
                <a:latin typeface="Courier New" panose="02070309020205020404" pitchFamily="49" charset="0"/>
                <a:cs typeface="Courier New" panose="02070309020205020404" pitchFamily="49" charset="0"/>
              </a:rPr>
              <a:t> </a:t>
            </a:r>
            <a:r>
              <a:rPr lang="en-US" dirty="0"/>
              <a:t>No guarantee of success in even running the test</a:t>
            </a:r>
          </a:p>
          <a:p>
            <a:pPr lvl="1"/>
            <a:r>
              <a:rPr lang="en-US" b="1" dirty="0">
                <a:latin typeface="Courier New" panose="02070309020205020404" pitchFamily="49" charset="0"/>
                <a:cs typeface="Courier New" panose="02070309020205020404" pitchFamily="49" charset="0"/>
              </a:rPr>
              <a:t>++</a:t>
            </a:r>
            <a:r>
              <a:rPr lang="en-US" dirty="0">
                <a:latin typeface="Courier New" panose="02070309020205020404" pitchFamily="49" charset="0"/>
                <a:cs typeface="Courier New" panose="02070309020205020404" pitchFamily="49" charset="0"/>
              </a:rPr>
              <a:t> </a:t>
            </a:r>
            <a:r>
              <a:rPr lang="en-US" dirty="0"/>
              <a:t>Lots of Python information on Stack Exchange</a:t>
            </a:r>
          </a:p>
          <a:p>
            <a:pPr lvl="1"/>
            <a:r>
              <a:rPr lang="en-US" b="1" dirty="0">
                <a:latin typeface="Courier New" panose="02070309020205020404" pitchFamily="49" charset="0"/>
                <a:cs typeface="Courier New" panose="02070309020205020404" pitchFamily="49" charset="0"/>
              </a:rPr>
              <a:t>++</a:t>
            </a:r>
            <a:r>
              <a:rPr lang="en-US" dirty="0">
                <a:latin typeface="Courier New" panose="02070309020205020404" pitchFamily="49" charset="0"/>
                <a:cs typeface="Courier New" panose="02070309020205020404" pitchFamily="49" charset="0"/>
              </a:rPr>
              <a:t> </a:t>
            </a:r>
            <a:r>
              <a:rPr lang="en-US" dirty="0"/>
              <a:t>Wireshark exported client-side protocol for us(!)</a:t>
            </a:r>
          </a:p>
          <a:p>
            <a:pPr lvl="1"/>
            <a:r>
              <a:rPr lang="en-US" b="1" dirty="0">
                <a:latin typeface="Courier New" panose="02070309020205020404" pitchFamily="49" charset="0"/>
                <a:cs typeface="Courier New" panose="02070309020205020404" pitchFamily="49" charset="0"/>
              </a:rPr>
              <a:t>++</a:t>
            </a:r>
            <a:r>
              <a:rPr lang="en-US" dirty="0">
                <a:latin typeface="Courier New" panose="02070309020205020404" pitchFamily="49" charset="0"/>
                <a:cs typeface="Courier New" panose="02070309020205020404" pitchFamily="49" charset="0"/>
              </a:rPr>
              <a:t> </a:t>
            </a:r>
            <a:r>
              <a:rPr lang="en-US" dirty="0"/>
              <a:t>Relatively easy to try</a:t>
            </a:r>
          </a:p>
          <a:p>
            <a:r>
              <a:rPr lang="en-US" dirty="0">
                <a:hlinkClick r:id="rId3"/>
              </a:rPr>
              <a:t>https://pypi.org/project/sslpsk/</a:t>
            </a:r>
            <a:endParaRPr lang="en-US" dirty="0"/>
          </a:p>
          <a:p>
            <a:r>
              <a:rPr lang="en-US" dirty="0">
                <a:hlinkClick r:id="rId4"/>
              </a:rPr>
              <a:t>https://www.geeksforgeeks.org/read-a-file-line-by-line-in-python/</a:t>
            </a:r>
            <a:endParaRPr lang="en-US" dirty="0"/>
          </a:p>
        </p:txBody>
      </p:sp>
    </p:spTree>
    <p:extLst>
      <p:ext uri="{BB962C8B-B14F-4D97-AF65-F5344CB8AC3E}">
        <p14:creationId xmlns:p14="http://schemas.microsoft.com/office/powerpoint/2010/main" val="11025563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51"/>
        <p:cNvGrpSpPr/>
        <p:nvPr/>
      </p:nvGrpSpPr>
      <p:grpSpPr>
        <a:xfrm>
          <a:off x="0" y="0"/>
          <a:ext cx="0" cy="0"/>
          <a:chOff x="0" y="0"/>
          <a:chExt cx="0" cy="0"/>
        </a:xfrm>
      </p:grpSpPr>
      <p:sp>
        <p:nvSpPr>
          <p:cNvPr id="52" name="Google Shape;52;p9"/>
          <p:cNvSpPr txBox="1">
            <a:spLocks noGrp="1"/>
          </p:cNvSpPr>
          <p:nvPr>
            <p:ph type="title"/>
          </p:nvPr>
        </p:nvSpPr>
        <p:spPr>
          <a:xfrm>
            <a:off x="1381250" y="922668"/>
            <a:ext cx="5589176" cy="4356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US" dirty="0"/>
              <a:t>The case of ‘</a:t>
            </a:r>
            <a:r>
              <a:rPr lang="en-US" i="1" dirty="0"/>
              <a:t>we added security and now the network is broken’</a:t>
            </a:r>
            <a:endParaRPr dirty="0"/>
          </a:p>
        </p:txBody>
      </p:sp>
      <p:pic>
        <p:nvPicPr>
          <p:cNvPr id="7" name="Picture 6">
            <a:extLst>
              <a:ext uri="{FF2B5EF4-FFF2-40B4-BE49-F238E27FC236}">
                <a16:creationId xmlns:a16="http://schemas.microsoft.com/office/drawing/2014/main" id="{1EB1FD31-F188-40F7-8677-E5461A3545D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80835" y="1457189"/>
            <a:ext cx="7182330" cy="2341076"/>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8">
            <a:extLst>
              <a:ext uri="{FF2B5EF4-FFF2-40B4-BE49-F238E27FC236}">
                <a16:creationId xmlns:a16="http://schemas.microsoft.com/office/drawing/2014/main" id="{39A239E3-41EC-4336-B36C-4C0C9854DFD0}"/>
              </a:ext>
            </a:extLst>
          </p:cNvPr>
          <p:cNvSpPr txBox="1"/>
          <p:nvPr/>
        </p:nvSpPr>
        <p:spPr>
          <a:xfrm>
            <a:off x="298782" y="3920437"/>
            <a:ext cx="8546436" cy="1200329"/>
          </a:xfrm>
          <a:prstGeom prst="rect">
            <a:avLst/>
          </a:prstGeom>
          <a:noFill/>
        </p:spPr>
        <p:txBody>
          <a:bodyPr wrap="square" rtlCol="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342900" indent="-342900">
              <a:buFont typeface="Arial" panose="020B0604020202020204" pitchFamily="34" charset="0"/>
              <a:buChar char="•"/>
            </a:pPr>
            <a:r>
              <a:rPr lang="en-US" sz="1800" i="1" dirty="0"/>
              <a:t>Process</a:t>
            </a:r>
            <a:r>
              <a:rPr lang="en-US" sz="1800" dirty="0"/>
              <a:t>: IoT device is locally controlled by Windows system &amp; sends reports to remote Linux platform</a:t>
            </a:r>
          </a:p>
          <a:p>
            <a:pPr marL="342900" indent="-342900">
              <a:buFont typeface="Arial" panose="020B0604020202020204" pitchFamily="34" charset="0"/>
              <a:buChar char="•"/>
            </a:pPr>
            <a:r>
              <a:rPr lang="en-US" sz="1800" i="1" dirty="0"/>
              <a:t>Problem</a:t>
            </a:r>
            <a:r>
              <a:rPr lang="en-US" sz="1800" dirty="0"/>
              <a:t>: Once security is enabled, reports are no longer available in database and error is generated (Linux log)</a:t>
            </a:r>
          </a:p>
        </p:txBody>
      </p:sp>
      <p:sp>
        <p:nvSpPr>
          <p:cNvPr id="5" name="Rectangle 4">
            <a:extLst>
              <a:ext uri="{FF2B5EF4-FFF2-40B4-BE49-F238E27FC236}">
                <a16:creationId xmlns:a16="http://schemas.microsoft.com/office/drawing/2014/main" id="{2D14BFFB-4EE0-4570-B438-150C5CE74EE4}"/>
              </a:ext>
            </a:extLst>
          </p:cNvPr>
          <p:cNvSpPr/>
          <p:nvPr/>
        </p:nvSpPr>
        <p:spPr>
          <a:xfrm>
            <a:off x="0" y="22734"/>
            <a:ext cx="6102953" cy="307777"/>
          </a:xfrm>
          <a:prstGeom prst="rect">
            <a:avLst/>
          </a:prstGeom>
        </p:spPr>
        <p:txBody>
          <a:bodyPr wrap="none">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i="1" dirty="0">
                <a:hlinkClick r:id="rId4"/>
              </a:rPr>
              <a:t>https://github.com/gacragg-github/Sharkfest2023</a:t>
            </a:r>
            <a:r>
              <a:rPr lang="en-US" dirty="0"/>
              <a:t> -or- </a:t>
            </a:r>
            <a:r>
              <a:rPr lang="en-US" i="1" dirty="0">
                <a:hlinkClick r:id="rId5"/>
              </a:rPr>
              <a:t>https://bit.ly/3MNrVSF</a:t>
            </a:r>
            <a:endParaRPr lang="en-US" i="1" dirty="0"/>
          </a:p>
        </p:txBody>
      </p:sp>
    </p:spTree>
    <p:extLst>
      <p:ext uri="{BB962C8B-B14F-4D97-AF65-F5344CB8AC3E}">
        <p14:creationId xmlns:p14="http://schemas.microsoft.com/office/powerpoint/2010/main" val="409109891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5FB3B0-766C-4182-AAF5-D86FDAC0408D}"/>
              </a:ext>
            </a:extLst>
          </p:cNvPr>
          <p:cNvSpPr>
            <a:spLocks noGrp="1"/>
          </p:cNvSpPr>
          <p:nvPr>
            <p:ph type="title"/>
          </p:nvPr>
        </p:nvSpPr>
        <p:spPr/>
        <p:txBody>
          <a:bodyPr/>
          <a:lstStyle/>
          <a:p>
            <a:r>
              <a:rPr lang="en-US" dirty="0"/>
              <a:t>Change Segmentation</a:t>
            </a:r>
          </a:p>
        </p:txBody>
      </p:sp>
      <p:pic>
        <p:nvPicPr>
          <p:cNvPr id="11" name="Picture 10">
            <a:extLst>
              <a:ext uri="{FF2B5EF4-FFF2-40B4-BE49-F238E27FC236}">
                <a16:creationId xmlns:a16="http://schemas.microsoft.com/office/drawing/2014/main" id="{15792264-63CD-4F0C-92A6-CAD8C9562F12}"/>
              </a:ext>
            </a:extLst>
          </p:cNvPr>
          <p:cNvPicPr>
            <a:picLocks noChangeAspect="1"/>
          </p:cNvPicPr>
          <p:nvPr/>
        </p:nvPicPr>
        <p:blipFill>
          <a:blip r:embed="rId2"/>
          <a:stretch>
            <a:fillRect/>
          </a:stretch>
        </p:blipFill>
        <p:spPr>
          <a:xfrm>
            <a:off x="320435" y="1542443"/>
            <a:ext cx="7023461" cy="3372023"/>
          </a:xfrm>
          <a:prstGeom prst="rect">
            <a:avLst/>
          </a:prstGeom>
        </p:spPr>
      </p:pic>
      <p:sp>
        <p:nvSpPr>
          <p:cNvPr id="12" name="TextBox 11">
            <a:extLst>
              <a:ext uri="{FF2B5EF4-FFF2-40B4-BE49-F238E27FC236}">
                <a16:creationId xmlns:a16="http://schemas.microsoft.com/office/drawing/2014/main" id="{F5969948-743A-4667-AF00-9DE068CF079C}"/>
              </a:ext>
            </a:extLst>
          </p:cNvPr>
          <p:cNvSpPr txBox="1"/>
          <p:nvPr/>
        </p:nvSpPr>
        <p:spPr>
          <a:xfrm>
            <a:off x="6184670" y="2207270"/>
            <a:ext cx="2768137" cy="523220"/>
          </a:xfrm>
          <a:prstGeom prst="rect">
            <a:avLst/>
          </a:prstGeom>
          <a:noFill/>
        </p:spPr>
        <p:txBody>
          <a:bodyPr wrap="square" rtlCol="0">
            <a:spAutoFit/>
          </a:bodyPr>
          <a:lstStyle/>
          <a:p>
            <a:r>
              <a:rPr lang="en-US" dirty="0"/>
              <a:t>Read Wireshark output line by line and strip LF, convert to bin</a:t>
            </a:r>
          </a:p>
        </p:txBody>
      </p:sp>
      <p:sp>
        <p:nvSpPr>
          <p:cNvPr id="13" name="TextBox 12">
            <a:extLst>
              <a:ext uri="{FF2B5EF4-FFF2-40B4-BE49-F238E27FC236}">
                <a16:creationId xmlns:a16="http://schemas.microsoft.com/office/drawing/2014/main" id="{2FE7CBAB-6417-4815-A116-C8034826D535}"/>
              </a:ext>
            </a:extLst>
          </p:cNvPr>
          <p:cNvSpPr txBox="1"/>
          <p:nvPr/>
        </p:nvSpPr>
        <p:spPr>
          <a:xfrm>
            <a:off x="6184669" y="3153019"/>
            <a:ext cx="2876204" cy="738664"/>
          </a:xfrm>
          <a:prstGeom prst="rect">
            <a:avLst/>
          </a:prstGeom>
          <a:noFill/>
        </p:spPr>
        <p:txBody>
          <a:bodyPr wrap="square" rtlCol="0">
            <a:spAutoFit/>
          </a:bodyPr>
          <a:lstStyle/>
          <a:p>
            <a:r>
              <a:rPr lang="en-US" dirty="0"/>
              <a:t>Adjust timing on a per-line basis </a:t>
            </a:r>
            <a:r>
              <a:rPr lang="en-US" dirty="0">
                <a:sym typeface="Wingdings" panose="05000000000000000000" pitchFamily="2" charset="2"/>
              </a:rPr>
              <a:t> corresponds to per application message from original ‘good’ test</a:t>
            </a:r>
            <a:endParaRPr lang="en-US" dirty="0"/>
          </a:p>
        </p:txBody>
      </p:sp>
      <p:cxnSp>
        <p:nvCxnSpPr>
          <p:cNvPr id="15" name="Straight Arrow Connector 14">
            <a:extLst>
              <a:ext uri="{FF2B5EF4-FFF2-40B4-BE49-F238E27FC236}">
                <a16:creationId xmlns:a16="http://schemas.microsoft.com/office/drawing/2014/main" id="{6AB0A16F-1DFF-4359-BABF-DEBCBDDC18BF}"/>
              </a:ext>
            </a:extLst>
          </p:cNvPr>
          <p:cNvCxnSpPr/>
          <p:nvPr/>
        </p:nvCxnSpPr>
        <p:spPr>
          <a:xfrm flipH="1">
            <a:off x="3965171" y="2468880"/>
            <a:ext cx="2128058"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EE492677-60E6-466D-AAE0-D92FD3A9765E}"/>
              </a:ext>
            </a:extLst>
          </p:cNvPr>
          <p:cNvCxnSpPr>
            <a:cxnSpLocks/>
          </p:cNvCxnSpPr>
          <p:nvPr/>
        </p:nvCxnSpPr>
        <p:spPr>
          <a:xfrm flipH="1" flipV="1">
            <a:off x="2610196" y="2820785"/>
            <a:ext cx="3283528" cy="62899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4D461CF2-D7BA-42E4-89FE-8B89F8EA3E28}"/>
              </a:ext>
            </a:extLst>
          </p:cNvPr>
          <p:cNvCxnSpPr>
            <a:cxnSpLocks/>
          </p:cNvCxnSpPr>
          <p:nvPr/>
        </p:nvCxnSpPr>
        <p:spPr>
          <a:xfrm flipH="1" flipV="1">
            <a:off x="2610196" y="3383280"/>
            <a:ext cx="3283528" cy="15794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D1638916-750D-4364-8A8E-8C78965773CE}"/>
              </a:ext>
            </a:extLst>
          </p:cNvPr>
          <p:cNvCxnSpPr>
            <a:cxnSpLocks/>
          </p:cNvCxnSpPr>
          <p:nvPr/>
        </p:nvCxnSpPr>
        <p:spPr>
          <a:xfrm flipH="1">
            <a:off x="2610196" y="3633957"/>
            <a:ext cx="3283528" cy="33019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a16="http://schemas.microsoft.com/office/drawing/2014/main" id="{9EF756EC-CC75-4A1F-AB2B-9399D43E2A4C}"/>
              </a:ext>
            </a:extLst>
          </p:cNvPr>
          <p:cNvSpPr txBox="1"/>
          <p:nvPr/>
        </p:nvSpPr>
        <p:spPr>
          <a:xfrm>
            <a:off x="6184670" y="4160323"/>
            <a:ext cx="2390895" cy="307777"/>
          </a:xfrm>
          <a:prstGeom prst="rect">
            <a:avLst/>
          </a:prstGeom>
          <a:noFill/>
        </p:spPr>
        <p:txBody>
          <a:bodyPr wrap="square" rtlCol="0">
            <a:spAutoFit/>
          </a:bodyPr>
          <a:lstStyle/>
          <a:p>
            <a:r>
              <a:rPr lang="en-US" dirty="0"/>
              <a:t>Default timing per message</a:t>
            </a:r>
          </a:p>
        </p:txBody>
      </p:sp>
      <p:cxnSp>
        <p:nvCxnSpPr>
          <p:cNvPr id="27" name="Straight Arrow Connector 26">
            <a:extLst>
              <a:ext uri="{FF2B5EF4-FFF2-40B4-BE49-F238E27FC236}">
                <a16:creationId xmlns:a16="http://schemas.microsoft.com/office/drawing/2014/main" id="{1CDB5A39-EDEE-4AD0-AC95-70BDF23AC886}"/>
              </a:ext>
            </a:extLst>
          </p:cNvPr>
          <p:cNvCxnSpPr>
            <a:cxnSpLocks/>
          </p:cNvCxnSpPr>
          <p:nvPr/>
        </p:nvCxnSpPr>
        <p:spPr>
          <a:xfrm flipH="1">
            <a:off x="2610196" y="4314211"/>
            <a:ext cx="3408219" cy="15388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520FB6DB-E10C-4C25-8454-3DBDE4C9CEC1}"/>
              </a:ext>
            </a:extLst>
          </p:cNvPr>
          <p:cNvSpPr txBox="1"/>
          <p:nvPr/>
        </p:nvSpPr>
        <p:spPr>
          <a:xfrm>
            <a:off x="6093229" y="4657843"/>
            <a:ext cx="2390895" cy="307777"/>
          </a:xfrm>
          <a:prstGeom prst="rect">
            <a:avLst/>
          </a:prstGeom>
          <a:noFill/>
        </p:spPr>
        <p:txBody>
          <a:bodyPr wrap="square" rtlCol="0">
            <a:spAutoFit/>
          </a:bodyPr>
          <a:lstStyle/>
          <a:p>
            <a:r>
              <a:rPr lang="en-US" dirty="0"/>
              <a:t>Send message</a:t>
            </a:r>
          </a:p>
        </p:txBody>
      </p:sp>
      <p:cxnSp>
        <p:nvCxnSpPr>
          <p:cNvPr id="30" name="Straight Arrow Connector 29">
            <a:extLst>
              <a:ext uri="{FF2B5EF4-FFF2-40B4-BE49-F238E27FC236}">
                <a16:creationId xmlns:a16="http://schemas.microsoft.com/office/drawing/2014/main" id="{324480AA-4910-4873-B404-B3FDDAA59C11}"/>
              </a:ext>
            </a:extLst>
          </p:cNvPr>
          <p:cNvCxnSpPr>
            <a:cxnSpLocks/>
          </p:cNvCxnSpPr>
          <p:nvPr/>
        </p:nvCxnSpPr>
        <p:spPr>
          <a:xfrm flipH="1">
            <a:off x="2261061" y="4818160"/>
            <a:ext cx="3757354" cy="6385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722783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2D0B70-8759-4135-99C9-5F05DCD17CFD}"/>
              </a:ext>
            </a:extLst>
          </p:cNvPr>
          <p:cNvSpPr>
            <a:spLocks noGrp="1"/>
          </p:cNvSpPr>
          <p:nvPr>
            <p:ph type="title"/>
          </p:nvPr>
        </p:nvSpPr>
        <p:spPr/>
        <p:txBody>
          <a:bodyPr/>
          <a:lstStyle/>
          <a:p>
            <a:r>
              <a:rPr lang="en-US" dirty="0"/>
              <a:t>Change Segmentation</a:t>
            </a:r>
          </a:p>
        </p:txBody>
      </p:sp>
      <p:sp>
        <p:nvSpPr>
          <p:cNvPr id="3" name="Text Placeholder 2">
            <a:extLst>
              <a:ext uri="{FF2B5EF4-FFF2-40B4-BE49-F238E27FC236}">
                <a16:creationId xmlns:a16="http://schemas.microsoft.com/office/drawing/2014/main" id="{9442B20C-C441-461F-B75A-F62E0537DD1C}"/>
              </a:ext>
            </a:extLst>
          </p:cNvPr>
          <p:cNvSpPr>
            <a:spLocks noGrp="1"/>
          </p:cNvSpPr>
          <p:nvPr>
            <p:ph type="body" idx="1"/>
          </p:nvPr>
        </p:nvSpPr>
        <p:spPr>
          <a:xfrm>
            <a:off x="771650" y="1618700"/>
            <a:ext cx="8087124" cy="3231000"/>
          </a:xfrm>
        </p:spPr>
        <p:txBody>
          <a:bodyPr/>
          <a:lstStyle/>
          <a:p>
            <a:r>
              <a:rPr lang="en-US" dirty="0"/>
              <a:t>Validation: Does test client fail in same way as system?</a:t>
            </a:r>
          </a:p>
          <a:p>
            <a:pPr lvl="1"/>
            <a:r>
              <a:rPr lang="en-US" dirty="0"/>
              <a:t>Inject bytes into server with no controls in place</a:t>
            </a:r>
          </a:p>
          <a:p>
            <a:r>
              <a:rPr lang="en-US" dirty="0"/>
              <a:t>Dataset: </a:t>
            </a:r>
            <a:r>
              <a:rPr lang="en-US" u="sng" dirty="0"/>
              <a:t>5_LocalCtrl_nodly_fail.pcapng</a:t>
            </a:r>
          </a:p>
          <a:p>
            <a:endParaRPr lang="en-US" dirty="0"/>
          </a:p>
          <a:p>
            <a:r>
              <a:rPr lang="en-US" dirty="0"/>
              <a:t>Name of file gives you the hint</a:t>
            </a:r>
          </a:p>
          <a:p>
            <a:pPr lvl="1"/>
            <a:r>
              <a:rPr lang="en-US" i="1" dirty="0"/>
              <a:t>Encrypted Alert</a:t>
            </a:r>
            <a:r>
              <a:rPr lang="en-US" dirty="0"/>
              <a:t> moved, but notice timing: MUCH faster now</a:t>
            </a:r>
          </a:p>
          <a:p>
            <a:pPr lvl="1"/>
            <a:r>
              <a:rPr lang="en-US" dirty="0"/>
              <a:t>Suspect that same failure mode, but sending data faster means relative time of </a:t>
            </a:r>
            <a:r>
              <a:rPr lang="en-US" i="1" dirty="0"/>
              <a:t>Alert</a:t>
            </a:r>
            <a:r>
              <a:rPr lang="en-US" dirty="0"/>
              <a:t> is delayed</a:t>
            </a:r>
          </a:p>
          <a:p>
            <a:pPr lvl="1"/>
            <a:r>
              <a:rPr lang="en-US" dirty="0"/>
              <a:t>Log files on server indicate same failure mode</a:t>
            </a:r>
          </a:p>
        </p:txBody>
      </p:sp>
      <p:pic>
        <p:nvPicPr>
          <p:cNvPr id="7" name="Graphic 6" descr="Checkmark with solid fill">
            <a:extLst>
              <a:ext uri="{FF2B5EF4-FFF2-40B4-BE49-F238E27FC236}">
                <a16:creationId xmlns:a16="http://schemas.microsoft.com/office/drawing/2014/main" id="{26EBB5B9-ACA5-4761-8F15-28E52EAE4F5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082792" y="1443431"/>
            <a:ext cx="914400" cy="914400"/>
          </a:xfrm>
          <a:prstGeom prst="rect">
            <a:avLst/>
          </a:prstGeom>
        </p:spPr>
      </p:pic>
    </p:spTree>
    <p:extLst>
      <p:ext uri="{BB962C8B-B14F-4D97-AF65-F5344CB8AC3E}">
        <p14:creationId xmlns:p14="http://schemas.microsoft.com/office/powerpoint/2010/main" val="171437759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2D0B70-8759-4135-99C9-5F05DCD17CFD}"/>
              </a:ext>
            </a:extLst>
          </p:cNvPr>
          <p:cNvSpPr>
            <a:spLocks noGrp="1"/>
          </p:cNvSpPr>
          <p:nvPr>
            <p:ph type="title"/>
          </p:nvPr>
        </p:nvSpPr>
        <p:spPr/>
        <p:txBody>
          <a:bodyPr/>
          <a:lstStyle/>
          <a:p>
            <a:r>
              <a:rPr lang="en-US" dirty="0"/>
              <a:t>Change Segmentation</a:t>
            </a:r>
          </a:p>
        </p:txBody>
      </p:sp>
      <p:sp>
        <p:nvSpPr>
          <p:cNvPr id="3" name="Text Placeholder 2">
            <a:extLst>
              <a:ext uri="{FF2B5EF4-FFF2-40B4-BE49-F238E27FC236}">
                <a16:creationId xmlns:a16="http://schemas.microsoft.com/office/drawing/2014/main" id="{9442B20C-C441-461F-B75A-F62E0537DD1C}"/>
              </a:ext>
            </a:extLst>
          </p:cNvPr>
          <p:cNvSpPr>
            <a:spLocks noGrp="1"/>
          </p:cNvSpPr>
          <p:nvPr>
            <p:ph type="body" idx="1"/>
          </p:nvPr>
        </p:nvSpPr>
        <p:spPr>
          <a:xfrm>
            <a:off x="285225" y="1618700"/>
            <a:ext cx="8481270" cy="3231000"/>
          </a:xfrm>
        </p:spPr>
        <p:txBody>
          <a:bodyPr/>
          <a:lstStyle/>
          <a:p>
            <a:r>
              <a:rPr lang="en-US" dirty="0"/>
              <a:t>Validation: If we replicate timing observed, what happens?</a:t>
            </a:r>
          </a:p>
          <a:p>
            <a:r>
              <a:rPr lang="en-US" dirty="0"/>
              <a:t>Dataset: </a:t>
            </a:r>
            <a:r>
              <a:rPr lang="en-US" u="sng" dirty="0"/>
              <a:t>6_LocalCtrl_ReplicateDly_fail.pcapng</a:t>
            </a:r>
          </a:p>
          <a:p>
            <a:pPr lvl="1"/>
            <a:r>
              <a:rPr lang="en-US" dirty="0"/>
              <a:t>Adjust timing in python: add </a:t>
            </a:r>
            <a:r>
              <a:rPr lang="en-US" i="1" dirty="0" err="1"/>
              <a:t>time.sleep</a:t>
            </a:r>
            <a:r>
              <a:rPr lang="en-US" i="1" dirty="0"/>
              <a:t>() </a:t>
            </a:r>
            <a:r>
              <a:rPr lang="en-US" dirty="0"/>
              <a:t>at specific lines of input to provide better control</a:t>
            </a:r>
          </a:p>
          <a:p>
            <a:pPr lvl="1"/>
            <a:r>
              <a:rPr lang="en-US" dirty="0"/>
              <a:t>Moved from 3 packets </a:t>
            </a:r>
            <a:r>
              <a:rPr lang="en-US" dirty="0">
                <a:sym typeface="Wingdings" panose="05000000000000000000" pitchFamily="2" charset="2"/>
              </a:rPr>
              <a:t> 2, but still fails when this 5</a:t>
            </a:r>
            <a:r>
              <a:rPr lang="en-US" baseline="30000" dirty="0">
                <a:sym typeface="Wingdings" panose="05000000000000000000" pitchFamily="2" charset="2"/>
              </a:rPr>
              <a:t>th</a:t>
            </a:r>
            <a:r>
              <a:rPr lang="en-US" dirty="0">
                <a:sym typeface="Wingdings" panose="05000000000000000000" pitchFamily="2" charset="2"/>
              </a:rPr>
              <a:t> TLS record is split</a:t>
            </a:r>
            <a:endParaRPr lang="en-US" dirty="0"/>
          </a:p>
        </p:txBody>
      </p:sp>
      <p:pic>
        <p:nvPicPr>
          <p:cNvPr id="6" name="Picture 5">
            <a:extLst>
              <a:ext uri="{FF2B5EF4-FFF2-40B4-BE49-F238E27FC236}">
                <a16:creationId xmlns:a16="http://schemas.microsoft.com/office/drawing/2014/main" id="{75EE98B7-E21E-41FA-90E5-9C89863B9CC8}"/>
              </a:ext>
            </a:extLst>
          </p:cNvPr>
          <p:cNvPicPr>
            <a:picLocks noChangeAspect="1"/>
          </p:cNvPicPr>
          <p:nvPr/>
        </p:nvPicPr>
        <p:blipFill>
          <a:blip r:embed="rId2"/>
          <a:stretch>
            <a:fillRect/>
          </a:stretch>
        </p:blipFill>
        <p:spPr>
          <a:xfrm>
            <a:off x="285224" y="4047092"/>
            <a:ext cx="8481270" cy="1001822"/>
          </a:xfrm>
          <a:prstGeom prst="rect">
            <a:avLst/>
          </a:prstGeom>
        </p:spPr>
      </p:pic>
      <p:pic>
        <p:nvPicPr>
          <p:cNvPr id="7" name="Graphic 6" descr="Checkmark with solid fill">
            <a:extLst>
              <a:ext uri="{FF2B5EF4-FFF2-40B4-BE49-F238E27FC236}">
                <a16:creationId xmlns:a16="http://schemas.microsoft.com/office/drawing/2014/main" id="{3628BE7A-4A8E-4322-B3F4-4B5F70F5099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082792" y="1443431"/>
            <a:ext cx="914400" cy="914400"/>
          </a:xfrm>
          <a:prstGeom prst="rect">
            <a:avLst/>
          </a:prstGeom>
        </p:spPr>
      </p:pic>
    </p:spTree>
    <p:extLst>
      <p:ext uri="{BB962C8B-B14F-4D97-AF65-F5344CB8AC3E}">
        <p14:creationId xmlns:p14="http://schemas.microsoft.com/office/powerpoint/2010/main" val="75165839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2D0B70-8759-4135-99C9-5F05DCD17CFD}"/>
              </a:ext>
            </a:extLst>
          </p:cNvPr>
          <p:cNvSpPr>
            <a:spLocks noGrp="1"/>
          </p:cNvSpPr>
          <p:nvPr>
            <p:ph type="title"/>
          </p:nvPr>
        </p:nvSpPr>
        <p:spPr/>
        <p:txBody>
          <a:bodyPr/>
          <a:lstStyle/>
          <a:p>
            <a:r>
              <a:rPr lang="en-US" dirty="0"/>
              <a:t>Change Segmentation</a:t>
            </a:r>
          </a:p>
        </p:txBody>
      </p:sp>
      <p:sp>
        <p:nvSpPr>
          <p:cNvPr id="3" name="Text Placeholder 2">
            <a:extLst>
              <a:ext uri="{FF2B5EF4-FFF2-40B4-BE49-F238E27FC236}">
                <a16:creationId xmlns:a16="http://schemas.microsoft.com/office/drawing/2014/main" id="{9442B20C-C441-461F-B75A-F62E0537DD1C}"/>
              </a:ext>
            </a:extLst>
          </p:cNvPr>
          <p:cNvSpPr>
            <a:spLocks noGrp="1"/>
          </p:cNvSpPr>
          <p:nvPr>
            <p:ph type="body" idx="1"/>
          </p:nvPr>
        </p:nvSpPr>
        <p:spPr>
          <a:xfrm>
            <a:off x="285225" y="1443432"/>
            <a:ext cx="6501469" cy="1954110"/>
          </a:xfrm>
        </p:spPr>
        <p:txBody>
          <a:bodyPr/>
          <a:lstStyle/>
          <a:p>
            <a:r>
              <a:rPr lang="en-US" i="1" dirty="0"/>
              <a:t>Hypothesis Test: Force each TLS record as separate segment(s)</a:t>
            </a:r>
          </a:p>
          <a:p>
            <a:r>
              <a:rPr lang="en-US" dirty="0"/>
              <a:t>Dataset: </a:t>
            </a:r>
            <a:r>
              <a:rPr lang="en-US" u="sng" dirty="0"/>
              <a:t>7_LocalCtrl_AddDly_ok.pcapng</a:t>
            </a:r>
          </a:p>
          <a:p>
            <a:pPr lvl="1"/>
            <a:r>
              <a:rPr lang="en-US" dirty="0"/>
              <a:t>Add 10ms per command (which is a line in the exported file from Wireshark)</a:t>
            </a:r>
          </a:p>
          <a:p>
            <a:pPr lvl="1"/>
            <a:endParaRPr lang="en-US" dirty="0"/>
          </a:p>
        </p:txBody>
      </p:sp>
      <p:pic>
        <p:nvPicPr>
          <p:cNvPr id="5" name="Picture 4">
            <a:extLst>
              <a:ext uri="{FF2B5EF4-FFF2-40B4-BE49-F238E27FC236}">
                <a16:creationId xmlns:a16="http://schemas.microsoft.com/office/drawing/2014/main" id="{32016D2B-DFCF-43C8-A7C2-8D1248DFA12F}"/>
              </a:ext>
            </a:extLst>
          </p:cNvPr>
          <p:cNvPicPr>
            <a:picLocks noChangeAspect="1"/>
          </p:cNvPicPr>
          <p:nvPr/>
        </p:nvPicPr>
        <p:blipFill>
          <a:blip r:embed="rId2"/>
          <a:stretch>
            <a:fillRect/>
          </a:stretch>
        </p:blipFill>
        <p:spPr>
          <a:xfrm>
            <a:off x="377505" y="3234200"/>
            <a:ext cx="5343787" cy="1805065"/>
          </a:xfrm>
          <a:prstGeom prst="rect">
            <a:avLst/>
          </a:prstGeom>
        </p:spPr>
      </p:pic>
      <p:pic>
        <p:nvPicPr>
          <p:cNvPr id="8" name="Graphic 7" descr="Checkmark with solid fill">
            <a:extLst>
              <a:ext uri="{FF2B5EF4-FFF2-40B4-BE49-F238E27FC236}">
                <a16:creationId xmlns:a16="http://schemas.microsoft.com/office/drawing/2014/main" id="{DA214D24-F544-4376-BCCB-969F4FF78A1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082792" y="1443431"/>
            <a:ext cx="914400" cy="914400"/>
          </a:xfrm>
          <a:prstGeom prst="rect">
            <a:avLst/>
          </a:prstGeom>
        </p:spPr>
      </p:pic>
      <p:pic>
        <p:nvPicPr>
          <p:cNvPr id="9" name="Graphic 8" descr="Checkmark with solid fill">
            <a:extLst>
              <a:ext uri="{FF2B5EF4-FFF2-40B4-BE49-F238E27FC236}">
                <a16:creationId xmlns:a16="http://schemas.microsoft.com/office/drawing/2014/main" id="{249F1CB2-C16B-4B4E-8FF8-D6A1FFD3973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305550" y="1443431"/>
            <a:ext cx="914400" cy="914400"/>
          </a:xfrm>
          <a:prstGeom prst="rect">
            <a:avLst/>
          </a:prstGeom>
        </p:spPr>
      </p:pic>
      <p:sp>
        <p:nvSpPr>
          <p:cNvPr id="10" name="TextBox 9">
            <a:extLst>
              <a:ext uri="{FF2B5EF4-FFF2-40B4-BE49-F238E27FC236}">
                <a16:creationId xmlns:a16="http://schemas.microsoft.com/office/drawing/2014/main" id="{3DC9F781-A06A-43D4-A5BC-BCD0AF17FD9D}"/>
              </a:ext>
            </a:extLst>
          </p:cNvPr>
          <p:cNvSpPr txBox="1"/>
          <p:nvPr/>
        </p:nvSpPr>
        <p:spPr>
          <a:xfrm>
            <a:off x="7466201" y="2366745"/>
            <a:ext cx="1342239" cy="461665"/>
          </a:xfrm>
          <a:prstGeom prst="rect">
            <a:avLst/>
          </a:prstGeom>
          <a:noFill/>
        </p:spPr>
        <p:txBody>
          <a:bodyPr wrap="square" rtlCol="0">
            <a:spAutoFit/>
          </a:bodyPr>
          <a:lstStyle/>
          <a:p>
            <a:r>
              <a:rPr lang="en-US" sz="2400" dirty="0"/>
              <a:t>It works!</a:t>
            </a:r>
          </a:p>
        </p:txBody>
      </p:sp>
      <p:sp>
        <p:nvSpPr>
          <p:cNvPr id="11" name="TextBox 10">
            <a:extLst>
              <a:ext uri="{FF2B5EF4-FFF2-40B4-BE49-F238E27FC236}">
                <a16:creationId xmlns:a16="http://schemas.microsoft.com/office/drawing/2014/main" id="{CA17F769-76D1-46B8-87D8-F37F467B4EB0}"/>
              </a:ext>
            </a:extLst>
          </p:cNvPr>
          <p:cNvSpPr txBox="1"/>
          <p:nvPr/>
        </p:nvSpPr>
        <p:spPr>
          <a:xfrm>
            <a:off x="6030410" y="3234200"/>
            <a:ext cx="2966781" cy="1569660"/>
          </a:xfrm>
          <a:prstGeom prst="rect">
            <a:avLst/>
          </a:prstGeom>
          <a:noFill/>
        </p:spPr>
        <p:txBody>
          <a:bodyPr wrap="square" rtlCol="0">
            <a:spAutoFit/>
          </a:bodyPr>
          <a:lstStyle/>
          <a:p>
            <a:pPr marL="285750" indent="-285750">
              <a:buFont typeface="Arial" panose="020B0604020202020204" pitchFamily="34" charset="0"/>
              <a:buChar char="•"/>
            </a:pPr>
            <a:r>
              <a:rPr lang="en-US" sz="1600" dirty="0"/>
              <a:t>Four TLS records no longer share a partial 5</a:t>
            </a:r>
            <a:r>
              <a:rPr lang="en-US" sz="1600" baseline="30000" dirty="0"/>
              <a:t>th</a:t>
            </a:r>
            <a:endParaRPr lang="en-US" sz="1600" dirty="0"/>
          </a:p>
          <a:p>
            <a:pPr marL="285750" indent="-285750">
              <a:buFont typeface="Arial" panose="020B0604020202020204" pitchFamily="34" charset="0"/>
              <a:buChar char="•"/>
            </a:pPr>
            <a:r>
              <a:rPr lang="en-US" sz="1600" dirty="0"/>
              <a:t>560byte record is now by itself</a:t>
            </a:r>
          </a:p>
          <a:p>
            <a:pPr marL="285750" indent="-285750">
              <a:buFont typeface="Arial" panose="020B0604020202020204" pitchFamily="34" charset="0"/>
              <a:buChar char="•"/>
            </a:pPr>
            <a:r>
              <a:rPr lang="en-US" sz="1600" dirty="0"/>
              <a:t>5</a:t>
            </a:r>
            <a:r>
              <a:rPr lang="en-US" sz="1600" baseline="30000" dirty="0"/>
              <a:t>th</a:t>
            </a:r>
            <a:r>
              <a:rPr lang="en-US" sz="1600" dirty="0"/>
              <a:t> record is now 1504bytes instead of 1488</a:t>
            </a:r>
          </a:p>
        </p:txBody>
      </p:sp>
    </p:spTree>
    <p:extLst>
      <p:ext uri="{BB962C8B-B14F-4D97-AF65-F5344CB8AC3E}">
        <p14:creationId xmlns:p14="http://schemas.microsoft.com/office/powerpoint/2010/main" val="274073140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2D0B70-8759-4135-99C9-5F05DCD17CFD}"/>
              </a:ext>
            </a:extLst>
          </p:cNvPr>
          <p:cNvSpPr>
            <a:spLocks noGrp="1"/>
          </p:cNvSpPr>
          <p:nvPr>
            <p:ph type="title"/>
          </p:nvPr>
        </p:nvSpPr>
        <p:spPr/>
        <p:txBody>
          <a:bodyPr/>
          <a:lstStyle/>
          <a:p>
            <a:r>
              <a:rPr lang="en-US" dirty="0"/>
              <a:t>Change Segmentation</a:t>
            </a:r>
          </a:p>
        </p:txBody>
      </p:sp>
      <p:sp>
        <p:nvSpPr>
          <p:cNvPr id="3" name="Text Placeholder 2">
            <a:extLst>
              <a:ext uri="{FF2B5EF4-FFF2-40B4-BE49-F238E27FC236}">
                <a16:creationId xmlns:a16="http://schemas.microsoft.com/office/drawing/2014/main" id="{9442B20C-C441-461F-B75A-F62E0537DD1C}"/>
              </a:ext>
            </a:extLst>
          </p:cNvPr>
          <p:cNvSpPr>
            <a:spLocks noGrp="1"/>
          </p:cNvSpPr>
          <p:nvPr>
            <p:ph type="body" idx="1"/>
          </p:nvPr>
        </p:nvSpPr>
        <p:spPr>
          <a:xfrm>
            <a:off x="285225" y="1443431"/>
            <a:ext cx="8439325" cy="2341801"/>
          </a:xfrm>
        </p:spPr>
        <p:txBody>
          <a:bodyPr/>
          <a:lstStyle/>
          <a:p>
            <a:r>
              <a:rPr lang="en-US" i="1" dirty="0">
                <a:solidFill>
                  <a:srgbClr val="C00000"/>
                </a:solidFill>
              </a:rPr>
              <a:t>We got the needle to move!</a:t>
            </a:r>
          </a:p>
          <a:p>
            <a:pPr lvl="1"/>
            <a:r>
              <a:rPr lang="en-US" dirty="0"/>
              <a:t>Major success – hypothesis: </a:t>
            </a:r>
            <a:r>
              <a:rPr lang="en-US" i="1" dirty="0"/>
              <a:t>Server can’t handle mixed partial and complete TLS records in a given segment</a:t>
            </a:r>
          </a:p>
          <a:p>
            <a:pPr lvl="1"/>
            <a:r>
              <a:rPr lang="en-US" dirty="0"/>
              <a:t>Server software teams says ‘all of this network handling comes from a base </a:t>
            </a:r>
            <a:r>
              <a:rPr lang="en-US" dirty="0" err="1"/>
              <a:t>class’</a:t>
            </a:r>
            <a:endParaRPr lang="en-US" dirty="0"/>
          </a:p>
          <a:p>
            <a:pPr lvl="2"/>
            <a:r>
              <a:rPr lang="en-US" dirty="0"/>
              <a:t>… </a:t>
            </a:r>
            <a:r>
              <a:rPr lang="en-US" i="1" dirty="0"/>
              <a:t>And we have never seen this problem before</a:t>
            </a:r>
            <a:r>
              <a:rPr lang="en-US" dirty="0"/>
              <a:t>…</a:t>
            </a:r>
          </a:p>
          <a:p>
            <a:pPr lvl="1"/>
            <a:endParaRPr lang="en-US" dirty="0"/>
          </a:p>
        </p:txBody>
      </p:sp>
    </p:spTree>
    <p:extLst>
      <p:ext uri="{BB962C8B-B14F-4D97-AF65-F5344CB8AC3E}">
        <p14:creationId xmlns:p14="http://schemas.microsoft.com/office/powerpoint/2010/main" val="117631398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2D0B70-8759-4135-99C9-5F05DCD17CFD}"/>
              </a:ext>
            </a:extLst>
          </p:cNvPr>
          <p:cNvSpPr>
            <a:spLocks noGrp="1"/>
          </p:cNvSpPr>
          <p:nvPr>
            <p:ph type="title"/>
          </p:nvPr>
        </p:nvSpPr>
        <p:spPr/>
        <p:txBody>
          <a:bodyPr/>
          <a:lstStyle/>
          <a:p>
            <a:r>
              <a:rPr lang="en-US" dirty="0"/>
              <a:t>Change Segmentation</a:t>
            </a:r>
          </a:p>
        </p:txBody>
      </p:sp>
      <p:sp>
        <p:nvSpPr>
          <p:cNvPr id="3" name="Text Placeholder 2">
            <a:extLst>
              <a:ext uri="{FF2B5EF4-FFF2-40B4-BE49-F238E27FC236}">
                <a16:creationId xmlns:a16="http://schemas.microsoft.com/office/drawing/2014/main" id="{9442B20C-C441-461F-B75A-F62E0537DD1C}"/>
              </a:ext>
            </a:extLst>
          </p:cNvPr>
          <p:cNvSpPr>
            <a:spLocks noGrp="1"/>
          </p:cNvSpPr>
          <p:nvPr>
            <p:ph type="body" idx="1"/>
          </p:nvPr>
        </p:nvSpPr>
        <p:spPr>
          <a:xfrm>
            <a:off x="285225" y="1443432"/>
            <a:ext cx="8690995" cy="1954110"/>
          </a:xfrm>
        </p:spPr>
        <p:txBody>
          <a:bodyPr/>
          <a:lstStyle/>
          <a:p>
            <a:r>
              <a:rPr lang="en-US" dirty="0"/>
              <a:t>Hypothesis Test: Force each TLS record as separate segment(s) using MSS clamping instead of timing</a:t>
            </a:r>
          </a:p>
          <a:p>
            <a:pPr lvl="1"/>
            <a:r>
              <a:rPr lang="en-US" dirty="0"/>
              <a:t>Linux host so straightforward; firewalls can often do it too</a:t>
            </a:r>
          </a:p>
          <a:p>
            <a:pPr lvl="1"/>
            <a:r>
              <a:rPr lang="en-US" dirty="0"/>
              <a:t>Dataset: </a:t>
            </a:r>
            <a:r>
              <a:rPr lang="en-US" u="sng" dirty="0"/>
              <a:t>8_LocalCtrl_mssClamp_fail.pcapng</a:t>
            </a:r>
          </a:p>
          <a:p>
            <a:pPr lvl="1"/>
            <a:endParaRPr lang="en-US" dirty="0"/>
          </a:p>
        </p:txBody>
      </p:sp>
      <p:graphicFrame>
        <p:nvGraphicFramePr>
          <p:cNvPr id="4" name="Table 5">
            <a:extLst>
              <a:ext uri="{FF2B5EF4-FFF2-40B4-BE49-F238E27FC236}">
                <a16:creationId xmlns:a16="http://schemas.microsoft.com/office/drawing/2014/main" id="{760F2469-0065-4DEC-8499-FFFD0EBB07A6}"/>
              </a:ext>
            </a:extLst>
          </p:cNvPr>
          <p:cNvGraphicFramePr>
            <a:graphicFrameLocks noGrp="1"/>
          </p:cNvGraphicFramePr>
          <p:nvPr/>
        </p:nvGraphicFramePr>
        <p:xfrm>
          <a:off x="285224" y="3085103"/>
          <a:ext cx="8758107" cy="1798320"/>
        </p:xfrm>
        <a:graphic>
          <a:graphicData uri="http://schemas.openxmlformats.org/drawingml/2006/table">
            <a:tbl>
              <a:tblPr firstRow="1" bandRow="1">
                <a:tableStyleId>{5C22544A-7EE6-4342-B048-85BDC9FD1C3A}</a:tableStyleId>
              </a:tblPr>
              <a:tblGrid>
                <a:gridCol w="8758107">
                  <a:extLst>
                    <a:ext uri="{9D8B030D-6E8A-4147-A177-3AD203B41FA5}">
                      <a16:colId xmlns:a16="http://schemas.microsoft.com/office/drawing/2014/main" val="663386080"/>
                    </a:ext>
                  </a:extLst>
                </a:gridCol>
              </a:tblGrid>
              <a:tr h="370840">
                <a:tc>
                  <a:txBody>
                    <a:bodyPr/>
                    <a:lstStyle/>
                    <a:p>
                      <a:r>
                        <a:rPr lang="en-US" sz="1400" b="0" dirty="0">
                          <a:latin typeface="Courier New" panose="02070309020205020404" pitchFamily="49" charset="0"/>
                          <a:ea typeface="Verdana" panose="020B0604030504040204" pitchFamily="34" charset="0"/>
                          <a:cs typeface="Courier New" panose="02070309020205020404" pitchFamily="49" charset="0"/>
                        </a:rPr>
                        <a:t>[</a:t>
                      </a:r>
                      <a:r>
                        <a:rPr lang="en-US" sz="1400" b="0" dirty="0" err="1">
                          <a:latin typeface="Courier New" panose="02070309020205020404" pitchFamily="49" charset="0"/>
                          <a:ea typeface="Verdana" panose="020B0604030504040204" pitchFamily="34" charset="0"/>
                          <a:cs typeface="Courier New" panose="02070309020205020404" pitchFamily="49" charset="0"/>
                        </a:rPr>
                        <a:t>user@ws</a:t>
                      </a:r>
                      <a:r>
                        <a:rPr lang="en-US" sz="1400" b="0" dirty="0">
                          <a:latin typeface="Courier New" panose="02070309020205020404" pitchFamily="49" charset="0"/>
                          <a:ea typeface="Verdana" panose="020B0604030504040204" pitchFamily="34" charset="0"/>
                          <a:cs typeface="Courier New" panose="02070309020205020404" pitchFamily="49" charset="0"/>
                        </a:rPr>
                        <a:t>]$ </a:t>
                      </a:r>
                      <a:r>
                        <a:rPr lang="en-US" sz="1400" b="0" dirty="0" err="1">
                          <a:latin typeface="Courier New" panose="02070309020205020404" pitchFamily="49" charset="0"/>
                          <a:ea typeface="Verdana" panose="020B0604030504040204" pitchFamily="34" charset="0"/>
                          <a:cs typeface="Courier New" panose="02070309020205020404" pitchFamily="49" charset="0"/>
                        </a:rPr>
                        <a:t>sudo</a:t>
                      </a:r>
                      <a:r>
                        <a:rPr lang="en-US" sz="1400" b="0" dirty="0">
                          <a:latin typeface="Courier New" panose="02070309020205020404" pitchFamily="49" charset="0"/>
                          <a:ea typeface="Verdana" panose="020B0604030504040204" pitchFamily="34" charset="0"/>
                          <a:cs typeface="Courier New" panose="02070309020205020404" pitchFamily="49" charset="0"/>
                        </a:rPr>
                        <a:t> </a:t>
                      </a:r>
                      <a:r>
                        <a:rPr lang="en-US" sz="1400" b="0" dirty="0" err="1">
                          <a:latin typeface="Courier New" panose="02070309020205020404" pitchFamily="49" charset="0"/>
                          <a:ea typeface="Verdana" panose="020B0604030504040204" pitchFamily="34" charset="0"/>
                          <a:cs typeface="Courier New" panose="02070309020205020404" pitchFamily="49" charset="0"/>
                        </a:rPr>
                        <a:t>ip</a:t>
                      </a:r>
                      <a:r>
                        <a:rPr lang="en-US" sz="1400" b="0" dirty="0">
                          <a:latin typeface="Courier New" panose="02070309020205020404" pitchFamily="49" charset="0"/>
                          <a:ea typeface="Verdana" panose="020B0604030504040204" pitchFamily="34" charset="0"/>
                          <a:cs typeface="Courier New" panose="02070309020205020404" pitchFamily="49" charset="0"/>
                        </a:rPr>
                        <a:t> route add 10.227.1.36/32 via 10.228.1.1 </a:t>
                      </a:r>
                      <a:r>
                        <a:rPr lang="en-US" sz="1400" b="0" dirty="0" err="1">
                          <a:latin typeface="Courier New" panose="02070309020205020404" pitchFamily="49" charset="0"/>
                          <a:ea typeface="Verdana" panose="020B0604030504040204" pitchFamily="34" charset="0"/>
                          <a:cs typeface="Courier New" panose="02070309020205020404" pitchFamily="49" charset="0"/>
                        </a:rPr>
                        <a:t>advmss</a:t>
                      </a:r>
                      <a:r>
                        <a:rPr lang="en-US" sz="1400" b="0" dirty="0">
                          <a:latin typeface="Courier New" panose="02070309020205020404" pitchFamily="49" charset="0"/>
                          <a:ea typeface="Verdana" panose="020B0604030504040204" pitchFamily="34" charset="0"/>
                          <a:cs typeface="Courier New" panose="02070309020205020404" pitchFamily="49" charset="0"/>
                        </a:rPr>
                        <a:t> 565</a:t>
                      </a:r>
                    </a:p>
                    <a:p>
                      <a:r>
                        <a:rPr lang="en-US" sz="1400" b="0" dirty="0">
                          <a:latin typeface="Courier New" panose="02070309020205020404" pitchFamily="49" charset="0"/>
                          <a:ea typeface="Verdana" panose="020B0604030504040204" pitchFamily="34" charset="0"/>
                          <a:cs typeface="Courier New" panose="02070309020205020404" pitchFamily="49" charset="0"/>
                        </a:rPr>
                        <a:t>[</a:t>
                      </a:r>
                      <a:r>
                        <a:rPr lang="en-US" sz="1400" b="0" dirty="0" err="1">
                          <a:latin typeface="Courier New" panose="02070309020205020404" pitchFamily="49" charset="0"/>
                          <a:ea typeface="Verdana" panose="020B0604030504040204" pitchFamily="34" charset="0"/>
                          <a:cs typeface="Courier New" panose="02070309020205020404" pitchFamily="49" charset="0"/>
                        </a:rPr>
                        <a:t>user@ws</a:t>
                      </a:r>
                      <a:r>
                        <a:rPr lang="en-US" sz="1400" b="0" dirty="0">
                          <a:latin typeface="Courier New" panose="02070309020205020404" pitchFamily="49" charset="0"/>
                          <a:ea typeface="Verdana" panose="020B0604030504040204" pitchFamily="34" charset="0"/>
                          <a:cs typeface="Courier New" panose="02070309020205020404" pitchFamily="49" charset="0"/>
                        </a:rPr>
                        <a:t>]$ netstat -</a:t>
                      </a:r>
                      <a:r>
                        <a:rPr lang="en-US" sz="1400" b="0" dirty="0" err="1">
                          <a:latin typeface="Courier New" panose="02070309020205020404" pitchFamily="49" charset="0"/>
                          <a:ea typeface="Verdana" panose="020B0604030504040204" pitchFamily="34" charset="0"/>
                          <a:cs typeface="Courier New" panose="02070309020205020404" pitchFamily="49" charset="0"/>
                        </a:rPr>
                        <a:t>rn</a:t>
                      </a:r>
                      <a:endParaRPr lang="en-US" sz="1400" b="0" dirty="0">
                        <a:latin typeface="Courier New" panose="02070309020205020404" pitchFamily="49" charset="0"/>
                        <a:ea typeface="Verdana" panose="020B0604030504040204" pitchFamily="34" charset="0"/>
                        <a:cs typeface="Courier New" panose="02070309020205020404" pitchFamily="49" charset="0"/>
                      </a:endParaRPr>
                    </a:p>
                    <a:p>
                      <a:r>
                        <a:rPr lang="en-US" sz="1400" b="0" dirty="0">
                          <a:latin typeface="Courier New" panose="02070309020205020404" pitchFamily="49" charset="0"/>
                          <a:ea typeface="Verdana" panose="020B0604030504040204" pitchFamily="34" charset="0"/>
                          <a:cs typeface="Courier New" panose="02070309020205020404" pitchFamily="49" charset="0"/>
                        </a:rPr>
                        <a:t>Kernel IP routing table</a:t>
                      </a:r>
                    </a:p>
                    <a:p>
                      <a:r>
                        <a:rPr lang="en-US" sz="1400" b="0" dirty="0">
                          <a:latin typeface="Courier New" panose="02070309020205020404" pitchFamily="49" charset="0"/>
                          <a:ea typeface="Verdana" panose="020B0604030504040204" pitchFamily="34" charset="0"/>
                          <a:cs typeface="Courier New" panose="02070309020205020404" pitchFamily="49" charset="0"/>
                        </a:rPr>
                        <a:t>Destination     Gateway         </a:t>
                      </a:r>
                      <a:r>
                        <a:rPr lang="en-US" sz="1400" b="0" dirty="0" err="1">
                          <a:latin typeface="Courier New" panose="02070309020205020404" pitchFamily="49" charset="0"/>
                          <a:ea typeface="Verdana" panose="020B0604030504040204" pitchFamily="34" charset="0"/>
                          <a:cs typeface="Courier New" panose="02070309020205020404" pitchFamily="49" charset="0"/>
                        </a:rPr>
                        <a:t>Genmask</a:t>
                      </a:r>
                      <a:r>
                        <a:rPr lang="en-US" sz="1400" b="0" dirty="0">
                          <a:latin typeface="Courier New" panose="02070309020205020404" pitchFamily="49" charset="0"/>
                          <a:ea typeface="Verdana" panose="020B0604030504040204" pitchFamily="34" charset="0"/>
                          <a:cs typeface="Courier New" panose="02070309020205020404" pitchFamily="49" charset="0"/>
                        </a:rPr>
                        <a:t>         Flags   MSS Window  </a:t>
                      </a:r>
                      <a:r>
                        <a:rPr lang="en-US" sz="1400" b="0" dirty="0" err="1">
                          <a:latin typeface="Courier New" panose="02070309020205020404" pitchFamily="49" charset="0"/>
                          <a:ea typeface="Verdana" panose="020B0604030504040204" pitchFamily="34" charset="0"/>
                          <a:cs typeface="Courier New" panose="02070309020205020404" pitchFamily="49" charset="0"/>
                        </a:rPr>
                        <a:t>irtt</a:t>
                      </a:r>
                      <a:r>
                        <a:rPr lang="en-US" sz="1400" b="0" dirty="0">
                          <a:latin typeface="Courier New" panose="02070309020205020404" pitchFamily="49" charset="0"/>
                          <a:ea typeface="Verdana" panose="020B0604030504040204" pitchFamily="34" charset="0"/>
                          <a:cs typeface="Courier New" panose="02070309020205020404" pitchFamily="49" charset="0"/>
                        </a:rPr>
                        <a:t> </a:t>
                      </a:r>
                      <a:r>
                        <a:rPr lang="en-US" sz="1400" b="0" dirty="0" err="1">
                          <a:latin typeface="Courier New" panose="02070309020205020404" pitchFamily="49" charset="0"/>
                          <a:ea typeface="Verdana" panose="020B0604030504040204" pitchFamily="34" charset="0"/>
                          <a:cs typeface="Courier New" panose="02070309020205020404" pitchFamily="49" charset="0"/>
                        </a:rPr>
                        <a:t>Iface</a:t>
                      </a:r>
                      <a:endParaRPr lang="en-US" sz="1400" b="0" dirty="0">
                        <a:latin typeface="Courier New" panose="02070309020205020404" pitchFamily="49" charset="0"/>
                        <a:ea typeface="Verdana" panose="020B0604030504040204" pitchFamily="34" charset="0"/>
                        <a:cs typeface="Courier New" panose="02070309020205020404" pitchFamily="49" charset="0"/>
                      </a:endParaRPr>
                    </a:p>
                    <a:p>
                      <a:r>
                        <a:rPr lang="en-US" sz="1400" b="0" dirty="0">
                          <a:latin typeface="Courier New" panose="02070309020205020404" pitchFamily="49" charset="0"/>
                          <a:ea typeface="Verdana" panose="020B0604030504040204" pitchFamily="34" charset="0"/>
                          <a:cs typeface="Courier New" panose="02070309020205020404" pitchFamily="49" charset="0"/>
                        </a:rPr>
                        <a:t>0.0.0.0         10.228.1.1      0.0.0.0         UG        0 0          0 nic0</a:t>
                      </a:r>
                    </a:p>
                    <a:p>
                      <a:r>
                        <a:rPr lang="en-US" sz="1400" b="0" dirty="0">
                          <a:latin typeface="Courier New" panose="02070309020205020404" pitchFamily="49" charset="0"/>
                          <a:ea typeface="Verdana" panose="020B0604030504040204" pitchFamily="34" charset="0"/>
                          <a:cs typeface="Courier New" panose="02070309020205020404" pitchFamily="49" charset="0"/>
                        </a:rPr>
                        <a:t>169.254.0.0     0.0.0.0         255.255.0.0     U         0 0          0 nic0</a:t>
                      </a:r>
                    </a:p>
                    <a:p>
                      <a:r>
                        <a:rPr lang="en-US" sz="1400" b="0" dirty="0">
                          <a:latin typeface="Courier New" panose="02070309020205020404" pitchFamily="49" charset="0"/>
                          <a:ea typeface="Verdana" panose="020B0604030504040204" pitchFamily="34" charset="0"/>
                          <a:cs typeface="Courier New" panose="02070309020205020404" pitchFamily="49" charset="0"/>
                        </a:rPr>
                        <a:t>10.227.1.36     10.228.1.1      255.255.255.255 UGH     605 0          0 nic0</a:t>
                      </a:r>
                    </a:p>
                    <a:p>
                      <a:r>
                        <a:rPr lang="en-US" sz="1400" b="0" dirty="0">
                          <a:latin typeface="Courier New" panose="02070309020205020404" pitchFamily="49" charset="0"/>
                          <a:ea typeface="Verdana" panose="020B0604030504040204" pitchFamily="34" charset="0"/>
                          <a:cs typeface="Courier New" panose="02070309020205020404" pitchFamily="49" charset="0"/>
                        </a:rPr>
                        <a:t>10.228.0.0      0.0.0.0         255.255.0.0     U         0 0          0 nic0</a:t>
                      </a:r>
                    </a:p>
                  </a:txBody>
                  <a:tcPr/>
                </a:tc>
                <a:extLst>
                  <a:ext uri="{0D108BD9-81ED-4DB2-BD59-A6C34878D82A}">
                    <a16:rowId xmlns:a16="http://schemas.microsoft.com/office/drawing/2014/main" val="2297879127"/>
                  </a:ext>
                </a:extLst>
              </a:tr>
            </a:tbl>
          </a:graphicData>
        </a:graphic>
      </p:graphicFrame>
    </p:spTree>
    <p:extLst>
      <p:ext uri="{BB962C8B-B14F-4D97-AF65-F5344CB8AC3E}">
        <p14:creationId xmlns:p14="http://schemas.microsoft.com/office/powerpoint/2010/main" val="211504525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2D0B70-8759-4135-99C9-5F05DCD17CFD}"/>
              </a:ext>
            </a:extLst>
          </p:cNvPr>
          <p:cNvSpPr>
            <a:spLocks noGrp="1"/>
          </p:cNvSpPr>
          <p:nvPr>
            <p:ph type="title"/>
          </p:nvPr>
        </p:nvSpPr>
        <p:spPr/>
        <p:txBody>
          <a:bodyPr/>
          <a:lstStyle/>
          <a:p>
            <a:r>
              <a:rPr lang="en-US" dirty="0"/>
              <a:t>Change Segmentation</a:t>
            </a:r>
          </a:p>
        </p:txBody>
      </p:sp>
      <p:pic>
        <p:nvPicPr>
          <p:cNvPr id="6" name="Picture 5">
            <a:extLst>
              <a:ext uri="{FF2B5EF4-FFF2-40B4-BE49-F238E27FC236}">
                <a16:creationId xmlns:a16="http://schemas.microsoft.com/office/drawing/2014/main" id="{D200A1E5-49E7-45D8-A5D8-E4468F0C52F5}"/>
              </a:ext>
            </a:extLst>
          </p:cNvPr>
          <p:cNvPicPr>
            <a:picLocks noChangeAspect="1"/>
          </p:cNvPicPr>
          <p:nvPr/>
        </p:nvPicPr>
        <p:blipFill>
          <a:blip r:embed="rId2"/>
          <a:stretch>
            <a:fillRect/>
          </a:stretch>
        </p:blipFill>
        <p:spPr>
          <a:xfrm>
            <a:off x="486562" y="3785233"/>
            <a:ext cx="8347046" cy="1224233"/>
          </a:xfrm>
          <a:prstGeom prst="rect">
            <a:avLst/>
          </a:prstGeom>
        </p:spPr>
      </p:pic>
      <p:sp>
        <p:nvSpPr>
          <p:cNvPr id="7" name="Text Placeholder 2">
            <a:extLst>
              <a:ext uri="{FF2B5EF4-FFF2-40B4-BE49-F238E27FC236}">
                <a16:creationId xmlns:a16="http://schemas.microsoft.com/office/drawing/2014/main" id="{5CC8CCDF-3130-4DB7-B3DA-D4FF795E836C}"/>
              </a:ext>
            </a:extLst>
          </p:cNvPr>
          <p:cNvSpPr>
            <a:spLocks noGrp="1"/>
          </p:cNvSpPr>
          <p:nvPr>
            <p:ph type="body" idx="1"/>
          </p:nvPr>
        </p:nvSpPr>
        <p:spPr>
          <a:xfrm>
            <a:off x="285225" y="1443432"/>
            <a:ext cx="8690995" cy="1954110"/>
          </a:xfrm>
        </p:spPr>
        <p:txBody>
          <a:bodyPr/>
          <a:lstStyle/>
          <a:p>
            <a:r>
              <a:rPr lang="en-US" dirty="0"/>
              <a:t>MSS is 500, so first 560byte TLS record is split</a:t>
            </a:r>
          </a:p>
          <a:p>
            <a:pPr lvl="1"/>
            <a:r>
              <a:rPr lang="en-US" dirty="0"/>
              <a:t>Server does not like this</a:t>
            </a:r>
          </a:p>
          <a:p>
            <a:pPr lvl="1"/>
            <a:r>
              <a:rPr lang="en-US" dirty="0"/>
              <a:t>We got more information now – it is not just the 5</a:t>
            </a:r>
            <a:r>
              <a:rPr lang="en-US" baseline="30000" dirty="0"/>
              <a:t>th</a:t>
            </a:r>
            <a:r>
              <a:rPr lang="en-US" dirty="0"/>
              <a:t> split record, if the first record is split it fails</a:t>
            </a:r>
          </a:p>
          <a:p>
            <a:pPr lvl="1"/>
            <a:r>
              <a:rPr lang="en-US" dirty="0"/>
              <a:t>But… notice from </a:t>
            </a:r>
            <a:r>
              <a:rPr lang="en-US" u="sng" dirty="0"/>
              <a:t>7_LocalCtrl_AddDly_ok.pcapng</a:t>
            </a:r>
            <a:r>
              <a:rPr lang="en-US" dirty="0"/>
              <a:t>, plenty of split records </a:t>
            </a:r>
            <a:r>
              <a:rPr lang="en-US" i="1" dirty="0">
                <a:solidFill>
                  <a:srgbClr val="C00000"/>
                </a:solidFill>
              </a:rPr>
              <a:t>after the first few</a:t>
            </a:r>
          </a:p>
          <a:p>
            <a:pPr lvl="1"/>
            <a:r>
              <a:rPr lang="en-US" dirty="0">
                <a:solidFill>
                  <a:schemeClr val="bg2"/>
                </a:solidFill>
              </a:rPr>
              <a:t>Remember: same base class handling communications (?)</a:t>
            </a:r>
          </a:p>
          <a:p>
            <a:pPr lvl="1"/>
            <a:endParaRPr lang="en-US" dirty="0"/>
          </a:p>
        </p:txBody>
      </p:sp>
      <p:pic>
        <p:nvPicPr>
          <p:cNvPr id="9" name="Graphic 8" descr="Close with solid fill">
            <a:extLst>
              <a:ext uri="{FF2B5EF4-FFF2-40B4-BE49-F238E27FC236}">
                <a16:creationId xmlns:a16="http://schemas.microsoft.com/office/drawing/2014/main" id="{BAA771A3-95D4-4DA8-978A-92E66E2A7EF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856290" y="1358268"/>
            <a:ext cx="914400" cy="914400"/>
          </a:xfrm>
          <a:prstGeom prst="rect">
            <a:avLst/>
          </a:prstGeom>
        </p:spPr>
      </p:pic>
    </p:spTree>
    <p:extLst>
      <p:ext uri="{BB962C8B-B14F-4D97-AF65-F5344CB8AC3E}">
        <p14:creationId xmlns:p14="http://schemas.microsoft.com/office/powerpoint/2010/main" val="287874308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2D0B70-8759-4135-99C9-5F05DCD17CFD}"/>
              </a:ext>
            </a:extLst>
          </p:cNvPr>
          <p:cNvSpPr>
            <a:spLocks noGrp="1"/>
          </p:cNvSpPr>
          <p:nvPr>
            <p:ph type="title"/>
          </p:nvPr>
        </p:nvSpPr>
        <p:spPr/>
        <p:txBody>
          <a:bodyPr/>
          <a:lstStyle/>
          <a:p>
            <a:r>
              <a:rPr lang="en-US" dirty="0"/>
              <a:t>Change Segmentation</a:t>
            </a:r>
          </a:p>
        </p:txBody>
      </p:sp>
      <p:sp>
        <p:nvSpPr>
          <p:cNvPr id="7" name="Text Placeholder 2">
            <a:extLst>
              <a:ext uri="{FF2B5EF4-FFF2-40B4-BE49-F238E27FC236}">
                <a16:creationId xmlns:a16="http://schemas.microsoft.com/office/drawing/2014/main" id="{5CC8CCDF-3130-4DB7-B3DA-D4FF795E836C}"/>
              </a:ext>
            </a:extLst>
          </p:cNvPr>
          <p:cNvSpPr>
            <a:spLocks noGrp="1"/>
          </p:cNvSpPr>
          <p:nvPr>
            <p:ph type="body" idx="1"/>
          </p:nvPr>
        </p:nvSpPr>
        <p:spPr>
          <a:xfrm>
            <a:off x="285225" y="1443432"/>
            <a:ext cx="8690995" cy="2566506"/>
          </a:xfrm>
        </p:spPr>
        <p:txBody>
          <a:bodyPr/>
          <a:lstStyle/>
          <a:p>
            <a:r>
              <a:rPr lang="en-US" dirty="0"/>
              <a:t>Lets vary MSS until we get a change in behavior</a:t>
            </a:r>
            <a:endParaRPr lang="en-US" dirty="0">
              <a:solidFill>
                <a:srgbClr val="FF0000"/>
              </a:solidFill>
            </a:endParaRPr>
          </a:p>
          <a:p>
            <a:pPr lvl="1"/>
            <a:r>
              <a:rPr lang="en-US" dirty="0"/>
              <a:t>Dataset: 9_LocalCtrl_mssClamp_increase.pcapng</a:t>
            </a:r>
          </a:p>
          <a:p>
            <a:pPr lvl="1"/>
            <a:endParaRPr lang="en-US" dirty="0"/>
          </a:p>
          <a:p>
            <a:r>
              <a:rPr lang="en-US" dirty="0"/>
              <a:t>Useful filter</a:t>
            </a:r>
          </a:p>
          <a:p>
            <a:pPr lvl="1"/>
            <a:r>
              <a:rPr lang="en-US" dirty="0">
                <a:latin typeface="Courier New" panose="02070309020205020404" pitchFamily="49" charset="0"/>
                <a:cs typeface="Courier New" panose="02070309020205020404" pitchFamily="49" charset="0"/>
              </a:rPr>
              <a:t>(</a:t>
            </a:r>
            <a:r>
              <a:rPr lang="en-US" dirty="0" err="1">
                <a:latin typeface="Courier New" panose="02070309020205020404" pitchFamily="49" charset="0"/>
                <a:cs typeface="Courier New" panose="02070309020205020404" pitchFamily="49" charset="0"/>
              </a:rPr>
              <a:t>tcp.len</a:t>
            </a:r>
            <a:r>
              <a:rPr lang="en-US" dirty="0">
                <a:latin typeface="Courier New" panose="02070309020205020404" pitchFamily="49" charset="0"/>
                <a:cs typeface="Courier New" panose="02070309020205020404" pitchFamily="49" charset="0"/>
              </a:rPr>
              <a:t> &gt; 0) || (</a:t>
            </a:r>
            <a:r>
              <a:rPr lang="en-US" dirty="0" err="1">
                <a:latin typeface="Courier New" panose="02070309020205020404" pitchFamily="49" charset="0"/>
                <a:cs typeface="Courier New" panose="02070309020205020404" pitchFamily="49" charset="0"/>
              </a:rPr>
              <a:t>tcp.options.mss_val</a:t>
            </a:r>
            <a:r>
              <a:rPr lang="en-US" dirty="0">
                <a:latin typeface="Courier New" panose="02070309020205020404" pitchFamily="49" charset="0"/>
                <a:cs typeface="Courier New" panose="02070309020205020404" pitchFamily="49" charset="0"/>
              </a:rPr>
              <a:t>)</a:t>
            </a:r>
          </a:p>
          <a:p>
            <a:pPr lvl="1"/>
            <a:r>
              <a:rPr lang="en-US" dirty="0"/>
              <a:t>Column callout: </a:t>
            </a:r>
            <a:r>
              <a:rPr lang="en-US" dirty="0" err="1">
                <a:latin typeface="Courier New" panose="02070309020205020404" pitchFamily="49" charset="0"/>
                <a:cs typeface="Courier New" panose="02070309020205020404" pitchFamily="49" charset="0"/>
              </a:rPr>
              <a:t>tcp.options.mss_val</a:t>
            </a:r>
            <a:endParaRPr lang="en-US" dirty="0"/>
          </a:p>
          <a:p>
            <a:r>
              <a:rPr lang="en-US" dirty="0"/>
              <a:t>Conclude: when MSS is sufficient to fully contain 560byte TLS record in this position of protocol, system works.  Cannot have a partial record here, either.</a:t>
            </a:r>
          </a:p>
          <a:p>
            <a:pPr lvl="1"/>
            <a:r>
              <a:rPr lang="en-US" dirty="0"/>
              <a:t>But remember… </a:t>
            </a:r>
            <a:r>
              <a:rPr lang="en-US" i="1" dirty="0"/>
              <a:t>all handled by same base class</a:t>
            </a:r>
          </a:p>
        </p:txBody>
      </p:sp>
      <p:pic>
        <p:nvPicPr>
          <p:cNvPr id="8" name="Graphic 7" descr="Checkmark with solid fill">
            <a:extLst>
              <a:ext uri="{FF2B5EF4-FFF2-40B4-BE49-F238E27FC236}">
                <a16:creationId xmlns:a16="http://schemas.microsoft.com/office/drawing/2014/main" id="{AEB1A10B-4B8B-47EF-A826-85FFC4CCF56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082792" y="1443431"/>
            <a:ext cx="914400" cy="914400"/>
          </a:xfrm>
          <a:prstGeom prst="rect">
            <a:avLst/>
          </a:prstGeom>
        </p:spPr>
      </p:pic>
      <p:pic>
        <p:nvPicPr>
          <p:cNvPr id="10" name="Graphic 9" descr="Checkmark with solid fill">
            <a:extLst>
              <a:ext uri="{FF2B5EF4-FFF2-40B4-BE49-F238E27FC236}">
                <a16:creationId xmlns:a16="http://schemas.microsoft.com/office/drawing/2014/main" id="{505EDEC3-6D96-4B38-9560-760A9A2A42B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305550" y="1443431"/>
            <a:ext cx="914400" cy="914400"/>
          </a:xfrm>
          <a:prstGeom prst="rect">
            <a:avLst/>
          </a:prstGeom>
        </p:spPr>
      </p:pic>
      <p:sp>
        <p:nvSpPr>
          <p:cNvPr id="11" name="TextBox 10">
            <a:extLst>
              <a:ext uri="{FF2B5EF4-FFF2-40B4-BE49-F238E27FC236}">
                <a16:creationId xmlns:a16="http://schemas.microsoft.com/office/drawing/2014/main" id="{FBD36573-A0EA-4552-A9B6-1F90EF23082A}"/>
              </a:ext>
            </a:extLst>
          </p:cNvPr>
          <p:cNvSpPr txBox="1"/>
          <p:nvPr/>
        </p:nvSpPr>
        <p:spPr>
          <a:xfrm>
            <a:off x="7466201" y="2366745"/>
            <a:ext cx="1342239" cy="461665"/>
          </a:xfrm>
          <a:prstGeom prst="rect">
            <a:avLst/>
          </a:prstGeom>
          <a:noFill/>
        </p:spPr>
        <p:txBody>
          <a:bodyPr wrap="square" rtlCol="0">
            <a:spAutoFit/>
          </a:bodyPr>
          <a:lstStyle/>
          <a:p>
            <a:r>
              <a:rPr lang="en-US" sz="2400" dirty="0"/>
              <a:t>It works!</a:t>
            </a:r>
          </a:p>
        </p:txBody>
      </p:sp>
    </p:spTree>
    <p:extLst>
      <p:ext uri="{BB962C8B-B14F-4D97-AF65-F5344CB8AC3E}">
        <p14:creationId xmlns:p14="http://schemas.microsoft.com/office/powerpoint/2010/main" val="22319208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8D8BDF-CF7D-430E-924F-7EDB9A65E3BE}"/>
              </a:ext>
            </a:extLst>
          </p:cNvPr>
          <p:cNvSpPr>
            <a:spLocks noGrp="1"/>
          </p:cNvSpPr>
          <p:nvPr>
            <p:ph type="title"/>
          </p:nvPr>
        </p:nvSpPr>
        <p:spPr/>
        <p:txBody>
          <a:bodyPr/>
          <a:lstStyle/>
          <a:p>
            <a:r>
              <a:rPr lang="en-US" dirty="0"/>
              <a:t>Change Segmentation</a:t>
            </a:r>
          </a:p>
        </p:txBody>
      </p:sp>
      <p:pic>
        <p:nvPicPr>
          <p:cNvPr id="8" name="Graphic 7" descr="Checkmark with solid fill">
            <a:extLst>
              <a:ext uri="{FF2B5EF4-FFF2-40B4-BE49-F238E27FC236}">
                <a16:creationId xmlns:a16="http://schemas.microsoft.com/office/drawing/2014/main" id="{C0870F83-6772-48D2-ACD5-DF4AF1E0A6A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23402" y="3763631"/>
            <a:ext cx="914400" cy="914400"/>
          </a:xfrm>
          <a:prstGeom prst="rect">
            <a:avLst/>
          </a:prstGeom>
        </p:spPr>
      </p:pic>
      <p:pic>
        <p:nvPicPr>
          <p:cNvPr id="9" name="Graphic 8" descr="Close with solid fill">
            <a:extLst>
              <a:ext uri="{FF2B5EF4-FFF2-40B4-BE49-F238E27FC236}">
                <a16:creationId xmlns:a16="http://schemas.microsoft.com/office/drawing/2014/main" id="{F5F1A348-39A7-40CD-83E8-491CEB24DF3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923402" y="1879658"/>
            <a:ext cx="914400" cy="914400"/>
          </a:xfrm>
          <a:prstGeom prst="rect">
            <a:avLst/>
          </a:prstGeom>
        </p:spPr>
      </p:pic>
      <p:pic>
        <p:nvPicPr>
          <p:cNvPr id="6150" name="Picture 6">
            <a:extLst>
              <a:ext uri="{FF2B5EF4-FFF2-40B4-BE49-F238E27FC236}">
                <a16:creationId xmlns:a16="http://schemas.microsoft.com/office/drawing/2014/main" id="{2C431B4C-9858-448D-ABBB-B9623B47DDF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26666" y="3263569"/>
            <a:ext cx="4019550" cy="1914525"/>
          </a:xfrm>
          <a:prstGeom prst="rect">
            <a:avLst/>
          </a:prstGeom>
          <a:noFill/>
          <a:extLst>
            <a:ext uri="{909E8E84-426E-40DD-AFC4-6F175D3DCCD1}">
              <a14:hiddenFill xmlns:a14="http://schemas.microsoft.com/office/drawing/2010/main">
                <a:solidFill>
                  <a:srgbClr val="FFFFFF"/>
                </a:solidFill>
              </a14:hiddenFill>
            </a:ext>
          </a:extLst>
        </p:spPr>
      </p:pic>
      <p:pic>
        <p:nvPicPr>
          <p:cNvPr id="6152" name="Picture 8">
            <a:extLst>
              <a:ext uri="{FF2B5EF4-FFF2-40B4-BE49-F238E27FC236}">
                <a16:creationId xmlns:a16="http://schemas.microsoft.com/office/drawing/2014/main" id="{38DCDFB4-DDE7-48EB-B999-3F83265574EB}"/>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596043" y="1427221"/>
            <a:ext cx="3733800" cy="18192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2376254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2D0B70-8759-4135-99C9-5F05DCD17CFD}"/>
              </a:ext>
            </a:extLst>
          </p:cNvPr>
          <p:cNvSpPr>
            <a:spLocks noGrp="1"/>
          </p:cNvSpPr>
          <p:nvPr>
            <p:ph type="title"/>
          </p:nvPr>
        </p:nvSpPr>
        <p:spPr/>
        <p:txBody>
          <a:bodyPr/>
          <a:lstStyle/>
          <a:p>
            <a:r>
              <a:rPr lang="en-US" dirty="0"/>
              <a:t>Conclusion</a:t>
            </a:r>
          </a:p>
        </p:txBody>
      </p:sp>
      <p:sp>
        <p:nvSpPr>
          <p:cNvPr id="3" name="Text Placeholder 2">
            <a:extLst>
              <a:ext uri="{FF2B5EF4-FFF2-40B4-BE49-F238E27FC236}">
                <a16:creationId xmlns:a16="http://schemas.microsoft.com/office/drawing/2014/main" id="{9442B20C-C441-461F-B75A-F62E0537DD1C}"/>
              </a:ext>
            </a:extLst>
          </p:cNvPr>
          <p:cNvSpPr>
            <a:spLocks noGrp="1"/>
          </p:cNvSpPr>
          <p:nvPr>
            <p:ph type="body" idx="1"/>
          </p:nvPr>
        </p:nvSpPr>
        <p:spPr>
          <a:xfrm>
            <a:off x="369115" y="1459684"/>
            <a:ext cx="8682605" cy="3390016"/>
          </a:xfrm>
        </p:spPr>
        <p:txBody>
          <a:bodyPr/>
          <a:lstStyle/>
          <a:p>
            <a:r>
              <a:rPr lang="en-US" dirty="0">
                <a:solidFill>
                  <a:srgbClr val="C00000"/>
                </a:solidFill>
              </a:rPr>
              <a:t>Root cause </a:t>
            </a:r>
            <a:r>
              <a:rPr lang="en-US" dirty="0"/>
              <a:t>from network POV is isolated to </a:t>
            </a:r>
            <a:r>
              <a:rPr lang="en-US" i="1" dirty="0">
                <a:solidFill>
                  <a:srgbClr val="C00000"/>
                </a:solidFill>
              </a:rPr>
              <a:t>server</a:t>
            </a:r>
            <a:r>
              <a:rPr lang="en-US" dirty="0">
                <a:solidFill>
                  <a:srgbClr val="C00000"/>
                </a:solidFill>
              </a:rPr>
              <a:t> handling of specific TLS record segmentation</a:t>
            </a:r>
          </a:p>
          <a:p>
            <a:pPr lvl="1"/>
            <a:r>
              <a:rPr lang="en-US" dirty="0"/>
              <a:t>Why?  I have no idea!  That is a C++ software developer question…</a:t>
            </a:r>
          </a:p>
          <a:p>
            <a:pPr lvl="1"/>
            <a:r>
              <a:rPr lang="en-US" dirty="0"/>
              <a:t>Behavior is allowed per RFC, so implementation defect</a:t>
            </a:r>
          </a:p>
          <a:p>
            <a:pPr lvl="1"/>
            <a:r>
              <a:rPr lang="en-US" i="1" dirty="0"/>
              <a:t>Base class</a:t>
            </a:r>
            <a:r>
              <a:rPr lang="en-US" dirty="0"/>
              <a:t> so all behavior should be the same is </a:t>
            </a:r>
            <a:r>
              <a:rPr lang="en-US" b="1" dirty="0"/>
              <a:t>not</a:t>
            </a:r>
            <a:r>
              <a:rPr lang="en-US" dirty="0"/>
              <a:t> supported (my interpretation)</a:t>
            </a:r>
          </a:p>
          <a:p>
            <a:r>
              <a:rPr lang="en-US" i="1" dirty="0"/>
              <a:t>Local Controller </a:t>
            </a:r>
            <a:r>
              <a:rPr lang="en-US" dirty="0"/>
              <a:t>does not behave the way team thinks it does</a:t>
            </a:r>
          </a:p>
          <a:p>
            <a:pPr lvl="1"/>
            <a:r>
              <a:rPr lang="en-US" dirty="0"/>
              <a:t>No impact here</a:t>
            </a:r>
          </a:p>
          <a:p>
            <a:r>
              <a:rPr lang="en-US" dirty="0"/>
              <a:t>We did not find true root cause, but able to point software team to narrow code area and fix generated in less than an hour</a:t>
            </a:r>
          </a:p>
        </p:txBody>
      </p:sp>
    </p:spTree>
    <p:extLst>
      <p:ext uri="{BB962C8B-B14F-4D97-AF65-F5344CB8AC3E}">
        <p14:creationId xmlns:p14="http://schemas.microsoft.com/office/powerpoint/2010/main" val="19417445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9C8426-0BA0-485C-94D9-55FF37AA70D4}"/>
              </a:ext>
            </a:extLst>
          </p:cNvPr>
          <p:cNvSpPr>
            <a:spLocks noGrp="1"/>
          </p:cNvSpPr>
          <p:nvPr>
            <p:ph type="title"/>
          </p:nvPr>
        </p:nvSpPr>
        <p:spPr/>
        <p:txBody>
          <a:bodyPr/>
          <a:lstStyle/>
          <a:p>
            <a:r>
              <a:rPr lang="en-US" dirty="0"/>
              <a:t>How it works - 1</a:t>
            </a:r>
          </a:p>
        </p:txBody>
      </p:sp>
      <p:pic>
        <p:nvPicPr>
          <p:cNvPr id="2050" name="Picture 2">
            <a:extLst>
              <a:ext uri="{FF2B5EF4-FFF2-40B4-BE49-F238E27FC236}">
                <a16:creationId xmlns:a16="http://schemas.microsoft.com/office/drawing/2014/main" id="{761C7C13-7B6F-4A70-8268-7CA4AA63F64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37058" y="1970551"/>
            <a:ext cx="2905125" cy="2200275"/>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85F55E58-1C84-426C-A401-CAF297389CE1}"/>
              </a:ext>
            </a:extLst>
          </p:cNvPr>
          <p:cNvSpPr txBox="1"/>
          <p:nvPr/>
        </p:nvSpPr>
        <p:spPr>
          <a:xfrm>
            <a:off x="6465094" y="2397591"/>
            <a:ext cx="2214562" cy="523220"/>
          </a:xfrm>
          <a:prstGeom prst="rect">
            <a:avLst/>
          </a:prstGeom>
          <a:noFill/>
        </p:spPr>
        <p:txBody>
          <a:bodyPr wrap="square" rtlCol="0">
            <a:spAutoFit/>
          </a:bodyPr>
          <a:lstStyle/>
          <a:p>
            <a:r>
              <a:rPr lang="en-US" dirty="0"/>
              <a:t>Local controller model is kiosk-style app</a:t>
            </a:r>
          </a:p>
        </p:txBody>
      </p:sp>
    </p:spTree>
    <p:extLst>
      <p:ext uri="{BB962C8B-B14F-4D97-AF65-F5344CB8AC3E}">
        <p14:creationId xmlns:p14="http://schemas.microsoft.com/office/powerpoint/2010/main" val="1713021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2D0B70-8759-4135-99C9-5F05DCD17CFD}"/>
              </a:ext>
            </a:extLst>
          </p:cNvPr>
          <p:cNvSpPr>
            <a:spLocks noGrp="1"/>
          </p:cNvSpPr>
          <p:nvPr>
            <p:ph type="title"/>
          </p:nvPr>
        </p:nvSpPr>
        <p:spPr/>
        <p:txBody>
          <a:bodyPr/>
          <a:lstStyle/>
          <a:p>
            <a:r>
              <a:rPr lang="en-US" dirty="0"/>
              <a:t>Providing More Value</a:t>
            </a:r>
          </a:p>
        </p:txBody>
      </p:sp>
      <p:sp>
        <p:nvSpPr>
          <p:cNvPr id="3" name="Text Placeholder 2">
            <a:extLst>
              <a:ext uri="{FF2B5EF4-FFF2-40B4-BE49-F238E27FC236}">
                <a16:creationId xmlns:a16="http://schemas.microsoft.com/office/drawing/2014/main" id="{9442B20C-C441-461F-B75A-F62E0537DD1C}"/>
              </a:ext>
            </a:extLst>
          </p:cNvPr>
          <p:cNvSpPr>
            <a:spLocks noGrp="1"/>
          </p:cNvSpPr>
          <p:nvPr>
            <p:ph type="body" idx="1"/>
          </p:nvPr>
        </p:nvSpPr>
        <p:spPr>
          <a:xfrm>
            <a:off x="771650" y="1618700"/>
            <a:ext cx="7952900" cy="3231000"/>
          </a:xfrm>
        </p:spPr>
        <p:txBody>
          <a:bodyPr/>
          <a:lstStyle/>
          <a:p>
            <a:r>
              <a:rPr lang="en-US" dirty="0"/>
              <a:t>Packet capture and analysis provides for indication of </a:t>
            </a:r>
            <a:r>
              <a:rPr lang="en-US" i="1" dirty="0">
                <a:solidFill>
                  <a:srgbClr val="C00000"/>
                </a:solidFill>
              </a:rPr>
              <a:t>what</a:t>
            </a:r>
            <a:r>
              <a:rPr lang="en-US" dirty="0"/>
              <a:t> and </a:t>
            </a:r>
            <a:r>
              <a:rPr lang="en-US" i="1" dirty="0">
                <a:solidFill>
                  <a:srgbClr val="C00000"/>
                </a:solidFill>
              </a:rPr>
              <a:t>how</a:t>
            </a:r>
            <a:r>
              <a:rPr lang="en-US" dirty="0"/>
              <a:t> it may have failed – but not the critical </a:t>
            </a:r>
            <a:r>
              <a:rPr lang="en-US" i="1" dirty="0">
                <a:solidFill>
                  <a:srgbClr val="C00000"/>
                </a:solidFill>
              </a:rPr>
              <a:t>why</a:t>
            </a:r>
          </a:p>
          <a:p>
            <a:r>
              <a:rPr lang="en-US" dirty="0"/>
              <a:t>Closed-box testing with </a:t>
            </a:r>
            <a:r>
              <a:rPr lang="en-US" dirty="0">
                <a:solidFill>
                  <a:srgbClr val="C00000"/>
                </a:solidFill>
              </a:rPr>
              <a:t>packet capture as our guide </a:t>
            </a:r>
            <a:r>
              <a:rPr lang="en-US" dirty="0"/>
              <a:t>to move the needle helps reduce the problem space leading to faster time to resolution</a:t>
            </a:r>
          </a:p>
          <a:p>
            <a:r>
              <a:rPr lang="en-US" dirty="0">
                <a:solidFill>
                  <a:srgbClr val="C00000"/>
                </a:solidFill>
              </a:rPr>
              <a:t>Hypothesis testing of observable correlation conditions </a:t>
            </a:r>
            <a:r>
              <a:rPr lang="en-US" dirty="0"/>
              <a:t>relative to failure guided us to a solution</a:t>
            </a:r>
          </a:p>
          <a:p>
            <a:r>
              <a:rPr lang="en-US" dirty="0">
                <a:solidFill>
                  <a:srgbClr val="C00000"/>
                </a:solidFill>
              </a:rPr>
              <a:t>Wireshark</a:t>
            </a:r>
            <a:r>
              <a:rPr lang="en-US" dirty="0"/>
              <a:t> enabled relatively </a:t>
            </a:r>
            <a:r>
              <a:rPr lang="en-US" dirty="0">
                <a:solidFill>
                  <a:srgbClr val="C00000"/>
                </a:solidFill>
              </a:rPr>
              <a:t>easy protocol replication</a:t>
            </a:r>
          </a:p>
        </p:txBody>
      </p:sp>
    </p:spTree>
    <p:extLst>
      <p:ext uri="{BB962C8B-B14F-4D97-AF65-F5344CB8AC3E}">
        <p14:creationId xmlns:p14="http://schemas.microsoft.com/office/powerpoint/2010/main" val="183673685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BFB01D-F170-4AC8-8A41-FD098CD2D4A0}"/>
              </a:ext>
            </a:extLst>
          </p:cNvPr>
          <p:cNvSpPr>
            <a:spLocks noGrp="1"/>
          </p:cNvSpPr>
          <p:nvPr>
            <p:ph type="title"/>
          </p:nvPr>
        </p:nvSpPr>
        <p:spPr/>
        <p:txBody>
          <a:bodyPr/>
          <a:lstStyle/>
          <a:p>
            <a:r>
              <a:rPr lang="en-US" dirty="0"/>
              <a:t>Baseball Analogy</a:t>
            </a:r>
          </a:p>
        </p:txBody>
      </p:sp>
      <p:pic>
        <p:nvPicPr>
          <p:cNvPr id="6" name="Picture 5" descr="A green diamond with white squares&#10;&#10;Description automatically generated with low confidence">
            <a:extLst>
              <a:ext uri="{FF2B5EF4-FFF2-40B4-BE49-F238E27FC236}">
                <a16:creationId xmlns:a16="http://schemas.microsoft.com/office/drawing/2014/main" id="{0BCD275F-E03F-435D-A9A4-BFAF8B0871A7}"/>
              </a:ext>
            </a:extLst>
          </p:cNvPr>
          <p:cNvPicPr>
            <a:picLocks noChangeAspect="1"/>
          </p:cNvPicPr>
          <p:nvPr/>
        </p:nvPicPr>
        <p:blipFill>
          <a:blip r:embed="rId2"/>
          <a:stretch>
            <a:fillRect/>
          </a:stretch>
        </p:blipFill>
        <p:spPr>
          <a:xfrm>
            <a:off x="3135275" y="1704862"/>
            <a:ext cx="3329321" cy="3051878"/>
          </a:xfrm>
          <a:prstGeom prst="rect">
            <a:avLst/>
          </a:prstGeom>
        </p:spPr>
      </p:pic>
      <p:sp>
        <p:nvSpPr>
          <p:cNvPr id="10" name="TextBox 9">
            <a:extLst>
              <a:ext uri="{FF2B5EF4-FFF2-40B4-BE49-F238E27FC236}">
                <a16:creationId xmlns:a16="http://schemas.microsoft.com/office/drawing/2014/main" id="{D2EC7828-F9E7-41AB-8DE4-858CB2B7BF29}"/>
              </a:ext>
            </a:extLst>
          </p:cNvPr>
          <p:cNvSpPr txBox="1"/>
          <p:nvPr/>
        </p:nvSpPr>
        <p:spPr>
          <a:xfrm>
            <a:off x="5991643" y="3435515"/>
            <a:ext cx="2055628" cy="307777"/>
          </a:xfrm>
          <a:prstGeom prst="rect">
            <a:avLst/>
          </a:prstGeom>
          <a:noFill/>
        </p:spPr>
        <p:txBody>
          <a:bodyPr wrap="square" rtlCol="0">
            <a:spAutoFit/>
          </a:bodyPr>
          <a:lstStyle/>
          <a:p>
            <a:r>
              <a:rPr lang="en-US" dirty="0"/>
              <a:t>Single: </a:t>
            </a:r>
            <a:r>
              <a:rPr lang="en-US" i="1" dirty="0"/>
              <a:t>Not the network</a:t>
            </a:r>
          </a:p>
        </p:txBody>
      </p:sp>
      <p:sp>
        <p:nvSpPr>
          <p:cNvPr id="11" name="TextBox 10">
            <a:extLst>
              <a:ext uri="{FF2B5EF4-FFF2-40B4-BE49-F238E27FC236}">
                <a16:creationId xmlns:a16="http://schemas.microsoft.com/office/drawing/2014/main" id="{9A47F83A-F596-4295-91A0-DB69B145A62B}"/>
              </a:ext>
            </a:extLst>
          </p:cNvPr>
          <p:cNvSpPr txBox="1"/>
          <p:nvPr/>
        </p:nvSpPr>
        <p:spPr>
          <a:xfrm>
            <a:off x="4789526" y="1397085"/>
            <a:ext cx="3517264" cy="307777"/>
          </a:xfrm>
          <a:prstGeom prst="rect">
            <a:avLst/>
          </a:prstGeom>
          <a:noFill/>
        </p:spPr>
        <p:txBody>
          <a:bodyPr wrap="square" rtlCol="0">
            <a:spAutoFit/>
          </a:bodyPr>
          <a:lstStyle/>
          <a:p>
            <a:r>
              <a:rPr lang="en-US" dirty="0"/>
              <a:t>Double/Second Base: Client or </a:t>
            </a:r>
            <a:r>
              <a:rPr lang="en-US" b="1" dirty="0"/>
              <a:t>server</a:t>
            </a:r>
            <a:r>
              <a:rPr lang="en-US" dirty="0"/>
              <a:t>?</a:t>
            </a:r>
          </a:p>
        </p:txBody>
      </p:sp>
      <p:sp>
        <p:nvSpPr>
          <p:cNvPr id="12" name="TextBox 11">
            <a:extLst>
              <a:ext uri="{FF2B5EF4-FFF2-40B4-BE49-F238E27FC236}">
                <a16:creationId xmlns:a16="http://schemas.microsoft.com/office/drawing/2014/main" id="{0967E90E-D509-47BA-BAE5-60C2F8B855C0}"/>
              </a:ext>
            </a:extLst>
          </p:cNvPr>
          <p:cNvSpPr txBox="1"/>
          <p:nvPr/>
        </p:nvSpPr>
        <p:spPr>
          <a:xfrm>
            <a:off x="754083" y="2875829"/>
            <a:ext cx="2566367" cy="523220"/>
          </a:xfrm>
          <a:prstGeom prst="rect">
            <a:avLst/>
          </a:prstGeom>
          <a:noFill/>
        </p:spPr>
        <p:txBody>
          <a:bodyPr wrap="square" rtlCol="0">
            <a:spAutoFit/>
          </a:bodyPr>
          <a:lstStyle/>
          <a:p>
            <a:r>
              <a:rPr lang="en-US" dirty="0"/>
              <a:t>Triple/Third Base: Look here on the problem system</a:t>
            </a:r>
          </a:p>
        </p:txBody>
      </p:sp>
      <p:sp>
        <p:nvSpPr>
          <p:cNvPr id="13" name="TextBox 12">
            <a:extLst>
              <a:ext uri="{FF2B5EF4-FFF2-40B4-BE49-F238E27FC236}">
                <a16:creationId xmlns:a16="http://schemas.microsoft.com/office/drawing/2014/main" id="{85DFCAF9-E251-46D0-8DFE-B46DBCD6A104}"/>
              </a:ext>
            </a:extLst>
          </p:cNvPr>
          <p:cNvSpPr txBox="1"/>
          <p:nvPr/>
        </p:nvSpPr>
        <p:spPr>
          <a:xfrm>
            <a:off x="2285777" y="4323216"/>
            <a:ext cx="2142904" cy="738664"/>
          </a:xfrm>
          <a:prstGeom prst="rect">
            <a:avLst/>
          </a:prstGeom>
          <a:noFill/>
        </p:spPr>
        <p:txBody>
          <a:bodyPr wrap="square" rtlCol="0">
            <a:spAutoFit/>
          </a:bodyPr>
          <a:lstStyle/>
          <a:p>
            <a:r>
              <a:rPr lang="en-US" dirty="0"/>
              <a:t>Home Run: change this specific thing and your problem will be gone…</a:t>
            </a:r>
          </a:p>
        </p:txBody>
      </p:sp>
      <p:sp>
        <p:nvSpPr>
          <p:cNvPr id="14" name="TextBox 13">
            <a:extLst>
              <a:ext uri="{FF2B5EF4-FFF2-40B4-BE49-F238E27FC236}">
                <a16:creationId xmlns:a16="http://schemas.microsoft.com/office/drawing/2014/main" id="{51A8F2C3-E1D8-4E1D-B09B-8591DFE101D0}"/>
              </a:ext>
            </a:extLst>
          </p:cNvPr>
          <p:cNvSpPr txBox="1"/>
          <p:nvPr/>
        </p:nvSpPr>
        <p:spPr>
          <a:xfrm>
            <a:off x="6827655" y="4096471"/>
            <a:ext cx="2142904" cy="954107"/>
          </a:xfrm>
          <a:prstGeom prst="rect">
            <a:avLst/>
          </a:prstGeom>
          <a:noFill/>
        </p:spPr>
        <p:txBody>
          <a:bodyPr wrap="square" rtlCol="0">
            <a:spAutoFit/>
          </a:bodyPr>
          <a:lstStyle/>
          <a:p>
            <a:r>
              <a:rPr lang="en-US" dirty="0"/>
              <a:t>(Walk: you should have known it’s not the network but you make me say it anyway)</a:t>
            </a:r>
            <a:endParaRPr lang="en-US" i="1" dirty="0"/>
          </a:p>
        </p:txBody>
      </p:sp>
    </p:spTree>
    <p:extLst>
      <p:ext uri="{BB962C8B-B14F-4D97-AF65-F5344CB8AC3E}">
        <p14:creationId xmlns:p14="http://schemas.microsoft.com/office/powerpoint/2010/main" val="212033401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BFB01D-F170-4AC8-8A41-FD098CD2D4A0}"/>
              </a:ext>
            </a:extLst>
          </p:cNvPr>
          <p:cNvSpPr>
            <a:spLocks noGrp="1"/>
          </p:cNvSpPr>
          <p:nvPr>
            <p:ph type="title"/>
          </p:nvPr>
        </p:nvSpPr>
        <p:spPr/>
        <p:txBody>
          <a:bodyPr/>
          <a:lstStyle/>
          <a:p>
            <a:r>
              <a:rPr lang="en-US" dirty="0"/>
              <a:t>Baseball Analogy</a:t>
            </a:r>
          </a:p>
        </p:txBody>
      </p:sp>
      <p:pic>
        <p:nvPicPr>
          <p:cNvPr id="6" name="Picture 5" descr="A green diamond with white squares&#10;&#10;Description automatically generated with low confidence">
            <a:extLst>
              <a:ext uri="{FF2B5EF4-FFF2-40B4-BE49-F238E27FC236}">
                <a16:creationId xmlns:a16="http://schemas.microsoft.com/office/drawing/2014/main" id="{0BCD275F-E03F-435D-A9A4-BFAF8B0871A7}"/>
              </a:ext>
            </a:extLst>
          </p:cNvPr>
          <p:cNvPicPr>
            <a:picLocks noChangeAspect="1"/>
          </p:cNvPicPr>
          <p:nvPr/>
        </p:nvPicPr>
        <p:blipFill>
          <a:blip r:embed="rId2"/>
          <a:stretch>
            <a:fillRect/>
          </a:stretch>
        </p:blipFill>
        <p:spPr>
          <a:xfrm>
            <a:off x="3135275" y="1704862"/>
            <a:ext cx="3329321" cy="3051878"/>
          </a:xfrm>
          <a:prstGeom prst="rect">
            <a:avLst/>
          </a:prstGeom>
        </p:spPr>
      </p:pic>
      <p:sp>
        <p:nvSpPr>
          <p:cNvPr id="10" name="TextBox 9">
            <a:extLst>
              <a:ext uri="{FF2B5EF4-FFF2-40B4-BE49-F238E27FC236}">
                <a16:creationId xmlns:a16="http://schemas.microsoft.com/office/drawing/2014/main" id="{D2EC7828-F9E7-41AB-8DE4-858CB2B7BF29}"/>
              </a:ext>
            </a:extLst>
          </p:cNvPr>
          <p:cNvSpPr txBox="1"/>
          <p:nvPr/>
        </p:nvSpPr>
        <p:spPr>
          <a:xfrm>
            <a:off x="5991643" y="3435515"/>
            <a:ext cx="2055628" cy="307777"/>
          </a:xfrm>
          <a:prstGeom prst="rect">
            <a:avLst/>
          </a:prstGeom>
          <a:noFill/>
        </p:spPr>
        <p:txBody>
          <a:bodyPr wrap="square" rtlCol="0">
            <a:spAutoFit/>
          </a:bodyPr>
          <a:lstStyle/>
          <a:p>
            <a:r>
              <a:rPr lang="en-US" dirty="0"/>
              <a:t>Single: </a:t>
            </a:r>
            <a:r>
              <a:rPr lang="en-US" i="1" dirty="0"/>
              <a:t>Not the network</a:t>
            </a:r>
          </a:p>
        </p:txBody>
      </p:sp>
      <p:sp>
        <p:nvSpPr>
          <p:cNvPr id="11" name="TextBox 10">
            <a:extLst>
              <a:ext uri="{FF2B5EF4-FFF2-40B4-BE49-F238E27FC236}">
                <a16:creationId xmlns:a16="http://schemas.microsoft.com/office/drawing/2014/main" id="{9A47F83A-F596-4295-91A0-DB69B145A62B}"/>
              </a:ext>
            </a:extLst>
          </p:cNvPr>
          <p:cNvSpPr txBox="1"/>
          <p:nvPr/>
        </p:nvSpPr>
        <p:spPr>
          <a:xfrm>
            <a:off x="4789526" y="1397085"/>
            <a:ext cx="3517264" cy="307777"/>
          </a:xfrm>
          <a:prstGeom prst="rect">
            <a:avLst/>
          </a:prstGeom>
          <a:noFill/>
        </p:spPr>
        <p:txBody>
          <a:bodyPr wrap="square" rtlCol="0">
            <a:spAutoFit/>
          </a:bodyPr>
          <a:lstStyle/>
          <a:p>
            <a:r>
              <a:rPr lang="en-US" dirty="0"/>
              <a:t>Double/Second Base: Client or </a:t>
            </a:r>
            <a:r>
              <a:rPr lang="en-US" b="1" dirty="0"/>
              <a:t>server</a:t>
            </a:r>
            <a:r>
              <a:rPr lang="en-US" dirty="0"/>
              <a:t>?</a:t>
            </a:r>
          </a:p>
        </p:txBody>
      </p:sp>
      <p:sp>
        <p:nvSpPr>
          <p:cNvPr id="12" name="TextBox 11">
            <a:extLst>
              <a:ext uri="{FF2B5EF4-FFF2-40B4-BE49-F238E27FC236}">
                <a16:creationId xmlns:a16="http://schemas.microsoft.com/office/drawing/2014/main" id="{0967E90E-D509-47BA-BAE5-60C2F8B855C0}"/>
              </a:ext>
            </a:extLst>
          </p:cNvPr>
          <p:cNvSpPr txBox="1"/>
          <p:nvPr/>
        </p:nvSpPr>
        <p:spPr>
          <a:xfrm>
            <a:off x="754083" y="2875829"/>
            <a:ext cx="2566367" cy="523220"/>
          </a:xfrm>
          <a:prstGeom prst="rect">
            <a:avLst/>
          </a:prstGeom>
          <a:noFill/>
        </p:spPr>
        <p:txBody>
          <a:bodyPr wrap="square" rtlCol="0">
            <a:spAutoFit/>
          </a:bodyPr>
          <a:lstStyle/>
          <a:p>
            <a:r>
              <a:rPr lang="en-US" dirty="0"/>
              <a:t>Triple/Third Base: Look here on the problem system</a:t>
            </a:r>
          </a:p>
        </p:txBody>
      </p:sp>
      <p:sp>
        <p:nvSpPr>
          <p:cNvPr id="13" name="TextBox 12">
            <a:extLst>
              <a:ext uri="{FF2B5EF4-FFF2-40B4-BE49-F238E27FC236}">
                <a16:creationId xmlns:a16="http://schemas.microsoft.com/office/drawing/2014/main" id="{85DFCAF9-E251-46D0-8DFE-B46DBCD6A104}"/>
              </a:ext>
            </a:extLst>
          </p:cNvPr>
          <p:cNvSpPr txBox="1"/>
          <p:nvPr/>
        </p:nvSpPr>
        <p:spPr>
          <a:xfrm>
            <a:off x="2285777" y="4323216"/>
            <a:ext cx="2142904" cy="738664"/>
          </a:xfrm>
          <a:prstGeom prst="rect">
            <a:avLst/>
          </a:prstGeom>
          <a:noFill/>
        </p:spPr>
        <p:txBody>
          <a:bodyPr wrap="square" rtlCol="0">
            <a:spAutoFit/>
          </a:bodyPr>
          <a:lstStyle/>
          <a:p>
            <a:r>
              <a:rPr lang="en-US" dirty="0"/>
              <a:t>Home Run: change this specific thing and your problem will be gone…</a:t>
            </a:r>
          </a:p>
        </p:txBody>
      </p:sp>
      <p:sp>
        <p:nvSpPr>
          <p:cNvPr id="14" name="TextBox 13">
            <a:extLst>
              <a:ext uri="{FF2B5EF4-FFF2-40B4-BE49-F238E27FC236}">
                <a16:creationId xmlns:a16="http://schemas.microsoft.com/office/drawing/2014/main" id="{51A8F2C3-E1D8-4E1D-B09B-8591DFE101D0}"/>
              </a:ext>
            </a:extLst>
          </p:cNvPr>
          <p:cNvSpPr txBox="1"/>
          <p:nvPr/>
        </p:nvSpPr>
        <p:spPr>
          <a:xfrm>
            <a:off x="6827655" y="4096471"/>
            <a:ext cx="2142904" cy="954107"/>
          </a:xfrm>
          <a:prstGeom prst="rect">
            <a:avLst/>
          </a:prstGeom>
          <a:noFill/>
        </p:spPr>
        <p:txBody>
          <a:bodyPr wrap="square" rtlCol="0">
            <a:spAutoFit/>
          </a:bodyPr>
          <a:lstStyle/>
          <a:p>
            <a:r>
              <a:rPr lang="en-US" dirty="0"/>
              <a:t>(Walk: you should have known it’s not the network but you make me say it anyway)</a:t>
            </a:r>
            <a:endParaRPr lang="en-US" i="1" dirty="0"/>
          </a:p>
        </p:txBody>
      </p:sp>
      <p:cxnSp>
        <p:nvCxnSpPr>
          <p:cNvPr id="9" name="Straight Connector 8">
            <a:extLst>
              <a:ext uri="{FF2B5EF4-FFF2-40B4-BE49-F238E27FC236}">
                <a16:creationId xmlns:a16="http://schemas.microsoft.com/office/drawing/2014/main" id="{006A0149-645C-49D4-8722-3A331D6528C4}"/>
              </a:ext>
            </a:extLst>
          </p:cNvPr>
          <p:cNvCxnSpPr>
            <a:cxnSpLocks/>
          </p:cNvCxnSpPr>
          <p:nvPr/>
        </p:nvCxnSpPr>
        <p:spPr>
          <a:xfrm flipV="1">
            <a:off x="4791740" y="3359888"/>
            <a:ext cx="999460" cy="1112875"/>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0648742D-EB9E-4FD5-B11F-7AA3B2F278BB}"/>
              </a:ext>
            </a:extLst>
          </p:cNvPr>
          <p:cNvCxnSpPr>
            <a:cxnSpLocks/>
          </p:cNvCxnSpPr>
          <p:nvPr/>
        </p:nvCxnSpPr>
        <p:spPr>
          <a:xfrm flipH="1" flipV="1">
            <a:off x="4799935" y="2356581"/>
            <a:ext cx="991265" cy="1003307"/>
          </a:xfrm>
          <a:prstGeom prst="line">
            <a:avLst/>
          </a:prstGeom>
          <a:ln w="76200">
            <a:solidFill>
              <a:srgbClr val="C00000"/>
            </a:solidFill>
            <a:prstDash val="solid"/>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D1D0DE0-082A-4D8A-ABD9-85CDD599BD59}"/>
              </a:ext>
            </a:extLst>
          </p:cNvPr>
          <p:cNvCxnSpPr>
            <a:cxnSpLocks/>
          </p:cNvCxnSpPr>
          <p:nvPr/>
        </p:nvCxnSpPr>
        <p:spPr>
          <a:xfrm flipH="1">
            <a:off x="3848433" y="2396399"/>
            <a:ext cx="951502" cy="963489"/>
          </a:xfrm>
          <a:prstGeom prst="line">
            <a:avLst/>
          </a:prstGeom>
          <a:ln w="76200">
            <a:solidFill>
              <a:srgbClr val="C00000"/>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8144221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79C48EE-F4D3-438E-8B60-C76898D2245F}"/>
              </a:ext>
            </a:extLst>
          </p:cNvPr>
          <p:cNvSpPr>
            <a:spLocks noGrp="1"/>
          </p:cNvSpPr>
          <p:nvPr>
            <p:ph type="ctrTitle"/>
          </p:nvPr>
        </p:nvSpPr>
        <p:spPr>
          <a:xfrm>
            <a:off x="920429" y="1699088"/>
            <a:ext cx="7789617" cy="1919766"/>
          </a:xfrm>
        </p:spPr>
        <p:txBody>
          <a:bodyPr/>
          <a:lstStyle/>
          <a:p>
            <a:r>
              <a:rPr lang="en-US" dirty="0"/>
              <a:t>Thank you!</a:t>
            </a:r>
            <a:br>
              <a:rPr lang="en-US" dirty="0"/>
            </a:br>
            <a:br>
              <a:rPr lang="en-US" dirty="0"/>
            </a:br>
            <a:r>
              <a:rPr lang="en-US" dirty="0"/>
              <a:t>Please provide feedback per conference guidelines</a:t>
            </a:r>
          </a:p>
        </p:txBody>
      </p:sp>
    </p:spTree>
    <p:extLst>
      <p:ext uri="{BB962C8B-B14F-4D97-AF65-F5344CB8AC3E}">
        <p14:creationId xmlns:p14="http://schemas.microsoft.com/office/powerpoint/2010/main" val="10377000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FB6973-BB7D-4358-9F53-D735B6A0083E}"/>
              </a:ext>
            </a:extLst>
          </p:cNvPr>
          <p:cNvSpPr>
            <a:spLocks noGrp="1"/>
          </p:cNvSpPr>
          <p:nvPr>
            <p:ph type="title"/>
          </p:nvPr>
        </p:nvSpPr>
        <p:spPr/>
        <p:txBody>
          <a:bodyPr/>
          <a:lstStyle/>
          <a:p>
            <a:r>
              <a:rPr lang="en-US" dirty="0"/>
              <a:t>How it works - 2</a:t>
            </a:r>
          </a:p>
        </p:txBody>
      </p:sp>
      <p:pic>
        <p:nvPicPr>
          <p:cNvPr id="3074" name="Picture 2">
            <a:extLst>
              <a:ext uri="{FF2B5EF4-FFF2-40B4-BE49-F238E27FC236}">
                <a16:creationId xmlns:a16="http://schemas.microsoft.com/office/drawing/2014/main" id="{45CC4168-3703-43ED-AE72-AC81F4C521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4168" y="1876038"/>
            <a:ext cx="7375663" cy="1694883"/>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3A36543B-C235-4708-8047-4097C74DB90D}"/>
              </a:ext>
            </a:extLst>
          </p:cNvPr>
          <p:cNvSpPr txBox="1"/>
          <p:nvPr/>
        </p:nvSpPr>
        <p:spPr>
          <a:xfrm>
            <a:off x="1281132" y="4159277"/>
            <a:ext cx="3040837" cy="738664"/>
          </a:xfrm>
          <a:prstGeom prst="rect">
            <a:avLst/>
          </a:prstGeom>
          <a:solidFill>
            <a:srgbClr val="0070C0"/>
          </a:solidFill>
        </p:spPr>
        <p:txBody>
          <a:bodyPr wrap="square" rtlCol="0">
            <a:spAutoFit/>
          </a:bodyPr>
          <a:lstStyle/>
          <a:p>
            <a:r>
              <a:rPr lang="en-US" sz="1400" dirty="0">
                <a:solidFill>
                  <a:schemeClr val="bg1"/>
                </a:solidFill>
              </a:rPr>
              <a:t>“Worked fine before, but when we enable security, the network blocks the traffic”</a:t>
            </a:r>
            <a:endParaRPr lang="en-US" dirty="0">
              <a:solidFill>
                <a:schemeClr val="bg1"/>
              </a:solidFill>
            </a:endParaRPr>
          </a:p>
        </p:txBody>
      </p:sp>
      <p:sp>
        <p:nvSpPr>
          <p:cNvPr id="8" name="TextBox 7">
            <a:extLst>
              <a:ext uri="{FF2B5EF4-FFF2-40B4-BE49-F238E27FC236}">
                <a16:creationId xmlns:a16="http://schemas.microsoft.com/office/drawing/2014/main" id="{DC760F83-3C52-4807-AE58-B926EDB86FC5}"/>
              </a:ext>
            </a:extLst>
          </p:cNvPr>
          <p:cNvSpPr txBox="1"/>
          <p:nvPr/>
        </p:nvSpPr>
        <p:spPr>
          <a:xfrm>
            <a:off x="5259650" y="4227447"/>
            <a:ext cx="3248005" cy="307777"/>
          </a:xfrm>
          <a:prstGeom prst="rect">
            <a:avLst/>
          </a:prstGeom>
          <a:solidFill>
            <a:srgbClr val="0070C0"/>
          </a:solidFill>
        </p:spPr>
        <p:txBody>
          <a:bodyPr wrap="square" rtlCol="0">
            <a:spAutoFit/>
          </a:bodyPr>
          <a:lstStyle/>
          <a:p>
            <a:r>
              <a:rPr lang="en-US" sz="1400" dirty="0">
                <a:solidFill>
                  <a:schemeClr val="bg1"/>
                </a:solidFill>
              </a:rPr>
              <a:t>Q: </a:t>
            </a:r>
            <a:r>
              <a:rPr lang="en-US" sz="1400" i="1" dirty="0">
                <a:solidFill>
                  <a:schemeClr val="bg1"/>
                </a:solidFill>
              </a:rPr>
              <a:t>Do you use TCP or UDP? </a:t>
            </a:r>
            <a:r>
              <a:rPr lang="en-US" sz="1400" dirty="0">
                <a:solidFill>
                  <a:schemeClr val="bg1"/>
                </a:solidFill>
              </a:rPr>
              <a:t>   A: ….</a:t>
            </a:r>
          </a:p>
        </p:txBody>
      </p:sp>
      <p:sp>
        <p:nvSpPr>
          <p:cNvPr id="9" name="TextBox 8">
            <a:extLst>
              <a:ext uri="{FF2B5EF4-FFF2-40B4-BE49-F238E27FC236}">
                <a16:creationId xmlns:a16="http://schemas.microsoft.com/office/drawing/2014/main" id="{56124F37-530C-47DD-8A8C-CAC7F39C7593}"/>
              </a:ext>
            </a:extLst>
          </p:cNvPr>
          <p:cNvSpPr txBox="1"/>
          <p:nvPr/>
        </p:nvSpPr>
        <p:spPr>
          <a:xfrm>
            <a:off x="5595958" y="4614023"/>
            <a:ext cx="3248005" cy="307777"/>
          </a:xfrm>
          <a:prstGeom prst="rect">
            <a:avLst/>
          </a:prstGeom>
          <a:solidFill>
            <a:srgbClr val="0070C0"/>
          </a:solidFill>
        </p:spPr>
        <p:txBody>
          <a:bodyPr wrap="square" rtlCol="0">
            <a:spAutoFit/>
          </a:bodyPr>
          <a:lstStyle/>
          <a:p>
            <a:r>
              <a:rPr lang="en-US" sz="1400" dirty="0">
                <a:solidFill>
                  <a:schemeClr val="bg1"/>
                </a:solidFill>
              </a:rPr>
              <a:t>Q: </a:t>
            </a:r>
            <a:r>
              <a:rPr lang="en-US" sz="1400" i="1" dirty="0">
                <a:solidFill>
                  <a:schemeClr val="bg1"/>
                </a:solidFill>
              </a:rPr>
              <a:t>How did you add security?   </a:t>
            </a:r>
            <a:r>
              <a:rPr lang="en-US" sz="1400" dirty="0">
                <a:solidFill>
                  <a:schemeClr val="bg1"/>
                </a:solidFill>
              </a:rPr>
              <a:t>A: TLS</a:t>
            </a:r>
          </a:p>
        </p:txBody>
      </p:sp>
    </p:spTree>
    <p:extLst>
      <p:ext uri="{BB962C8B-B14F-4D97-AF65-F5344CB8AC3E}">
        <p14:creationId xmlns:p14="http://schemas.microsoft.com/office/powerpoint/2010/main" val="29723225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852BA9-BCA4-4A25-84EA-F8E74B533950}"/>
              </a:ext>
            </a:extLst>
          </p:cNvPr>
          <p:cNvSpPr>
            <a:spLocks noGrp="1"/>
          </p:cNvSpPr>
          <p:nvPr>
            <p:ph type="title"/>
          </p:nvPr>
        </p:nvSpPr>
        <p:spPr/>
        <p:txBody>
          <a:bodyPr/>
          <a:lstStyle/>
          <a:p>
            <a:r>
              <a:rPr lang="en-US" dirty="0"/>
              <a:t>Players</a:t>
            </a:r>
          </a:p>
        </p:txBody>
      </p:sp>
      <p:sp>
        <p:nvSpPr>
          <p:cNvPr id="3" name="Text Placeholder 2">
            <a:extLst>
              <a:ext uri="{FF2B5EF4-FFF2-40B4-BE49-F238E27FC236}">
                <a16:creationId xmlns:a16="http://schemas.microsoft.com/office/drawing/2014/main" id="{731BC32D-4EAA-4EB1-BC38-07A67DD4F18F}"/>
              </a:ext>
            </a:extLst>
          </p:cNvPr>
          <p:cNvSpPr>
            <a:spLocks noGrp="1"/>
          </p:cNvSpPr>
          <p:nvPr>
            <p:ph type="body" idx="1"/>
          </p:nvPr>
        </p:nvSpPr>
        <p:spPr/>
        <p:txBody>
          <a:bodyPr/>
          <a:lstStyle/>
          <a:p>
            <a:r>
              <a:rPr lang="en-US" dirty="0"/>
              <a:t>Three different teams</a:t>
            </a:r>
          </a:p>
          <a:p>
            <a:pPr lvl="1"/>
            <a:r>
              <a:rPr lang="en-US" dirty="0"/>
              <a:t>Embedded</a:t>
            </a:r>
          </a:p>
          <a:p>
            <a:pPr lvl="1"/>
            <a:r>
              <a:rPr lang="en-US" dirty="0"/>
              <a:t>Windows</a:t>
            </a:r>
          </a:p>
          <a:p>
            <a:pPr lvl="1"/>
            <a:r>
              <a:rPr lang="en-US" dirty="0"/>
              <a:t>Linux</a:t>
            </a:r>
          </a:p>
          <a:p>
            <a:pPr lvl="1"/>
            <a:endParaRPr lang="en-US" dirty="0"/>
          </a:p>
          <a:p>
            <a:r>
              <a:rPr lang="en-US" dirty="0"/>
              <a:t>What about network?</a:t>
            </a:r>
          </a:p>
        </p:txBody>
      </p:sp>
      <p:sp>
        <p:nvSpPr>
          <p:cNvPr id="4" name="Text Placeholder 3">
            <a:extLst>
              <a:ext uri="{FF2B5EF4-FFF2-40B4-BE49-F238E27FC236}">
                <a16:creationId xmlns:a16="http://schemas.microsoft.com/office/drawing/2014/main" id="{D879E17A-E6D6-4D0D-A51C-1CEDEC762869}"/>
              </a:ext>
            </a:extLst>
          </p:cNvPr>
          <p:cNvSpPr>
            <a:spLocks noGrp="1"/>
          </p:cNvSpPr>
          <p:nvPr>
            <p:ph type="body" idx="2"/>
          </p:nvPr>
        </p:nvSpPr>
        <p:spPr/>
        <p:txBody>
          <a:bodyPr/>
          <a:lstStyle/>
          <a:p>
            <a:r>
              <a:rPr lang="en-US" dirty="0"/>
              <a:t>Usual…</a:t>
            </a:r>
          </a:p>
        </p:txBody>
      </p:sp>
      <p:pic>
        <p:nvPicPr>
          <p:cNvPr id="6" name="Picture 5">
            <a:extLst>
              <a:ext uri="{FF2B5EF4-FFF2-40B4-BE49-F238E27FC236}">
                <a16:creationId xmlns:a16="http://schemas.microsoft.com/office/drawing/2014/main" id="{39CF0D37-5686-4B40-BA04-289EF178AC79}"/>
              </a:ext>
            </a:extLst>
          </p:cNvPr>
          <p:cNvPicPr>
            <a:picLocks noChangeAspect="1"/>
          </p:cNvPicPr>
          <p:nvPr/>
        </p:nvPicPr>
        <p:blipFill>
          <a:blip r:embed="rId2"/>
          <a:stretch>
            <a:fillRect/>
          </a:stretch>
        </p:blipFill>
        <p:spPr>
          <a:xfrm>
            <a:off x="4732939" y="2248209"/>
            <a:ext cx="3327612" cy="2428537"/>
          </a:xfrm>
          <a:prstGeom prst="rect">
            <a:avLst/>
          </a:prstGeom>
        </p:spPr>
      </p:pic>
    </p:spTree>
    <p:extLst>
      <p:ext uri="{BB962C8B-B14F-4D97-AF65-F5344CB8AC3E}">
        <p14:creationId xmlns:p14="http://schemas.microsoft.com/office/powerpoint/2010/main" val="3885894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5BCB41-AC53-42A1-A5F1-B72AD4423024}"/>
              </a:ext>
            </a:extLst>
          </p:cNvPr>
          <p:cNvSpPr>
            <a:spLocks noGrp="1"/>
          </p:cNvSpPr>
          <p:nvPr>
            <p:ph type="title"/>
          </p:nvPr>
        </p:nvSpPr>
        <p:spPr/>
        <p:txBody>
          <a:bodyPr/>
          <a:lstStyle/>
          <a:p>
            <a:r>
              <a:rPr lang="en-US" dirty="0"/>
              <a:t>Even Better</a:t>
            </a:r>
          </a:p>
        </p:txBody>
      </p:sp>
      <p:pic>
        <p:nvPicPr>
          <p:cNvPr id="6" name="Picture 5">
            <a:extLst>
              <a:ext uri="{FF2B5EF4-FFF2-40B4-BE49-F238E27FC236}">
                <a16:creationId xmlns:a16="http://schemas.microsoft.com/office/drawing/2014/main" id="{A60076E7-49D5-4AB5-AC14-E49278852C25}"/>
              </a:ext>
            </a:extLst>
          </p:cNvPr>
          <p:cNvPicPr>
            <a:picLocks noChangeAspect="1"/>
          </p:cNvPicPr>
          <p:nvPr/>
        </p:nvPicPr>
        <p:blipFill>
          <a:blip r:embed="rId2"/>
          <a:stretch>
            <a:fillRect/>
          </a:stretch>
        </p:blipFill>
        <p:spPr>
          <a:xfrm>
            <a:off x="6162865" y="2027528"/>
            <a:ext cx="2389463" cy="2381499"/>
          </a:xfrm>
          <a:prstGeom prst="rect">
            <a:avLst/>
          </a:prstGeom>
        </p:spPr>
      </p:pic>
      <p:sp>
        <p:nvSpPr>
          <p:cNvPr id="7" name="Speech Bubble: Rectangle with Corners Rounded 6">
            <a:extLst>
              <a:ext uri="{FF2B5EF4-FFF2-40B4-BE49-F238E27FC236}">
                <a16:creationId xmlns:a16="http://schemas.microsoft.com/office/drawing/2014/main" id="{FF2E1EAB-5BE1-4BD4-B71A-D11ED85F57FA}"/>
              </a:ext>
            </a:extLst>
          </p:cNvPr>
          <p:cNvSpPr/>
          <p:nvPr/>
        </p:nvSpPr>
        <p:spPr>
          <a:xfrm>
            <a:off x="930745" y="1455100"/>
            <a:ext cx="1406179" cy="435600"/>
          </a:xfrm>
          <a:prstGeom prst="wedgeRoundRectCallout">
            <a:avLst>
              <a:gd name="adj1" fmla="val -38866"/>
              <a:gd name="adj2" fmla="val 90724"/>
              <a:gd name="adj3" fmla="val 16667"/>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dirty="0"/>
              <a:t>“All I did was add TLS”</a:t>
            </a:r>
          </a:p>
        </p:txBody>
      </p:sp>
      <p:sp>
        <p:nvSpPr>
          <p:cNvPr id="8" name="Speech Bubble: Rectangle with Corners Rounded 7">
            <a:extLst>
              <a:ext uri="{FF2B5EF4-FFF2-40B4-BE49-F238E27FC236}">
                <a16:creationId xmlns:a16="http://schemas.microsoft.com/office/drawing/2014/main" id="{A15AAE8C-4051-4CF8-BAAF-89659E9D072D}"/>
              </a:ext>
            </a:extLst>
          </p:cNvPr>
          <p:cNvSpPr/>
          <p:nvPr/>
        </p:nvSpPr>
        <p:spPr>
          <a:xfrm>
            <a:off x="2113038" y="2172928"/>
            <a:ext cx="1607246" cy="507147"/>
          </a:xfrm>
          <a:prstGeom prst="wedgeRoundRectCallout">
            <a:avLst>
              <a:gd name="adj1" fmla="val -38866"/>
              <a:gd name="adj2" fmla="val 90724"/>
              <a:gd name="adj3" fmla="val 16667"/>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dirty="0"/>
              <a:t>“I do a packet-by-packet copy”</a:t>
            </a:r>
          </a:p>
        </p:txBody>
      </p:sp>
      <p:sp>
        <p:nvSpPr>
          <p:cNvPr id="9" name="Speech Bubble: Rectangle with Corners Rounded 8">
            <a:extLst>
              <a:ext uri="{FF2B5EF4-FFF2-40B4-BE49-F238E27FC236}">
                <a16:creationId xmlns:a16="http://schemas.microsoft.com/office/drawing/2014/main" id="{575D76C9-69B6-4D2E-99DF-EB2A813EF3D7}"/>
              </a:ext>
            </a:extLst>
          </p:cNvPr>
          <p:cNvSpPr/>
          <p:nvPr/>
        </p:nvSpPr>
        <p:spPr>
          <a:xfrm>
            <a:off x="2749438" y="3211927"/>
            <a:ext cx="3008425" cy="815240"/>
          </a:xfrm>
          <a:prstGeom prst="wedgeRoundRectCallout">
            <a:avLst>
              <a:gd name="adj1" fmla="val -38866"/>
              <a:gd name="adj2" fmla="val 90724"/>
              <a:gd name="adj3" fmla="val 16667"/>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dirty="0"/>
              <a:t>“Works fine without security so must be sending me bad data – maybe changed by the network”</a:t>
            </a:r>
          </a:p>
        </p:txBody>
      </p:sp>
      <p:pic>
        <p:nvPicPr>
          <p:cNvPr id="4098" name="Picture 2">
            <a:extLst>
              <a:ext uri="{FF2B5EF4-FFF2-40B4-BE49-F238E27FC236}">
                <a16:creationId xmlns:a16="http://schemas.microsoft.com/office/drawing/2014/main" id="{A979F2DA-419D-4BCB-AB4D-73423484BCD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8446" y="1727090"/>
            <a:ext cx="921216" cy="1073483"/>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a:extLst>
              <a:ext uri="{FF2B5EF4-FFF2-40B4-BE49-F238E27FC236}">
                <a16:creationId xmlns:a16="http://schemas.microsoft.com/office/drawing/2014/main" id="{1307FC15-73D4-4669-A478-73D6B12B104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43327" y="2571750"/>
            <a:ext cx="1014016" cy="1215143"/>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a:extLst>
              <a:ext uri="{FF2B5EF4-FFF2-40B4-BE49-F238E27FC236}">
                <a16:creationId xmlns:a16="http://schemas.microsoft.com/office/drawing/2014/main" id="{611E9C9D-BCE8-4395-856A-46D4E5B863C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95445" y="4027167"/>
            <a:ext cx="921216" cy="10278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9617450"/>
      </p:ext>
    </p:extLst>
  </p:cSld>
  <p:clrMapOvr>
    <a:masterClrMapping/>
  </p:clrMapOvr>
</p:sld>
</file>

<file path=ppt/theme/theme1.xml><?xml version="1.0" encoding="utf-8"?>
<a:theme xmlns:a="http://schemas.openxmlformats.org/drawingml/2006/main" name="Viola template">
  <a:themeElements>
    <a:clrScheme name="Custom 347">
      <a:dk1>
        <a:srgbClr val="000000"/>
      </a:dk1>
      <a:lt1>
        <a:srgbClr val="FFFFFF"/>
      </a:lt1>
      <a:dk2>
        <a:srgbClr val="8A8682"/>
      </a:dk2>
      <a:lt2>
        <a:srgbClr val="F0EEE9"/>
      </a:lt2>
      <a:accent1>
        <a:srgbClr val="033C92"/>
      </a:accent1>
      <a:accent2>
        <a:srgbClr val="C9DAF8"/>
      </a:accent2>
      <a:accent3>
        <a:srgbClr val="286492"/>
      </a:accent3>
      <a:accent4>
        <a:srgbClr val="D8D6D2"/>
      </a:accent4>
      <a:accent5>
        <a:srgbClr val="979593"/>
      </a:accent5>
      <a:accent6>
        <a:srgbClr val="6F6868"/>
      </a:accent6>
      <a:hlink>
        <a:srgbClr val="000000"/>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1371</TotalTime>
  <Words>3274</Words>
  <Application>Microsoft Office PowerPoint</Application>
  <PresentationFormat>On-screen Show (16:9)</PresentationFormat>
  <Paragraphs>384</Paragraphs>
  <Slides>63</Slides>
  <Notes>12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63</vt:i4>
      </vt:variant>
    </vt:vector>
  </HeadingPairs>
  <TitlesOfParts>
    <vt:vector size="71" baseType="lpstr">
      <vt:lpstr>Calibri</vt:lpstr>
      <vt:lpstr>Trebuchet MS</vt:lpstr>
      <vt:lpstr>Courier New</vt:lpstr>
      <vt:lpstr>Lora</vt:lpstr>
      <vt:lpstr>Arial</vt:lpstr>
      <vt:lpstr>Cambria Math</vt:lpstr>
      <vt:lpstr>Verdana</vt:lpstr>
      <vt:lpstr>Viola template</vt:lpstr>
      <vt:lpstr>More Mileage from Your Tools: Problem Isolation with TLS and TCP</vt:lpstr>
      <vt:lpstr>Hello!</vt:lpstr>
      <vt:lpstr>Abstract</vt:lpstr>
      <vt:lpstr>Sea Story Time</vt:lpstr>
      <vt:lpstr>The case of ‘we added security and now the network is broken’</vt:lpstr>
      <vt:lpstr>How it works - 1</vt:lpstr>
      <vt:lpstr>How it works - 2</vt:lpstr>
      <vt:lpstr>Players</vt:lpstr>
      <vt:lpstr>Even Better</vt:lpstr>
      <vt:lpstr>Some things we need</vt:lpstr>
      <vt:lpstr>Some things we need</vt:lpstr>
      <vt:lpstr>Segmentation Schemes</vt:lpstr>
      <vt:lpstr>Segmentation Schemes</vt:lpstr>
      <vt:lpstr>Segmentation Schemes</vt:lpstr>
      <vt:lpstr>Segmentation Schemes</vt:lpstr>
      <vt:lpstr>TCP PSH Flag</vt:lpstr>
      <vt:lpstr>TCP PSH Flag</vt:lpstr>
      <vt:lpstr>TCP MSS</vt:lpstr>
      <vt:lpstr>TLS Alert</vt:lpstr>
      <vt:lpstr>Reverse Engineering</vt:lpstr>
      <vt:lpstr>Reverse Engineering</vt:lpstr>
      <vt:lpstr>Reverse Engineering with RFC5246</vt:lpstr>
      <vt:lpstr>Reverse Engineering</vt:lpstr>
      <vt:lpstr>Packet-by-Packet copy</vt:lpstr>
      <vt:lpstr>Packet-by-Packet copy</vt:lpstr>
      <vt:lpstr>Packet-by-Packet copy</vt:lpstr>
      <vt:lpstr>What does good look like?</vt:lpstr>
      <vt:lpstr>What does good look like?</vt:lpstr>
      <vt:lpstr>What does good look like?</vt:lpstr>
      <vt:lpstr>Extract Client Data</vt:lpstr>
      <vt:lpstr>What does failure look like?</vt:lpstr>
      <vt:lpstr>What is Failure Not?</vt:lpstr>
      <vt:lpstr>Baseball Analogy</vt:lpstr>
      <vt:lpstr>Anomaly Detection</vt:lpstr>
      <vt:lpstr>Anomaly Detection</vt:lpstr>
      <vt:lpstr>Anomaly Detection</vt:lpstr>
      <vt:lpstr>Anomaly Detection</vt:lpstr>
      <vt:lpstr>Anomaly Detection</vt:lpstr>
      <vt:lpstr>Hypothesis Test 1</vt:lpstr>
      <vt:lpstr>Packet Mangling</vt:lpstr>
      <vt:lpstr>Packet Mangling</vt:lpstr>
      <vt:lpstr>Packet Mangling</vt:lpstr>
      <vt:lpstr>Packet Mangling</vt:lpstr>
      <vt:lpstr>Packet Mangling</vt:lpstr>
      <vt:lpstr>Packet Mangling</vt:lpstr>
      <vt:lpstr>Hypothesis Test 1</vt:lpstr>
      <vt:lpstr>Hypothesis Test 2</vt:lpstr>
      <vt:lpstr>Change Segmentation</vt:lpstr>
      <vt:lpstr>Change Segmentation</vt:lpstr>
      <vt:lpstr>Change Segmentation</vt:lpstr>
      <vt:lpstr>Change Segmentation</vt:lpstr>
      <vt:lpstr>Change Segmentation</vt:lpstr>
      <vt:lpstr>Change Segmentation</vt:lpstr>
      <vt:lpstr>Change Segmentation</vt:lpstr>
      <vt:lpstr>Change Segmentation</vt:lpstr>
      <vt:lpstr>Change Segmentation</vt:lpstr>
      <vt:lpstr>Change Segmentation</vt:lpstr>
      <vt:lpstr>Change Segmentation</vt:lpstr>
      <vt:lpstr>Conclusion</vt:lpstr>
      <vt:lpstr>Providing More Value</vt:lpstr>
      <vt:lpstr>Baseball Analogy</vt:lpstr>
      <vt:lpstr>Baseball Analogy</vt:lpstr>
      <vt:lpstr>Thank you!  Please provide feedback per conference guidelines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This is your presentation title</dc:title>
  <dc:creator>Cragg, George</dc:creator>
  <cp:lastModifiedBy>Cragg, George</cp:lastModifiedBy>
  <cp:revision>99</cp:revision>
  <dcterms:modified xsi:type="dcterms:W3CDTF">2023-06-12T14:20:13Z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d280710-1564-42b6-983b-5cebee6e2358_Enabled">
    <vt:lpwstr>true</vt:lpwstr>
  </property>
  <property fmtid="{D5CDD505-2E9C-101B-9397-08002B2CF9AE}" pid="3" name="MSIP_Label_7d280710-1564-42b6-983b-5cebee6e2358_SetDate">
    <vt:lpwstr>2023-05-18T13:10:51Z</vt:lpwstr>
  </property>
  <property fmtid="{D5CDD505-2E9C-101B-9397-08002B2CF9AE}" pid="4" name="MSIP_Label_7d280710-1564-42b6-983b-5cebee6e2358_Method">
    <vt:lpwstr>Privileged</vt:lpwstr>
  </property>
  <property fmtid="{D5CDD505-2E9C-101B-9397-08002B2CF9AE}" pid="5" name="MSIP_Label_7d280710-1564-42b6-983b-5cebee6e2358_Name">
    <vt:lpwstr>Public</vt:lpwstr>
  </property>
  <property fmtid="{D5CDD505-2E9C-101B-9397-08002B2CF9AE}" pid="6" name="MSIP_Label_7d280710-1564-42b6-983b-5cebee6e2358_SiteId">
    <vt:lpwstr>e8d897a8-f400-4625-858a-6f3ae627542b</vt:lpwstr>
  </property>
  <property fmtid="{D5CDD505-2E9C-101B-9397-08002B2CF9AE}" pid="7" name="MSIP_Label_7d280710-1564-42b6-983b-5cebee6e2358_ActionId">
    <vt:lpwstr>669b6c88-564f-4e7a-8532-e11d3050081a</vt:lpwstr>
  </property>
  <property fmtid="{D5CDD505-2E9C-101B-9397-08002B2CF9AE}" pid="8" name="MSIP_Label_7d280710-1564-42b6-983b-5cebee6e2358_ContentBits">
    <vt:lpwstr>0</vt:lpwstr>
  </property>
</Properties>
</file>