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x="9144000" cy="5143500"/>
  <p:notesSz cx="9144000" cy="5143500"/>
  <p:embeddedFontLst>
    <p:embeddedFont>
      <p:font typeface="WKEJNU+Arial-BoldMT"/>
      <p:regular r:id="rId56"/>
    </p:embeddedFont>
    <p:embeddedFont>
      <p:font typeface="LENURC+TrebuchetMS-Bold"/>
      <p:regular r:id="rId57"/>
    </p:embeddedFont>
    <p:embeddedFont>
      <p:font typeface="JONCQB+TrebuchetMS"/>
      <p:regular r:id="rId58"/>
    </p:embeddedFont>
    <p:embeddedFont>
      <p:font typeface="OUDRTL+ArialMT"/>
      <p:regular r:id="rId59"/>
    </p:embeddedFont>
    <p:embeddedFont>
      <p:font typeface="SNWEQJ+Arial-ItalicMT"/>
      <p:regular r:id="rId60"/>
    </p:embeddedFont>
    <p:embeddedFont>
      <p:font typeface="HDAFJO+Wingdings-Regular"/>
      <p:regular r:id="rId61"/>
    </p:embeddedFont>
    <p:embeddedFont>
      <p:font typeface="SKBEOG+OpenSans-Bold"/>
      <p:regular r:id="rId62"/>
    </p:embeddedFont>
    <p:embeddedFont>
      <p:font typeface="KTVPSE+OpenSans-Regular"/>
      <p:regular r:id="rId63"/>
    </p:embeddedFont>
    <p:embeddedFont>
      <p:font typeface="RHGJDR+Roboto-Bold"/>
      <p:regular r:id="rId64"/>
    </p:embeddedFont>
    <p:embeddedFont>
      <p:font typeface="GCEVLM+Roboto-Regular"/>
      <p:regular r:id="rId65"/>
    </p:embeddedFont>
    <p:embeddedFont>
      <p:font typeface="KWBIDI+LucidaConsole"/>
      <p:regular r:id="rId66"/>
    </p:embeddedFont>
    <p:embeddedFont>
      <p:font typeface="RSPJCO+Tele-Grotesk-Norm"/>
      <p:regular r:id="rId67"/>
    </p:embeddedFont>
    <p:embeddedFont>
      <p:font typeface="DDSNMG+Tele-Grotesk-Norm,Bold"/>
      <p:regular r:id="rId68"/>
    </p:embeddedFont>
    <p:embeddedFont>
      <p:font typeface="MORTRC+TimesNewRomanPSMT"/>
      <p:regular r:id="rId69"/>
    </p:embeddedFont>
    <p:embeddedFont>
      <p:font typeface="STEPLG+Roboto-Italic"/>
      <p:regular r:id="rId7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slide" Target="slides/slide42.xml" /><Relationship Id="rId48" Type="http://schemas.openxmlformats.org/officeDocument/2006/relationships/slide" Target="slides/slide43.xml" /><Relationship Id="rId49" Type="http://schemas.openxmlformats.org/officeDocument/2006/relationships/slide" Target="slides/slide44.xml" /><Relationship Id="rId5" Type="http://schemas.openxmlformats.org/officeDocument/2006/relationships/slideMaster" Target="slideMasters/slideMaster1.xml" /><Relationship Id="rId50" Type="http://schemas.openxmlformats.org/officeDocument/2006/relationships/slide" Target="slides/slide45.xml" /><Relationship Id="rId51" Type="http://schemas.openxmlformats.org/officeDocument/2006/relationships/slide" Target="slides/slide46.xml" /><Relationship Id="rId52" Type="http://schemas.openxmlformats.org/officeDocument/2006/relationships/slide" Target="slides/slide47.xml" /><Relationship Id="rId53" Type="http://schemas.openxmlformats.org/officeDocument/2006/relationships/slide" Target="slides/slide48.xml" /><Relationship Id="rId54" Type="http://schemas.openxmlformats.org/officeDocument/2006/relationships/slide" Target="slides/slide49.xml" /><Relationship Id="rId55" Type="http://schemas.openxmlformats.org/officeDocument/2006/relationships/slide" Target="slides/slide50.xml" /><Relationship Id="rId56" Type="http://schemas.openxmlformats.org/officeDocument/2006/relationships/font" Target="fonts/font1.fntdata" /><Relationship Id="rId57" Type="http://schemas.openxmlformats.org/officeDocument/2006/relationships/font" Target="fonts/font2.fntdata" /><Relationship Id="rId58" Type="http://schemas.openxmlformats.org/officeDocument/2006/relationships/font" Target="fonts/font3.fntdata" /><Relationship Id="rId59" Type="http://schemas.openxmlformats.org/officeDocument/2006/relationships/font" Target="fonts/font4.fntdata" /><Relationship Id="rId6" Type="http://schemas.openxmlformats.org/officeDocument/2006/relationships/slide" Target="slides/slide1.xml" /><Relationship Id="rId60" Type="http://schemas.openxmlformats.org/officeDocument/2006/relationships/font" Target="fonts/font5.fntdata" /><Relationship Id="rId61" Type="http://schemas.openxmlformats.org/officeDocument/2006/relationships/font" Target="fonts/font6.fntdata" /><Relationship Id="rId62" Type="http://schemas.openxmlformats.org/officeDocument/2006/relationships/font" Target="fonts/font7.fntdata" /><Relationship Id="rId63" Type="http://schemas.openxmlformats.org/officeDocument/2006/relationships/font" Target="fonts/font8.fntdata" /><Relationship Id="rId64" Type="http://schemas.openxmlformats.org/officeDocument/2006/relationships/font" Target="fonts/font9.fntdata" /><Relationship Id="rId65" Type="http://schemas.openxmlformats.org/officeDocument/2006/relationships/font" Target="fonts/font10.fntdata" /><Relationship Id="rId66" Type="http://schemas.openxmlformats.org/officeDocument/2006/relationships/font" Target="fonts/font11.fntdata" /><Relationship Id="rId67" Type="http://schemas.openxmlformats.org/officeDocument/2006/relationships/font" Target="fonts/font12.fntdata" /><Relationship Id="rId68" Type="http://schemas.openxmlformats.org/officeDocument/2006/relationships/font" Target="fonts/font13.fntdata" /><Relationship Id="rId69" Type="http://schemas.openxmlformats.org/officeDocument/2006/relationships/font" Target="fonts/font14.fntdata" /><Relationship Id="rId7" Type="http://schemas.openxmlformats.org/officeDocument/2006/relationships/slide" Target="slides/slide2.xml" /><Relationship Id="rId70" Type="http://schemas.openxmlformats.org/officeDocument/2006/relationships/font" Target="fonts/font15.fntdata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17" TargetMode="External" /><Relationship Id="rId3" Type="http://schemas.openxmlformats.org/officeDocument/2006/relationships/image" Target="../media/image18.png" /><Relationship Id="rId4" Type="http://schemas.openxmlformats.org/officeDocument/2006/relationships/slide" Target="slide1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2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3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8.pn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0682" y="1339344"/>
            <a:ext cx="4427282" cy="14719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443fe"/>
                </a:solidFill>
                <a:latin typeface="Tahoma"/>
                <a:cs typeface="Tahoma"/>
              </a:rPr>
              <a:t>Using</a:t>
            </a:r>
            <a:r>
              <a:rPr dirty="0" sz="3600" b="1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3600" b="1">
                <a:solidFill>
                  <a:srgbClr val="0443fe"/>
                </a:solidFill>
                <a:latin typeface="Tahoma"/>
                <a:cs typeface="Tahoma"/>
              </a:rPr>
              <a:t>wireshark</a:t>
            </a:r>
            <a:r>
              <a:rPr dirty="0" sz="3600" b="1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3600" b="1">
                <a:solidFill>
                  <a:srgbClr val="0443fe"/>
                </a:solidFill>
                <a:latin typeface="Tahoma"/>
                <a:cs typeface="Tahoma"/>
              </a:rPr>
              <a:t>in</a:t>
            </a:r>
          </a:p>
          <a:p>
            <a:pPr marL="0" marR="0">
              <a:lnSpc>
                <a:spcPts val="3513"/>
              </a:lnSpc>
              <a:spcBef>
                <a:spcPts val="374"/>
              </a:spcBef>
              <a:spcAft>
                <a:spcPts val="0"/>
              </a:spcAft>
            </a:pPr>
            <a:r>
              <a:rPr dirty="0" sz="3600" b="1">
                <a:solidFill>
                  <a:srgbClr val="0443fe"/>
                </a:solidFill>
                <a:latin typeface="Tahoma"/>
                <a:cs typeface="Tahoma"/>
              </a:rPr>
              <a:t>LTE,</a:t>
            </a:r>
            <a:r>
              <a:rPr dirty="0" sz="3600" b="1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3600" b="1">
                <a:solidFill>
                  <a:srgbClr val="0443fe"/>
                </a:solidFill>
                <a:latin typeface="Tahoma"/>
                <a:cs typeface="Tahoma"/>
              </a:rPr>
              <a:t>and</a:t>
            </a:r>
            <a:r>
              <a:rPr dirty="0" sz="3600" b="1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3600" b="1">
                <a:solidFill>
                  <a:srgbClr val="0443fe"/>
                </a:solidFill>
                <a:latin typeface="Tahoma"/>
                <a:cs typeface="Tahoma"/>
              </a:rPr>
              <a:t>5G</a:t>
            </a:r>
          </a:p>
          <a:p>
            <a:pPr marL="0" marR="0">
              <a:lnSpc>
                <a:spcPts val="3513"/>
              </a:lnSpc>
              <a:spcBef>
                <a:spcPts val="374"/>
              </a:spcBef>
              <a:spcAft>
                <a:spcPts val="0"/>
              </a:spcAft>
            </a:pPr>
            <a:r>
              <a:rPr dirty="0" sz="3600" b="1">
                <a:solidFill>
                  <a:srgbClr val="0443fe"/>
                </a:solidFill>
                <a:latin typeface="Tahoma"/>
                <a:cs typeface="Tahoma"/>
              </a:rPr>
              <a:t>networks</a:t>
            </a:r>
            <a:r>
              <a:rPr dirty="0" sz="3600" b="1">
                <a:solidFill>
                  <a:srgbClr val="fefdfa"/>
                </a:solidFill>
                <a:latin typeface="Tahoma"/>
                <a:cs typeface="Tahoma"/>
              </a:rPr>
              <a:t>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92999" y="4085280"/>
            <a:ext cx="1234163" cy="2606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000000"/>
                </a:solidFill>
                <a:latin typeface="LENURC+TrebuchetMS-Bold"/>
                <a:cs typeface="LENURC+TrebuchetMS-Bold"/>
              </a:rPr>
              <a:t>Mark</a:t>
            </a:r>
            <a:r>
              <a:rPr dirty="0" sz="1700" b="1">
                <a:solidFill>
                  <a:srgbClr val="000000"/>
                </a:solidFill>
                <a:latin typeface="LENURC+TrebuchetMS-Bold"/>
                <a:cs typeface="LENURC+TrebuchetMS-Bold"/>
              </a:rPr>
              <a:t> </a:t>
            </a:r>
            <a:r>
              <a:rPr dirty="0" sz="1700" b="1">
                <a:solidFill>
                  <a:srgbClr val="000000"/>
                </a:solidFill>
                <a:latin typeface="LENURC+TrebuchetMS-Bold"/>
                <a:cs typeface="LENURC+TrebuchetMS-Bold"/>
              </a:rPr>
              <a:t>Stout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03196" y="4358944"/>
            <a:ext cx="841635" cy="21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ONCQB+TrebuchetMS"/>
                <a:cs typeface="JONCQB+TrebuchetMS"/>
              </a:rPr>
              <a:t>T-Mobile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29675" y="431100"/>
            <a:ext cx="5398925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373a"/>
                </a:solidFill>
                <a:latin typeface="WKEJNU+Arial-BoldMT"/>
                <a:cs typeface="WKEJNU+Arial-BoldMT"/>
              </a:rPr>
              <a:t>Selective</a:t>
            </a:r>
            <a:r>
              <a:rPr dirty="0" sz="2400" b="1">
                <a:solidFill>
                  <a:srgbClr val="32373a"/>
                </a:solidFill>
                <a:latin typeface="WKEJNU+Arial-BoldMT"/>
                <a:cs typeface="WKEJNU+Arial-BoldMT"/>
              </a:rPr>
              <a:t> </a:t>
            </a:r>
            <a:r>
              <a:rPr dirty="0" sz="2400" b="1">
                <a:solidFill>
                  <a:srgbClr val="32373a"/>
                </a:solidFill>
                <a:latin typeface="WKEJNU+Arial-BoldMT"/>
                <a:cs typeface="WKEJNU+Arial-BoldMT"/>
              </a:rPr>
              <a:t>Acknowledgement</a:t>
            </a:r>
            <a:r>
              <a:rPr dirty="0" sz="2400" b="1">
                <a:solidFill>
                  <a:srgbClr val="32373a"/>
                </a:solidFill>
                <a:latin typeface="WKEJNU+Arial-BoldMT"/>
                <a:cs typeface="WKEJNU+Arial-BoldMT"/>
              </a:rPr>
              <a:t> </a:t>
            </a:r>
            <a:r>
              <a:rPr dirty="0" sz="2400" b="1">
                <a:solidFill>
                  <a:srgbClr val="32373a"/>
                </a:solidFill>
                <a:latin typeface="WKEJNU+Arial-BoldMT"/>
                <a:cs typeface="WKEJNU+Arial-BoldMT"/>
              </a:rPr>
              <a:t>(SACK)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44640" y="4743951"/>
            <a:ext cx="350167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14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90094" y="125300"/>
            <a:ext cx="6488856" cy="858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89212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SCTP</a:t>
            </a:r>
          </a:p>
          <a:p>
            <a:pPr marL="0" marR="0">
              <a:lnSpc>
                <a:spcPts val="2342"/>
              </a:lnSpc>
              <a:spcBef>
                <a:spcPts val="264"/>
              </a:spcBef>
              <a:spcAft>
                <a:spcPts val="0"/>
              </a:spcAft>
            </a:pP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Stream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Control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Transmission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Protocol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RFC4960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7495" y="899085"/>
            <a:ext cx="3205436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  <a:r>
              <a:rPr dirty="0" sz="2800" spc="1519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S1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peering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setup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10719" y="278516"/>
            <a:ext cx="2873942" cy="533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SCTP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profile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6432" y="1248720"/>
            <a:ext cx="4043222" cy="15226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Create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button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to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remove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heartbeats/acks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Create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columns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to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show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stream,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gap</a:t>
            </a:r>
          </a:p>
          <a:p>
            <a:pPr marL="285750" marR="0">
              <a:lnSpc>
                <a:spcPts val="15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count,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TSN</a:t>
            </a:r>
          </a:p>
          <a:p>
            <a:pPr marL="0" marR="0">
              <a:lnSpc>
                <a:spcPts val="1619"/>
              </a:lnSpc>
              <a:spcBef>
                <a:spcPts val="7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Create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color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rule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that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shows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you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when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gaps</a:t>
            </a:r>
          </a:p>
          <a:p>
            <a:pPr marL="285750" marR="0">
              <a:lnSpc>
                <a:spcPts val="1564"/>
              </a:lnSpc>
              <a:spcBef>
                <a:spcPts val="5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are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present</a:t>
            </a:r>
          </a:p>
          <a:p>
            <a:pPr marL="0" marR="0">
              <a:lnSpc>
                <a:spcPts val="1619"/>
              </a:lnSpc>
              <a:spcBef>
                <a:spcPts val="7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Create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color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rule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that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shows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sctp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layer</a:t>
            </a:r>
          </a:p>
          <a:p>
            <a:pPr marL="285750" marR="0">
              <a:lnSpc>
                <a:spcPts val="15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fragments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6432" y="2742240"/>
            <a:ext cx="3746324" cy="455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always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create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color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rule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that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shows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</a:p>
          <a:p>
            <a:pPr marL="285750" marR="0">
              <a:lnSpc>
                <a:spcPts val="15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start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of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peer,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session.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52031" y="278516"/>
            <a:ext cx="2194073" cy="533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Diameter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5177" y="1122476"/>
            <a:ext cx="276894" cy="11384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  <a:p>
            <a:pPr marL="0" marR="0">
              <a:lnSpc>
                <a:spcPts val="3128"/>
              </a:lnSpc>
              <a:spcBef>
                <a:spcPts val="2457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1577" y="1307569"/>
            <a:ext cx="6592802" cy="211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Diameter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is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protocol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used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within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EPC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architecture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for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AAA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(Authentication,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1577" y="1499592"/>
            <a:ext cx="7380746" cy="40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Authorization,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and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Accounting),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PCRF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(Policy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and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Charging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Rules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Function),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and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HSS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(Home</a:t>
            </a:r>
          </a:p>
          <a:p>
            <a:pPr marL="0" marR="0">
              <a:lnSpc>
                <a:spcPts val="1366"/>
              </a:lnSpc>
              <a:spcBef>
                <a:spcPts val="145"/>
              </a:spcBef>
              <a:spcAft>
                <a:spcPts val="0"/>
              </a:spcAft>
            </a:pP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Subscriber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Server).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1577" y="2010641"/>
            <a:ext cx="4946197" cy="211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Diameter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is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specified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in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RFC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3588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and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then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by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RFC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6733.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5177" y="2144572"/>
            <a:ext cx="276894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1577" y="2329665"/>
            <a:ext cx="7445867" cy="403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name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is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pun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on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name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of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predecessor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protocol,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RADIUS(Remote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Authentication</a:t>
            </a:r>
          </a:p>
          <a:p>
            <a:pPr marL="0" marR="0">
              <a:lnSpc>
                <a:spcPts val="1366"/>
              </a:lnSpc>
              <a:spcBef>
                <a:spcPts val="145"/>
              </a:spcBef>
              <a:spcAft>
                <a:spcPts val="0"/>
              </a:spcAft>
            </a:pP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Dial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In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User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Service)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-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diameter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is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twice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radius.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52031" y="278516"/>
            <a:ext cx="2194073" cy="533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Diameter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69040" y="1973397"/>
            <a:ext cx="2720378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UDRTL+ArialMT"/>
                <a:cs typeface="OUDRTL+ArialMT"/>
              </a:rPr>
              <a:t>Peering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UDRTL+ArialMT"/>
                <a:cs typeface="OUDRTL+ArialMT"/>
              </a:rPr>
              <a:t>State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UDRTL+ArialMT"/>
                <a:cs typeface="OUDRTL+ArialMT"/>
              </a:rPr>
              <a:t>Machine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6640" y="2578826"/>
            <a:ext cx="2447675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I-Send-Conn-Req</a:t>
            </a:r>
            <a:r>
              <a:rPr dirty="0" sz="140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=</a:t>
            </a:r>
            <a:r>
              <a:rPr dirty="0"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SYN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6640" y="2792186"/>
            <a:ext cx="1632966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Wait-Conn-Ack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42709" y="2797935"/>
            <a:ext cx="1134388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=</a:t>
            </a:r>
            <a:r>
              <a:rPr dirty="0"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SYN,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ACK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6640" y="3005546"/>
            <a:ext cx="2456889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I-Rcv-Conn-Ack</a:t>
            </a:r>
            <a:r>
              <a:rPr dirty="0" sz="1400" spc="15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=</a:t>
            </a:r>
            <a:r>
              <a:rPr dirty="0"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ACK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6640" y="3218906"/>
            <a:ext cx="1434895" cy="670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I-Send-CER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I-Wait-I-CEA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I-Rcv-CEA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31685" y="3224655"/>
            <a:ext cx="3327909" cy="663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269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=</a:t>
            </a:r>
            <a:r>
              <a:rPr dirty="0"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send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Capabilities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Exchange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Request</a:t>
            </a:r>
          </a:p>
          <a:p>
            <a:pPr marL="9779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=</a:t>
            </a:r>
            <a:r>
              <a:rPr dirty="0"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ACK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=</a:t>
            </a:r>
            <a:r>
              <a:rPr dirty="0"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receive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Capabilities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Exchange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Answer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52031" y="278516"/>
            <a:ext cx="2194073" cy="533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Diameter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25368" y="931872"/>
            <a:ext cx="4063640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OUDRTL+ArialMT"/>
                <a:cs typeface="OUDRTL+ArialMT"/>
              </a:rPr>
              <a:t>Diameter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OUDRTL+ArialMT"/>
                <a:cs typeface="OUDRTL+ArialMT"/>
              </a:rPr>
              <a:t>Header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OUDRTL+ArialMT"/>
                <a:cs typeface="OUDRTL+ArialMT"/>
              </a:rPr>
              <a:t>information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05576" y="1195149"/>
            <a:ext cx="276894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11976" y="1438880"/>
            <a:ext cx="1933539" cy="137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Capabilities-Exchange-Request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CER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275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5439" y="1297732"/>
            <a:ext cx="6323507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All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Diameter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headers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start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with</a:t>
            </a:r>
            <a:r>
              <a:rPr dirty="0" sz="140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same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20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bytes.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After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that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AVP’s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are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added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05576" y="1431877"/>
            <a:ext cx="276894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05576" y="1668605"/>
            <a:ext cx="276894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05576" y="1905333"/>
            <a:ext cx="276894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05576" y="2142061"/>
            <a:ext cx="276894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05576" y="2378789"/>
            <a:ext cx="276894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05576" y="2615517"/>
            <a:ext cx="276894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805576" y="2852245"/>
            <a:ext cx="276894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05576" y="3088973"/>
            <a:ext cx="276894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805576" y="3325701"/>
            <a:ext cx="276894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211976" y="3569432"/>
            <a:ext cx="1293052" cy="137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Re-Auth-Answer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RAA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258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805576" y="3562429"/>
            <a:ext cx="276894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211976" y="3806160"/>
            <a:ext cx="1868109" cy="610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Session-Termination-Request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STR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275</a:t>
            </a:r>
          </a:p>
          <a:p>
            <a:pPr marL="0" marR="0">
              <a:lnSpc>
                <a:spcPts val="780"/>
              </a:lnSpc>
              <a:spcBef>
                <a:spcPts val="1033"/>
              </a:spcBef>
              <a:spcAft>
                <a:spcPts val="0"/>
              </a:spcAft>
            </a:pP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Session-Termination-Answer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STA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275</a:t>
            </a:r>
          </a:p>
          <a:p>
            <a:pPr marL="0" marR="0">
              <a:lnSpc>
                <a:spcPts val="780"/>
              </a:lnSpc>
              <a:spcBef>
                <a:spcPts val="1083"/>
              </a:spcBef>
              <a:spcAft>
                <a:spcPts val="0"/>
              </a:spcAft>
            </a:pP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Accounting-Request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ACR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271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805576" y="3799157"/>
            <a:ext cx="276894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805576" y="4035885"/>
            <a:ext cx="276894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805576" y="4272613"/>
            <a:ext cx="276894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211976" y="4516344"/>
            <a:ext cx="1422288" cy="137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Accounting-Answer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ACA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03399"/>
                </a:solidFill>
                <a:latin typeface="Tahoma"/>
                <a:cs typeface="Tahoma"/>
              </a:rPr>
              <a:t>271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41156" y="289891"/>
            <a:ext cx="2194073" cy="533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Diameter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9125" y="1184642"/>
            <a:ext cx="276894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7725" y="1235566"/>
            <a:ext cx="7714905" cy="6697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008494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  <a:p>
            <a:pPr marL="0" marR="0">
              <a:lnSpc>
                <a:spcPts val="1171"/>
              </a:lnSpc>
              <a:spcBef>
                <a:spcPts val="37"/>
              </a:spcBef>
              <a:spcAft>
                <a:spcPts val="0"/>
              </a:spcAft>
            </a:pP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All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data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delivered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by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diameter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is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in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form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of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AVPs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(Attribute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Value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Pairs).</a:t>
            </a:r>
            <a:r>
              <a:rPr dirty="0" sz="1200" spc="374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Some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of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these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AVP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values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are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used</a:t>
            </a:r>
          </a:p>
          <a:p>
            <a:pPr marL="0" marR="0">
              <a:lnSpc>
                <a:spcPts val="1171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by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Diameter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protocol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itself,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while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others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deliver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data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associated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with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particular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applications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that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employ</a:t>
            </a:r>
          </a:p>
          <a:p>
            <a:pPr marL="0" marR="0">
              <a:lnSpc>
                <a:spcPts val="1171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Diameter.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9125" y="1843010"/>
            <a:ext cx="276894" cy="17521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7725" y="2047649"/>
            <a:ext cx="4882561" cy="5160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Ability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to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exchange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messages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and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deliver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AVPs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(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Attribute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Value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Pairs)</a:t>
            </a:r>
          </a:p>
          <a:p>
            <a:pPr marL="0" marR="0">
              <a:lnSpc>
                <a:spcPts val="1171"/>
              </a:lnSpc>
              <a:spcBef>
                <a:spcPts val="1420"/>
              </a:spcBef>
              <a:spcAft>
                <a:spcPts val="0"/>
              </a:spcAft>
            </a:pP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Capabilities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negotiation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7725" y="2706016"/>
            <a:ext cx="1272329" cy="1868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Error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notification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7725" y="3035200"/>
            <a:ext cx="6615419" cy="5160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Extensibility,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required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in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[RFC2989],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through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addition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of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new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applications,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commands,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and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AVPs</a:t>
            </a:r>
          </a:p>
          <a:p>
            <a:pPr marL="0" marR="0">
              <a:lnSpc>
                <a:spcPts val="1171"/>
              </a:lnSpc>
              <a:spcBef>
                <a:spcPts val="1420"/>
              </a:spcBef>
              <a:spcAft>
                <a:spcPts val="0"/>
              </a:spcAft>
            </a:pP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Basic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services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necessary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for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applications,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such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handling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of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user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sessions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or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accounting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52031" y="278516"/>
            <a:ext cx="2194073" cy="533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Diameter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4241" y="1266300"/>
            <a:ext cx="4624121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Diameter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AVP’s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carry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lot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of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data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asci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format.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Use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4241" y="1485409"/>
            <a:ext cx="4674261" cy="109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575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to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your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advantage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using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“frame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contains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xxx”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as</a:t>
            </a:r>
          </a:p>
          <a:p>
            <a:pPr marL="28575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filter</a:t>
            </a:r>
          </a:p>
          <a:p>
            <a:pPr marL="0" marR="0">
              <a:lnSpc>
                <a:spcPts val="1619"/>
              </a:lnSpc>
              <a:spcBef>
                <a:spcPts val="7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You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can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also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just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click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ascii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portion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of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</a:p>
          <a:p>
            <a:pPr marL="285750" marR="0">
              <a:lnSpc>
                <a:spcPts val="15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“Packet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Bytes”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pane,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AVP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will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open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directly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in</a:t>
            </a:r>
          </a:p>
          <a:p>
            <a:pPr marL="28575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“Packet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Details”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view.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52031" y="278516"/>
            <a:ext cx="2194073" cy="533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Diameter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4241" y="1167902"/>
            <a:ext cx="7904354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AVP’s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are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grouped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parent,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child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relationship.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relationship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setup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readable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xml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4241" y="1387011"/>
            <a:ext cx="1534136" cy="663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575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&lt;w</a:t>
            </a:r>
          </a:p>
          <a:p>
            <a:pPr marL="0" marR="0">
              <a:lnSpc>
                <a:spcPts val="1619"/>
              </a:lnSpc>
              <a:spcBef>
                <a:spcPts val="7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</a:t>
            </a:r>
          </a:p>
          <a:p>
            <a:pPr marL="285750" marR="0">
              <a:lnSpc>
                <a:spcPts val="1564"/>
              </a:lnSpc>
              <a:spcBef>
                <a:spcPts val="5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documentatio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48358" y="1387011"/>
            <a:ext cx="4339614" cy="45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ectory.</a:t>
            </a:r>
          </a:p>
          <a:p>
            <a:pPr marL="88366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AVP’s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could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grouped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parent,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72569" y="278516"/>
            <a:ext cx="3749733" cy="533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Diameter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profile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1053" y="1379483"/>
            <a:ext cx="8476509" cy="670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Diameter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has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multiple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request,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answer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types.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These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can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be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different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AVP’s.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Don’t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build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multiple</a:t>
            </a:r>
          </a:p>
          <a:p>
            <a:pPr marL="285750" marR="0">
              <a:lnSpc>
                <a:spcPts val="15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columns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for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that.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Use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custom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column,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use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||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to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define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different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AVP’s.</a:t>
            </a:r>
          </a:p>
          <a:p>
            <a:pPr marL="0" marR="0">
              <a:lnSpc>
                <a:spcPts val="1619"/>
              </a:lnSpc>
              <a:spcBef>
                <a:spcPts val="7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Create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custom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color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rule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for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known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bad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issues,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show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color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rule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column.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51806" y="257468"/>
            <a:ext cx="2798112" cy="583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9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82a1fe"/>
                </a:solidFill>
                <a:latin typeface="Tahoma"/>
                <a:cs typeface="Tahoma"/>
              </a:rPr>
              <a:t>About</a:t>
            </a:r>
            <a:r>
              <a:rPr dirty="0" sz="4400">
                <a:solidFill>
                  <a:srgbClr val="82a1fe"/>
                </a:solidFill>
                <a:latin typeface="Tahoma"/>
                <a:cs typeface="Tahoma"/>
              </a:rPr>
              <a:t> </a:t>
            </a:r>
            <a:r>
              <a:rPr dirty="0" sz="4400">
                <a:solidFill>
                  <a:srgbClr val="82a1fe"/>
                </a:solidFill>
                <a:latin typeface="Tahoma"/>
                <a:cs typeface="Tahoma"/>
              </a:rPr>
              <a:t>me?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9279" y="1319629"/>
            <a:ext cx="8009296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  <a:r>
              <a:rPr dirty="0" sz="2800" spc="12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In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wireless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technology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CDMA/LTE/5G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since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1998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9279" y="1830677"/>
            <a:ext cx="4002889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  <a:r>
              <a:rPr dirty="0" sz="2800" spc="12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Work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on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various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OEM’s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6479" y="2278737"/>
            <a:ext cx="1075324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  <a:r>
              <a:rPr dirty="0" sz="2400" spc="359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3399"/>
                </a:solidFill>
                <a:latin typeface="Tahoma"/>
                <a:cs typeface="Tahoma"/>
              </a:rPr>
              <a:t>Cisco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6479" y="2671421"/>
            <a:ext cx="1478772" cy="11639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  <a:r>
              <a:rPr dirty="0" sz="2400" spc="359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3399"/>
                </a:solidFill>
                <a:latin typeface="Tahoma"/>
                <a:cs typeface="Tahoma"/>
              </a:rPr>
              <a:t>Ericsson</a:t>
            </a:r>
          </a:p>
          <a:p>
            <a:pPr marL="0" marR="0">
              <a:lnSpc>
                <a:spcPts val="2681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4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  <a:r>
              <a:rPr dirty="0" sz="2400" spc="359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3399"/>
                </a:solidFill>
                <a:latin typeface="Tahoma"/>
                <a:cs typeface="Tahoma"/>
              </a:rPr>
              <a:t>Nokia</a:t>
            </a:r>
          </a:p>
          <a:p>
            <a:pPr marL="0" marR="0">
              <a:lnSpc>
                <a:spcPts val="2681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4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  <a:r>
              <a:rPr dirty="0" sz="2400" spc="359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3399"/>
                </a:solidFill>
                <a:latin typeface="Tahoma"/>
                <a:cs typeface="Tahoma"/>
              </a:rPr>
              <a:t>Nortel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96169" y="257468"/>
            <a:ext cx="4109467" cy="583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9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443fe"/>
                </a:solidFill>
                <a:latin typeface="Tahoma"/>
                <a:cs typeface="Tahoma"/>
              </a:rPr>
              <a:t>Diameter</a:t>
            </a:r>
            <a:r>
              <a:rPr dirty="0" sz="44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4400">
                <a:solidFill>
                  <a:srgbClr val="0443fe"/>
                </a:solidFill>
                <a:latin typeface="Tahoma"/>
                <a:cs typeface="Tahoma"/>
              </a:rPr>
              <a:t>profile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55345" y="1026072"/>
            <a:ext cx="5121821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Dictionary.xml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is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main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file,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is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responsible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for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calling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all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other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specific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files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6365" y="2755582"/>
            <a:ext cx="5991147" cy="761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&lt;avp</a:t>
            </a:r>
            <a:r>
              <a:rPr dirty="0" sz="8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name="Vendor-Id"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code="266"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mandatory="must"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may-encrypt="no"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protected="may"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vendor-bit="mustnot"&gt;</a:t>
            </a:r>
          </a:p>
          <a:p>
            <a:pPr marL="225145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&lt;type</a:t>
            </a:r>
            <a:r>
              <a:rPr dirty="0" sz="8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type-name="VendorId"/&gt;</a:t>
            </a:r>
          </a:p>
          <a:p>
            <a:pPr marL="0" marR="0">
              <a:lnSpc>
                <a:spcPts val="893"/>
              </a:lnSpc>
              <a:spcBef>
                <a:spcPts val="16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&lt;/avp&gt;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&lt;avp</a:t>
            </a:r>
            <a:r>
              <a:rPr dirty="0" sz="8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name="Firmware-Revision"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code="267"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mandatory="mustnot"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protected="mustnot"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may-encrypt="no"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vendor-bit="mustnot"&gt;</a:t>
            </a:r>
          </a:p>
          <a:p>
            <a:pPr marL="225145" marR="0">
              <a:lnSpc>
                <a:spcPts val="893"/>
              </a:lnSpc>
              <a:spcBef>
                <a:spcPts val="16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&lt;type</a:t>
            </a:r>
            <a:r>
              <a:rPr dirty="0" sz="8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type-name="Unsigned32"/&gt;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&lt;/avp&gt;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6365" y="3487102"/>
            <a:ext cx="5567983" cy="273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&lt;avp</a:t>
            </a:r>
            <a:r>
              <a:rPr dirty="0" sz="8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name="Result-Code"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code="268"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mandatory="must"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may-encrypt="no"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protected="mustnot"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vendor-bit="mustnot"&gt;</a:t>
            </a:r>
          </a:p>
          <a:p>
            <a:pPr marL="225145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&lt;type</a:t>
            </a:r>
            <a:r>
              <a:rPr dirty="0" sz="8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type-name="Enumerated"/&gt;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1510" y="3730942"/>
            <a:ext cx="3219398" cy="27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&lt;enum</a:t>
            </a:r>
            <a:r>
              <a:rPr dirty="0" sz="8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name="DIAMETER_MULTI_ROUND_AUTH"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code="1001"/&gt;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&lt;enum</a:t>
            </a:r>
            <a:r>
              <a:rPr dirty="0" sz="8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name="DIAMETER_SUCCESS"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code="2001"/&gt;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96169" y="257468"/>
            <a:ext cx="4109467" cy="583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9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443fe"/>
                </a:solidFill>
                <a:latin typeface="Tahoma"/>
                <a:cs typeface="Tahoma"/>
              </a:rPr>
              <a:t>Diameter</a:t>
            </a:r>
            <a:r>
              <a:rPr dirty="0" sz="44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4400">
                <a:solidFill>
                  <a:srgbClr val="0443fe"/>
                </a:solidFill>
                <a:latin typeface="Tahoma"/>
                <a:cs typeface="Tahoma"/>
              </a:rPr>
              <a:t>profile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8707" y="1205831"/>
            <a:ext cx="6102706" cy="273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&lt;avp</a:t>
            </a:r>
            <a:r>
              <a:rPr dirty="0" sz="8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000000"/>
                </a:solidFill>
                <a:latin typeface="WKEJNU+Arial-BoldMT"/>
                <a:cs typeface="WKEJNU+Arial-BoldMT"/>
              </a:rPr>
              <a:t>name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="Charging-Rule-Name"</a:t>
            </a:r>
            <a:r>
              <a:rPr dirty="0" sz="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000000"/>
                </a:solidFill>
                <a:latin typeface="WKEJNU+Arial-BoldMT"/>
                <a:cs typeface="WKEJNU+Arial-BoldMT"/>
              </a:rPr>
              <a:t>code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="1005"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mandatory="must"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may-encrypt="yes"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protected="may"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vendor-bit="must"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vendor-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id="TGPP"&gt;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8707" y="1449671"/>
            <a:ext cx="6304012" cy="517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2572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&lt;type</a:t>
            </a:r>
            <a:r>
              <a:rPr dirty="0" sz="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000000"/>
                </a:solidFill>
                <a:latin typeface="WKEJNU+Arial-BoldMT"/>
                <a:cs typeface="WKEJNU+Arial-BoldMT"/>
              </a:rPr>
              <a:t>type-name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="OctetString"/&gt;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&lt;/avp&gt;</a:t>
            </a:r>
          </a:p>
          <a:p>
            <a:pPr marL="0" marR="0">
              <a:lnSpc>
                <a:spcPts val="893"/>
              </a:lnSpc>
              <a:spcBef>
                <a:spcPts val="16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&lt;avp</a:t>
            </a:r>
            <a:r>
              <a:rPr dirty="0" sz="8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000000"/>
                </a:solidFill>
                <a:latin typeface="WKEJNU+Arial-BoldMT"/>
                <a:cs typeface="WKEJNU+Arial-BoldMT"/>
              </a:rPr>
              <a:t>name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="Event-Trigger"</a:t>
            </a:r>
            <a:r>
              <a:rPr dirty="0" sz="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000000"/>
                </a:solidFill>
                <a:latin typeface="WKEJNU+Arial-BoldMT"/>
                <a:cs typeface="WKEJNU+Arial-BoldMT"/>
              </a:rPr>
              <a:t>code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="1006"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mandatory="must"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may-encrypt="yes"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protected="may"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vendor-bit="must"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vendor-id="TGPP"&gt;</a:t>
            </a:r>
          </a:p>
          <a:p>
            <a:pPr marL="84429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&lt;type</a:t>
            </a:r>
            <a:r>
              <a:rPr dirty="0" sz="8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000000"/>
                </a:solidFill>
                <a:latin typeface="WKEJNU+Arial-BoldMT"/>
                <a:cs typeface="WKEJNU+Arial-BoldMT"/>
              </a:rPr>
              <a:t>type-name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="Enumerated"/&gt;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3137" y="1937351"/>
            <a:ext cx="1688894" cy="639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&lt;</a:t>
            </a:r>
            <a:r>
              <a:rPr dirty="0" sz="800" b="1">
                <a:solidFill>
                  <a:srgbClr val="000000"/>
                </a:solidFill>
                <a:latin typeface="WKEJNU+Arial-BoldMT"/>
                <a:cs typeface="WKEJNU+Arial-BoldMT"/>
              </a:rPr>
              <a:t>enum</a:t>
            </a:r>
            <a:r>
              <a:rPr dirty="0" sz="800" b="1">
                <a:solidFill>
                  <a:srgbClr val="000000"/>
                </a:solidFill>
                <a:latin typeface="WKEJNU+Arial-BoldMT"/>
                <a:cs typeface="WKEJNU+Arial-BoldMT"/>
              </a:rPr>
              <a:t> </a:t>
            </a:r>
            <a:r>
              <a:rPr dirty="0" sz="800" b="1">
                <a:solidFill>
                  <a:srgbClr val="000000"/>
                </a:solidFill>
                <a:latin typeface="WKEJNU+Arial-BoldMT"/>
                <a:cs typeface="WKEJNU+Arial-BoldMT"/>
              </a:rPr>
              <a:t>name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="SGSN_CHANGE"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&lt;enum</a:t>
            </a:r>
            <a:r>
              <a:rPr dirty="0" sz="8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name="QOS_CHANGE"</a:t>
            </a:r>
          </a:p>
          <a:p>
            <a:pPr marL="0" marR="0">
              <a:lnSpc>
                <a:spcPts val="893"/>
              </a:lnSpc>
              <a:spcBef>
                <a:spcPts val="16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&lt;enum</a:t>
            </a:r>
            <a:r>
              <a:rPr dirty="0" sz="8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name="RAT_CHANGE"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&lt;enum</a:t>
            </a:r>
            <a:r>
              <a:rPr dirty="0" sz="8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name="TFT_CHANGE"</a:t>
            </a:r>
          </a:p>
          <a:p>
            <a:pPr marL="0" marR="0">
              <a:lnSpc>
                <a:spcPts val="893"/>
              </a:lnSpc>
              <a:spcBef>
                <a:spcPts val="16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&lt;enum</a:t>
            </a:r>
            <a:r>
              <a:rPr dirty="0" sz="8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name="PLMN_CHANGE"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17507" y="1937351"/>
            <a:ext cx="665656" cy="639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b="1">
                <a:solidFill>
                  <a:srgbClr val="000000"/>
                </a:solidFill>
                <a:latin typeface="WKEJNU+Arial-BoldMT"/>
                <a:cs typeface="WKEJNU+Arial-BoldMT"/>
              </a:rPr>
              <a:t>code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="0"/&gt;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code="1"/&gt;</a:t>
            </a:r>
          </a:p>
          <a:p>
            <a:pPr marL="0" marR="0">
              <a:lnSpc>
                <a:spcPts val="893"/>
              </a:lnSpc>
              <a:spcBef>
                <a:spcPts val="16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code="2"/&gt;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code="3"/&gt;</a:t>
            </a:r>
          </a:p>
          <a:p>
            <a:pPr marL="0" marR="0">
              <a:lnSpc>
                <a:spcPts val="893"/>
              </a:lnSpc>
              <a:spcBef>
                <a:spcPts val="16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code="4"/&gt;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8707" y="2546951"/>
            <a:ext cx="2476599" cy="273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4429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&lt;enum</a:t>
            </a:r>
            <a:r>
              <a:rPr dirty="0" sz="8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name="LOSS_OF_BEARER"</a:t>
            </a:r>
            <a:r>
              <a:rPr dirty="0" sz="80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code="5"/&gt;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&lt;/avp&gt;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8707" y="2829933"/>
            <a:ext cx="5200668" cy="332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In</a:t>
            </a:r>
            <a:r>
              <a:rPr dirty="0" sz="10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this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example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&lt;avp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starts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new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description</a:t>
            </a:r>
          </a:p>
          <a:p>
            <a:pPr marL="91440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name=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defines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name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that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will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show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in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wireshark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for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code=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defined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03107" y="3134733"/>
            <a:ext cx="5224670" cy="4847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type-name=“Enumerated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=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number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value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that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will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later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get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name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assigned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to</a:t>
            </a:r>
            <a:r>
              <a:rPr dirty="0" sz="10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value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OctetString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=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string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of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octets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ie.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0a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ff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cd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bb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UTF8String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=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text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8707" y="3591933"/>
            <a:ext cx="7199858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if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“Enumerated”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is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defined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then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&lt;enum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name=“what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ever”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code=“0”/&gt;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associates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string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with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whatever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number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value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is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seen.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8707" y="4201533"/>
            <a:ext cx="6842775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Mandatory,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May-encrypt,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Protected,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Vendor-bit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=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Not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used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in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wireshark,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but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refers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to</a:t>
            </a:r>
            <a:r>
              <a:rPr dirty="0" sz="10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flags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in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diameter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message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96169" y="257468"/>
            <a:ext cx="4109467" cy="583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9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443fe"/>
                </a:solidFill>
                <a:latin typeface="Tahoma"/>
                <a:cs typeface="Tahoma"/>
              </a:rPr>
              <a:t>Diameter</a:t>
            </a:r>
            <a:r>
              <a:rPr dirty="0" sz="44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4400">
                <a:solidFill>
                  <a:srgbClr val="0443fe"/>
                </a:solidFill>
                <a:latin typeface="Tahoma"/>
                <a:cs typeface="Tahoma"/>
              </a:rPr>
              <a:t>profile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8709" y="1311090"/>
            <a:ext cx="8221465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&lt;avp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name="Charging-Rule-Install"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code="1001"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mandatory="must"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may-encrypt="yes"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protected="may"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vendor-bit="must"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vendor-id="TGPP"&gt;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0141" y="1463490"/>
            <a:ext cx="76681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&lt;grouped&gt;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0141" y="1615890"/>
            <a:ext cx="3566920" cy="12467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2967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&lt;gavp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name="Charging-Rule-Definition"/&gt;</a:t>
            </a:r>
          </a:p>
          <a:p>
            <a:pPr marL="632967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&lt;gavp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name="</a:t>
            </a:r>
            <a:r>
              <a:rPr dirty="0" sz="1000" b="1">
                <a:solidFill>
                  <a:srgbClr val="000000"/>
                </a:solidFill>
                <a:latin typeface="WKEJNU+Arial-BoldMT"/>
                <a:cs typeface="WKEJNU+Arial-BoldMT"/>
              </a:rPr>
              <a:t>Charging-Rule-Name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"/&gt;</a:t>
            </a:r>
          </a:p>
          <a:p>
            <a:pPr marL="632967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&lt;gavp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name="</a:t>
            </a:r>
            <a:r>
              <a:rPr dirty="0" sz="1000" b="1">
                <a:solidFill>
                  <a:srgbClr val="000000"/>
                </a:solidFill>
                <a:latin typeface="WKEJNU+Arial-BoldMT"/>
                <a:cs typeface="WKEJNU+Arial-BoldMT"/>
              </a:rPr>
              <a:t>Charging-Rule-Base-Name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"/&gt;</a:t>
            </a:r>
          </a:p>
          <a:p>
            <a:pPr marL="632967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&lt;gavp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name="Bearer-Identifier"/&gt;</a:t>
            </a:r>
          </a:p>
          <a:p>
            <a:pPr marL="632967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&lt;gavp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name="Rule-Activation-Time"/&gt;</a:t>
            </a:r>
          </a:p>
          <a:p>
            <a:pPr marL="632967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&lt;gavp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name="Rule-Deactivation-Time"/&gt;</a:t>
            </a:r>
          </a:p>
          <a:p>
            <a:pPr marL="632967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&lt;gavp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name="Resource-Allocation-Notification"/&gt;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&lt;/grouped&gt;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8709" y="2835090"/>
            <a:ext cx="540779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&lt;/avp&gt;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8709" y="3139890"/>
            <a:ext cx="8632756" cy="4847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&lt;avp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name="</a:t>
            </a:r>
            <a:r>
              <a:rPr dirty="0" sz="1000" b="1">
                <a:solidFill>
                  <a:srgbClr val="000000"/>
                </a:solidFill>
                <a:latin typeface="WKEJNU+Arial-BoldMT"/>
                <a:cs typeface="WKEJNU+Arial-BoldMT"/>
              </a:rPr>
              <a:t>Charging-Rule-Base-Name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"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code="1004"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mandatory="must"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may-encrypt="yes"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protected="may"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vendor-bit="must"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vendor-id="TGPP"&gt;</a:t>
            </a:r>
          </a:p>
          <a:p>
            <a:pPr marL="91440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&lt;type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type-name="UTF8String"/&gt;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&lt;/avp&gt;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14006" y="278516"/>
            <a:ext cx="1068189" cy="533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GTP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4122" y="1234732"/>
            <a:ext cx="8563961" cy="762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2250" spc="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GPRS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Tunneling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protocol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is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a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IP/UDP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based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protocol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used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in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GSM,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UMTS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LTE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core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ne</a:t>
            </a:r>
            <a:r>
              <a:rPr dirty="0" sz="3600" baseline="77902" spc="-179" b="1">
                <a:solidFill>
                  <a:srgbClr val="000000"/>
                </a:solidFill>
                <a:latin typeface="WKEJNU+Arial-BoldMT"/>
                <a:cs typeface="WKEJNU+Arial-BoldMT"/>
              </a:rPr>
              <a:t>4</a:t>
            </a:r>
            <a:r>
              <a:rPr dirty="0" sz="1400" spc="-209">
                <a:solidFill>
                  <a:srgbClr val="0443fe"/>
                </a:solidFill>
                <a:latin typeface="OUDRTL+ArialMT"/>
                <a:cs typeface="OUDRTL+ArialMT"/>
              </a:rPr>
              <a:t>t</a:t>
            </a:r>
            <a:r>
              <a:rPr dirty="0" sz="3600" baseline="77902" spc="-432" b="1">
                <a:solidFill>
                  <a:srgbClr val="000000"/>
                </a:solidFill>
                <a:latin typeface="WKEJNU+Arial-BoldMT"/>
                <a:cs typeface="WKEJNU+Arial-BoldMT"/>
              </a:rPr>
              <a:t>u</a:t>
            </a:r>
            <a:r>
              <a:rPr dirty="0" sz="1400" spc="-578">
                <a:solidFill>
                  <a:srgbClr val="0443fe"/>
                </a:solidFill>
                <a:latin typeface="OUDRTL+ArialMT"/>
                <a:cs typeface="OUDRTL+ArialMT"/>
              </a:rPr>
              <a:t>w</a:t>
            </a:r>
            <a:r>
              <a:rPr dirty="0" sz="3600" baseline="77902" b="1">
                <a:solidFill>
                  <a:srgbClr val="000000"/>
                </a:solidFill>
                <a:latin typeface="WKEJNU+Arial-BoldMT"/>
                <a:cs typeface="WKEJNU+Arial-BoldMT"/>
              </a:rPr>
              <a:t>s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orks.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It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is</a:t>
            </a:r>
          </a:p>
          <a:p>
            <a:pPr marL="28575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used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to</a:t>
            </a:r>
            <a:r>
              <a:rPr dirty="0" sz="1400" spc="38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encapsulate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user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data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when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passing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through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core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network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also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signaling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traffic</a:t>
            </a:r>
          </a:p>
          <a:p>
            <a:pPr marL="28575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between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various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core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network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entities.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4122" y="1874812"/>
            <a:ext cx="5838675" cy="359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2250" spc="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In</a:t>
            </a:r>
            <a:r>
              <a:rPr dirty="0" sz="1400" spc="38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LTE,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version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2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is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used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for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GTP-C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version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1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is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used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for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GTP-U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4122" y="2088172"/>
            <a:ext cx="8683826" cy="549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2250" spc="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In</a:t>
            </a:r>
            <a:r>
              <a:rPr dirty="0" sz="1400" spc="38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our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shown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LTE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network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implementation,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GTP-v2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is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used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on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S5</a:t>
            </a:r>
            <a:r>
              <a:rPr dirty="0" sz="1400" spc="38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S11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interfaces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GTPv1</a:t>
            </a:r>
            <a:r>
              <a:rPr dirty="0" sz="1400" spc="38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is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used</a:t>
            </a:r>
          </a:p>
          <a:p>
            <a:pPr marL="28575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on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S1-U,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S5.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69875" y="2868074"/>
            <a:ext cx="745108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NWEQJ+Arial-ItalicMT"/>
                <a:cs typeface="SNWEQJ+Arial-ItalicMT"/>
              </a:rPr>
              <a:t>S1-MME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39536" y="3726570"/>
            <a:ext cx="40644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NWEQJ+Arial-ItalicMT"/>
                <a:cs typeface="SNWEQJ+Arial-ItalicMT"/>
              </a:rPr>
              <a:t>SGi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22638" y="3769683"/>
            <a:ext cx="66920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NWEQJ+Arial-ItalicMT"/>
                <a:cs typeface="SNWEQJ+Arial-ItalicMT"/>
              </a:rPr>
              <a:t>Internet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54621" y="3895254"/>
            <a:ext cx="547476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GTP-U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74326" y="3921867"/>
            <a:ext cx="548118" cy="3534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GTP-C</a:t>
            </a:r>
          </a:p>
          <a:p>
            <a:pPr marL="980" marR="0">
              <a:lnSpc>
                <a:spcPts val="1117"/>
              </a:lnSpc>
              <a:spcBef>
                <a:spcPts val="298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GTP-U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48894" y="278516"/>
            <a:ext cx="1598513" cy="533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GTPv2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6727" y="1163947"/>
            <a:ext cx="3829269" cy="455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HDAFJO+Wingdings-Regular"/>
                <a:cs typeface="HDAFJO+Wingdings-Regular"/>
              </a:rPr>
              <a:t>§</a:t>
            </a:r>
            <a:r>
              <a:rPr dirty="0" sz="1450" spc="1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Different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GTP-C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messages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are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used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to</a:t>
            </a:r>
          </a:p>
          <a:p>
            <a:pPr marL="285750" marR="0">
              <a:lnSpc>
                <a:spcPts val="1363"/>
              </a:lnSpc>
              <a:spcBef>
                <a:spcPts val="314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manage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a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Tunnel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or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to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set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up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the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tunnel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for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2477" y="1632389"/>
            <a:ext cx="734193" cy="2606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GTPv</a:t>
            </a:r>
            <a:r>
              <a:rPr dirty="0" sz="1800">
                <a:solidFill>
                  <a:srgbClr val="333333"/>
                </a:solidFill>
                <a:latin typeface="Georgia"/>
                <a:cs typeface="Georgia"/>
              </a:rPr>
              <a:t>1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6727" y="1864987"/>
            <a:ext cx="4008112" cy="10956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HDAFJO+Wingdings-Regular"/>
                <a:cs typeface="HDAFJO+Wingdings-Regular"/>
              </a:rPr>
              <a:t>§</a:t>
            </a:r>
            <a:r>
              <a:rPr dirty="0" sz="1450" spc="1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GTP-C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does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not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necessarily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tunnel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messages,</a:t>
            </a:r>
          </a:p>
          <a:p>
            <a:pPr marL="285750" marR="0">
              <a:lnSpc>
                <a:spcPts val="1363"/>
              </a:lnSpc>
              <a:spcBef>
                <a:spcPts val="314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as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no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payload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is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carried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above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GTP-C.</a:t>
            </a:r>
          </a:p>
          <a:p>
            <a:pPr marL="0" marR="0">
              <a:lnSpc>
                <a:spcPts val="1609"/>
              </a:lnSpc>
              <a:spcBef>
                <a:spcPts val="73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HDAFJO+Wingdings-Regular"/>
                <a:cs typeface="HDAFJO+Wingdings-Regular"/>
              </a:rPr>
              <a:t>§</a:t>
            </a:r>
            <a:r>
              <a:rPr dirty="0" sz="1450" spc="1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The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GTP-C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messages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are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Create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Session,</a:t>
            </a:r>
          </a:p>
          <a:p>
            <a:pPr marL="285750" marR="0">
              <a:lnSpc>
                <a:spcPts val="1363"/>
              </a:lnSpc>
              <a:spcBef>
                <a:spcPts val="264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Create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Bearer,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Modify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Bearer,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Update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Bearer,</a:t>
            </a:r>
          </a:p>
          <a:p>
            <a:pPr marL="285750" marR="0">
              <a:lnSpc>
                <a:spcPts val="136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Delete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Session,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Delete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333333"/>
                </a:solidFill>
                <a:latin typeface="Georgia"/>
                <a:cs typeface="Georgia"/>
              </a:rPr>
              <a:t>Bearer.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48894" y="278516"/>
            <a:ext cx="1598513" cy="533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GTPv1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2616" y="1318127"/>
            <a:ext cx="7270616" cy="549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2250" spc="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transport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bearer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identified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by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GTP-U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TEID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IP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address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(source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TEID,</a:t>
            </a:r>
          </a:p>
          <a:p>
            <a:pPr marL="28575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destination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TEID,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source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IP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address,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destination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IP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address)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2616" y="1744847"/>
            <a:ext cx="7131811" cy="549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2250" spc="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As</a:t>
            </a:r>
            <a:r>
              <a:rPr dirty="0" sz="1400" spc="38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Bearer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is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received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over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a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TEID</a:t>
            </a:r>
            <a:r>
              <a:rPr dirty="0" sz="1400" spc="38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on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S1-U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at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SGW,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SGW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then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forwards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on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a</a:t>
            </a:r>
          </a:p>
          <a:p>
            <a:pPr marL="28575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different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TEID</a:t>
            </a:r>
            <a:r>
              <a:rPr dirty="0" sz="1400" spc="38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towards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443fe"/>
                </a:solidFill>
                <a:latin typeface="OUDRTL+ArialMT"/>
                <a:cs typeface="OUDRTL+ArialMT"/>
              </a:rPr>
              <a:t>PGW.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14006" y="278516"/>
            <a:ext cx="1068189" cy="533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GTP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619" y="1419526"/>
            <a:ext cx="8160146" cy="670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While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GTP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stateless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upper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level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protocols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may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not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be.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GTPv2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should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be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diagnosed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from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request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to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response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(or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lack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there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of).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Looking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TCP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over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GTPv1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holds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best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advantages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for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me.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But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there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are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things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to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look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out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for!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-15902" y="2274537"/>
            <a:ext cx="9285651" cy="670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When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you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take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capture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SGW,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PGW.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You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will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see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that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wireshark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shows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3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packets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per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1.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Then</a:t>
            </a:r>
          </a:p>
          <a:p>
            <a:pPr marL="285750" marR="0">
              <a:lnSpc>
                <a:spcPts val="15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Wireshark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will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do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TCP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analysis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3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packets,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mark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all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packets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(except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first)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with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some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error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(retran,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ooo)</a:t>
            </a:r>
          </a:p>
          <a:p>
            <a:pPr marL="0" marR="0">
              <a:lnSpc>
                <a:spcPts val="1619"/>
              </a:lnSpc>
              <a:spcBef>
                <a:spcPts val="7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You’ll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also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notice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that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will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only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show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upper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most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layer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IP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source/Destination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field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14006" y="278516"/>
            <a:ext cx="1068189" cy="533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GTP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735" y="1327163"/>
            <a:ext cx="9016488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Using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previous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example,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spc="-54">
                <a:solidFill>
                  <a:srgbClr val="000000"/>
                </a:solidFill>
                <a:latin typeface="OUDRTL+ArialMT"/>
                <a:cs typeface="OUDRTL+ArialMT"/>
              </a:rPr>
              <a:t>1</a:t>
            </a:r>
            <a:r>
              <a:rPr dirty="0" sz="1350" baseline="29999" spc="11">
                <a:solidFill>
                  <a:srgbClr val="000000"/>
                </a:solidFill>
                <a:latin typeface="OUDRTL+ArialMT"/>
                <a:cs typeface="OUDRTL+ArialMT"/>
              </a:rPr>
              <a:t>st</a:t>
            </a:r>
            <a:r>
              <a:rPr dirty="0" sz="1350" baseline="29999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thing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want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to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do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look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my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GTP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endpoints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not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just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upper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layer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144" y="1582126"/>
            <a:ext cx="8663782" cy="883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1.</a:t>
            </a:r>
            <a:r>
              <a:rPr dirty="0" sz="1450" spc="1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Create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new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column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name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“tunnel_source”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2.</a:t>
            </a:r>
            <a:r>
              <a:rPr dirty="0" sz="1450" spc="1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Choose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type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“custom”,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fields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ip.src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3.</a:t>
            </a:r>
            <a:r>
              <a:rPr dirty="0" sz="1450" spc="1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Make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occurrences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“1”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(this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for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single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tunnel,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you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can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do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2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when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you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have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tunnel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tunnel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4.</a:t>
            </a:r>
            <a:r>
              <a:rPr dirty="0" sz="1450" spc="1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You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now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see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tunnel_source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address,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upper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layer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address.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(only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“Source”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will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resolve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name)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14006" y="278516"/>
            <a:ext cx="1068189" cy="533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GTP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40" y="1154930"/>
            <a:ext cx="8755758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2</a:t>
            </a:r>
            <a:r>
              <a:rPr dirty="0" sz="1350" baseline="29999" spc="11">
                <a:solidFill>
                  <a:srgbClr val="000000"/>
                </a:solidFill>
                <a:latin typeface="OUDRTL+ArialMT"/>
                <a:cs typeface="OUDRTL+ArialMT"/>
              </a:rPr>
              <a:t>nd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need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to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de’dup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packets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so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that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can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use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TCP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analysis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feature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wireshark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(assuming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we’re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96219" y="1235566"/>
            <a:ext cx="382181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40" y="1368290"/>
            <a:ext cx="2858486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looking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for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things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like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packet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loss).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1074" y="1678149"/>
            <a:ext cx="8675594" cy="663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Putting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display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filter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does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not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help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cases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where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you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capture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S1-u,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S5,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Sgi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same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capture.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Wireshark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analysis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feature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based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all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packets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capture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regardless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of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whether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you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are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view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them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or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not.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40" y="2439139"/>
            <a:ext cx="8848843" cy="8825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1.</a:t>
            </a:r>
            <a:r>
              <a:rPr dirty="0" sz="1450" spc="1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Find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something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unique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each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of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interfaces.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usually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use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MAC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address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tunnel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IP,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since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S1,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S5,</a:t>
            </a:r>
          </a:p>
          <a:p>
            <a:pPr marL="342900" marR="0">
              <a:lnSpc>
                <a:spcPts val="15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Sgi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will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typically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use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different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interfaces.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create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display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filter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for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that.</a:t>
            </a:r>
          </a:p>
          <a:p>
            <a:pPr marL="0" marR="0">
              <a:lnSpc>
                <a:spcPts val="1619"/>
              </a:lnSpc>
              <a:spcBef>
                <a:spcPts val="7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2.</a:t>
            </a:r>
            <a:r>
              <a:rPr dirty="0" sz="1450" spc="1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will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now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show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you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just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show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just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single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flow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of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TCP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packets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(still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showing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error).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So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now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“export</a:t>
            </a:r>
          </a:p>
          <a:p>
            <a:pPr marL="342900" marR="0">
              <a:lnSpc>
                <a:spcPts val="1564"/>
              </a:lnSpc>
              <a:spcBef>
                <a:spcPts val="5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specified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packets”,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save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“displayed”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97871" y="3138688"/>
            <a:ext cx="883480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BEFORE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40" y="3292579"/>
            <a:ext cx="3221299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3.</a:t>
            </a:r>
            <a:r>
              <a:rPr dirty="0" sz="1450" spc="1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Open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capture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you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just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created.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30910" y="3659674"/>
            <a:ext cx="1100278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Original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File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154557" y="3988210"/>
            <a:ext cx="735198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AFTER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14006" y="278516"/>
            <a:ext cx="1068189" cy="533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GTP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645" y="1198552"/>
            <a:ext cx="7315902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Tools,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Tools,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Tools,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they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are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there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for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you.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40" y="1859106"/>
            <a:ext cx="7473364" cy="5135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Editcap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to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remove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true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duplicate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packets.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Most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useful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on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S5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interface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that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leaves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SGW,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arrives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at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PGW.</a:t>
            </a:r>
          </a:p>
          <a:p>
            <a:pPr marL="0" marR="0">
              <a:lnSpc>
                <a:spcPts val="1117"/>
              </a:lnSpc>
              <a:spcBef>
                <a:spcPts val="8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.\editcap.exe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-w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.0001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-I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12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C:\temp\roamingIssue.pcap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C:\temp\roamDedup.pcap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153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packets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seen,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12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packets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skipped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with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duplicate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time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window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equal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to</a:t>
            </a:r>
            <a:r>
              <a:rPr dirty="0" sz="10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or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less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than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0.000100000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seconds.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40" y="2529666"/>
            <a:ext cx="9053807" cy="368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Tshark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can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be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used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to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remove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dup’s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across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multiple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GTP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peers.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S11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-&gt;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S5,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or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S1u-&gt;S5-&gt;SGi</a:t>
            </a:r>
          </a:p>
          <a:p>
            <a:pPr marL="0" marR="0">
              <a:lnSpc>
                <a:spcPts val="1173"/>
              </a:lnSpc>
              <a:spcBef>
                <a:spcPts val="89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.\tshark.exe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-r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'C:\share\Test_cases\PCAP\ExportedData_1.pcap'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-R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"!(sctp.chunk_type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==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5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||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sctp.chunk_type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==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4)"</a:t>
            </a:r>
            <a:r>
              <a:rPr dirty="0" sz="105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-2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-w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C:\temp\noSctpHeart.pcap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40" y="3191328"/>
            <a:ext cx="7144723" cy="507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For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large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files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use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capinfos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to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determine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size,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calculate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size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of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chunks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that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pcap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can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be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broken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up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into.</a:t>
            </a:r>
          </a:p>
          <a:p>
            <a:pPr marL="0" marR="0">
              <a:lnSpc>
                <a:spcPts val="1173"/>
              </a:lnSpc>
              <a:spcBef>
                <a:spcPts val="1346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Mergecap…..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3561" y="1138695"/>
            <a:ext cx="634296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eNodeB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75546" y="1450123"/>
            <a:ext cx="745108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NWEQJ+Arial-ItalicMT"/>
                <a:cs typeface="SNWEQJ+Arial-ItalicMT"/>
              </a:rPr>
              <a:t>S1-MME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90618" y="1883831"/>
            <a:ext cx="336265" cy="977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423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SNWEQJ+Arial-ItalicMT"/>
                <a:cs typeface="SNWEQJ+Arial-ItalicMT"/>
              </a:rPr>
              <a:t>Uu</a:t>
            </a:r>
          </a:p>
          <a:p>
            <a:pPr marL="0" marR="0">
              <a:lnSpc>
                <a:spcPts val="1173"/>
              </a:lnSpc>
              <a:spcBef>
                <a:spcPts val="5047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SNWEQJ+Arial-ItalicMT"/>
                <a:cs typeface="SNWEQJ+Arial-ItalicMT"/>
              </a:rPr>
              <a:t>Uu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42566" y="2085489"/>
            <a:ext cx="315506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SNWEQJ+Arial-ItalicMT"/>
                <a:cs typeface="SNWEQJ+Arial-ItalicMT"/>
              </a:rPr>
              <a:t>X2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45206" y="2308619"/>
            <a:ext cx="40644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NWEQJ+Arial-ItalicMT"/>
                <a:cs typeface="SNWEQJ+Arial-ItalicMT"/>
              </a:rPr>
              <a:t>SGi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28309" y="2351732"/>
            <a:ext cx="66920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NWEQJ+Arial-ItalicMT"/>
                <a:cs typeface="SNWEQJ+Arial-ItalicMT"/>
              </a:rPr>
              <a:t>Internet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53987" y="2523930"/>
            <a:ext cx="337644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UE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02134" y="3065294"/>
            <a:ext cx="634296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OUDRTL+ArialMT"/>
                <a:cs typeface="OUDRTL+ArialMT"/>
              </a:rPr>
              <a:t>eNodeB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71442" y="3412677"/>
            <a:ext cx="745052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SNWEQJ+Arial-ItalicMT"/>
                <a:cs typeface="SNWEQJ+Arial-ItalicMT"/>
              </a:rPr>
              <a:t>E-UTRAN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72221" y="3421818"/>
            <a:ext cx="1922622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SNWEQJ+Arial-ItalicMT"/>
                <a:cs typeface="SNWEQJ+Arial-ItalicMT"/>
              </a:rPr>
              <a:t>Enhanced</a:t>
            </a:r>
            <a:r>
              <a:rPr dirty="0" sz="1050" spc="28">
                <a:solidFill>
                  <a:srgbClr val="000000"/>
                </a:solidFill>
                <a:latin typeface="SNWEQJ+Arial-ItalicMT"/>
                <a:cs typeface="SNWEQJ+Arial-ItalicMT"/>
              </a:rPr>
              <a:t> </a:t>
            </a:r>
            <a:r>
              <a:rPr dirty="0" sz="1050">
                <a:solidFill>
                  <a:srgbClr val="000000"/>
                </a:solidFill>
                <a:latin typeface="SNWEQJ+Arial-ItalicMT"/>
                <a:cs typeface="SNWEQJ+Arial-ItalicMT"/>
              </a:rPr>
              <a:t>Packet</a:t>
            </a:r>
            <a:r>
              <a:rPr dirty="0" sz="1050" spc="28">
                <a:solidFill>
                  <a:srgbClr val="000000"/>
                </a:solidFill>
                <a:latin typeface="SNWEQJ+Arial-ItalicMT"/>
                <a:cs typeface="SNWEQJ+Arial-ItalicMT"/>
              </a:rPr>
              <a:t> </a:t>
            </a:r>
            <a:r>
              <a:rPr dirty="0" sz="1050">
                <a:solidFill>
                  <a:srgbClr val="000000"/>
                </a:solidFill>
                <a:latin typeface="SNWEQJ+Arial-ItalicMT"/>
                <a:cs typeface="SNWEQJ+Arial-ItalicMT"/>
              </a:rPr>
              <a:t>Core</a:t>
            </a:r>
            <a:r>
              <a:rPr dirty="0" sz="1050" spc="28">
                <a:solidFill>
                  <a:srgbClr val="000000"/>
                </a:solidFill>
                <a:latin typeface="SNWEQJ+Arial-ItalicMT"/>
                <a:cs typeface="SNWEQJ+Arial-ItalicMT"/>
              </a:rPr>
              <a:t> </a:t>
            </a:r>
            <a:r>
              <a:rPr dirty="0" sz="1050">
                <a:solidFill>
                  <a:srgbClr val="000000"/>
                </a:solidFill>
                <a:latin typeface="SNWEQJ+Arial-ItalicMT"/>
                <a:cs typeface="SNWEQJ+Arial-ItalicMT"/>
              </a:rPr>
              <a:t>(EPC)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5839" y="3528096"/>
            <a:ext cx="8507688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OUDRTL+ArialMT"/>
                <a:cs typeface="OUDRTL+ArialMT"/>
              </a:rPr>
              <a:t>We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OUDRTL+ArialMT"/>
                <a:cs typeface="OUDRTL+ArialMT"/>
              </a:rPr>
              <a:t>will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OUDRTL+ArialMT"/>
                <a:cs typeface="OUDRTL+ArialMT"/>
              </a:rPr>
              <a:t>concentrate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OUDRTL+ArialMT"/>
                <a:cs typeface="OUDRTL+ArialMT"/>
              </a:rPr>
              <a:t>on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OUDRTL+ArialMT"/>
                <a:cs typeface="OUDRTL+ArialMT"/>
              </a:rPr>
              <a:t>packets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OUDRTL+ArialMT"/>
                <a:cs typeface="OUDRTL+ArialMT"/>
              </a:rPr>
              <a:t>entering,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OUDRTL+ArialMT"/>
                <a:cs typeface="OUDRTL+ArialMT"/>
              </a:rPr>
              <a:t>exiting,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OUDRTL+ArialMT"/>
                <a:cs typeface="OUDRTL+ArialMT"/>
              </a:rPr>
              <a:t>within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OUDRTL+ArialMT"/>
                <a:cs typeface="OUDRTL+ArialMT"/>
              </a:rPr>
              <a:t>highlighted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OUDRTL+ArialMT"/>
                <a:cs typeface="OUDRTL+ArialMT"/>
              </a:rPr>
              <a:t>portion.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5839" y="3766559"/>
            <a:ext cx="328823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UE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90239" y="3766559"/>
            <a:ext cx="2438165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User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Equipment,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Users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phone,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or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device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5839" y="3918959"/>
            <a:ext cx="611348" cy="7895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eNodeB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MME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S-GW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P-GW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HSS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90239" y="3918959"/>
            <a:ext cx="2028824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Radio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Access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side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of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network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90239" y="4071359"/>
            <a:ext cx="6480531" cy="6371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Local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Mobility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Management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Entity.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Only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handles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signaling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for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call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setup,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certain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hand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offs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Serving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Gateway.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Mobility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anchor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point.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Handles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signaling,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data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plane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PDN-GW.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Packet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Data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Network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Gateway.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Provides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IP,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session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connectivity(UE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Anchor).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Home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Subscriber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Server.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Houses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subscriber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related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information,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provides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Authentication,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Authorization.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75839" y="4680959"/>
            <a:ext cx="498115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PCRF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290239" y="4680959"/>
            <a:ext cx="1845669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Policy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Charging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Function.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771967" y="4826482"/>
            <a:ext cx="2433875" cy="1551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spc="10">
                <a:solidFill>
                  <a:srgbClr val="000000"/>
                </a:solidFill>
                <a:latin typeface="OUDRTL+ArialMT"/>
                <a:cs typeface="OUDRTL+ArialMT"/>
              </a:rPr>
              <a:t>**Certain</a:t>
            </a:r>
            <a:r>
              <a:rPr dirty="0" sz="8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 spc="14">
                <a:solidFill>
                  <a:srgbClr val="000000"/>
                </a:solidFill>
                <a:latin typeface="OUDRTL+ArialMT"/>
                <a:cs typeface="OUDRTL+ArialMT"/>
              </a:rPr>
              <a:t>nodes</a:t>
            </a:r>
            <a:r>
              <a:rPr dirty="0" sz="8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 spc="10">
                <a:solidFill>
                  <a:srgbClr val="000000"/>
                </a:solidFill>
                <a:latin typeface="OUDRTL+ArialMT"/>
                <a:cs typeface="OUDRTL+ArialMT"/>
              </a:rPr>
              <a:t>are</a:t>
            </a:r>
            <a:r>
              <a:rPr dirty="0" sz="8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 spc="14">
                <a:solidFill>
                  <a:srgbClr val="000000"/>
                </a:solidFill>
                <a:latin typeface="OUDRTL+ArialMT"/>
                <a:cs typeface="OUDRTL+ArialMT"/>
              </a:rPr>
              <a:t>not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 spc="11">
                <a:solidFill>
                  <a:srgbClr val="000000"/>
                </a:solidFill>
                <a:latin typeface="OUDRTL+ArialMT"/>
                <a:cs typeface="OUDRTL+ArialMT"/>
              </a:rPr>
              <a:t>represented</a:t>
            </a:r>
            <a:r>
              <a:rPr dirty="0" sz="8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 spc="10">
                <a:solidFill>
                  <a:srgbClr val="000000"/>
                </a:solidFill>
                <a:latin typeface="OUDRTL+ArialMT"/>
                <a:cs typeface="OUDRTL+ArialMT"/>
              </a:rPr>
              <a:t>for</a:t>
            </a:r>
            <a:r>
              <a:rPr dirty="0" sz="8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 spc="10">
                <a:solidFill>
                  <a:srgbClr val="000000"/>
                </a:solidFill>
                <a:latin typeface="OUDRTL+ArialMT"/>
                <a:cs typeface="OUDRTL+ArialMT"/>
              </a:rPr>
              <a:t>simplicity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1362" y="339705"/>
            <a:ext cx="7313316" cy="6752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443fe"/>
                </a:solidFill>
                <a:latin typeface="SKBEOG+OpenSans-Bold"/>
                <a:cs typeface="SKBEOG+OpenSans-Bold"/>
              </a:rPr>
              <a:t>Slicing</a:t>
            </a:r>
            <a:r>
              <a:rPr dirty="0" sz="2400" b="1">
                <a:solidFill>
                  <a:srgbClr val="0443fe"/>
                </a:solidFill>
                <a:latin typeface="SKBEOG+OpenSans-Bold"/>
                <a:cs typeface="SKBEOG+OpenSans-Bold"/>
              </a:rPr>
              <a:t> </a:t>
            </a:r>
            <a:r>
              <a:rPr dirty="0" sz="2400" b="1">
                <a:solidFill>
                  <a:srgbClr val="0443fe"/>
                </a:solidFill>
                <a:latin typeface="SKBEOG+OpenSans-Bold"/>
                <a:cs typeface="SKBEOG+OpenSans-Bold"/>
              </a:rPr>
              <a:t>packets</a:t>
            </a:r>
            <a:r>
              <a:rPr dirty="0" sz="2400" b="1">
                <a:solidFill>
                  <a:srgbClr val="0443fe"/>
                </a:solidFill>
                <a:latin typeface="SKBEOG+OpenSans-Bold"/>
                <a:cs typeface="SKBEOG+OpenSans-Bold"/>
              </a:rPr>
              <a:t> </a:t>
            </a:r>
            <a:r>
              <a:rPr dirty="0" sz="2400" b="1">
                <a:solidFill>
                  <a:srgbClr val="0443fe"/>
                </a:solidFill>
                <a:latin typeface="SKBEOG+OpenSans-Bold"/>
                <a:cs typeface="SKBEOG+OpenSans-Bold"/>
              </a:rPr>
              <a:t>in</a:t>
            </a:r>
            <a:r>
              <a:rPr dirty="0" sz="2400" b="1">
                <a:solidFill>
                  <a:srgbClr val="0443fe"/>
                </a:solidFill>
                <a:latin typeface="SKBEOG+OpenSans-Bold"/>
                <a:cs typeface="SKBEOG+OpenSans-Bold"/>
              </a:rPr>
              <a:t> </a:t>
            </a:r>
            <a:r>
              <a:rPr dirty="0" sz="2400" b="1">
                <a:solidFill>
                  <a:srgbClr val="0443fe"/>
                </a:solidFill>
                <a:latin typeface="SKBEOG+OpenSans-Bold"/>
                <a:cs typeface="SKBEOG+OpenSans-Bold"/>
              </a:rPr>
              <a:t>large</a:t>
            </a:r>
            <a:r>
              <a:rPr dirty="0" sz="2400" b="1">
                <a:solidFill>
                  <a:srgbClr val="0443fe"/>
                </a:solidFill>
                <a:latin typeface="SKBEOG+OpenSans-Bold"/>
                <a:cs typeface="SKBEOG+OpenSans-Bold"/>
              </a:rPr>
              <a:t> </a:t>
            </a:r>
            <a:r>
              <a:rPr dirty="0" sz="2400" b="1">
                <a:solidFill>
                  <a:srgbClr val="0443fe"/>
                </a:solidFill>
                <a:latin typeface="SKBEOG+OpenSans-Bold"/>
                <a:cs typeface="SKBEOG+OpenSans-Bold"/>
              </a:rPr>
              <a:t>traces</a:t>
            </a:r>
            <a:r>
              <a:rPr dirty="0" sz="2400" b="1">
                <a:solidFill>
                  <a:srgbClr val="0443fe"/>
                </a:solidFill>
                <a:latin typeface="SKBEOG+OpenSans-Bold"/>
                <a:cs typeface="SKBEOG+OpenSans-Bold"/>
              </a:rPr>
              <a:t> </a:t>
            </a:r>
            <a:r>
              <a:rPr dirty="0" sz="2400" b="1">
                <a:solidFill>
                  <a:srgbClr val="0443fe"/>
                </a:solidFill>
                <a:latin typeface="SKBEOG+OpenSans-Bold"/>
                <a:cs typeface="SKBEOG+OpenSans-Bold"/>
              </a:rPr>
              <a:t>file</a:t>
            </a:r>
            <a:r>
              <a:rPr dirty="0" sz="2400" b="1">
                <a:solidFill>
                  <a:srgbClr val="0443fe"/>
                </a:solidFill>
                <a:latin typeface="SKBEOG+OpenSans-Bold"/>
                <a:cs typeface="SKBEOG+OpenSans-Bold"/>
              </a:rPr>
              <a:t> </a:t>
            </a:r>
            <a:r>
              <a:rPr dirty="0" sz="2400" b="1">
                <a:solidFill>
                  <a:srgbClr val="0443fe"/>
                </a:solidFill>
                <a:latin typeface="SKBEOG+OpenSans-Bold"/>
                <a:cs typeface="SKBEOG+OpenSans-Bold"/>
              </a:rPr>
              <a:t>to</a:t>
            </a:r>
            <a:r>
              <a:rPr dirty="0" sz="2400" b="1">
                <a:solidFill>
                  <a:srgbClr val="0443fe"/>
                </a:solidFill>
                <a:latin typeface="SKBEOG+OpenSans-Bold"/>
                <a:cs typeface="SKBEOG+OpenSans-Bold"/>
              </a:rPr>
              <a:t> </a:t>
            </a:r>
            <a:r>
              <a:rPr dirty="0" sz="2400" b="1">
                <a:solidFill>
                  <a:srgbClr val="0443fe"/>
                </a:solidFill>
                <a:latin typeface="SKBEOG+OpenSans-Bold"/>
                <a:cs typeface="SKBEOG+OpenSans-Bold"/>
              </a:rPr>
              <a:t>reduce</a:t>
            </a:r>
            <a:r>
              <a:rPr dirty="0" sz="2400" b="1">
                <a:solidFill>
                  <a:srgbClr val="0443fe"/>
                </a:solidFill>
                <a:latin typeface="SKBEOG+OpenSans-Bold"/>
                <a:cs typeface="SKBEOG+OpenSans-Bold"/>
              </a:rPr>
              <a:t> </a:t>
            </a:r>
            <a:r>
              <a:rPr dirty="0" sz="2400" b="1">
                <a:solidFill>
                  <a:srgbClr val="0443fe"/>
                </a:solidFill>
                <a:latin typeface="SKBEOG+OpenSans-Bold"/>
                <a:cs typeface="SKBEOG+OpenSans-Bold"/>
              </a:rPr>
              <a:t>the</a:t>
            </a:r>
          </a:p>
          <a:p>
            <a:pPr marL="3013868" marR="0">
              <a:lnSpc>
                <a:spcPts val="2424"/>
              </a:lnSpc>
              <a:spcBef>
                <a:spcPts val="167"/>
              </a:spcBef>
              <a:spcAft>
                <a:spcPts val="0"/>
              </a:spcAft>
            </a:pPr>
            <a:r>
              <a:rPr dirty="0" sz="2400" b="1">
                <a:solidFill>
                  <a:srgbClr val="0443fe"/>
                </a:solidFill>
                <a:latin typeface="SKBEOG+OpenSans-Bold"/>
                <a:cs typeface="SKBEOG+OpenSans-Bold"/>
              </a:rPr>
              <a:t>file</a:t>
            </a:r>
            <a:r>
              <a:rPr dirty="0" sz="2400" b="1">
                <a:solidFill>
                  <a:srgbClr val="0443fe"/>
                </a:solidFill>
                <a:latin typeface="SKBEOG+OpenSans-Bold"/>
                <a:cs typeface="SKBEOG+OpenSans-Bold"/>
              </a:rPr>
              <a:t> </a:t>
            </a:r>
            <a:r>
              <a:rPr dirty="0" sz="2400" b="1">
                <a:solidFill>
                  <a:srgbClr val="0443fe"/>
                </a:solidFill>
                <a:latin typeface="SKBEOG+OpenSans-Bold"/>
                <a:cs typeface="SKBEOG+OpenSans-Bold"/>
              </a:rPr>
              <a:t>size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40" y="1524878"/>
            <a:ext cx="4857460" cy="217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443fe"/>
                </a:solidFill>
                <a:latin typeface="SKBEOG+OpenSans-Bold"/>
                <a:cs typeface="SKBEOG+OpenSans-Bold"/>
              </a:rPr>
              <a:t>editcap</a:t>
            </a:r>
            <a:r>
              <a:rPr dirty="0" sz="1400" b="1">
                <a:solidFill>
                  <a:srgbClr val="0443fe"/>
                </a:solidFill>
                <a:latin typeface="SKBEOG+OpenSans-Bold"/>
                <a:cs typeface="SKBEOG+OpenSans-Bold"/>
              </a:rPr>
              <a:t> </a:t>
            </a:r>
            <a:r>
              <a:rPr dirty="0" sz="1400" b="1">
                <a:solidFill>
                  <a:srgbClr val="0443fe"/>
                </a:solidFill>
                <a:latin typeface="SKBEOG+OpenSans-Bold"/>
                <a:cs typeface="SKBEOG+OpenSans-Bold"/>
              </a:rPr>
              <a:t>-s</a:t>
            </a:r>
            <a:r>
              <a:rPr dirty="0" sz="1400" b="1">
                <a:solidFill>
                  <a:srgbClr val="0443fe"/>
                </a:solidFill>
                <a:latin typeface="SKBEOG+OpenSans-Bold"/>
                <a:cs typeface="SKBEOG+OpenSans-Bold"/>
              </a:rPr>
              <a:t> </a:t>
            </a:r>
            <a:r>
              <a:rPr dirty="0" sz="1400" b="1">
                <a:solidFill>
                  <a:srgbClr val="0443fe"/>
                </a:solidFill>
                <a:latin typeface="SKBEOG+OpenSans-Bold"/>
                <a:cs typeface="SKBEOG+OpenSans-Bold"/>
              </a:rPr>
              <a:t>128</a:t>
            </a:r>
            <a:r>
              <a:rPr dirty="0" sz="1400" spc="27" b="1">
                <a:solidFill>
                  <a:srgbClr val="0443fe"/>
                </a:solidFill>
                <a:latin typeface="SKBEOG+OpenSans-Bold"/>
                <a:cs typeface="SKBEOG+OpenSans-Bold"/>
              </a:rPr>
              <a:t> </a:t>
            </a:r>
            <a:r>
              <a:rPr dirty="0" sz="1400" b="1">
                <a:solidFill>
                  <a:srgbClr val="0443fe"/>
                </a:solidFill>
                <a:latin typeface="SKBEOG+OpenSans-Bold"/>
                <a:cs typeface="SKBEOG+OpenSans-Bold"/>
              </a:rPr>
              <a:t>superbowl.pcap</a:t>
            </a:r>
            <a:r>
              <a:rPr dirty="0" sz="1400" b="1">
                <a:solidFill>
                  <a:srgbClr val="0443fe"/>
                </a:solidFill>
                <a:latin typeface="SKBEOG+OpenSans-Bold"/>
                <a:cs typeface="SKBEOG+OpenSans-Bold"/>
              </a:rPr>
              <a:t> </a:t>
            </a:r>
            <a:r>
              <a:rPr dirty="0" sz="1400" b="1">
                <a:solidFill>
                  <a:srgbClr val="0443fe"/>
                </a:solidFill>
                <a:latin typeface="SKBEOG+OpenSans-Bold"/>
                <a:cs typeface="SKBEOG+OpenSans-Bold"/>
              </a:rPr>
              <a:t>superbowl_128.pcapng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5840" y="2165826"/>
            <a:ext cx="8098818" cy="8572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Take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a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larger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trace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and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slice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the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packets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after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byte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128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and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save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to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a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new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file.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This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means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I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won’t</a:t>
            </a:r>
          </a:p>
          <a:p>
            <a:pPr marL="0" marR="0">
              <a:lnSpc>
                <a:spcPts val="1410"/>
              </a:lnSpc>
              <a:spcBef>
                <a:spcPts val="269"/>
              </a:spcBef>
              <a:spcAft>
                <a:spcPts val="0"/>
              </a:spcAft>
            </a:pP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get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the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complete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payload,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but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that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is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ok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in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the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cases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where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your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troubleshooting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packet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loss</a:t>
            </a:r>
          </a:p>
          <a:p>
            <a:pPr marL="0" marR="0">
              <a:lnSpc>
                <a:spcPts val="1410"/>
              </a:lnSpc>
              <a:spcBef>
                <a:spcPts val="269"/>
              </a:spcBef>
              <a:spcAft>
                <a:spcPts val="0"/>
              </a:spcAft>
            </a:pP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using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TCP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analysis.</a:t>
            </a:r>
            <a:r>
              <a:rPr dirty="0" sz="1400" spc="-23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You</a:t>
            </a:r>
            <a:r>
              <a:rPr dirty="0" sz="1400" spc="1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can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always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go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back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to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the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original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trace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file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if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you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need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the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payload.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This</a:t>
            </a:r>
          </a:p>
          <a:p>
            <a:pPr marL="0" marR="0">
              <a:lnSpc>
                <a:spcPts val="1410"/>
              </a:lnSpc>
              <a:spcBef>
                <a:spcPts val="269"/>
              </a:spcBef>
              <a:spcAft>
                <a:spcPts val="0"/>
              </a:spcAft>
            </a:pP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will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dramatically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reduce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the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size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of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a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 </a:t>
            </a:r>
            <a:r>
              <a:rPr dirty="0" sz="1400">
                <a:solidFill>
                  <a:srgbClr val="0443fe"/>
                </a:solidFill>
                <a:latin typeface="KTVPSE+OpenSans-Regular"/>
                <a:cs typeface="KTVPSE+OpenSans-Regular"/>
              </a:rPr>
              <a:t>trace.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40" y="3231758"/>
            <a:ext cx="3700604" cy="217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443fe"/>
                </a:solidFill>
                <a:latin typeface="SKBEOG+OpenSans-Bold"/>
                <a:cs typeface="SKBEOG+OpenSans-Bold"/>
              </a:rPr>
              <a:t>Split</a:t>
            </a:r>
            <a:r>
              <a:rPr dirty="0" sz="1400" b="1">
                <a:solidFill>
                  <a:srgbClr val="0443fe"/>
                </a:solidFill>
                <a:latin typeface="SKBEOG+OpenSans-Bold"/>
                <a:cs typeface="SKBEOG+OpenSans-Bold"/>
              </a:rPr>
              <a:t> </a:t>
            </a:r>
            <a:r>
              <a:rPr dirty="0" sz="1400" b="1">
                <a:solidFill>
                  <a:srgbClr val="0443fe"/>
                </a:solidFill>
                <a:latin typeface="SKBEOG+OpenSans-Bold"/>
                <a:cs typeface="SKBEOG+OpenSans-Bold"/>
              </a:rPr>
              <a:t>a</a:t>
            </a:r>
            <a:r>
              <a:rPr dirty="0" sz="1400" b="1">
                <a:solidFill>
                  <a:srgbClr val="0443fe"/>
                </a:solidFill>
                <a:latin typeface="SKBEOG+OpenSans-Bold"/>
                <a:cs typeface="SKBEOG+OpenSans-Bold"/>
              </a:rPr>
              <a:t> </a:t>
            </a:r>
            <a:r>
              <a:rPr dirty="0" sz="1400" b="1">
                <a:solidFill>
                  <a:srgbClr val="0443fe"/>
                </a:solidFill>
                <a:latin typeface="SKBEOG+OpenSans-Bold"/>
                <a:cs typeface="SKBEOG+OpenSans-Bold"/>
              </a:rPr>
              <a:t>large</a:t>
            </a:r>
            <a:r>
              <a:rPr dirty="0" sz="1400" b="1">
                <a:solidFill>
                  <a:srgbClr val="0443fe"/>
                </a:solidFill>
                <a:latin typeface="SKBEOG+OpenSans-Bold"/>
                <a:cs typeface="SKBEOG+OpenSans-Bold"/>
              </a:rPr>
              <a:t> </a:t>
            </a:r>
            <a:r>
              <a:rPr dirty="0" sz="1400" b="1">
                <a:solidFill>
                  <a:srgbClr val="0443fe"/>
                </a:solidFill>
                <a:latin typeface="SKBEOG+OpenSans-Bold"/>
                <a:cs typeface="SKBEOG+OpenSans-Bold"/>
              </a:rPr>
              <a:t>file</a:t>
            </a:r>
            <a:r>
              <a:rPr dirty="0" sz="1400" b="1">
                <a:solidFill>
                  <a:srgbClr val="0443fe"/>
                </a:solidFill>
                <a:latin typeface="SKBEOG+OpenSans-Bold"/>
                <a:cs typeface="SKBEOG+OpenSans-Bold"/>
              </a:rPr>
              <a:t> </a:t>
            </a:r>
            <a:r>
              <a:rPr dirty="0" sz="1400" b="1">
                <a:solidFill>
                  <a:srgbClr val="0443fe"/>
                </a:solidFill>
                <a:latin typeface="SKBEOG+OpenSans-Bold"/>
                <a:cs typeface="SKBEOG+OpenSans-Bold"/>
              </a:rPr>
              <a:t>into</a:t>
            </a:r>
            <a:r>
              <a:rPr dirty="0" sz="1400" b="1">
                <a:solidFill>
                  <a:srgbClr val="0443fe"/>
                </a:solidFill>
                <a:latin typeface="SKBEOG+OpenSans-Bold"/>
                <a:cs typeface="SKBEOG+OpenSans-Bold"/>
              </a:rPr>
              <a:t> </a:t>
            </a:r>
            <a:r>
              <a:rPr dirty="0" sz="1400" b="1">
                <a:solidFill>
                  <a:srgbClr val="0443fe"/>
                </a:solidFill>
                <a:latin typeface="SKBEOG+OpenSans-Bold"/>
                <a:cs typeface="SKBEOG+OpenSans-Bold"/>
              </a:rPr>
              <a:t>many</a:t>
            </a:r>
            <a:r>
              <a:rPr dirty="0" sz="1400" b="1">
                <a:solidFill>
                  <a:srgbClr val="0443fe"/>
                </a:solidFill>
                <a:latin typeface="SKBEOG+OpenSans-Bold"/>
                <a:cs typeface="SKBEOG+OpenSans-Bold"/>
              </a:rPr>
              <a:t> </a:t>
            </a:r>
            <a:r>
              <a:rPr dirty="0" sz="1400" b="1">
                <a:solidFill>
                  <a:srgbClr val="0443fe"/>
                </a:solidFill>
                <a:latin typeface="SKBEOG+OpenSans-Bold"/>
                <a:cs typeface="SKBEOG+OpenSans-Bold"/>
              </a:rPr>
              <a:t>smaller</a:t>
            </a:r>
            <a:r>
              <a:rPr dirty="0" sz="1400" b="1">
                <a:solidFill>
                  <a:srgbClr val="0443fe"/>
                </a:solidFill>
                <a:latin typeface="SKBEOG+OpenSans-Bold"/>
                <a:cs typeface="SKBEOG+OpenSans-Bold"/>
              </a:rPr>
              <a:t> </a:t>
            </a:r>
            <a:r>
              <a:rPr dirty="0" sz="1400" b="1">
                <a:solidFill>
                  <a:srgbClr val="0443fe"/>
                </a:solidFill>
                <a:latin typeface="SKBEOG+OpenSans-Bold"/>
                <a:cs typeface="SKBEOG+OpenSans-Bold"/>
              </a:rPr>
              <a:t>ones.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40" y="3649952"/>
            <a:ext cx="6357342" cy="2245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443fe"/>
                </a:solidFill>
                <a:latin typeface="RHGJDR+Roboto-Bold"/>
                <a:cs typeface="RHGJDR+Roboto-Bold"/>
              </a:rPr>
              <a:t>editcapꢀ-cꢀ&lt;numberꢀofꢀpacketsꢀperꢀfile&gt;ꢀsuperbowl.pcapꢀsmallSuperbowl.pcap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5840" y="4076672"/>
            <a:ext cx="4160626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443fe"/>
                </a:solidFill>
                <a:latin typeface="GCEVLM+Roboto-Regular"/>
                <a:cs typeface="GCEVLM+Roboto-Regular"/>
              </a:rPr>
              <a:t>BecomesꢀsmallSuperbowl_0000.pacpꢀ_0001.pcap,ꢀ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05840" y="4290032"/>
            <a:ext cx="196502" cy="227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443fe"/>
                </a:solidFill>
                <a:latin typeface="GCEVLM+Roboto-Regular"/>
                <a:cs typeface="GCEVLM+Roboto-Regular"/>
              </a:rPr>
              <a:t>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834640" y="4290032"/>
            <a:ext cx="3419127" cy="4413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443fe"/>
                </a:solidFill>
                <a:latin typeface="GCEVLM+Roboto-Regular"/>
                <a:cs typeface="GCEVLM+Roboto-Regular"/>
              </a:rPr>
              <a:t>ꢀꢀsmallSuperbowl_0000.pacpꢀ_0002.pcap,</a:t>
            </a:r>
          </a:p>
          <a:p>
            <a:pPr marL="0" marR="0">
              <a:lnSpc>
                <a:spcPts val="1495"/>
              </a:lnSpc>
              <a:spcBef>
                <a:spcPts val="184"/>
              </a:spcBef>
              <a:spcAft>
                <a:spcPts val="0"/>
              </a:spcAft>
            </a:pPr>
            <a:r>
              <a:rPr dirty="0" sz="1400">
                <a:solidFill>
                  <a:srgbClr val="fefdfa"/>
                </a:solidFill>
                <a:latin typeface="GCEVLM+Roboto-Regular"/>
                <a:cs typeface="GCEVLM+Roboto-Regular"/>
              </a:rPr>
              <a:t>ꢀꢀꢀetc.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8030" y="460478"/>
            <a:ext cx="6175850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Verify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each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packet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has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hit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every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WKEJNU+Arial-BoldMT"/>
                <a:cs typeface="WKEJNU+Arial-BoldMT"/>
              </a:rPr>
              <a:t>tap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2668" y="1219265"/>
            <a:ext cx="4280998" cy="1887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Recommend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doing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this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before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deduping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packets.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2668" y="1585025"/>
            <a:ext cx="6391128" cy="3715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tshark.exe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-r</a:t>
            </a:r>
            <a:r>
              <a:rPr dirty="0" sz="1200" spc="721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4perToBeDeduped.pcap</a:t>
            </a:r>
            <a:r>
              <a:rPr dirty="0" sz="1200" spc="721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-T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fields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-e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tcp.seq_raw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|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sort</a:t>
            </a:r>
          </a:p>
          <a:p>
            <a:pPr marL="0" marR="0">
              <a:lnSpc>
                <a:spcPts val="1185"/>
              </a:lnSpc>
              <a:spcBef>
                <a:spcPts val="204"/>
              </a:spcBef>
              <a:spcAft>
                <a:spcPts val="0"/>
              </a:spcAft>
            </a:pP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|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uniq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-c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3136" y="1950785"/>
            <a:ext cx="1253419" cy="23832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4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1000461189</a:t>
            </a:r>
          </a:p>
          <a:p>
            <a:pPr marL="0" marR="0">
              <a:lnSpc>
                <a:spcPts val="1185"/>
              </a:lnSpc>
              <a:spcBef>
                <a:spcPts val="204"/>
              </a:spcBef>
              <a:spcAft>
                <a:spcPts val="0"/>
              </a:spcAft>
            </a:pP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4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1218696134</a:t>
            </a:r>
          </a:p>
          <a:p>
            <a:pPr marL="0" marR="0">
              <a:lnSpc>
                <a:spcPts val="1185"/>
              </a:lnSpc>
              <a:spcBef>
                <a:spcPts val="254"/>
              </a:spcBef>
              <a:spcAft>
                <a:spcPts val="0"/>
              </a:spcAft>
            </a:pP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4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1218697032</a:t>
            </a:r>
          </a:p>
          <a:p>
            <a:pPr marL="0" marR="0">
              <a:lnSpc>
                <a:spcPts val="1185"/>
              </a:lnSpc>
              <a:spcBef>
                <a:spcPts val="204"/>
              </a:spcBef>
              <a:spcAft>
                <a:spcPts val="0"/>
              </a:spcAft>
            </a:pP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4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1218698412</a:t>
            </a:r>
          </a:p>
          <a:p>
            <a:pPr marL="0" marR="0">
              <a:lnSpc>
                <a:spcPts val="1185"/>
              </a:lnSpc>
              <a:spcBef>
                <a:spcPts val="204"/>
              </a:spcBef>
              <a:spcAft>
                <a:spcPts val="0"/>
              </a:spcAft>
            </a:pP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4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1218699792</a:t>
            </a:r>
          </a:p>
          <a:p>
            <a:pPr marL="0" marR="0">
              <a:lnSpc>
                <a:spcPts val="1185"/>
              </a:lnSpc>
              <a:spcBef>
                <a:spcPts val="254"/>
              </a:spcBef>
              <a:spcAft>
                <a:spcPts val="0"/>
              </a:spcAft>
            </a:pP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4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1218701172</a:t>
            </a:r>
          </a:p>
          <a:p>
            <a:pPr marL="0" marR="0">
              <a:lnSpc>
                <a:spcPts val="1185"/>
              </a:lnSpc>
              <a:spcBef>
                <a:spcPts val="204"/>
              </a:spcBef>
              <a:spcAft>
                <a:spcPts val="0"/>
              </a:spcAft>
            </a:pP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1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2689484057</a:t>
            </a:r>
          </a:p>
          <a:p>
            <a:pPr marL="0" marR="0">
              <a:lnSpc>
                <a:spcPts val="1185"/>
              </a:lnSpc>
              <a:spcBef>
                <a:spcPts val="254"/>
              </a:spcBef>
              <a:spcAft>
                <a:spcPts val="0"/>
              </a:spcAft>
            </a:pP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1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2689485425</a:t>
            </a:r>
          </a:p>
          <a:p>
            <a:pPr marL="0" marR="0">
              <a:lnSpc>
                <a:spcPts val="1185"/>
              </a:lnSpc>
              <a:spcBef>
                <a:spcPts val="204"/>
              </a:spcBef>
              <a:spcAft>
                <a:spcPts val="0"/>
              </a:spcAft>
            </a:pP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1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2689486793</a:t>
            </a:r>
          </a:p>
          <a:p>
            <a:pPr marL="0" marR="0">
              <a:lnSpc>
                <a:spcPts val="1185"/>
              </a:lnSpc>
              <a:spcBef>
                <a:spcPts val="204"/>
              </a:spcBef>
              <a:spcAft>
                <a:spcPts val="0"/>
              </a:spcAft>
            </a:pP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1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2689488161</a:t>
            </a:r>
          </a:p>
          <a:p>
            <a:pPr marL="0" marR="0">
              <a:lnSpc>
                <a:spcPts val="1185"/>
              </a:lnSpc>
              <a:spcBef>
                <a:spcPts val="254"/>
              </a:spcBef>
              <a:spcAft>
                <a:spcPts val="0"/>
              </a:spcAft>
            </a:pP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4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2710474120</a:t>
            </a:r>
          </a:p>
          <a:p>
            <a:pPr marL="0" marR="0">
              <a:lnSpc>
                <a:spcPts val="1185"/>
              </a:lnSpc>
              <a:spcBef>
                <a:spcPts val="204"/>
              </a:spcBef>
              <a:spcAft>
                <a:spcPts val="0"/>
              </a:spcAft>
            </a:pP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4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2710476617</a:t>
            </a:r>
          </a:p>
          <a:p>
            <a:pPr marL="0" marR="0">
              <a:lnSpc>
                <a:spcPts val="1185"/>
              </a:lnSpc>
              <a:spcBef>
                <a:spcPts val="254"/>
              </a:spcBef>
              <a:spcAft>
                <a:spcPts val="0"/>
              </a:spcAft>
            </a:pP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4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 </a:t>
            </a:r>
            <a:r>
              <a:rPr dirty="0" sz="1200">
                <a:solidFill>
                  <a:srgbClr val="0443fe"/>
                </a:solidFill>
                <a:latin typeface="KWBIDI+LucidaConsole"/>
                <a:cs typeface="KWBIDI+LucidaConsole"/>
              </a:rPr>
              <a:t>2746774803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2668" y="4709534"/>
            <a:ext cx="4763718" cy="3583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-T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&lt;def&gt;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=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defines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output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type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(fields,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text,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ps).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When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using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–e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this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MUST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be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&lt;fields&gt;</a:t>
            </a:r>
          </a:p>
          <a:p>
            <a:pPr marL="0" marR="0">
              <a:lnSpc>
                <a:spcPts val="1081"/>
              </a:lnSpc>
              <a:spcBef>
                <a:spcPts val="308"/>
              </a:spcBef>
              <a:spcAft>
                <a:spcPts val="0"/>
              </a:spcAft>
            </a:pP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-e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&lt;field&gt;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=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which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field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to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print.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Must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be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repeated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print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multiple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200">
                <a:solidFill>
                  <a:srgbClr val="0443fe"/>
                </a:solidFill>
                <a:latin typeface="RSPJCO+Tele-Grotesk-Norm"/>
                <a:cs typeface="RSPJCO+Tele-Grotesk-Norm"/>
              </a:rPr>
              <a:t>fields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63094" y="341171"/>
            <a:ext cx="2971247" cy="5959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92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>
                <a:solidFill>
                  <a:srgbClr val="0443fe"/>
                </a:solidFill>
                <a:latin typeface="Tahoma"/>
                <a:cs typeface="Tahoma"/>
              </a:rPr>
              <a:t>IMS</a:t>
            </a:r>
            <a:r>
              <a:rPr dirty="0" sz="45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4500">
                <a:solidFill>
                  <a:srgbClr val="0443fe"/>
                </a:solidFill>
                <a:latin typeface="Tahoma"/>
                <a:cs typeface="Tahoma"/>
              </a:rPr>
              <a:t>/</a:t>
            </a:r>
            <a:r>
              <a:rPr dirty="0" sz="45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4500">
                <a:solidFill>
                  <a:srgbClr val="0443fe"/>
                </a:solidFill>
                <a:latin typeface="Tahoma"/>
                <a:cs typeface="Tahoma"/>
              </a:rPr>
              <a:t>Volte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9301" y="1635117"/>
            <a:ext cx="7143621" cy="3912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Volte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is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really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nothing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more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that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SIP/RTP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(VoIP)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over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LTE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with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guaranteed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bearer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more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favorable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DSCP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markers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on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packet.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9301" y="2183757"/>
            <a:ext cx="3799812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Most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tools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for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SIP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will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work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with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trouble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shooting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Volte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86757" y="341171"/>
            <a:ext cx="5321210" cy="5959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92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>
                <a:solidFill>
                  <a:srgbClr val="0443fe"/>
                </a:solidFill>
                <a:latin typeface="Tahoma"/>
                <a:cs typeface="Tahoma"/>
              </a:rPr>
              <a:t>RTP</a:t>
            </a:r>
            <a:r>
              <a:rPr dirty="0" sz="45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4500">
                <a:solidFill>
                  <a:srgbClr val="0443fe"/>
                </a:solidFill>
                <a:latin typeface="Tahoma"/>
                <a:cs typeface="Tahoma"/>
              </a:rPr>
              <a:t>Stream</a:t>
            </a:r>
            <a:r>
              <a:rPr dirty="0" sz="45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4500">
                <a:solidFill>
                  <a:srgbClr val="0443fe"/>
                </a:solidFill>
                <a:latin typeface="Tahoma"/>
                <a:cs typeface="Tahoma"/>
              </a:rPr>
              <a:t>Analysis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288" y="1460246"/>
            <a:ext cx="2374336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quick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view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into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nature,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timing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of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RTP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packets.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288" y="2100326"/>
            <a:ext cx="2552015" cy="45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Knowing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your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RTP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timers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help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when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using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these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tools.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8288" y="2740406"/>
            <a:ext cx="2641626" cy="876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Example;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know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case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active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conversation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packets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are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20ms,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silent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packets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are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160ms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16882" y="39752"/>
            <a:ext cx="5860527" cy="108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IO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Graph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for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jitter/packet</a:t>
            </a:r>
          </a:p>
          <a:p>
            <a:pPr marL="2163762" marR="0">
              <a:lnSpc>
                <a:spcPts val="3904"/>
              </a:lnSpc>
              <a:spcBef>
                <a:spcPts val="415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arrival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51893" y="1013836"/>
            <a:ext cx="533809" cy="804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WKEJNU+Arial-BoldMT"/>
                <a:cs typeface="WKEJNU+Arial-BoldMT"/>
              </a:rPr>
              <a:t>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25" y="1055512"/>
            <a:ext cx="6213049" cy="10317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3722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WKEJNU+Arial-BoldMT"/>
                <a:cs typeface="WKEJNU+Arial-BoldMT"/>
              </a:rPr>
              <a:t>1</a:t>
            </a:r>
          </a:p>
          <a:p>
            <a:pPr marL="0" marR="0">
              <a:lnSpc>
                <a:spcPts val="23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1.</a:t>
            </a:r>
            <a:r>
              <a:rPr dirty="0" sz="2800" spc="353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Find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all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RTP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streams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in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capture.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48129" y="1080414"/>
            <a:ext cx="533809" cy="804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WKEJNU+Arial-BoldMT"/>
                <a:cs typeface="WKEJNU+Arial-BoldMT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50311" y="2060150"/>
            <a:ext cx="533809" cy="804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WKEJNU+Arial-BoldMT"/>
                <a:cs typeface="WKEJNU+Arial-BoldMT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25" y="2213138"/>
            <a:ext cx="4360243" cy="7692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2.</a:t>
            </a:r>
            <a:r>
              <a:rPr dirty="0" sz="2800" spc="353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Pick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one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side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of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str</a:t>
            </a:r>
          </a:p>
          <a:p>
            <a:pPr marL="457200" marR="0">
              <a:lnSpc>
                <a:spcPts val="2733"/>
              </a:lnSpc>
              <a:spcBef>
                <a:spcPts val="34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then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click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“Find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Reverse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25" y="3108233"/>
            <a:ext cx="3930809" cy="385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3.</a:t>
            </a:r>
            <a:r>
              <a:rPr dirty="0" sz="2800" spc="353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Click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“Prepare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Filter”.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25" y="3619282"/>
            <a:ext cx="4381749" cy="1153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4.</a:t>
            </a:r>
            <a:r>
              <a:rPr dirty="0" sz="2800" spc="353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Go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back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to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Wireshark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m</a:t>
            </a:r>
          </a:p>
          <a:p>
            <a:pPr marL="457200" marR="0">
              <a:lnSpc>
                <a:spcPts val="2733"/>
              </a:lnSpc>
              <a:spcBef>
                <a:spcPts val="34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arrow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in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display</a:t>
            </a:r>
          </a:p>
          <a:p>
            <a:pPr marL="457200" marR="0">
              <a:lnSpc>
                <a:spcPts val="2733"/>
              </a:lnSpc>
              <a:spcBef>
                <a:spcPts val="29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execute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filtering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of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3808" y="664699"/>
            <a:ext cx="2145064" cy="327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33c92"/>
                </a:solidFill>
                <a:latin typeface="HDAFJO+Wingdings-Regular"/>
                <a:cs typeface="HDAFJO+Wingdings-Regular"/>
              </a:rPr>
              <a:t>§</a:t>
            </a:r>
            <a:r>
              <a:rPr dirty="0" sz="2050" spc="578">
                <a:solidFill>
                  <a:srgbClr val="033c9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Open</a:t>
            </a:r>
            <a:r>
              <a:rPr dirty="0" sz="2000" spc="54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IO</a:t>
            </a:r>
            <a:r>
              <a:rPr dirty="0" sz="2000" spc="54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Graph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808" y="1213339"/>
            <a:ext cx="4133630" cy="327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33c92"/>
                </a:solidFill>
                <a:latin typeface="HDAFJO+Wingdings-Regular"/>
                <a:cs typeface="HDAFJO+Wingdings-Regular"/>
              </a:rPr>
              <a:t>§</a:t>
            </a:r>
            <a:r>
              <a:rPr dirty="0" sz="2050" spc="578">
                <a:solidFill>
                  <a:srgbClr val="033c9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We</a:t>
            </a:r>
            <a:r>
              <a:rPr dirty="0" sz="2000" spc="55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know</a:t>
            </a:r>
            <a:r>
              <a:rPr dirty="0" sz="2000" spc="54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RTP</a:t>
            </a:r>
            <a:r>
              <a:rPr dirty="0" sz="2000" spc="52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active</a:t>
            </a:r>
            <a:r>
              <a:rPr dirty="0" sz="2000" spc="54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packet</a:t>
            </a:r>
            <a:r>
              <a:rPr dirty="0" sz="2000" spc="52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time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71701" y="1210077"/>
            <a:ext cx="2086216" cy="1983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DDSNMG+Tele-Grotesk-Norm,Bold"/>
                <a:cs typeface="DDSNMG+Tele-Grotesk-Norm,Bold"/>
              </a:rPr>
              <a:t>To</a:t>
            </a:r>
            <a:r>
              <a:rPr dirty="0" sz="1400" spc="-79">
                <a:solidFill>
                  <a:srgbClr val="000000"/>
                </a:solidFill>
                <a:latin typeface="DDSNMG+Tele-Grotesk-Norm,Bold"/>
                <a:cs typeface="DDSNMG+Tele-Grotesk-Norm,Bold"/>
              </a:rPr>
              <a:t> </a:t>
            </a:r>
            <a:r>
              <a:rPr dirty="0" sz="1400">
                <a:solidFill>
                  <a:srgbClr val="000000"/>
                </a:solidFill>
                <a:latin typeface="DDSNMG+Tele-Grotesk-Norm,Bold"/>
                <a:cs typeface="DDSNMG+Tele-Grotesk-Norm,Bold"/>
              </a:rPr>
              <a:t>get</a:t>
            </a:r>
            <a:r>
              <a:rPr dirty="0" sz="1400" spc="-80">
                <a:solidFill>
                  <a:srgbClr val="000000"/>
                </a:solidFill>
                <a:latin typeface="DDSNMG+Tele-Grotesk-Norm,Bold"/>
                <a:cs typeface="DDSNMG+Tele-Grotesk-Norm,Bold"/>
              </a:rPr>
              <a:t> </a:t>
            </a:r>
            <a:r>
              <a:rPr dirty="0" sz="1400">
                <a:solidFill>
                  <a:srgbClr val="000000"/>
                </a:solidFill>
                <a:latin typeface="DDSNMG+Tele-Grotesk-Norm,Bold"/>
                <a:cs typeface="DDSNMG+Tele-Grotesk-Norm,Bold"/>
              </a:rPr>
              <a:t>display</a:t>
            </a:r>
            <a:r>
              <a:rPr dirty="0" sz="1400" spc="-79">
                <a:solidFill>
                  <a:srgbClr val="000000"/>
                </a:solidFill>
                <a:latin typeface="DDSNMG+Tele-Grotesk-Norm,Bold"/>
                <a:cs typeface="DDSNMG+Tele-Grotesk-Norm,Bold"/>
              </a:rPr>
              <a:t> </a:t>
            </a:r>
            <a:r>
              <a:rPr dirty="0" sz="1400">
                <a:solidFill>
                  <a:srgbClr val="000000"/>
                </a:solidFill>
                <a:latin typeface="DDSNMG+Tele-Grotesk-Norm,Bold"/>
                <a:cs typeface="DDSNMG+Tele-Grotesk-Norm,Bold"/>
              </a:rPr>
              <a:t>filter</a:t>
            </a:r>
            <a:r>
              <a:rPr dirty="0" sz="1400" spc="-80">
                <a:solidFill>
                  <a:srgbClr val="000000"/>
                </a:solidFill>
                <a:latin typeface="DDSNMG+Tele-Grotesk-Norm,Bold"/>
                <a:cs typeface="DDSNMG+Tele-Grotesk-Norm,Bold"/>
              </a:rPr>
              <a:t> </a:t>
            </a:r>
            <a:r>
              <a:rPr dirty="0" sz="1400">
                <a:solidFill>
                  <a:srgbClr val="000000"/>
                </a:solidFill>
                <a:latin typeface="DDSNMG+Tele-Grotesk-Norm,Bold"/>
                <a:cs typeface="DDSNMG+Tele-Grotesk-Norm,Bold"/>
              </a:rPr>
              <a:t>expression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1360" y="1415555"/>
            <a:ext cx="3579914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is</a:t>
            </a:r>
            <a:r>
              <a:rPr dirty="0" sz="2000" spc="54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20ms,</a:t>
            </a:r>
            <a:r>
              <a:rPr dirty="0" sz="2000" spc="51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so</a:t>
            </a:r>
            <a:r>
              <a:rPr dirty="0" sz="2000" spc="54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we’ll</a:t>
            </a:r>
            <a:r>
              <a:rPr dirty="0" sz="2000" spc="54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set</a:t>
            </a:r>
            <a:r>
              <a:rPr dirty="0" sz="2000" spc="51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interval</a:t>
            </a:r>
            <a:r>
              <a:rPr dirty="0" sz="2000" spc="54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to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1360" y="1613675"/>
            <a:ext cx="702816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1ms.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808" y="2158219"/>
            <a:ext cx="4119914" cy="327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33c92"/>
                </a:solidFill>
                <a:latin typeface="HDAFJO+Wingdings-Regular"/>
                <a:cs typeface="HDAFJO+Wingdings-Regular"/>
              </a:rPr>
              <a:t>§</a:t>
            </a:r>
            <a:r>
              <a:rPr dirty="0" sz="2050" spc="578">
                <a:solidFill>
                  <a:srgbClr val="033c9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Our</a:t>
            </a:r>
            <a:r>
              <a:rPr dirty="0" sz="2000" spc="55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Y</a:t>
            </a:r>
            <a:r>
              <a:rPr dirty="0" sz="2000" spc="51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field</a:t>
            </a:r>
            <a:r>
              <a:rPr dirty="0" sz="2000" spc="54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will</a:t>
            </a:r>
            <a:r>
              <a:rPr dirty="0" sz="2000" spc="54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be</a:t>
            </a:r>
            <a:r>
              <a:rPr dirty="0" sz="2000" spc="54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udp.time_delta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1360" y="2360435"/>
            <a:ext cx="3692948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which</a:t>
            </a:r>
            <a:r>
              <a:rPr dirty="0" sz="2000" spc="54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will</a:t>
            </a:r>
            <a:r>
              <a:rPr dirty="0" sz="2000" spc="54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give</a:t>
            </a:r>
            <a:r>
              <a:rPr dirty="0" sz="2000" spc="54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us</a:t>
            </a:r>
            <a:r>
              <a:rPr dirty="0" sz="2000" spc="54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time</a:t>
            </a:r>
            <a:r>
              <a:rPr dirty="0" sz="2000" spc="54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of</a:t>
            </a:r>
            <a:r>
              <a:rPr dirty="0" sz="2000" spc="52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arrival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1360" y="2558555"/>
            <a:ext cx="4502347" cy="519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delta</a:t>
            </a:r>
            <a:r>
              <a:rPr dirty="0" sz="2000" spc="54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between</a:t>
            </a:r>
            <a:r>
              <a:rPr dirty="0" sz="2000" spc="54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each</a:t>
            </a:r>
            <a:r>
              <a:rPr dirty="0" sz="2000" spc="54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packet</a:t>
            </a:r>
            <a:r>
              <a:rPr dirty="0" sz="2000" spc="52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that</a:t>
            </a:r>
            <a:r>
              <a:rPr dirty="0" sz="2000" spc="906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100" baseline="39564">
                <a:solidFill>
                  <a:srgbClr val="000000"/>
                </a:solidFill>
                <a:latin typeface="RSPJCO+Tele-Grotesk-Norm"/>
                <a:cs typeface="RSPJCO+Tele-Grotesk-Norm"/>
              </a:rPr>
              <a:t>CTRL-V</a:t>
            </a:r>
            <a:r>
              <a:rPr dirty="0" sz="2100" baseline="39564">
                <a:solidFill>
                  <a:srgbClr val="000000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2100" baseline="39564">
                <a:solidFill>
                  <a:srgbClr val="000000"/>
                </a:solidFill>
                <a:latin typeface="RSPJCO+Tele-Grotesk-Norm"/>
                <a:cs typeface="RSPJCO+Tele-Grotesk-Norm"/>
              </a:rPr>
              <a:t>or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matches</a:t>
            </a:r>
            <a:r>
              <a:rPr dirty="0" sz="2000" spc="54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our</a:t>
            </a:r>
            <a:r>
              <a:rPr dirty="0" sz="2000" spc="54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display</a:t>
            </a:r>
            <a:r>
              <a:rPr dirty="0" sz="2000" spc="54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443fe"/>
                </a:solidFill>
                <a:latin typeface="OUDRTL+ArialMT"/>
                <a:cs typeface="OUDRTL+ArialMT"/>
              </a:rPr>
              <a:t>filter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03630" y="2773133"/>
            <a:ext cx="2019828" cy="1983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RSPJCO+Tele-Grotesk-Norm"/>
                <a:cs typeface="RSPJCO+Tele-Grotesk-Norm"/>
              </a:rPr>
              <a:t>Left</a:t>
            </a:r>
            <a:r>
              <a:rPr dirty="0" sz="1400">
                <a:solidFill>
                  <a:srgbClr val="000000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400">
                <a:solidFill>
                  <a:srgbClr val="000000"/>
                </a:solidFill>
                <a:latin typeface="RSPJCO+Tele-Grotesk-Norm"/>
                <a:cs typeface="RSPJCO+Tele-Grotesk-Norm"/>
              </a:rPr>
              <a:t>side</a:t>
            </a:r>
            <a:r>
              <a:rPr dirty="0" sz="1400">
                <a:solidFill>
                  <a:srgbClr val="000000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400">
                <a:solidFill>
                  <a:srgbClr val="000000"/>
                </a:solidFill>
                <a:latin typeface="RSPJCO+Tele-Grotesk-Norm"/>
                <a:cs typeface="RSPJCO+Tele-Grotesk-Norm"/>
              </a:rPr>
              <a:t>of</a:t>
            </a:r>
            <a:r>
              <a:rPr dirty="0" sz="1400">
                <a:solidFill>
                  <a:srgbClr val="000000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400">
                <a:solidFill>
                  <a:srgbClr val="000000"/>
                </a:solidFill>
                <a:latin typeface="RSPJCO+Tele-Grotesk-Norm"/>
                <a:cs typeface="RSPJCO+Tele-Grotesk-Norm"/>
              </a:rPr>
              <a:t>conversation</a:t>
            </a:r>
            <a:r>
              <a:rPr dirty="0" sz="1400">
                <a:solidFill>
                  <a:srgbClr val="000000"/>
                </a:solidFill>
                <a:latin typeface="RSPJCO+Tele-Grotesk-Norm"/>
                <a:cs typeface="RSPJCO+Tele-Grotesk-Norm"/>
              </a:rPr>
              <a:t> </a:t>
            </a:r>
            <a:r>
              <a:rPr dirty="0" sz="1400">
                <a:solidFill>
                  <a:srgbClr val="000000"/>
                </a:solidFill>
                <a:latin typeface="RSPJCO+Tele-Grotesk-Norm"/>
                <a:cs typeface="RSPJCO+Tele-Grotesk-Norm"/>
              </a:rPr>
              <a:t>filter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2032" y="212571"/>
            <a:ext cx="7538919" cy="876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Left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graph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depicts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what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expect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to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see.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That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20ms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time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active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packets,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160ms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on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silent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packets.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Using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graph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you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can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tell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who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was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speaking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during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conversation.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Right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graph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showing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Caller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with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active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call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time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40ms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instead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of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20ms,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with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spikes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down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to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0ms.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Hmm.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8" y="932352"/>
            <a:ext cx="3509974" cy="6207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Set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time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format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to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“seconds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since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previous</a:t>
            </a:r>
          </a:p>
          <a:p>
            <a:pPr marL="0" marR="0">
              <a:lnSpc>
                <a:spcPts val="15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displayed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packet”</a:t>
            </a:r>
          </a:p>
          <a:p>
            <a:pPr marL="0" marR="0">
              <a:lnSpc>
                <a:spcPts val="15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Adjust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display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filter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to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just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show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caller.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8173" y="1930771"/>
            <a:ext cx="3309951" cy="875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We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can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now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see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that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the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caller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sends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2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packets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every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40ms.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That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is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one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at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the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40ms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mark,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then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another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one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within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the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same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sub-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millisecond.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8173" y="2997571"/>
            <a:ext cx="310232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??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8173" y="3424290"/>
            <a:ext cx="3211805" cy="875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This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was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found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to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be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uplink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packet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time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scheduling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on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the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eNodeB.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Packets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could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only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be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requested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on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the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40ms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timeslot.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So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UE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would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send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2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at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a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 </a:t>
            </a:r>
            <a:r>
              <a:rPr dirty="0" sz="1400">
                <a:solidFill>
                  <a:srgbClr val="0443fe"/>
                </a:solidFill>
                <a:latin typeface="MORTRC+TimesNewRomanPSMT"/>
                <a:cs typeface="MORTRC+TimesNewRomanPSMT"/>
              </a:rPr>
              <a:t>time.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77276" y="1028405"/>
            <a:ext cx="3465087" cy="5959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92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>
                <a:solidFill>
                  <a:srgbClr val="0443fe"/>
                </a:solidFill>
                <a:latin typeface="Tahoma"/>
                <a:cs typeface="Tahoma"/>
              </a:rPr>
              <a:t>4G</a:t>
            </a:r>
            <a:r>
              <a:rPr dirty="0" sz="4500" spc="4211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4500">
                <a:solidFill>
                  <a:srgbClr val="0443fe"/>
                </a:solidFill>
                <a:latin typeface="Tahoma"/>
                <a:cs typeface="Tahoma"/>
              </a:rPr>
              <a:t>to</a:t>
            </a:r>
            <a:r>
              <a:rPr dirty="0" sz="4500" spc="4208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4500">
                <a:solidFill>
                  <a:srgbClr val="0443fe"/>
                </a:solidFill>
                <a:latin typeface="Tahoma"/>
                <a:cs typeface="Tahoma"/>
              </a:rPr>
              <a:t>5G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2138" y="4060897"/>
            <a:ext cx="7580196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What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was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combined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functions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4G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have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now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been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separated,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segregated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into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their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own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network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functions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2138" y="4700977"/>
            <a:ext cx="6858273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Functions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are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now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treated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like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services,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can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be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called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upon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with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API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like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queries.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4430" y="134156"/>
            <a:ext cx="3586884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WKEJNU+Arial-BoldMT"/>
                <a:cs typeface="WKEJNU+Arial-BoldMT"/>
              </a:rPr>
              <a:t>NETWORK</a:t>
            </a:r>
            <a:r>
              <a:rPr dirty="0" sz="2400" b="1">
                <a:solidFill>
                  <a:srgbClr val="000000"/>
                </a:solidFill>
                <a:latin typeface="WKEJNU+Arial-BoldMT"/>
                <a:cs typeface="WKEJNU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KEJNU+Arial-BoldMT"/>
                <a:cs typeface="WKEJNU+Arial-BoldMT"/>
              </a:rPr>
              <a:t>FUNCTIONS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910" y="579538"/>
            <a:ext cx="4562698" cy="4059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200" b="1">
                <a:solidFill>
                  <a:srgbClr val="333333"/>
                </a:solidFill>
                <a:latin typeface="RHGJDR+Roboto-Bold"/>
                <a:cs typeface="RHGJDR+Roboto-Bold"/>
              </a:rPr>
              <a:t>AccessꢀandꢀMobilityꢀManagementꢀfunctionꢀ(AMF)</a:t>
            </a:r>
            <a:r>
              <a:rPr dirty="0" sz="1200" spc="-20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supports:ꢀ</a:t>
            </a:r>
          </a:p>
          <a:p>
            <a:pPr marL="0" marR="0">
              <a:lnSpc>
                <a:spcPts val="1281"/>
              </a:lnSpc>
              <a:spcBef>
                <a:spcPts val="10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TerminationꢀofꢀNASꢀsignaling,ꢀNASꢀcipheringꢀ&amp;ꢀintegrityꢀ</a:t>
            </a:r>
          </a:p>
          <a:p>
            <a:pPr marL="0" marR="0">
              <a:lnSpc>
                <a:spcPts val="128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protection,ꢀregistrationꢀmanagement,ꢀconnectionꢀmanagement,ꢀ</a:t>
            </a:r>
          </a:p>
          <a:p>
            <a:pPr marL="0" marR="0">
              <a:lnSpc>
                <a:spcPts val="1281"/>
              </a:lnSpc>
              <a:spcBef>
                <a:spcPts val="10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mobilityꢀmanagement,ꢀaccessꢀauthenticationꢀandꢀauthorization,ꢀ</a:t>
            </a:r>
          </a:p>
          <a:p>
            <a:pPr marL="0" marR="0">
              <a:lnSpc>
                <a:spcPts val="1282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securityꢀcontextꢀmanagement.</a:t>
            </a:r>
            <a:r>
              <a:rPr dirty="0" sz="12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STEPLG+Roboto-Italic"/>
                <a:cs typeface="STEPLG+Roboto-Italic"/>
              </a:rPr>
              <a:t>(AMFꢀhasꢀpartꢀofꢀtheꢀMMEꢀ</a:t>
            </a:r>
          </a:p>
          <a:p>
            <a:pPr marL="0" marR="0">
              <a:lnSpc>
                <a:spcPts val="128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STEPLG+Roboto-Italic"/>
                <a:cs typeface="STEPLG+Roboto-Italic"/>
              </a:rPr>
              <a:t>functionalityꢀfromꢀEPCꢀworld)</a:t>
            </a:r>
          </a:p>
          <a:p>
            <a:pPr marL="0" marR="0">
              <a:lnSpc>
                <a:spcPts val="1396"/>
              </a:lnSpc>
              <a:spcBef>
                <a:spcPts val="17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200" b="1">
                <a:solidFill>
                  <a:srgbClr val="333333"/>
                </a:solidFill>
                <a:latin typeface="RHGJDR+Roboto-Bold"/>
                <a:cs typeface="RHGJDR+Roboto-Bold"/>
              </a:rPr>
              <a:t>SessionꢀManagementꢀfunctionꢀ(SMF)</a:t>
            </a:r>
            <a:r>
              <a:rPr dirty="0" sz="1200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supports:ꢀsessionꢀ</a:t>
            </a:r>
          </a:p>
          <a:p>
            <a:pPr marL="0" marR="0">
              <a:lnSpc>
                <a:spcPts val="128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managementꢀ(sessionꢀestablishment,ꢀmodification,ꢀrelease),ꢀUEꢀ</a:t>
            </a:r>
          </a:p>
          <a:p>
            <a:pPr marL="0" marR="0">
              <a:lnSpc>
                <a:spcPts val="1281"/>
              </a:lnSpc>
              <a:spcBef>
                <a:spcPts val="10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IPꢀaddressꢀallocationꢀ&amp;ꢀmanagement,ꢀDHCPꢀfunctions,ꢀ</a:t>
            </a:r>
          </a:p>
          <a:p>
            <a:pPr marL="0" marR="0">
              <a:lnSpc>
                <a:spcPts val="1281"/>
              </a:lnSpc>
              <a:spcBef>
                <a:spcPts val="10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terminationꢀofꢀNASꢀsignalingꢀrelatedꢀtoꢀsessionꢀmanagement,ꢀDLꢀ</a:t>
            </a:r>
          </a:p>
          <a:p>
            <a:pPr marL="0" marR="0">
              <a:lnSpc>
                <a:spcPts val="128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dataꢀnotification,ꢀtrafficꢀsteeringꢀconfigurationꢀforꢀUPFꢀforꢀproperꢀ</a:t>
            </a:r>
          </a:p>
          <a:p>
            <a:pPr marL="0" marR="0">
              <a:lnSpc>
                <a:spcPts val="1282"/>
              </a:lnSpc>
              <a:spcBef>
                <a:spcPts val="10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trafficꢀrouting.</a:t>
            </a:r>
            <a:r>
              <a:rPr dirty="0" sz="1200">
                <a:solidFill>
                  <a:srgbClr val="333333"/>
                </a:solidFill>
                <a:latin typeface="STEPLG+Roboto-Italic"/>
                <a:cs typeface="STEPLG+Roboto-Italic"/>
              </a:rPr>
              <a:t>(SMFꢀhasꢀpartꢀofꢀtheꢀMMEꢀandꢀPGWꢀfunctionalityꢀ</a:t>
            </a:r>
          </a:p>
          <a:p>
            <a:pPr marL="0" marR="0">
              <a:lnSpc>
                <a:spcPts val="1282"/>
              </a:lnSpc>
              <a:spcBef>
                <a:spcPts val="157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STEPLG+Roboto-Italic"/>
                <a:cs typeface="STEPLG+Roboto-Italic"/>
              </a:rPr>
              <a:t>fromꢀEPCꢀworld)</a:t>
            </a:r>
          </a:p>
          <a:p>
            <a:pPr marL="0" marR="0">
              <a:lnSpc>
                <a:spcPts val="1396"/>
              </a:lnSpc>
              <a:spcBef>
                <a:spcPts val="17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200" b="1">
                <a:solidFill>
                  <a:srgbClr val="333333"/>
                </a:solidFill>
                <a:latin typeface="RHGJDR+Roboto-Bold"/>
                <a:cs typeface="RHGJDR+Roboto-Bold"/>
              </a:rPr>
              <a:t>Userꢀplaneꢀfunctionꢀ(UPF)</a:t>
            </a:r>
            <a:r>
              <a:rPr dirty="0" sz="1200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supports:ꢀpacketꢀroutingꢀ&amp;ꢀ</a:t>
            </a:r>
          </a:p>
          <a:p>
            <a:pPr marL="0" marR="0">
              <a:lnSpc>
                <a:spcPts val="1281"/>
              </a:lnSpc>
              <a:spcBef>
                <a:spcPts val="10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forwarding,ꢀpacketꢀinspection,ꢀQoSꢀhandling,ꢀactsꢀasꢀexternalꢀ</a:t>
            </a:r>
          </a:p>
          <a:p>
            <a:pPr marL="0" marR="0">
              <a:lnSpc>
                <a:spcPts val="1281"/>
              </a:lnSpc>
              <a:spcBef>
                <a:spcPts val="10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PDUꢀsessionꢀpointꢀofꢀinterconnectꢀtoꢀDataꢀNetworkꢀ(DN),ꢀandꢀisꢀ</a:t>
            </a:r>
          </a:p>
          <a:p>
            <a:pPr marL="0" marR="0">
              <a:lnSpc>
                <a:spcPts val="1282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anꢀanchorꢀpointꢀforꢀintra-ꢀ&amp;ꢀinter-RATꢀmobility.</a:t>
            </a:r>
            <a:r>
              <a:rPr dirty="0" sz="1200" spc="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STEPLG+Roboto-Italic"/>
                <a:cs typeface="STEPLG+Roboto-Italic"/>
              </a:rPr>
              <a:t>(UPFꢀhasꢀpartꢀofꢀ</a:t>
            </a:r>
          </a:p>
          <a:p>
            <a:pPr marL="0" marR="0">
              <a:lnSpc>
                <a:spcPts val="128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STEPLG+Roboto-Italic"/>
                <a:cs typeface="STEPLG+Roboto-Italic"/>
              </a:rPr>
              <a:t>theꢀSGWꢀ&amp;ꢀPGWꢀfunctionalityꢀfromꢀEPCꢀworld)</a:t>
            </a:r>
          </a:p>
          <a:p>
            <a:pPr marL="0" marR="0">
              <a:lnSpc>
                <a:spcPts val="1396"/>
              </a:lnSpc>
              <a:spcBef>
                <a:spcPts val="17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200" b="1">
                <a:solidFill>
                  <a:srgbClr val="333333"/>
                </a:solidFill>
                <a:latin typeface="RHGJDR+Roboto-Bold"/>
                <a:cs typeface="RHGJDR+Roboto-Bold"/>
              </a:rPr>
              <a:t>PolicyꢀControlꢀFunctionꢀ(PCF)</a:t>
            </a:r>
            <a:r>
              <a:rPr dirty="0" sz="1200" spc="-31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supports:ꢀunifiedꢀpolicyꢀ</a:t>
            </a:r>
          </a:p>
          <a:p>
            <a:pPr marL="0" marR="0">
              <a:lnSpc>
                <a:spcPts val="128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framework,ꢀprovidingꢀpolicyꢀrulesꢀtoꢀCPꢀfunctions,ꢀaccessꢀ</a:t>
            </a:r>
          </a:p>
          <a:p>
            <a:pPr marL="0" marR="0">
              <a:lnSpc>
                <a:spcPts val="1282"/>
              </a:lnSpc>
              <a:spcBef>
                <a:spcPts val="10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subscriptionꢀinformationꢀforꢀpolicyꢀdecisionsꢀinꢀUDR.</a:t>
            </a:r>
            <a:r>
              <a:rPr dirty="0" sz="1200" spc="1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STEPLG+Roboto-Italic"/>
                <a:cs typeface="STEPLG+Roboto-Italic"/>
              </a:rPr>
              <a:t>(PCFꢀhasꢀ</a:t>
            </a:r>
          </a:p>
          <a:p>
            <a:pPr marL="0" marR="0">
              <a:lnSpc>
                <a:spcPts val="1282"/>
              </a:lnSpc>
              <a:spcBef>
                <a:spcPts val="157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STEPLG+Roboto-Italic"/>
                <a:cs typeface="STEPLG+Roboto-Italic"/>
              </a:rPr>
              <a:t>partꢀofꢀtheꢀPCRFꢀfunctionalityꢀfromꢀEPCꢀworld)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11924" y="671871"/>
            <a:ext cx="4203120" cy="4059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200" b="1">
                <a:solidFill>
                  <a:srgbClr val="333333"/>
                </a:solidFill>
                <a:latin typeface="RHGJDR+Roboto-Bold"/>
                <a:cs typeface="RHGJDR+Roboto-Bold"/>
              </a:rPr>
              <a:t>AuthenticationꢀServerꢀFunctionꢀ(AUSF)</a:t>
            </a:r>
            <a:r>
              <a:rPr dirty="0" sz="1200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actsꢀasꢀanꢀ</a:t>
            </a:r>
          </a:p>
          <a:p>
            <a:pPr marL="0" marR="0">
              <a:lnSpc>
                <a:spcPts val="1282"/>
              </a:lnSpc>
              <a:spcBef>
                <a:spcPts val="10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authenticationꢀserver.</a:t>
            </a:r>
            <a:r>
              <a:rPr dirty="0" sz="1200" spc="-7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STEPLG+Roboto-Italic"/>
                <a:cs typeface="STEPLG+Roboto-Italic"/>
              </a:rPr>
              <a:t>(partꢀofꢀHSSꢀfromꢀEPCꢀworld)</a:t>
            </a:r>
          </a:p>
          <a:p>
            <a:pPr marL="0" marR="0">
              <a:lnSpc>
                <a:spcPts val="1396"/>
              </a:lnSpc>
              <a:spcBef>
                <a:spcPts val="67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200" b="1">
                <a:solidFill>
                  <a:srgbClr val="333333"/>
                </a:solidFill>
                <a:latin typeface="RHGJDR+Roboto-Bold"/>
                <a:cs typeface="RHGJDR+Roboto-Bold"/>
              </a:rPr>
              <a:t>UnifiedꢀDataꢀManagementꢀ(UDM)</a:t>
            </a:r>
            <a:r>
              <a:rPr dirty="0" sz="1200" spc="-38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333333"/>
                </a:solidFill>
                <a:latin typeface="GCEVLM+Roboto-Regular"/>
                <a:cs typeface="GCEVLM+Roboto-Regular"/>
              </a:rPr>
              <a:t>supports:ꢀge</a:t>
            </a:r>
            <a:r>
              <a:rPr dirty="0" sz="5400" baseline="-9782" spc="-411" b="1">
                <a:solidFill>
                  <a:srgbClr val="000000"/>
                </a:solidFill>
                <a:latin typeface="WKEJNU+Arial-BoldMT"/>
                <a:cs typeface="WKEJNU+Arial-BoldMT"/>
              </a:rPr>
              <a:t>#</a:t>
            </a:r>
            <a:r>
              <a:rPr dirty="0" sz="1200" spc="-250">
                <a:solidFill>
                  <a:srgbClr val="333333"/>
                </a:solidFill>
                <a:latin typeface="GCEVLM+Roboto-Regular"/>
                <a:cs typeface="GCEVLM+Roboto-Regular"/>
              </a:rPr>
              <a:t>n</a:t>
            </a:r>
            <a:r>
              <a:rPr dirty="0" sz="5400" baseline="-9782" spc="-332" b="1">
                <a:solidFill>
                  <a:srgbClr val="000000"/>
                </a:solidFill>
                <a:latin typeface="WKEJNU+Arial-BoldMT"/>
                <a:cs typeface="WKEJNU+Arial-BoldMT"/>
              </a:rPr>
              <a:t>s</a:t>
            </a:r>
            <a:r>
              <a:rPr dirty="0" sz="1200" spc="-302">
                <a:solidFill>
                  <a:srgbClr val="333333"/>
                </a:solidFill>
                <a:latin typeface="GCEVLM+Roboto-Regular"/>
                <a:cs typeface="GCEVLM+Roboto-Regular"/>
              </a:rPr>
              <a:t>e</a:t>
            </a:r>
            <a:r>
              <a:rPr dirty="0" sz="5400" baseline="-9782" spc="-46" b="1">
                <a:solidFill>
                  <a:srgbClr val="000000"/>
                </a:solidFill>
                <a:latin typeface="WKEJNU+Arial-BoldMT"/>
                <a:cs typeface="WKEJNU+Arial-BoldMT"/>
              </a:rPr>
              <a:t>f</a:t>
            </a:r>
            <a:r>
              <a:rPr dirty="0" sz="1200" spc="-359">
                <a:solidFill>
                  <a:srgbClr val="333333"/>
                </a:solidFill>
                <a:latin typeface="GCEVLM+Roboto-Regular"/>
                <a:cs typeface="GCEVLM+Roboto-Regular"/>
              </a:rPr>
              <a:t>r</a:t>
            </a:r>
            <a:r>
              <a:rPr dirty="0" sz="5400" baseline="-9782" spc="-225" b="1">
                <a:solidFill>
                  <a:srgbClr val="000000"/>
                </a:solidFill>
                <a:latin typeface="WKEJNU+Arial-BoldMT"/>
                <a:cs typeface="WKEJNU+Arial-BoldMT"/>
              </a:rPr>
              <a:t>2</a:t>
            </a: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ationꢀ</a:t>
            </a:r>
          </a:p>
          <a:p>
            <a:pPr marL="0" marR="0">
              <a:lnSpc>
                <a:spcPts val="1281"/>
              </a:lnSpc>
              <a:spcBef>
                <a:spcPts val="36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ofꢀAuthenticationꢀandꢀKeyꢀAgreementꢀ(AKA)ꢀcre</a:t>
            </a:r>
            <a:r>
              <a:rPr dirty="0" sz="1050" spc="-348" b="1">
                <a:solidFill>
                  <a:srgbClr val="000000"/>
                </a:solidFill>
                <a:latin typeface="WKEJNU+Arial-BoldMT"/>
                <a:cs typeface="WKEJNU+Arial-BoldMT"/>
              </a:rPr>
              <a:t>4</a:t>
            </a:r>
            <a:r>
              <a:rPr dirty="0" sz="1200" spc="-328">
                <a:solidFill>
                  <a:srgbClr val="333333"/>
                </a:solidFill>
                <a:latin typeface="GCEVLM+Roboto-Regular"/>
                <a:cs typeface="GCEVLM+Roboto-Regular"/>
              </a:rPr>
              <a:t>d</a:t>
            </a:r>
            <a:r>
              <a:rPr dirty="0" sz="1050" spc="-314" b="1">
                <a:solidFill>
                  <a:srgbClr val="000000"/>
                </a:solidFill>
                <a:latin typeface="WKEJNU+Arial-BoldMT"/>
                <a:cs typeface="WKEJNU+Arial-BoldMT"/>
              </a:rPr>
              <a:t>u</a:t>
            </a:r>
            <a:r>
              <a:rPr dirty="0" sz="1200" spc="-324">
                <a:solidFill>
                  <a:srgbClr val="333333"/>
                </a:solidFill>
                <a:latin typeface="GCEVLM+Roboto-Regular"/>
                <a:cs typeface="GCEVLM+Roboto-Regular"/>
              </a:rPr>
              <a:t>e</a:t>
            </a:r>
            <a:r>
              <a:rPr dirty="0" sz="1050" spc="-260" b="1">
                <a:solidFill>
                  <a:srgbClr val="000000"/>
                </a:solidFill>
                <a:latin typeface="WKEJNU+Arial-BoldMT"/>
                <a:cs typeface="WKEJNU+Arial-BoldMT"/>
              </a:rPr>
              <a:t>s</a:t>
            </a: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ntials,ꢀ</a:t>
            </a:r>
          </a:p>
          <a:p>
            <a:pPr marL="0" marR="0">
              <a:lnSpc>
                <a:spcPts val="128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userꢀidentificationꢀhandling,ꢀaccessꢀauthorization,ꢀ</a:t>
            </a:r>
          </a:p>
          <a:p>
            <a:pPr marL="0" marR="0">
              <a:lnSpc>
                <a:spcPts val="1282"/>
              </a:lnSpc>
              <a:spcBef>
                <a:spcPts val="10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subscriptionꢀmanagement.</a:t>
            </a:r>
            <a:r>
              <a:rPr dirty="0" sz="12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STEPLG+Roboto-Italic"/>
                <a:cs typeface="STEPLG+Roboto-Italic"/>
              </a:rPr>
              <a:t>(partꢀofꢀHSSꢀfunctionalityꢀfromꢀ</a:t>
            </a:r>
          </a:p>
          <a:p>
            <a:pPr marL="0" marR="0">
              <a:lnSpc>
                <a:spcPts val="128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STEPLG+Roboto-Italic"/>
                <a:cs typeface="STEPLG+Roboto-Italic"/>
              </a:rPr>
              <a:t>EPCꢀworld)</a:t>
            </a:r>
          </a:p>
          <a:p>
            <a:pPr marL="0" marR="0">
              <a:lnSpc>
                <a:spcPts val="1396"/>
              </a:lnSpc>
              <a:spcBef>
                <a:spcPts val="67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200" b="1">
                <a:solidFill>
                  <a:srgbClr val="333333"/>
                </a:solidFill>
                <a:latin typeface="RHGJDR+Roboto-Bold"/>
                <a:cs typeface="RHGJDR+Roboto-Bold"/>
              </a:rPr>
              <a:t>ApplicationꢀFunctionꢀ(AF)</a:t>
            </a:r>
            <a:r>
              <a:rPr dirty="0" sz="1200" spc="-40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supports:ꢀapplicationꢀ</a:t>
            </a:r>
          </a:p>
          <a:p>
            <a:pPr marL="0" marR="0">
              <a:lnSpc>
                <a:spcPts val="1281"/>
              </a:lnSpc>
              <a:spcBef>
                <a:spcPts val="10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influenceꢀonꢀtrafficꢀrouting,ꢀaccessingꢀNEF,ꢀinteractionꢀ</a:t>
            </a:r>
          </a:p>
          <a:p>
            <a:pPr marL="0" marR="0">
              <a:lnSpc>
                <a:spcPts val="1282"/>
              </a:lnSpc>
              <a:spcBef>
                <a:spcPts val="10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withꢀpolicyꢀframeworkꢀforꢀpolicyꢀcontrol.</a:t>
            </a:r>
            <a:r>
              <a:rPr dirty="0" sz="12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STEPLG+Roboto-Italic"/>
                <a:cs typeface="STEPLG+Roboto-Italic"/>
              </a:rPr>
              <a:t>(sameꢀasꢀAFꢀinꢀ</a:t>
            </a:r>
          </a:p>
          <a:p>
            <a:pPr marL="0" marR="0">
              <a:lnSpc>
                <a:spcPts val="1282"/>
              </a:lnSpc>
              <a:spcBef>
                <a:spcPts val="157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STEPLG+Roboto-Italic"/>
                <a:cs typeface="STEPLG+Roboto-Italic"/>
              </a:rPr>
              <a:t>EPCꢀworld)</a:t>
            </a:r>
          </a:p>
          <a:p>
            <a:pPr marL="0" marR="0">
              <a:lnSpc>
                <a:spcPts val="1396"/>
              </a:lnSpc>
              <a:spcBef>
                <a:spcPts val="17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200" b="1">
                <a:solidFill>
                  <a:srgbClr val="333333"/>
                </a:solidFill>
                <a:latin typeface="RHGJDR+Roboto-Bold"/>
                <a:cs typeface="RHGJDR+Roboto-Bold"/>
              </a:rPr>
              <a:t>NetworkꢀExposureꢀfunctionꢀ(NEF)</a:t>
            </a:r>
            <a:r>
              <a:rPr dirty="0" sz="1200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supports:ꢀexposureꢀofꢀ</a:t>
            </a:r>
          </a:p>
          <a:p>
            <a:pPr marL="0" marR="0">
              <a:lnSpc>
                <a:spcPts val="1281"/>
              </a:lnSpc>
              <a:spcBef>
                <a:spcPts val="10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capabilitiesꢀandꢀevents,ꢀsecureꢀprovisionꢀofꢀinformationꢀ</a:t>
            </a:r>
          </a:p>
          <a:p>
            <a:pPr marL="0" marR="0">
              <a:lnSpc>
                <a:spcPts val="128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fromꢀexternalꢀapplicationꢀtoꢀ3GPPꢀnetwork,ꢀtranslationꢀofꢀ</a:t>
            </a:r>
          </a:p>
          <a:p>
            <a:pPr marL="0" marR="0">
              <a:lnSpc>
                <a:spcPts val="1282"/>
              </a:lnSpc>
              <a:spcBef>
                <a:spcPts val="10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internal/externalꢀinformation.</a:t>
            </a:r>
            <a:r>
              <a:rPr dirty="0" sz="12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STEPLG+Roboto-Italic"/>
                <a:cs typeface="STEPLG+Roboto-Italic"/>
              </a:rPr>
              <a:t>(notꢀpresentꢀinꢀEPCꢀworld)</a:t>
            </a:r>
          </a:p>
          <a:p>
            <a:pPr marL="0" marR="0">
              <a:lnSpc>
                <a:spcPts val="1396"/>
              </a:lnSpc>
              <a:spcBef>
                <a:spcPts val="17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200" b="1">
                <a:solidFill>
                  <a:srgbClr val="333333"/>
                </a:solidFill>
                <a:latin typeface="RHGJDR+Roboto-Bold"/>
                <a:cs typeface="RHGJDR+Roboto-Bold"/>
              </a:rPr>
              <a:t>NFꢀRepositoryꢀfunctionꢀ(NRF)</a:t>
            </a:r>
            <a:r>
              <a:rPr dirty="0" sz="1200" spc="1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supports:ꢀserviceꢀ</a:t>
            </a:r>
          </a:p>
          <a:p>
            <a:pPr marL="0" marR="0">
              <a:lnSpc>
                <a:spcPts val="128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discoveryꢀfunction,ꢀmaintainsꢀNFꢀprofileꢀandꢀavailableꢀNFꢀ</a:t>
            </a:r>
          </a:p>
          <a:p>
            <a:pPr marL="0" marR="0">
              <a:lnSpc>
                <a:spcPts val="1282"/>
              </a:lnSpc>
              <a:spcBef>
                <a:spcPts val="10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instances.</a:t>
            </a:r>
            <a:r>
              <a:rPr dirty="0" sz="12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STEPLG+Roboto-Italic"/>
                <a:cs typeface="STEPLG+Roboto-Italic"/>
              </a:rPr>
              <a:t>(notꢀpresentꢀinꢀEPCꢀworld)</a:t>
            </a:r>
          </a:p>
          <a:p>
            <a:pPr marL="0" marR="0">
              <a:lnSpc>
                <a:spcPts val="1396"/>
              </a:lnSpc>
              <a:spcBef>
                <a:spcPts val="17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200" b="1">
                <a:solidFill>
                  <a:srgbClr val="333333"/>
                </a:solidFill>
                <a:latin typeface="RHGJDR+Roboto-Bold"/>
                <a:cs typeface="RHGJDR+Roboto-Bold"/>
              </a:rPr>
              <a:t>NetworkꢀSliceꢀSelectionꢀFunctionꢀ(NSSF)</a:t>
            </a:r>
            <a:r>
              <a:rPr dirty="0" sz="1200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supports:ꢀ</a:t>
            </a:r>
          </a:p>
          <a:p>
            <a:pPr marL="0" marR="0">
              <a:lnSpc>
                <a:spcPts val="128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selectingꢀofꢀtheꢀNetworkꢀSliceꢀinstancesꢀtoꢀserveꢀtheꢀUE,ꢀ</a:t>
            </a:r>
          </a:p>
          <a:p>
            <a:pPr marL="0" marR="0">
              <a:lnSpc>
                <a:spcPts val="1281"/>
              </a:lnSpc>
              <a:spcBef>
                <a:spcPts val="10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determiningꢀtheꢀallowedꢀNSSAI,ꢀdeterminingꢀtheꢀAMFꢀsetꢀ</a:t>
            </a:r>
          </a:p>
          <a:p>
            <a:pPr marL="0" marR="0">
              <a:lnSpc>
                <a:spcPts val="1282"/>
              </a:lnSpc>
              <a:spcBef>
                <a:spcPts val="108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GCEVLM+Roboto-Regular"/>
                <a:cs typeface="GCEVLM+Roboto-Regular"/>
              </a:rPr>
              <a:t>toꢀbeꢀusedꢀtoꢀserveꢀtheꢀUE.</a:t>
            </a:r>
            <a:r>
              <a:rPr dirty="0" sz="1200" spc="1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STEPLG+Roboto-Italic"/>
                <a:cs typeface="STEPLG+Roboto-Italic"/>
              </a:rPr>
              <a:t>(notꢀpresentꢀinꢀEPCꢀworld)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47057" y="278516"/>
            <a:ext cx="5597517" cy="533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Protocols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we’re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covering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32429" y="1227950"/>
            <a:ext cx="4170735" cy="45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SCTP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–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Session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Control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Transmission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Protocol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Diameter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32429" y="1654670"/>
            <a:ext cx="3034770" cy="670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GTP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–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GPRS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Tunneling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Protocol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S1ap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–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S1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Application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Protocol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5G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32814" y="2337011"/>
            <a:ext cx="545504" cy="2528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4785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0443fe"/>
                </a:solidFill>
                <a:latin typeface="OUDRTL+ArialMT"/>
                <a:cs typeface="OUDRTL+ArialMT"/>
              </a:rPr>
              <a:t>SCTP</a:t>
            </a:r>
          </a:p>
          <a:p>
            <a:pPr marL="0" marR="0">
              <a:lnSpc>
                <a:spcPts val="89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OUDRTL+ArialMT"/>
                <a:cs typeface="OUDRTL+ArialMT"/>
              </a:rPr>
              <a:t>Diameter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10697" y="2688459"/>
            <a:ext cx="745108" cy="435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NWEQJ+Arial-ItalicMT"/>
                <a:cs typeface="SNWEQJ+Arial-ItalicMT"/>
              </a:rPr>
              <a:t>S1-MME</a:t>
            </a:r>
          </a:p>
          <a:p>
            <a:pPr marL="182628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0443fe"/>
                </a:solidFill>
                <a:latin typeface="OUDRTL+ArialMT"/>
                <a:cs typeface="OUDRTL+ArialMT"/>
              </a:rPr>
              <a:t>SCTP</a:t>
            </a:r>
          </a:p>
          <a:p>
            <a:pPr marL="118614" marR="0">
              <a:lnSpc>
                <a:spcPts val="1117"/>
              </a:lnSpc>
              <a:spcBef>
                <a:spcPts val="12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S1ap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80357" y="3546955"/>
            <a:ext cx="40644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NWEQJ+Arial-ItalicMT"/>
                <a:cs typeface="SNWEQJ+Arial-ItalicMT"/>
              </a:rPr>
              <a:t>SGi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63458" y="3590068"/>
            <a:ext cx="66920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NWEQJ+Arial-ItalicMT"/>
                <a:cs typeface="SNWEQJ+Arial-ItalicMT"/>
              </a:rPr>
              <a:t>Internet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05855" y="3724338"/>
            <a:ext cx="547476" cy="287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1998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0443fe"/>
                </a:solidFill>
                <a:latin typeface="OUDRTL+ArialMT"/>
                <a:cs typeface="OUDRTL+ArialMT"/>
              </a:rPr>
              <a:t>UDP</a:t>
            </a:r>
          </a:p>
          <a:p>
            <a:pPr marL="0" marR="0">
              <a:lnSpc>
                <a:spcPts val="1117"/>
              </a:lnSpc>
              <a:spcBef>
                <a:spcPts val="17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GTP-U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19867" y="3763930"/>
            <a:ext cx="275183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0443fe"/>
                </a:solidFill>
                <a:latin typeface="OUDRTL+ArialMT"/>
                <a:cs typeface="OUDRTL+ArialMT"/>
              </a:rPr>
              <a:t>UDP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489603" y="3915728"/>
            <a:ext cx="573662" cy="3492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525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GTP-U</a:t>
            </a:r>
          </a:p>
          <a:p>
            <a:pPr marL="0" marR="0">
              <a:lnSpc>
                <a:spcPts val="1117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OUDRTL+ArialMT"/>
                <a:cs typeface="OUDRTL+ArialMT"/>
              </a:rPr>
              <a:t>GTP-C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28738" y="299565"/>
            <a:ext cx="6626688" cy="4843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443fe"/>
                </a:solidFill>
                <a:latin typeface="Tahoma"/>
                <a:cs typeface="Tahoma"/>
              </a:rPr>
              <a:t>User</a:t>
            </a:r>
            <a:r>
              <a:rPr dirty="0" sz="36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3600">
                <a:solidFill>
                  <a:srgbClr val="0443fe"/>
                </a:solidFill>
                <a:latin typeface="Tahoma"/>
                <a:cs typeface="Tahoma"/>
              </a:rPr>
              <a:t>plane</a:t>
            </a:r>
            <a:r>
              <a:rPr dirty="0" sz="36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3600">
                <a:solidFill>
                  <a:srgbClr val="0443fe"/>
                </a:solidFill>
                <a:latin typeface="Tahoma"/>
                <a:cs typeface="Tahoma"/>
              </a:rPr>
              <a:t>protocols</a:t>
            </a:r>
            <a:r>
              <a:rPr dirty="0" sz="36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3600">
                <a:solidFill>
                  <a:srgbClr val="0443fe"/>
                </a:solidFill>
                <a:latin typeface="Tahoma"/>
                <a:cs typeface="Tahoma"/>
              </a:rPr>
              <a:t>unchanged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1519" y="2754785"/>
            <a:ext cx="3529204" cy="45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highlighted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part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still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uses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GTP,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like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previous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4G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slides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00375" y="278516"/>
            <a:ext cx="3292720" cy="533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RAN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Signaling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" y="1048999"/>
            <a:ext cx="6975677" cy="663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S1AP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has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changed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to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NGAP,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but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same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type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of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informational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elements,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just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more</a:t>
            </a:r>
          </a:p>
          <a:p>
            <a:pPr marL="0" marR="0">
              <a:lnSpc>
                <a:spcPts val="1564"/>
              </a:lnSpc>
              <a:spcBef>
                <a:spcPts val="174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Also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still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top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of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SCTP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54982" y="278516"/>
            <a:ext cx="5783528" cy="533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Core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signaling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over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http2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41490" y="1029902"/>
            <a:ext cx="6954932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4G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diameter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interfaces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have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now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become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JSON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over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HTTP2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(API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like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queries)</a:t>
            </a:r>
            <a:r>
              <a:rPr dirty="0" sz="1400" spc="-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96219" y="1235566"/>
            <a:ext cx="382181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66975" y="278516"/>
            <a:ext cx="4357936" cy="533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HTTP2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information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8031" y="969051"/>
            <a:ext cx="6184851" cy="670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Must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have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wireshark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3.4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greater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Decode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As: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HTTP2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content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type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stream,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enter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value,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and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set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JSON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OUDRTL+ArialMT"/>
                <a:cs typeface="OUDRTL+ArialMT"/>
              </a:rPr>
              <a:t>•</a:t>
            </a:r>
            <a:r>
              <a:rPr dirty="0" sz="145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Currently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must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be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done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3535" y="1614880"/>
            <a:ext cx="1613767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for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each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stream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ID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81275" y="278516"/>
            <a:ext cx="4132528" cy="533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JSON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over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HTTP2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" y="1251597"/>
            <a:ext cx="341071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Current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WS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versions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require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you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to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filter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like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this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4" y="1745395"/>
            <a:ext cx="3822573" cy="5294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This</a:t>
            </a:r>
            <a:r>
              <a:rPr dirty="0" sz="11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is</a:t>
            </a:r>
            <a:r>
              <a:rPr dirty="0" sz="11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not</a:t>
            </a:r>
            <a:r>
              <a:rPr dirty="0" sz="11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great,</a:t>
            </a:r>
            <a:r>
              <a:rPr dirty="0" sz="11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because</a:t>
            </a:r>
            <a:r>
              <a:rPr dirty="0" sz="11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it</a:t>
            </a:r>
            <a:r>
              <a:rPr dirty="0" sz="11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doesn’t</a:t>
            </a:r>
            <a:r>
              <a:rPr dirty="0" sz="11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match</a:t>
            </a:r>
            <a:r>
              <a:rPr dirty="0" sz="11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1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key</a:t>
            </a:r>
            <a:r>
              <a:rPr dirty="0" sz="11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value</a:t>
            </a:r>
            <a:r>
              <a:rPr dirty="0" sz="11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pair.</a:t>
            </a:r>
          </a:p>
          <a:p>
            <a:pPr marL="270878" marR="0">
              <a:lnSpc>
                <a:spcPts val="1228"/>
              </a:lnSpc>
              <a:spcBef>
                <a:spcPts val="9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So</a:t>
            </a:r>
            <a:r>
              <a:rPr dirty="0" sz="11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any</a:t>
            </a:r>
            <a:r>
              <a:rPr dirty="0" sz="11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key</a:t>
            </a:r>
            <a:r>
              <a:rPr dirty="0" sz="11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with</a:t>
            </a:r>
            <a:r>
              <a:rPr dirty="0" sz="11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a</a:t>
            </a:r>
            <a:r>
              <a:rPr dirty="0" sz="11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value</a:t>
            </a:r>
            <a:r>
              <a:rPr dirty="0" sz="11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of</a:t>
            </a:r>
            <a:r>
              <a:rPr dirty="0" sz="11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“ACTIVATING”</a:t>
            </a:r>
            <a:r>
              <a:rPr dirty="0" sz="11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could</a:t>
            </a:r>
            <a:r>
              <a:rPr dirty="0" sz="11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be</a:t>
            </a:r>
          </a:p>
          <a:p>
            <a:pPr marL="270878" marR="0">
              <a:lnSpc>
                <a:spcPts val="1228"/>
              </a:lnSpc>
              <a:spcBef>
                <a:spcPts val="14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matched,</a:t>
            </a:r>
            <a:r>
              <a:rPr dirty="0" sz="11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as</a:t>
            </a:r>
            <a:r>
              <a:rPr dirty="0" sz="11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long</a:t>
            </a:r>
            <a:r>
              <a:rPr dirty="0" sz="11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as</a:t>
            </a:r>
            <a:r>
              <a:rPr dirty="0" sz="11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the</a:t>
            </a:r>
            <a:r>
              <a:rPr dirty="0" sz="11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key</a:t>
            </a:r>
            <a:r>
              <a:rPr dirty="0" sz="11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upCnxState</a:t>
            </a:r>
            <a:r>
              <a:rPr dirty="0" sz="11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OUDRTL+ArialMT"/>
                <a:cs typeface="OUDRTL+ArialMT"/>
              </a:rPr>
              <a:t>exist.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076" y="2634231"/>
            <a:ext cx="329305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Development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version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allows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for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absolute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filters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4589" y="3117889"/>
            <a:ext cx="2869056" cy="3912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While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this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allows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for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more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exact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filtering,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there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is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still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work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to</a:t>
            </a:r>
            <a:r>
              <a:rPr dirty="0" sz="12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be</a:t>
            </a:r>
            <a:r>
              <a:rPr dirty="0" sz="12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OUDRTL+ArialMT"/>
                <a:cs typeface="OUDRTL+ArialMT"/>
              </a:rPr>
              <a:t>done.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19011" y="593710"/>
            <a:ext cx="3919242" cy="509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32373a"/>
                </a:solidFill>
                <a:latin typeface="LENURC+TrebuchetMS-Bold"/>
                <a:cs typeface="LENURC+TrebuchetMS-Bold"/>
              </a:rPr>
              <a:t>LUA</a:t>
            </a:r>
            <a:r>
              <a:rPr dirty="0" sz="3600" b="1">
                <a:solidFill>
                  <a:srgbClr val="32373a"/>
                </a:solidFill>
                <a:latin typeface="LENURC+TrebuchetMS-Bold"/>
                <a:cs typeface="LENURC+TrebuchetMS-Bold"/>
              </a:rPr>
              <a:t> </a:t>
            </a:r>
            <a:r>
              <a:rPr dirty="0" sz="3600" b="1">
                <a:solidFill>
                  <a:srgbClr val="32373a"/>
                </a:solidFill>
                <a:latin typeface="LENURC+TrebuchetMS-Bold"/>
                <a:cs typeface="LENURC+TrebuchetMS-Bold"/>
              </a:rPr>
              <a:t>dissector</a:t>
            </a:r>
            <a:r>
              <a:rPr dirty="0" sz="3600" b="1">
                <a:solidFill>
                  <a:srgbClr val="32373a"/>
                </a:solidFill>
                <a:latin typeface="LENURC+TrebuchetMS-Bold"/>
                <a:cs typeface="LENURC+TrebuchetMS-Bold"/>
              </a:rPr>
              <a:t> </a:t>
            </a:r>
            <a:r>
              <a:rPr dirty="0" sz="3600" b="1">
                <a:solidFill>
                  <a:srgbClr val="32373a"/>
                </a:solidFill>
                <a:latin typeface="LENURC+TrebuchetMS-Bold"/>
                <a:cs typeface="LENURC+TrebuchetMS-Bold"/>
              </a:rPr>
              <a:t>pt1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40" y="1211151"/>
            <a:ext cx="163050" cy="1132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">
                <a:solidFill>
                  <a:srgbClr val="000000"/>
                </a:solidFill>
                <a:latin typeface="OUDRTL+ArialMT"/>
                <a:cs typeface="OUDRTL+ArialMT"/>
              </a:rPr>
              <a:t>Provided</a:t>
            </a:r>
            <a:r>
              <a:rPr dirty="0" sz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">
                <a:solidFill>
                  <a:srgbClr val="000000"/>
                </a:solidFill>
                <a:latin typeface="OUDRTL+ArialMT"/>
                <a:cs typeface="OUDRTL+ArialMT"/>
              </a:rPr>
              <a:t>to</a:t>
            </a:r>
            <a:r>
              <a:rPr dirty="0" sz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">
                <a:solidFill>
                  <a:srgbClr val="000000"/>
                </a:solidFill>
                <a:latin typeface="OUDRTL+ArialMT"/>
                <a:cs typeface="OUDRTL+ArialMT"/>
              </a:rPr>
              <a:t>you:</a:t>
            </a:r>
          </a:p>
          <a:p>
            <a:pPr marL="0" marR="0">
              <a:lnSpc>
                <a:spcPts val="111"/>
              </a:lnSpc>
              <a:spcBef>
                <a:spcPts val="98"/>
              </a:spcBef>
              <a:spcAft>
                <a:spcPts val="0"/>
              </a:spcAft>
            </a:pPr>
            <a:r>
              <a:rPr dirty="0" sz="100">
                <a:solidFill>
                  <a:srgbClr val="000000"/>
                </a:solidFill>
                <a:latin typeface="OUDRTL+ArialMT"/>
                <a:cs typeface="OUDRTL+ArialMT"/>
              </a:rPr>
              <a:t>tvb:</a:t>
            </a:r>
            <a:r>
              <a:rPr dirty="0" sz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">
                <a:solidFill>
                  <a:srgbClr val="000000"/>
                </a:solidFill>
                <a:latin typeface="OUDRTL+ArialMT"/>
                <a:cs typeface="OUDRTL+ArialMT"/>
              </a:rPr>
              <a:t>Protocol</a:t>
            </a:r>
            <a:r>
              <a:rPr dirty="0" sz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">
                <a:solidFill>
                  <a:srgbClr val="000000"/>
                </a:solidFill>
                <a:latin typeface="OUDRTL+ArialMT"/>
                <a:cs typeface="OUDRTL+ArialMT"/>
              </a:rPr>
              <a:t>data</a:t>
            </a:r>
            <a:r>
              <a:rPr dirty="0" sz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">
                <a:solidFill>
                  <a:srgbClr val="000000"/>
                </a:solidFill>
                <a:latin typeface="OUDRTL+ArialMT"/>
                <a:cs typeface="OUDRTL+ArialMT"/>
              </a:rPr>
              <a:t>access</a:t>
            </a:r>
          </a:p>
          <a:p>
            <a:pPr marL="0" marR="0">
              <a:lnSpc>
                <a:spcPts val="111"/>
              </a:lnSpc>
              <a:spcBef>
                <a:spcPts val="48"/>
              </a:spcBef>
              <a:spcAft>
                <a:spcPts val="0"/>
              </a:spcAft>
            </a:pPr>
            <a:r>
              <a:rPr dirty="0" sz="100">
                <a:solidFill>
                  <a:srgbClr val="000000"/>
                </a:solidFill>
                <a:latin typeface="OUDRTL+ArialMT"/>
                <a:cs typeface="OUDRTL+ArialMT"/>
              </a:rPr>
              <a:t>pinfo:</a:t>
            </a:r>
            <a:r>
              <a:rPr dirty="0" sz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">
                <a:solidFill>
                  <a:srgbClr val="000000"/>
                </a:solidFill>
                <a:latin typeface="OUDRTL+ArialMT"/>
                <a:cs typeface="OUDRTL+ArialMT"/>
              </a:rPr>
              <a:t>Packet</a:t>
            </a:r>
            <a:r>
              <a:rPr dirty="0" sz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">
                <a:solidFill>
                  <a:srgbClr val="000000"/>
                </a:solidFill>
                <a:latin typeface="OUDRTL+ArialMT"/>
                <a:cs typeface="OUDRTL+ArialMT"/>
              </a:rPr>
              <a:t>meta-info</a:t>
            </a:r>
          </a:p>
          <a:p>
            <a:pPr marL="0" marR="0">
              <a:lnSpc>
                <a:spcPts val="111"/>
              </a:lnSpc>
              <a:spcBef>
                <a:spcPts val="98"/>
              </a:spcBef>
              <a:spcAft>
                <a:spcPts val="0"/>
              </a:spcAft>
            </a:pPr>
            <a:r>
              <a:rPr dirty="0" sz="100">
                <a:solidFill>
                  <a:srgbClr val="000000"/>
                </a:solidFill>
                <a:latin typeface="OUDRTL+ArialMT"/>
                <a:cs typeface="OUDRTL+ArialMT"/>
              </a:rPr>
              <a:t>tree:</a:t>
            </a:r>
            <a:r>
              <a:rPr dirty="0" sz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">
                <a:solidFill>
                  <a:srgbClr val="000000"/>
                </a:solidFill>
                <a:latin typeface="OUDRTL+ArialMT"/>
                <a:cs typeface="OUDRTL+ArialMT"/>
              </a:rPr>
              <a:t>detail</a:t>
            </a:r>
            <a:r>
              <a:rPr dirty="0" sz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">
                <a:solidFill>
                  <a:srgbClr val="000000"/>
                </a:solidFill>
                <a:latin typeface="OUDRTL+ArialMT"/>
                <a:cs typeface="OUDRTL+ArialMT"/>
              </a:rPr>
              <a:t>tree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40" y="1292431"/>
            <a:ext cx="90320" cy="522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">
                <a:solidFill>
                  <a:srgbClr val="000000"/>
                </a:solidFill>
                <a:latin typeface="OUDRTL+ArialMT"/>
                <a:cs typeface="OUDRTL+ArialMT"/>
              </a:rPr>
              <a:t>You</a:t>
            </a:r>
            <a:r>
              <a:rPr dirty="0" sz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">
                <a:solidFill>
                  <a:srgbClr val="000000"/>
                </a:solidFill>
                <a:latin typeface="OUDRTL+ArialMT"/>
                <a:cs typeface="OUDRTL+ArialMT"/>
              </a:rPr>
              <a:t>provide: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40" y="1312751"/>
            <a:ext cx="84672" cy="522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">
                <a:solidFill>
                  <a:srgbClr val="000000"/>
                </a:solidFill>
                <a:latin typeface="OUDRTL+ArialMT"/>
                <a:cs typeface="OUDRTL+ArialMT"/>
              </a:rPr>
              <a:t>Header</a:t>
            </a:r>
            <a:r>
              <a:rPr dirty="0" sz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">
                <a:solidFill>
                  <a:srgbClr val="000000"/>
                </a:solidFill>
                <a:latin typeface="OUDRTL+ArialMT"/>
                <a:cs typeface="OUDRTL+ArialMT"/>
              </a:rPr>
              <a:t>info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7876" y="214849"/>
            <a:ext cx="2324138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2373a"/>
                </a:solidFill>
                <a:latin typeface="WKEJNU+Arial-BoldMT"/>
                <a:cs typeface="WKEJNU+Arial-BoldMT"/>
              </a:rPr>
              <a:t>LUA</a:t>
            </a:r>
            <a:r>
              <a:rPr dirty="0" sz="2000" b="1">
                <a:solidFill>
                  <a:srgbClr val="32373a"/>
                </a:solidFill>
                <a:latin typeface="WKEJNU+Arial-BoldMT"/>
                <a:cs typeface="WKEJNU+Arial-BoldMT"/>
              </a:rPr>
              <a:t> </a:t>
            </a:r>
            <a:r>
              <a:rPr dirty="0" sz="2000" b="1">
                <a:solidFill>
                  <a:srgbClr val="32373a"/>
                </a:solidFill>
                <a:latin typeface="WKEJNU+Arial-BoldMT"/>
                <a:cs typeface="WKEJNU+Arial-BoldMT"/>
              </a:rPr>
              <a:t>dissector</a:t>
            </a:r>
            <a:r>
              <a:rPr dirty="0" sz="2000" b="1">
                <a:solidFill>
                  <a:srgbClr val="32373a"/>
                </a:solidFill>
                <a:latin typeface="WKEJNU+Arial-BoldMT"/>
                <a:cs typeface="WKEJNU+Arial-BoldMT"/>
              </a:rPr>
              <a:t> </a:t>
            </a:r>
            <a:r>
              <a:rPr dirty="0" sz="2000" b="1">
                <a:solidFill>
                  <a:srgbClr val="32373a"/>
                </a:solidFill>
                <a:latin typeface="WKEJNU+Arial-BoldMT"/>
                <a:cs typeface="WKEJNU+Arial-BoldMT"/>
              </a:rPr>
              <a:t>pt2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51705" y="1075545"/>
            <a:ext cx="244717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154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2</a:t>
            </a:r>
          </a:p>
          <a:p>
            <a:pPr marL="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4144" y="1508068"/>
            <a:ext cx="5339871" cy="1369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--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Append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"NAT64"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address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to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the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Info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column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with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a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post-dissector,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and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create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it's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own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tree.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4144" y="1803724"/>
            <a:ext cx="3708697" cy="8806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--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create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a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new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protocol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so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we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can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register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a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post-dissector</a:t>
            </a:r>
          </a:p>
          <a:p>
            <a:pPr marL="0" marR="0">
              <a:lnSpc>
                <a:spcPts val="778"/>
              </a:lnSpc>
              <a:spcBef>
                <a:spcPts val="635"/>
              </a:spcBef>
              <a:spcAft>
                <a:spcPts val="0"/>
              </a:spcAft>
            </a:pPr>
            <a:r>
              <a:rPr dirty="0" sz="800">
                <a:solidFill>
                  <a:srgbClr val="c586c0"/>
                </a:solidFill>
                <a:latin typeface="Consolas"/>
                <a:cs typeface="Consolas"/>
              </a:rPr>
              <a:t>local</a:t>
            </a:r>
            <a:r>
              <a:rPr dirty="0" sz="800" spc="228">
                <a:solidFill>
                  <a:srgbClr val="c586c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443fe"/>
                </a:solidFill>
                <a:latin typeface="Consolas"/>
                <a:cs typeface="Consolas"/>
              </a:rPr>
              <a:t>myproto</a:t>
            </a:r>
            <a:r>
              <a:rPr dirty="0" sz="800" spc="226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=</a:t>
            </a:r>
            <a:r>
              <a:rPr dirty="0" sz="800" spc="232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Proto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"nat64"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,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"NAT</a:t>
            </a:r>
            <a:r>
              <a:rPr dirty="0" sz="800" spc="239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64</a:t>
            </a:r>
            <a:r>
              <a:rPr dirty="0" sz="800" spc="239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encapsulated</a:t>
            </a:r>
            <a:r>
              <a:rPr dirty="0" sz="800" spc="239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IPv4"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</a:p>
          <a:p>
            <a:pPr marL="0" marR="0">
              <a:lnSpc>
                <a:spcPts val="778"/>
              </a:lnSpc>
              <a:spcBef>
                <a:spcPts val="685"/>
              </a:spcBef>
              <a:spcAft>
                <a:spcPts val="0"/>
              </a:spcAft>
            </a:pP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--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create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a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new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field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so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we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can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assign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that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to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the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Proto</a:t>
            </a:r>
          </a:p>
          <a:p>
            <a:pPr marL="0" marR="0">
              <a:lnSpc>
                <a:spcPts val="778"/>
              </a:lnSpc>
              <a:spcBef>
                <a:spcPts val="685"/>
              </a:spcBef>
              <a:spcAft>
                <a:spcPts val="0"/>
              </a:spcAft>
            </a:pPr>
            <a:r>
              <a:rPr dirty="0" sz="800">
                <a:solidFill>
                  <a:srgbClr val="0443fe"/>
                </a:solidFill>
                <a:latin typeface="Consolas"/>
                <a:cs typeface="Consolas"/>
              </a:rPr>
              <a:t>myproto_source</a:t>
            </a:r>
            <a:r>
              <a:rPr dirty="0" sz="800" spc="239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443fe"/>
                </a:solidFill>
                <a:latin typeface="Consolas"/>
                <a:cs typeface="Consolas"/>
              </a:rPr>
              <a:t>=</a:t>
            </a:r>
            <a:r>
              <a:rPr dirty="0" sz="800" spc="239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443fe"/>
                </a:solidFill>
                <a:latin typeface="Consolas"/>
                <a:cs typeface="Consolas"/>
              </a:rPr>
              <a:t>ProtoField.string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"nat64.ipv4"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,</a:t>
            </a:r>
            <a:r>
              <a:rPr dirty="0" sz="800" spc="234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"IPv4</a:t>
            </a:r>
            <a:r>
              <a:rPr dirty="0" sz="800" spc="239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Address"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</a:p>
          <a:p>
            <a:pPr marL="0" marR="0">
              <a:lnSpc>
                <a:spcPts val="778"/>
              </a:lnSpc>
              <a:spcBef>
                <a:spcPts val="635"/>
              </a:spcBef>
              <a:spcAft>
                <a:spcPts val="0"/>
              </a:spcAft>
            </a:pP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--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Assign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field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to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the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proto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object.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4144" y="2733364"/>
            <a:ext cx="2104725" cy="1369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0443fe"/>
                </a:solidFill>
                <a:latin typeface="Consolas"/>
                <a:cs typeface="Consolas"/>
              </a:rPr>
              <a:t>myproto.fields</a:t>
            </a:r>
            <a:r>
              <a:rPr dirty="0" sz="800" spc="239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443fe"/>
                </a:solidFill>
                <a:latin typeface="Consolas"/>
                <a:cs typeface="Consolas"/>
              </a:rPr>
              <a:t>=</a:t>
            </a:r>
            <a:r>
              <a:rPr dirty="0" sz="800" spc="239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443fe"/>
                </a:solidFill>
                <a:latin typeface="Consolas"/>
                <a:cs typeface="Consolas"/>
              </a:rPr>
              <a:t>{</a:t>
            </a:r>
            <a:r>
              <a:rPr dirty="0" sz="800" spc="239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443fe"/>
                </a:solidFill>
                <a:latin typeface="Consolas"/>
                <a:cs typeface="Consolas"/>
              </a:rPr>
              <a:t>myproto_source</a:t>
            </a:r>
            <a:r>
              <a:rPr dirty="0" sz="800" spc="239">
                <a:solidFill>
                  <a:srgbClr val="0443fe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443fe"/>
                </a:solidFill>
                <a:latin typeface="Consolas"/>
                <a:cs typeface="Consolas"/>
              </a:rPr>
              <a:t>}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4144" y="2919292"/>
            <a:ext cx="3164514" cy="322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--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register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our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new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dummy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protocol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for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post-dissection</a:t>
            </a:r>
          </a:p>
          <a:p>
            <a:pPr marL="0" marR="0">
              <a:lnSpc>
                <a:spcPts val="778"/>
              </a:lnSpc>
              <a:spcBef>
                <a:spcPts val="635"/>
              </a:spcBef>
              <a:spcAft>
                <a:spcPts val="0"/>
              </a:spcAft>
            </a:pP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reg</a:t>
            </a:r>
            <a:r>
              <a:rPr dirty="0" sz="800">
                <a:solidFill>
                  <a:srgbClr val="0443fe"/>
                </a:solidFill>
                <a:latin typeface="Consolas"/>
                <a:cs typeface="Consolas"/>
              </a:rPr>
              <a:t>ister_postdissector(myproto)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4144" y="3400876"/>
            <a:ext cx="1658498" cy="1369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--local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nat64_field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=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Field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4144" y="3696532"/>
            <a:ext cx="2048946" cy="1369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--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the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dissector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function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callback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4144" y="3882460"/>
            <a:ext cx="2493230" cy="1369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c586c0"/>
                </a:solidFill>
                <a:latin typeface="Consolas"/>
                <a:cs typeface="Consolas"/>
              </a:rPr>
              <a:t>function</a:t>
            </a:r>
            <a:r>
              <a:rPr dirty="0" sz="800" spc="224">
                <a:solidFill>
                  <a:srgbClr val="c586c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443fe"/>
                </a:solidFill>
                <a:latin typeface="Consolas"/>
                <a:cs typeface="Consolas"/>
              </a:rPr>
              <a:t>myproto.dissector(tvb,pinfo,tree)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4144" y="4068388"/>
            <a:ext cx="264120" cy="1369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c586c0"/>
                </a:solidFill>
                <a:latin typeface="Consolas"/>
                <a:cs typeface="Consolas"/>
              </a:rPr>
              <a:t>--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64144" y="4254316"/>
            <a:ext cx="319980" cy="1369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c586c0"/>
                </a:solidFill>
                <a:latin typeface="Consolas"/>
                <a:cs typeface="Consolas"/>
              </a:rPr>
              <a:t>end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13869" y="209131"/>
            <a:ext cx="3192834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32373a"/>
                </a:solidFill>
                <a:latin typeface="WKEJNU+Arial-BoldMT"/>
                <a:cs typeface="WKEJNU+Arial-BoldMT"/>
              </a:rPr>
              <a:t>LUA</a:t>
            </a:r>
            <a:r>
              <a:rPr dirty="0" sz="2800" b="1">
                <a:solidFill>
                  <a:srgbClr val="32373a"/>
                </a:solidFill>
                <a:latin typeface="WKEJNU+Arial-BoldMT"/>
                <a:cs typeface="WKEJNU+Arial-BoldMT"/>
              </a:rPr>
              <a:t> </a:t>
            </a:r>
            <a:r>
              <a:rPr dirty="0" sz="2800" b="1">
                <a:solidFill>
                  <a:srgbClr val="32373a"/>
                </a:solidFill>
                <a:latin typeface="WKEJNU+Arial-BoldMT"/>
                <a:cs typeface="WKEJNU+Arial-BoldMT"/>
              </a:rPr>
              <a:t>dissector</a:t>
            </a:r>
            <a:r>
              <a:rPr dirty="0" sz="2800" b="1">
                <a:solidFill>
                  <a:srgbClr val="32373a"/>
                </a:solidFill>
                <a:latin typeface="WKEJNU+Arial-BoldMT"/>
                <a:cs typeface="WKEJNU+Arial-BoldMT"/>
              </a:rPr>
              <a:t> </a:t>
            </a:r>
            <a:r>
              <a:rPr dirty="0" sz="2800" b="1">
                <a:solidFill>
                  <a:srgbClr val="32373a"/>
                </a:solidFill>
                <a:latin typeface="WKEJNU+Arial-BoldMT"/>
                <a:cs typeface="WKEJNU+Arial-BoldMT"/>
              </a:rPr>
              <a:t>pt3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" y="921718"/>
            <a:ext cx="2451989" cy="3019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function</a:t>
            </a:r>
            <a:r>
              <a:rPr dirty="0" sz="1000" spc="27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myproto.dissector(tvb,pinfo,tree)</a:t>
            </a:r>
          </a:p>
          <a:p>
            <a:pPr marL="140715" marR="0">
              <a:lnSpc>
                <a:spcPts val="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c586c0"/>
                </a:solidFill>
                <a:latin typeface="OUDRTL+ArialMT"/>
                <a:cs typeface="OUDRTL+ArialMT"/>
              </a:rPr>
              <a:t>local</a:t>
            </a:r>
            <a:r>
              <a:rPr dirty="0" sz="1000" spc="290">
                <a:solidFill>
                  <a:srgbClr val="c586c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dest</a:t>
            </a:r>
            <a:r>
              <a:rPr dirty="0" sz="1000" spc="25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=</a:t>
            </a:r>
            <a:r>
              <a:rPr dirty="0" sz="100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cdcaa"/>
                </a:solidFill>
                <a:latin typeface="OUDRTL+ArialMT"/>
                <a:cs typeface="OUDRTL+ArialMT"/>
              </a:rPr>
              <a:t>tostring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(pinfo.</a:t>
            </a:r>
            <a:r>
              <a:rPr dirty="0" sz="1000">
                <a:solidFill>
                  <a:srgbClr val="9cdcfe"/>
                </a:solidFill>
                <a:latin typeface="OUDRTL+ArialMT"/>
                <a:cs typeface="OUDRTL+ArialMT"/>
              </a:rPr>
              <a:t>dst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140" y="1165559"/>
            <a:ext cx="1948879" cy="3019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c586c0"/>
                </a:solidFill>
                <a:latin typeface="OUDRTL+ArialMT"/>
                <a:cs typeface="OUDRTL+ArialMT"/>
              </a:rPr>
              <a:t>local</a:t>
            </a:r>
            <a:r>
              <a:rPr dirty="0" sz="1000" spc="20">
                <a:solidFill>
                  <a:srgbClr val="c586c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source</a:t>
            </a:r>
            <a:r>
              <a:rPr dirty="0" sz="1000" spc="27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=</a:t>
            </a:r>
            <a:r>
              <a:rPr dirty="0" sz="1000" spc="1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cdcaa"/>
                </a:solidFill>
                <a:latin typeface="OUDRTL+ArialMT"/>
                <a:cs typeface="OUDRTL+ArialMT"/>
              </a:rPr>
              <a:t>tostring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(pinfo.</a:t>
            </a:r>
            <a:r>
              <a:rPr dirty="0" sz="1000">
                <a:solidFill>
                  <a:srgbClr val="9cdcfe"/>
                </a:solidFill>
                <a:latin typeface="OUDRTL+ArialMT"/>
                <a:cs typeface="OUDRTL+ArialMT"/>
              </a:rPr>
              <a:t>src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)</a:t>
            </a:r>
          </a:p>
          <a:p>
            <a:pPr marL="0" marR="0">
              <a:lnSpc>
                <a:spcPts val="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c586c0"/>
                </a:solidFill>
                <a:latin typeface="OUDRTL+ArialMT"/>
                <a:cs typeface="OUDRTL+ArialMT"/>
              </a:rPr>
              <a:t>if</a:t>
            </a:r>
            <a:r>
              <a:rPr dirty="0" sz="1000" spc="25">
                <a:solidFill>
                  <a:srgbClr val="c586c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cdcaa"/>
                </a:solidFill>
                <a:latin typeface="OUDRTL+ArialMT"/>
                <a:cs typeface="OUDRTL+ArialMT"/>
              </a:rPr>
              <a:t>string.find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(dest,</a:t>
            </a:r>
            <a:r>
              <a:rPr dirty="0" sz="1000" spc="12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ce9178"/>
                </a:solidFill>
                <a:latin typeface="OUDRTL+ArialMT"/>
                <a:cs typeface="OUDRTL+ArialMT"/>
              </a:rPr>
              <a:t>"7700"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)</a:t>
            </a:r>
            <a:r>
              <a:rPr dirty="0" sz="1000" spc="28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c586c0"/>
                </a:solidFill>
                <a:latin typeface="OUDRTL+ArialMT"/>
                <a:cs typeface="OUDRTL+ArialMT"/>
              </a:rPr>
              <a:t>then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2872" y="1409398"/>
            <a:ext cx="4343972" cy="3019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first,</a:t>
            </a:r>
            <a:r>
              <a:rPr dirty="0" sz="1000" spc="27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second</a:t>
            </a:r>
            <a:r>
              <a:rPr dirty="0" sz="1000" spc="27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=</a:t>
            </a:r>
            <a:r>
              <a:rPr dirty="0" sz="1000" spc="-14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cdcaa"/>
                </a:solidFill>
                <a:latin typeface="OUDRTL+ArialMT"/>
                <a:cs typeface="OUDRTL+ArialMT"/>
              </a:rPr>
              <a:t>string.match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(dest,</a:t>
            </a:r>
            <a:r>
              <a:rPr dirty="0" sz="1000" spc="12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ce9178"/>
                </a:solidFill>
                <a:latin typeface="OUDRTL+ArialMT"/>
                <a:cs typeface="OUDRTL+ArialMT"/>
              </a:rPr>
              <a:t>"%d+:%d+:%d+:%d+:%d+:%d+:(.*):(.*)$"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)</a:t>
            </a:r>
          </a:p>
          <a:p>
            <a:pPr marL="0" marR="0">
              <a:lnSpc>
                <a:spcPts val="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firstOct,</a:t>
            </a:r>
            <a:r>
              <a:rPr dirty="0" sz="1000" spc="27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secondOct</a:t>
            </a:r>
            <a:r>
              <a:rPr dirty="0" sz="1000" spc="25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=</a:t>
            </a:r>
            <a:r>
              <a:rPr dirty="0" sz="1000" spc="-21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cdcaa"/>
                </a:solidFill>
                <a:latin typeface="OUDRTL+ArialMT"/>
                <a:cs typeface="OUDRTL+ArialMT"/>
              </a:rPr>
              <a:t>string.match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(first,</a:t>
            </a:r>
            <a:r>
              <a:rPr dirty="0" sz="1000" spc="3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ce9178"/>
                </a:solidFill>
                <a:latin typeface="OUDRTL+ArialMT"/>
                <a:cs typeface="OUDRTL+ArialMT"/>
              </a:rPr>
              <a:t>"(..)(.+)"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2872" y="1653239"/>
            <a:ext cx="301682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thirdOct,</a:t>
            </a:r>
            <a:r>
              <a:rPr dirty="0" sz="1000" spc="27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fourthOct</a:t>
            </a:r>
            <a:r>
              <a:rPr dirty="0" sz="1000" spc="27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=</a:t>
            </a:r>
            <a:r>
              <a:rPr dirty="0" sz="1000" spc="-25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cdcaa"/>
                </a:solidFill>
                <a:latin typeface="OUDRTL+ArialMT"/>
                <a:cs typeface="OUDRTL+ArialMT"/>
              </a:rPr>
              <a:t>string.match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(second,</a:t>
            </a:r>
            <a:r>
              <a:rPr dirty="0" sz="100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ce9178"/>
                </a:solidFill>
                <a:latin typeface="OUDRTL+ArialMT"/>
                <a:cs typeface="OUDRTL+ArialMT"/>
              </a:rPr>
              <a:t>"(..)(.+)"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2872" y="1775159"/>
            <a:ext cx="7376097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ipv4Address</a:t>
            </a:r>
            <a:r>
              <a:rPr dirty="0" sz="1000" spc="27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=</a:t>
            </a:r>
            <a:r>
              <a:rPr dirty="0" sz="1000" spc="-15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cdcaa"/>
                </a:solidFill>
                <a:latin typeface="OUDRTL+ArialMT"/>
                <a:cs typeface="OUDRTL+ArialMT"/>
              </a:rPr>
              <a:t>tonumber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(firstOct,</a:t>
            </a:r>
            <a:r>
              <a:rPr dirty="0" sz="1000" spc="27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b5cea8"/>
                </a:solidFill>
                <a:latin typeface="OUDRTL+ArialMT"/>
                <a:cs typeface="OUDRTL+ArialMT"/>
              </a:rPr>
              <a:t>16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)</a:t>
            </a:r>
            <a:r>
              <a:rPr dirty="0" sz="1000" spc="27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..</a:t>
            </a:r>
            <a:r>
              <a:rPr dirty="0" sz="1000" spc="23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ce9178"/>
                </a:solidFill>
                <a:latin typeface="OUDRTL+ArialMT"/>
                <a:cs typeface="OUDRTL+ArialMT"/>
              </a:rPr>
              <a:t>"."</a:t>
            </a:r>
            <a:r>
              <a:rPr dirty="0" sz="1000" spc="17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..</a:t>
            </a:r>
            <a:r>
              <a:rPr dirty="0" sz="1000" spc="18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cdcaa"/>
                </a:solidFill>
                <a:latin typeface="OUDRTL+ArialMT"/>
                <a:cs typeface="OUDRTL+ArialMT"/>
              </a:rPr>
              <a:t>tonumber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(secondOct,</a:t>
            </a:r>
            <a:r>
              <a:rPr dirty="0" sz="1000">
                <a:solidFill>
                  <a:srgbClr val="b5cea8"/>
                </a:solidFill>
                <a:latin typeface="OUDRTL+ArialMT"/>
                <a:cs typeface="OUDRTL+ArialMT"/>
              </a:rPr>
              <a:t>16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)</a:t>
            </a:r>
            <a:r>
              <a:rPr dirty="0" sz="1000" spc="27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..</a:t>
            </a:r>
            <a:r>
              <a:rPr dirty="0" sz="1000" spc="23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ce9178"/>
                </a:solidFill>
                <a:latin typeface="OUDRTL+ArialMT"/>
                <a:cs typeface="OUDRTL+ArialMT"/>
              </a:rPr>
              <a:t>"."</a:t>
            </a:r>
            <a:r>
              <a:rPr dirty="0" sz="1000" spc="17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..</a:t>
            </a:r>
            <a:r>
              <a:rPr dirty="0" sz="1000" spc="18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cdcaa"/>
                </a:solidFill>
                <a:latin typeface="OUDRTL+ArialMT"/>
                <a:cs typeface="OUDRTL+ArialMT"/>
              </a:rPr>
              <a:t>tonumber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(thirdOct,</a:t>
            </a:r>
            <a:r>
              <a:rPr dirty="0" sz="1000">
                <a:solidFill>
                  <a:srgbClr val="b5cea8"/>
                </a:solidFill>
                <a:latin typeface="OUDRTL+ArialMT"/>
                <a:cs typeface="OUDRTL+ArialMT"/>
              </a:rPr>
              <a:t>16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)</a:t>
            </a:r>
            <a:r>
              <a:rPr dirty="0" sz="1000" spc="27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..</a:t>
            </a:r>
            <a:r>
              <a:rPr dirty="0" sz="1000" spc="23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ce9178"/>
                </a:solidFill>
                <a:latin typeface="OUDRTL+ArialMT"/>
                <a:cs typeface="OUDRTL+ArialMT"/>
              </a:rPr>
              <a:t>"."</a:t>
            </a:r>
            <a:r>
              <a:rPr dirty="0" sz="1000" spc="17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..</a:t>
            </a:r>
            <a:r>
              <a:rPr dirty="0" sz="1000" spc="18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cdcaa"/>
                </a:solidFill>
                <a:latin typeface="OUDRTL+ArialMT"/>
                <a:cs typeface="OUDRTL+ArialMT"/>
              </a:rPr>
              <a:t>tonumber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(fourthOct,</a:t>
            </a:r>
            <a:r>
              <a:rPr dirty="0" sz="1000">
                <a:solidFill>
                  <a:srgbClr val="b5cea8"/>
                </a:solidFill>
                <a:latin typeface="OUDRTL+ArialMT"/>
                <a:cs typeface="OUDRTL+ArialMT"/>
              </a:rPr>
              <a:t>16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2872" y="1897078"/>
            <a:ext cx="8352324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pinfo.</a:t>
            </a:r>
            <a:r>
              <a:rPr dirty="0" sz="1000">
                <a:solidFill>
                  <a:srgbClr val="9cdcfe"/>
                </a:solidFill>
                <a:latin typeface="OUDRTL+ArialMT"/>
                <a:cs typeface="OUDRTL+ArialMT"/>
              </a:rPr>
              <a:t>cols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.</a:t>
            </a:r>
            <a:r>
              <a:rPr dirty="0" sz="1000">
                <a:solidFill>
                  <a:srgbClr val="9cdcfe"/>
                </a:solidFill>
                <a:latin typeface="OUDRTL+ArialMT"/>
                <a:cs typeface="OUDRTL+ArialMT"/>
              </a:rPr>
              <a:t>info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:</a:t>
            </a:r>
            <a:r>
              <a:rPr dirty="0" sz="1000">
                <a:solidFill>
                  <a:srgbClr val="dcdcaa"/>
                </a:solidFill>
                <a:latin typeface="OUDRTL+ArialMT"/>
                <a:cs typeface="OUDRTL+ArialMT"/>
              </a:rPr>
              <a:t>append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(</a:t>
            </a:r>
            <a:r>
              <a:rPr dirty="0" sz="1000" spc="28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ce9178"/>
                </a:solidFill>
                <a:latin typeface="OUDRTL+ArialMT"/>
                <a:cs typeface="OUDRTL+ArialMT"/>
              </a:rPr>
              <a:t>"</a:t>
            </a:r>
            <a:r>
              <a:rPr dirty="0" sz="1000" spc="25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ce9178"/>
                </a:solidFill>
                <a:latin typeface="OUDRTL+ArialMT"/>
                <a:cs typeface="OUDRTL+ArialMT"/>
              </a:rPr>
              <a:t>NAT64</a:t>
            </a:r>
            <a:r>
              <a:rPr dirty="0" sz="1000" spc="27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ce9178"/>
                </a:solidFill>
                <a:latin typeface="OUDRTL+ArialMT"/>
                <a:cs typeface="OUDRTL+ArialMT"/>
              </a:rPr>
              <a:t>"</a:t>
            </a:r>
            <a:r>
              <a:rPr dirty="0" sz="1000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..</a:t>
            </a:r>
            <a:r>
              <a:rPr dirty="0" sz="1000" spc="18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cdcaa"/>
                </a:solidFill>
                <a:latin typeface="OUDRTL+ArialMT"/>
                <a:cs typeface="OUDRTL+ArialMT"/>
              </a:rPr>
              <a:t>tonumber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(firstOct,</a:t>
            </a:r>
            <a:r>
              <a:rPr dirty="0" sz="1000" spc="27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b5cea8"/>
                </a:solidFill>
                <a:latin typeface="OUDRTL+ArialMT"/>
                <a:cs typeface="OUDRTL+ArialMT"/>
              </a:rPr>
              <a:t>16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)</a:t>
            </a:r>
            <a:r>
              <a:rPr dirty="0" sz="1000" spc="27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..</a:t>
            </a:r>
            <a:r>
              <a:rPr dirty="0" sz="1000" spc="23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ce9178"/>
                </a:solidFill>
                <a:latin typeface="OUDRTL+ArialMT"/>
                <a:cs typeface="OUDRTL+ArialMT"/>
              </a:rPr>
              <a:t>"."</a:t>
            </a:r>
            <a:r>
              <a:rPr dirty="0" sz="1000" spc="17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..</a:t>
            </a:r>
            <a:r>
              <a:rPr dirty="0" sz="1000" spc="18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cdcaa"/>
                </a:solidFill>
                <a:latin typeface="OUDRTL+ArialMT"/>
                <a:cs typeface="OUDRTL+ArialMT"/>
              </a:rPr>
              <a:t>tonumber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(secondOct,</a:t>
            </a:r>
            <a:r>
              <a:rPr dirty="0" sz="1000">
                <a:solidFill>
                  <a:srgbClr val="b5cea8"/>
                </a:solidFill>
                <a:latin typeface="OUDRTL+ArialMT"/>
                <a:cs typeface="OUDRTL+ArialMT"/>
              </a:rPr>
              <a:t>16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)</a:t>
            </a:r>
            <a:r>
              <a:rPr dirty="0" sz="1000" spc="27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..</a:t>
            </a:r>
            <a:r>
              <a:rPr dirty="0" sz="1000" spc="23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ce9178"/>
                </a:solidFill>
                <a:latin typeface="OUDRTL+ArialMT"/>
                <a:cs typeface="OUDRTL+ArialMT"/>
              </a:rPr>
              <a:t>"."</a:t>
            </a:r>
            <a:r>
              <a:rPr dirty="0" sz="1000" spc="17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..</a:t>
            </a:r>
            <a:r>
              <a:rPr dirty="0" sz="1000" spc="18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cdcaa"/>
                </a:solidFill>
                <a:latin typeface="OUDRTL+ArialMT"/>
                <a:cs typeface="OUDRTL+ArialMT"/>
              </a:rPr>
              <a:t>tonumber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(thirdOct,</a:t>
            </a:r>
            <a:r>
              <a:rPr dirty="0" sz="1000">
                <a:solidFill>
                  <a:srgbClr val="b5cea8"/>
                </a:solidFill>
                <a:latin typeface="OUDRTL+ArialMT"/>
                <a:cs typeface="OUDRTL+ArialMT"/>
              </a:rPr>
              <a:t>16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)</a:t>
            </a:r>
            <a:r>
              <a:rPr dirty="0" sz="1000" spc="27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..</a:t>
            </a:r>
            <a:r>
              <a:rPr dirty="0" sz="1000" spc="23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ce9178"/>
                </a:solidFill>
                <a:latin typeface="OUDRTL+ArialMT"/>
                <a:cs typeface="OUDRTL+ArialMT"/>
              </a:rPr>
              <a:t>"."</a:t>
            </a:r>
            <a:r>
              <a:rPr dirty="0" sz="1000" spc="17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..</a:t>
            </a:r>
            <a:r>
              <a:rPr dirty="0" sz="1000" spc="18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cdcaa"/>
                </a:solidFill>
                <a:latin typeface="OUDRTL+ArialMT"/>
                <a:cs typeface="OUDRTL+ArialMT"/>
              </a:rPr>
              <a:t>tonumber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(fourthOct,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40" y="2018998"/>
            <a:ext cx="378246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b5cea8"/>
                </a:solidFill>
                <a:latin typeface="OUDRTL+ArialMT"/>
                <a:cs typeface="OUDRTL+ArialMT"/>
              </a:rPr>
              <a:t>16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))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05840" y="2262838"/>
            <a:ext cx="1406480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c586c0"/>
                </a:solidFill>
                <a:latin typeface="OUDRTL+ArialMT"/>
                <a:cs typeface="OUDRTL+ArialMT"/>
              </a:rPr>
              <a:t>local</a:t>
            </a:r>
            <a:r>
              <a:rPr dirty="0" sz="1000" spc="20">
                <a:solidFill>
                  <a:srgbClr val="c586c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subtree</a:t>
            </a:r>
            <a:r>
              <a:rPr dirty="0" sz="1000" spc="27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=</a:t>
            </a:r>
            <a:r>
              <a:rPr dirty="0" sz="1000" spc="25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tree:</a:t>
            </a:r>
            <a:r>
              <a:rPr dirty="0" sz="1000">
                <a:solidFill>
                  <a:srgbClr val="dcdcaa"/>
                </a:solidFill>
                <a:latin typeface="OUDRTL+ArialMT"/>
                <a:cs typeface="OUDRTL+ArialMT"/>
              </a:rPr>
              <a:t>ad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2872" y="2384758"/>
            <a:ext cx="207145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subtree:</a:t>
            </a:r>
            <a:r>
              <a:rPr dirty="0" sz="1000">
                <a:solidFill>
                  <a:srgbClr val="dcdcaa"/>
                </a:solidFill>
                <a:latin typeface="OUDRTL+ArialMT"/>
                <a:cs typeface="OUDRTL+ArialMT"/>
              </a:rPr>
              <a:t>add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(myproto_source,</a:t>
            </a:r>
            <a:r>
              <a:rPr dirty="0" sz="1000" spc="25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ipv4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6065" y="2506678"/>
            <a:ext cx="1197756" cy="3019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--repeat</a:t>
            </a:r>
            <a:r>
              <a:rPr dirty="0" sz="1000" spc="25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for</a:t>
            </a:r>
            <a:r>
              <a:rPr dirty="0" sz="1000" spc="27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d4d4d4"/>
                </a:solidFill>
                <a:latin typeface="OUDRTL+ArialMT"/>
                <a:cs typeface="OUDRTL+ArialMT"/>
              </a:rPr>
              <a:t>source</a:t>
            </a:r>
          </a:p>
          <a:p>
            <a:pPr marL="0" marR="0">
              <a:lnSpc>
                <a:spcPts val="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c586c0"/>
                </a:solidFill>
                <a:latin typeface="OUDRTL+ArialMT"/>
                <a:cs typeface="OUDRTL+ArialMT"/>
              </a:rPr>
              <a:t>else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6365" y="2750518"/>
            <a:ext cx="364294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c586c0"/>
                </a:solidFill>
                <a:latin typeface="OUDRTL+ArialMT"/>
                <a:cs typeface="OUDRTL+ArialMT"/>
              </a:rPr>
              <a:t>end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254834"/>
            <a:ext cx="5339871" cy="1369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--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Append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"NAT64"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address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to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the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Info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column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with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a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post-dissector,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and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create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it's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own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tree.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" y="498674"/>
            <a:ext cx="3708697" cy="5026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--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create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a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new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protocol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so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we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can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register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a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post-dissector</a:t>
            </a:r>
          </a:p>
          <a:p>
            <a:pPr marL="0" marR="0">
              <a:lnSpc>
                <a:spcPts val="778"/>
              </a:lnSpc>
              <a:spcBef>
                <a:spcPts val="131"/>
              </a:spcBef>
              <a:spcAft>
                <a:spcPts val="0"/>
              </a:spcAft>
            </a:pPr>
            <a:r>
              <a:rPr dirty="0" sz="800">
                <a:solidFill>
                  <a:srgbClr val="c586c0"/>
                </a:solidFill>
                <a:latin typeface="Consolas"/>
                <a:cs typeface="Consolas"/>
              </a:rPr>
              <a:t>local</a:t>
            </a:r>
            <a:r>
              <a:rPr dirty="0" sz="800" spc="230">
                <a:solidFill>
                  <a:srgbClr val="c586c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myproto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=</a:t>
            </a:r>
            <a:r>
              <a:rPr dirty="0" sz="800" spc="22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Proto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"nat64Test"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,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"NAT1</a:t>
            </a:r>
            <a:r>
              <a:rPr dirty="0" sz="800" spc="239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64</a:t>
            </a:r>
            <a:r>
              <a:rPr dirty="0" sz="800" spc="239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encapsulated</a:t>
            </a:r>
            <a:r>
              <a:rPr dirty="0" sz="800" spc="239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 spc="-10">
                <a:solidFill>
                  <a:srgbClr val="ce9178"/>
                </a:solidFill>
                <a:latin typeface="Consolas"/>
                <a:cs typeface="Consolas"/>
              </a:rPr>
              <a:t>IPv4"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</a:p>
          <a:p>
            <a:pPr marL="0" marR="0">
              <a:lnSpc>
                <a:spcPts val="778"/>
              </a:lnSpc>
              <a:spcBef>
                <a:spcPts val="181"/>
              </a:spcBef>
              <a:spcAft>
                <a:spcPts val="0"/>
              </a:spcAft>
            </a:pP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myproto_source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=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ProtoField.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string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"nat64.ipv4"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,</a:t>
            </a:r>
            <a:r>
              <a:rPr dirty="0" sz="800" spc="234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"IPv4</a:t>
            </a:r>
            <a:r>
              <a:rPr dirty="0" sz="800" spc="239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Address"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</a:p>
          <a:p>
            <a:pPr marL="0" marR="0">
              <a:lnSpc>
                <a:spcPts val="778"/>
              </a:lnSpc>
              <a:spcBef>
                <a:spcPts val="181"/>
              </a:spcBef>
              <a:spcAft>
                <a:spcPts val="0"/>
              </a:spcAft>
            </a:pP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myproto.</a:t>
            </a:r>
            <a:r>
              <a:rPr dirty="0" sz="800">
                <a:solidFill>
                  <a:srgbClr val="9cdcfe"/>
                </a:solidFill>
                <a:latin typeface="Consolas"/>
                <a:cs typeface="Consolas"/>
              </a:rPr>
              <a:t>fields</a:t>
            </a:r>
            <a:r>
              <a:rPr dirty="0" sz="800" spc="228">
                <a:solidFill>
                  <a:srgbClr val="9cdcfe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=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{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myproto_source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}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40" y="1108274"/>
            <a:ext cx="2048946" cy="1369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--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the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dissector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function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callback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40" y="1230194"/>
            <a:ext cx="2486322" cy="380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c586c0"/>
                </a:solidFill>
                <a:latin typeface="Consolas"/>
                <a:cs typeface="Consolas"/>
              </a:rPr>
              <a:t>function</a:t>
            </a:r>
            <a:r>
              <a:rPr dirty="0" sz="800" spc="224">
                <a:solidFill>
                  <a:srgbClr val="c586c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myproto.dissector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</a:t>
            </a:r>
            <a:r>
              <a:rPr dirty="0" sz="800">
                <a:solidFill>
                  <a:srgbClr val="9cdcfe"/>
                </a:solidFill>
                <a:latin typeface="Consolas"/>
                <a:cs typeface="Consolas"/>
              </a:rPr>
              <a:t>tvb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,</a:t>
            </a:r>
            <a:r>
              <a:rPr dirty="0" sz="800">
                <a:solidFill>
                  <a:srgbClr val="9cdcfe"/>
                </a:solidFill>
                <a:latin typeface="Consolas"/>
                <a:cs typeface="Consolas"/>
              </a:rPr>
              <a:t>pinfo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,</a:t>
            </a:r>
            <a:r>
              <a:rPr dirty="0" sz="800">
                <a:solidFill>
                  <a:srgbClr val="9cdcfe"/>
                </a:solidFill>
                <a:latin typeface="Consolas"/>
                <a:cs typeface="Consolas"/>
              </a:rPr>
              <a:t>tree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</a:p>
          <a:p>
            <a:pPr marL="222250" marR="0">
              <a:lnSpc>
                <a:spcPts val="778"/>
              </a:lnSpc>
              <a:spcBef>
                <a:spcPts val="131"/>
              </a:spcBef>
              <a:spcAft>
                <a:spcPts val="0"/>
              </a:spcAft>
            </a:pPr>
            <a:r>
              <a:rPr dirty="0" sz="800">
                <a:solidFill>
                  <a:srgbClr val="c586c0"/>
                </a:solidFill>
                <a:latin typeface="Consolas"/>
                <a:cs typeface="Consolas"/>
              </a:rPr>
              <a:t>local</a:t>
            </a:r>
            <a:r>
              <a:rPr dirty="0" sz="800" spc="669">
                <a:solidFill>
                  <a:srgbClr val="c586c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dest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=</a:t>
            </a:r>
            <a:r>
              <a:rPr dirty="0" sz="800" spc="223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tostring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(pinfo.</a:t>
            </a:r>
            <a:r>
              <a:rPr dirty="0" sz="800">
                <a:solidFill>
                  <a:srgbClr val="9cdcfe"/>
                </a:solidFill>
                <a:latin typeface="Consolas"/>
                <a:cs typeface="Consolas"/>
              </a:rPr>
              <a:t>dst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</a:p>
          <a:p>
            <a:pPr marL="222250" marR="0">
              <a:lnSpc>
                <a:spcPts val="778"/>
              </a:lnSpc>
              <a:spcBef>
                <a:spcPts val="181"/>
              </a:spcBef>
              <a:spcAft>
                <a:spcPts val="0"/>
              </a:spcAft>
            </a:pPr>
            <a:r>
              <a:rPr dirty="0" sz="800">
                <a:solidFill>
                  <a:srgbClr val="c586c0"/>
                </a:solidFill>
                <a:latin typeface="Consolas"/>
                <a:cs typeface="Consolas"/>
              </a:rPr>
              <a:t>local</a:t>
            </a:r>
            <a:r>
              <a:rPr dirty="0" sz="800" spc="230">
                <a:solidFill>
                  <a:srgbClr val="c586c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source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=</a:t>
            </a:r>
            <a:r>
              <a:rPr dirty="0" sz="800" spc="222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tostring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(pinfo.</a:t>
            </a:r>
            <a:r>
              <a:rPr dirty="0" sz="800">
                <a:solidFill>
                  <a:srgbClr val="9cdcfe"/>
                </a:solidFill>
                <a:latin typeface="Consolas"/>
                <a:cs typeface="Consolas"/>
              </a:rPr>
              <a:t>src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3690" y="1595954"/>
            <a:ext cx="1986907" cy="1369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c586c0"/>
                </a:solidFill>
                <a:latin typeface="Consolas"/>
                <a:cs typeface="Consolas"/>
              </a:rPr>
              <a:t>if</a:t>
            </a:r>
            <a:r>
              <a:rPr dirty="0" sz="800" spc="233">
                <a:solidFill>
                  <a:srgbClr val="c586c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string.find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(dest,</a:t>
            </a:r>
            <a:r>
              <a:rPr dirty="0" sz="800" spc="226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"7700"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  <a:r>
              <a:rPr dirty="0" sz="800" spc="234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586c0"/>
                </a:solidFill>
                <a:latin typeface="Consolas"/>
                <a:cs typeface="Consolas"/>
              </a:rPr>
              <a:t>then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7667" y="1717874"/>
            <a:ext cx="8763158" cy="6246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first,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second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=</a:t>
            </a:r>
            <a:r>
              <a:rPr dirty="0" sz="800" spc="198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string.match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(dest,</a:t>
            </a:r>
            <a:r>
              <a:rPr dirty="0" sz="800" spc="226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"%d+:%d+:%d+:%d+:%d+:%d+:(.*):(.*)$"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</a:p>
          <a:p>
            <a:pPr marL="0" marR="0">
              <a:lnSpc>
                <a:spcPts val="778"/>
              </a:lnSpc>
              <a:spcBef>
                <a:spcPts val="131"/>
              </a:spcBef>
              <a:spcAft>
                <a:spcPts val="0"/>
              </a:spcAft>
            </a:pP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firstOct,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secondOct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=</a:t>
            </a:r>
            <a:r>
              <a:rPr dirty="0" sz="800" spc="187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string.match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(first,</a:t>
            </a:r>
            <a:r>
              <a:rPr dirty="0" sz="800" spc="225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"(..)(.+)"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</a:p>
          <a:p>
            <a:pPr marL="0" marR="0">
              <a:lnSpc>
                <a:spcPts val="778"/>
              </a:lnSpc>
              <a:spcBef>
                <a:spcPts val="181"/>
              </a:spcBef>
              <a:spcAft>
                <a:spcPts val="0"/>
              </a:spcAft>
            </a:pP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thirdOct,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fourthOct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=</a:t>
            </a:r>
            <a:r>
              <a:rPr dirty="0" sz="800" spc="187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string.match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(second,</a:t>
            </a:r>
            <a:r>
              <a:rPr dirty="0" sz="800" spc="224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"(..)(.+)"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</a:p>
          <a:p>
            <a:pPr marL="0" marR="0">
              <a:lnSpc>
                <a:spcPts val="778"/>
              </a:lnSpc>
              <a:spcBef>
                <a:spcPts val="181"/>
              </a:spcBef>
              <a:spcAft>
                <a:spcPts val="0"/>
              </a:spcAft>
            </a:pP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ipv4Address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=</a:t>
            </a:r>
            <a:r>
              <a:rPr dirty="0" sz="800" spc="20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tonumber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(firstOct,</a:t>
            </a:r>
            <a:r>
              <a:rPr dirty="0" sz="800" spc="221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b5cea8"/>
                </a:solidFill>
                <a:latin typeface="Consolas"/>
                <a:cs typeface="Consolas"/>
              </a:rPr>
              <a:t>16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"."</a:t>
            </a:r>
            <a:r>
              <a:rPr dirty="0" sz="800" spc="233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1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tonumber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(secondOct,</a:t>
            </a:r>
            <a:r>
              <a:rPr dirty="0" sz="800">
                <a:solidFill>
                  <a:srgbClr val="b5cea8"/>
                </a:solidFill>
                <a:latin typeface="Consolas"/>
                <a:cs typeface="Consolas"/>
              </a:rPr>
              <a:t>16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"."</a:t>
            </a:r>
            <a:r>
              <a:rPr dirty="0" sz="800" spc="233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1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tonumber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(thirdOct,</a:t>
            </a:r>
            <a:r>
              <a:rPr dirty="0" sz="800">
                <a:solidFill>
                  <a:srgbClr val="b5cea8"/>
                </a:solidFill>
                <a:latin typeface="Consolas"/>
                <a:cs typeface="Consolas"/>
              </a:rPr>
              <a:t>16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"."</a:t>
            </a:r>
            <a:r>
              <a:rPr dirty="0" sz="800" spc="233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1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tonumber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(fourthOct,</a:t>
            </a:r>
            <a:r>
              <a:rPr dirty="0" sz="800">
                <a:solidFill>
                  <a:srgbClr val="b5cea8"/>
                </a:solidFill>
                <a:latin typeface="Consolas"/>
                <a:cs typeface="Consolas"/>
              </a:rPr>
              <a:t>16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</a:p>
          <a:p>
            <a:pPr marL="0" marR="0">
              <a:lnSpc>
                <a:spcPts val="778"/>
              </a:lnSpc>
              <a:spcBef>
                <a:spcPts val="131"/>
              </a:spcBef>
              <a:spcAft>
                <a:spcPts val="0"/>
              </a:spcAft>
            </a:pP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pinfo.</a:t>
            </a:r>
            <a:r>
              <a:rPr dirty="0" sz="800">
                <a:solidFill>
                  <a:srgbClr val="9cdcfe"/>
                </a:solidFill>
                <a:latin typeface="Consolas"/>
                <a:cs typeface="Consolas"/>
              </a:rPr>
              <a:t>cols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</a:t>
            </a:r>
            <a:r>
              <a:rPr dirty="0" sz="800">
                <a:solidFill>
                  <a:srgbClr val="9cdcfe"/>
                </a:solidFill>
                <a:latin typeface="Consolas"/>
                <a:cs typeface="Consolas"/>
              </a:rPr>
              <a:t>info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: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append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</a:t>
            </a:r>
            <a:r>
              <a:rPr dirty="0" sz="800" spc="234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</a:t>
            </a:r>
            <a:r>
              <a:rPr dirty="0" sz="800" spc="239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NAT64</a:t>
            </a:r>
            <a:r>
              <a:rPr dirty="0" sz="800" spc="239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</a:t>
            </a:r>
            <a:r>
              <a:rPr dirty="0" sz="800" spc="223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1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tonumber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(firstOct,</a:t>
            </a:r>
            <a:r>
              <a:rPr dirty="0" sz="800" spc="22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b5cea8"/>
                </a:solidFill>
                <a:latin typeface="Consolas"/>
                <a:cs typeface="Consolas"/>
              </a:rPr>
              <a:t>16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"."</a:t>
            </a:r>
            <a:r>
              <a:rPr dirty="0" sz="800" spc="233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1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tonumber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(secondOct,</a:t>
            </a:r>
            <a:r>
              <a:rPr dirty="0" sz="800">
                <a:solidFill>
                  <a:srgbClr val="b5cea8"/>
                </a:solidFill>
                <a:latin typeface="Consolas"/>
                <a:cs typeface="Consolas"/>
              </a:rPr>
              <a:t>16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"."</a:t>
            </a:r>
            <a:r>
              <a:rPr dirty="0" sz="800" spc="233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1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tonumber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(thirdOct,</a:t>
            </a:r>
            <a:r>
              <a:rPr dirty="0" sz="800">
                <a:solidFill>
                  <a:srgbClr val="b5cea8"/>
                </a:solidFill>
                <a:latin typeface="Consolas"/>
                <a:cs typeface="Consolas"/>
              </a:rPr>
              <a:t>16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"."</a:t>
            </a:r>
            <a:r>
              <a:rPr dirty="0" sz="800" spc="233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1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tonumber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(fourthOct,</a:t>
            </a:r>
            <a:r>
              <a:rPr dirty="0" sz="800">
                <a:solidFill>
                  <a:srgbClr val="b5cea8"/>
                </a:solidFill>
                <a:latin typeface="Consolas"/>
                <a:cs typeface="Consolas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3690" y="2449393"/>
            <a:ext cx="3208635" cy="380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225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c586c0"/>
                </a:solidFill>
                <a:latin typeface="Consolas"/>
                <a:cs typeface="Consolas"/>
              </a:rPr>
              <a:t>local</a:t>
            </a:r>
            <a:r>
              <a:rPr dirty="0" sz="800" spc="230">
                <a:solidFill>
                  <a:srgbClr val="c586c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subtree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=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tree: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add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(myproto,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tvb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(),</a:t>
            </a:r>
            <a:r>
              <a:rPr dirty="0" sz="800" spc="231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"NAT64</a:t>
            </a:r>
            <a:r>
              <a:rPr dirty="0" sz="800" spc="239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v4"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</a:p>
          <a:p>
            <a:pPr marL="223977" marR="0">
              <a:lnSpc>
                <a:spcPts val="778"/>
              </a:lnSpc>
              <a:spcBef>
                <a:spcPts val="131"/>
              </a:spcBef>
              <a:spcAft>
                <a:spcPts val="0"/>
              </a:spcAft>
            </a:pP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subtree: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add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(myproto_source,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ipv4Address)</a:t>
            </a:r>
          </a:p>
          <a:p>
            <a:pPr marL="0" marR="0">
              <a:lnSpc>
                <a:spcPts val="778"/>
              </a:lnSpc>
              <a:spcBef>
                <a:spcPts val="181"/>
              </a:spcBef>
              <a:spcAft>
                <a:spcPts val="0"/>
              </a:spcAft>
            </a:pPr>
            <a:r>
              <a:rPr dirty="0" sz="800">
                <a:solidFill>
                  <a:srgbClr val="c586c0"/>
                </a:solidFill>
                <a:latin typeface="Consolas"/>
                <a:cs typeface="Consolas"/>
              </a:rPr>
              <a:t>elseif</a:t>
            </a:r>
            <a:r>
              <a:rPr dirty="0" sz="800" spc="226">
                <a:solidFill>
                  <a:srgbClr val="c586c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string.find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(source,</a:t>
            </a:r>
            <a:r>
              <a:rPr dirty="0" sz="800" spc="224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"7700"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  <a:r>
              <a:rPr dirty="0" sz="800" spc="234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586c0"/>
                </a:solidFill>
                <a:latin typeface="Consolas"/>
                <a:cs typeface="Consolas"/>
              </a:rPr>
              <a:t>then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7667" y="2815153"/>
            <a:ext cx="8763158" cy="6246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first,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second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=</a:t>
            </a:r>
            <a:r>
              <a:rPr dirty="0" sz="800" spc="198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string.match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(source,</a:t>
            </a:r>
            <a:r>
              <a:rPr dirty="0" sz="800" spc="224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"%d+:%d+:%d+:%d+:%d+:%d+:(.*):(.*)$"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</a:p>
          <a:p>
            <a:pPr marL="0" marR="0">
              <a:lnSpc>
                <a:spcPts val="778"/>
              </a:lnSpc>
              <a:spcBef>
                <a:spcPts val="131"/>
              </a:spcBef>
              <a:spcAft>
                <a:spcPts val="0"/>
              </a:spcAft>
            </a:pP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firstOct,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secondOct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=</a:t>
            </a:r>
            <a:r>
              <a:rPr dirty="0" sz="800" spc="187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string.match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(first,</a:t>
            </a:r>
            <a:r>
              <a:rPr dirty="0" sz="800" spc="225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"(..)(.+)"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</a:p>
          <a:p>
            <a:pPr marL="0" marR="0">
              <a:lnSpc>
                <a:spcPts val="778"/>
              </a:lnSpc>
              <a:spcBef>
                <a:spcPts val="181"/>
              </a:spcBef>
              <a:spcAft>
                <a:spcPts val="0"/>
              </a:spcAft>
            </a:pP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thirdOct,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fourthOct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=</a:t>
            </a:r>
            <a:r>
              <a:rPr dirty="0" sz="800" spc="187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string.match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(second,</a:t>
            </a:r>
            <a:r>
              <a:rPr dirty="0" sz="800" spc="224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"(..)(.+)"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</a:p>
          <a:p>
            <a:pPr marL="0" marR="0">
              <a:lnSpc>
                <a:spcPts val="778"/>
              </a:lnSpc>
              <a:spcBef>
                <a:spcPts val="181"/>
              </a:spcBef>
              <a:spcAft>
                <a:spcPts val="0"/>
              </a:spcAft>
            </a:pP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ipv4Address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=</a:t>
            </a:r>
            <a:r>
              <a:rPr dirty="0" sz="800" spc="20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tonumber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(firstOct,</a:t>
            </a:r>
            <a:r>
              <a:rPr dirty="0" sz="800" spc="221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b5cea8"/>
                </a:solidFill>
                <a:latin typeface="Consolas"/>
                <a:cs typeface="Consolas"/>
              </a:rPr>
              <a:t>16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"."</a:t>
            </a:r>
            <a:r>
              <a:rPr dirty="0" sz="800" spc="233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1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tonumber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(secondOct,</a:t>
            </a:r>
            <a:r>
              <a:rPr dirty="0" sz="800">
                <a:solidFill>
                  <a:srgbClr val="b5cea8"/>
                </a:solidFill>
                <a:latin typeface="Consolas"/>
                <a:cs typeface="Consolas"/>
              </a:rPr>
              <a:t>16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"."</a:t>
            </a:r>
            <a:r>
              <a:rPr dirty="0" sz="800" spc="233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1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tonumber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(thirdOct,</a:t>
            </a:r>
            <a:r>
              <a:rPr dirty="0" sz="800">
                <a:solidFill>
                  <a:srgbClr val="b5cea8"/>
                </a:solidFill>
                <a:latin typeface="Consolas"/>
                <a:cs typeface="Consolas"/>
              </a:rPr>
              <a:t>16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"."</a:t>
            </a:r>
            <a:r>
              <a:rPr dirty="0" sz="800" spc="233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1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tonumber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(fourthOct,</a:t>
            </a:r>
            <a:r>
              <a:rPr dirty="0" sz="800">
                <a:solidFill>
                  <a:srgbClr val="b5cea8"/>
                </a:solidFill>
                <a:latin typeface="Consolas"/>
                <a:cs typeface="Consolas"/>
              </a:rPr>
              <a:t>16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</a:p>
          <a:p>
            <a:pPr marL="0" marR="0">
              <a:lnSpc>
                <a:spcPts val="778"/>
              </a:lnSpc>
              <a:spcBef>
                <a:spcPts val="131"/>
              </a:spcBef>
              <a:spcAft>
                <a:spcPts val="0"/>
              </a:spcAft>
            </a:pP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pinfo.</a:t>
            </a:r>
            <a:r>
              <a:rPr dirty="0" sz="800">
                <a:solidFill>
                  <a:srgbClr val="9cdcfe"/>
                </a:solidFill>
                <a:latin typeface="Consolas"/>
                <a:cs typeface="Consolas"/>
              </a:rPr>
              <a:t>cols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</a:t>
            </a:r>
            <a:r>
              <a:rPr dirty="0" sz="800">
                <a:solidFill>
                  <a:srgbClr val="9cdcfe"/>
                </a:solidFill>
                <a:latin typeface="Consolas"/>
                <a:cs typeface="Consolas"/>
              </a:rPr>
              <a:t>info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: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append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</a:t>
            </a:r>
            <a:r>
              <a:rPr dirty="0" sz="800" spc="234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</a:t>
            </a:r>
            <a:r>
              <a:rPr dirty="0" sz="800" spc="239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NAT64</a:t>
            </a:r>
            <a:r>
              <a:rPr dirty="0" sz="800" spc="239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</a:t>
            </a:r>
            <a:r>
              <a:rPr dirty="0" sz="800" spc="223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1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tonumber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(firstOct,</a:t>
            </a:r>
            <a:r>
              <a:rPr dirty="0" sz="800" spc="22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b5cea8"/>
                </a:solidFill>
                <a:latin typeface="Consolas"/>
                <a:cs typeface="Consolas"/>
              </a:rPr>
              <a:t>16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"."</a:t>
            </a:r>
            <a:r>
              <a:rPr dirty="0" sz="800" spc="233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1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tonumber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(secondOct,</a:t>
            </a:r>
            <a:r>
              <a:rPr dirty="0" sz="800">
                <a:solidFill>
                  <a:srgbClr val="b5cea8"/>
                </a:solidFill>
                <a:latin typeface="Consolas"/>
                <a:cs typeface="Consolas"/>
              </a:rPr>
              <a:t>16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"."</a:t>
            </a:r>
            <a:r>
              <a:rPr dirty="0" sz="800" spc="233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1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tonumber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(thirdOct,</a:t>
            </a:r>
            <a:r>
              <a:rPr dirty="0" sz="800">
                <a:solidFill>
                  <a:srgbClr val="b5cea8"/>
                </a:solidFill>
                <a:latin typeface="Consolas"/>
                <a:cs typeface="Consolas"/>
              </a:rPr>
              <a:t>16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0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"."</a:t>
            </a:r>
            <a:r>
              <a:rPr dirty="0" sz="800" spc="233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..</a:t>
            </a:r>
            <a:r>
              <a:rPr dirty="0" sz="800" spc="231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tonumber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(fourthOct,</a:t>
            </a:r>
            <a:r>
              <a:rPr dirty="0" sz="800">
                <a:solidFill>
                  <a:srgbClr val="b5cea8"/>
                </a:solidFill>
                <a:latin typeface="Consolas"/>
                <a:cs typeface="Consolas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3690" y="3546673"/>
            <a:ext cx="3208635" cy="5026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225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c586c0"/>
                </a:solidFill>
                <a:latin typeface="Consolas"/>
                <a:cs typeface="Consolas"/>
              </a:rPr>
              <a:t>local</a:t>
            </a:r>
            <a:r>
              <a:rPr dirty="0" sz="800" spc="230">
                <a:solidFill>
                  <a:srgbClr val="c586c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subtree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=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tree: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add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(myproto,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tvb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(),</a:t>
            </a:r>
            <a:r>
              <a:rPr dirty="0" sz="800" spc="231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"NAT64</a:t>
            </a:r>
            <a:r>
              <a:rPr dirty="0" sz="800" spc="239">
                <a:solidFill>
                  <a:srgbClr val="ce9178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ce9178"/>
                </a:solidFill>
                <a:latin typeface="Consolas"/>
                <a:cs typeface="Consolas"/>
              </a:rPr>
              <a:t>v4"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)</a:t>
            </a:r>
          </a:p>
          <a:p>
            <a:pPr marL="223977" marR="0">
              <a:lnSpc>
                <a:spcPts val="778"/>
              </a:lnSpc>
              <a:spcBef>
                <a:spcPts val="131"/>
              </a:spcBef>
              <a:spcAft>
                <a:spcPts val="0"/>
              </a:spcAft>
            </a:pP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subtree:</a:t>
            </a: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add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(myproto_source,</a:t>
            </a:r>
            <a:r>
              <a:rPr dirty="0" sz="800" spc="239">
                <a:solidFill>
                  <a:srgbClr val="d4d4d4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ipv4Address)</a:t>
            </a:r>
          </a:p>
          <a:p>
            <a:pPr marL="0" marR="0">
              <a:lnSpc>
                <a:spcPts val="778"/>
              </a:lnSpc>
              <a:spcBef>
                <a:spcPts val="181"/>
              </a:spcBef>
              <a:spcAft>
                <a:spcPts val="0"/>
              </a:spcAft>
            </a:pPr>
            <a:r>
              <a:rPr dirty="0" sz="800">
                <a:solidFill>
                  <a:srgbClr val="c586c0"/>
                </a:solidFill>
                <a:latin typeface="Consolas"/>
                <a:cs typeface="Consolas"/>
              </a:rPr>
              <a:t>else</a:t>
            </a:r>
          </a:p>
          <a:p>
            <a:pPr marL="0" marR="0">
              <a:lnSpc>
                <a:spcPts val="778"/>
              </a:lnSpc>
              <a:spcBef>
                <a:spcPts val="181"/>
              </a:spcBef>
              <a:spcAft>
                <a:spcPts val="0"/>
              </a:spcAft>
            </a:pPr>
            <a:r>
              <a:rPr dirty="0" sz="800">
                <a:solidFill>
                  <a:srgbClr val="c586c0"/>
                </a:solidFill>
                <a:latin typeface="Consolas"/>
                <a:cs typeface="Consolas"/>
              </a:rPr>
              <a:t>end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7002" y="4034353"/>
            <a:ext cx="319980" cy="1369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c586c0"/>
                </a:solidFill>
                <a:latin typeface="Consolas"/>
                <a:cs typeface="Consolas"/>
              </a:rPr>
              <a:t>end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440" y="4278193"/>
            <a:ext cx="3164514" cy="3306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--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register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our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new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dummy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protocol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for</a:t>
            </a:r>
            <a:r>
              <a:rPr dirty="0" sz="800" spc="239">
                <a:solidFill>
                  <a:srgbClr val="6a9955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6a9955"/>
                </a:solidFill>
                <a:latin typeface="Consolas"/>
                <a:cs typeface="Consolas"/>
              </a:rPr>
              <a:t>post-dissection</a:t>
            </a:r>
          </a:p>
          <a:p>
            <a:pPr marL="0" marR="0">
              <a:lnSpc>
                <a:spcPts val="778"/>
              </a:lnSpc>
              <a:spcBef>
                <a:spcPts val="747"/>
              </a:spcBef>
              <a:spcAft>
                <a:spcPts val="0"/>
              </a:spcAft>
            </a:pPr>
            <a:r>
              <a:rPr dirty="0" sz="800">
                <a:solidFill>
                  <a:srgbClr val="dcdcaa"/>
                </a:solidFill>
                <a:latin typeface="Consolas"/>
                <a:cs typeface="Consolas"/>
              </a:rPr>
              <a:t>register_postdissector</a:t>
            </a:r>
            <a:r>
              <a:rPr dirty="0" sz="800">
                <a:solidFill>
                  <a:srgbClr val="d4d4d4"/>
                </a:solidFill>
                <a:latin typeface="Consolas"/>
                <a:cs typeface="Consolas"/>
              </a:rPr>
              <a:t>(myproto)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4017" y="329725"/>
            <a:ext cx="6488856" cy="858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89212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SCTP</a:t>
            </a:r>
          </a:p>
          <a:p>
            <a:pPr marL="0" marR="0">
              <a:lnSpc>
                <a:spcPts val="2342"/>
              </a:lnSpc>
              <a:spcBef>
                <a:spcPts val="264"/>
              </a:spcBef>
              <a:spcAft>
                <a:spcPts val="0"/>
              </a:spcAft>
            </a:pP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Stream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Control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Transmission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Protocol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RFC4960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5177" y="1076751"/>
            <a:ext cx="276894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1577" y="1261843"/>
            <a:ext cx="4109113" cy="211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Not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datagrams,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nor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Segments,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SCTP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uses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Chunks.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5177" y="1395775"/>
            <a:ext cx="276894" cy="1457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  <a:p>
            <a:pPr marL="0" marR="0">
              <a:lnSpc>
                <a:spcPts val="3128"/>
              </a:lnSpc>
              <a:spcBef>
                <a:spcPts val="945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  <a:p>
            <a:pPr marL="0" marR="0">
              <a:lnSpc>
                <a:spcPts val="3128"/>
              </a:lnSpc>
              <a:spcBef>
                <a:spcPts val="895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1577" y="1580867"/>
            <a:ext cx="7432825" cy="40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Chunk:</a:t>
            </a:r>
            <a:r>
              <a:rPr dirty="0" sz="1400" spc="436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Unit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of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information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within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an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SCTP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packet.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Chunks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contain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either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user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data,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or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SCTP</a:t>
            </a:r>
          </a:p>
          <a:p>
            <a:pPr marL="0" marR="0">
              <a:lnSpc>
                <a:spcPts val="1366"/>
              </a:lnSpc>
              <a:spcBef>
                <a:spcPts val="145"/>
              </a:spcBef>
              <a:spcAft>
                <a:spcPts val="0"/>
              </a:spcAft>
            </a:pP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control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data.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1577" y="2091916"/>
            <a:ext cx="7549722" cy="403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Multiple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chunks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can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be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bundled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into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one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SCTP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packet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up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to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MTU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size,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except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for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INIT,</a:t>
            </a:r>
          </a:p>
          <a:p>
            <a:pPr marL="0" marR="0">
              <a:lnSpc>
                <a:spcPts val="1366"/>
              </a:lnSpc>
              <a:spcBef>
                <a:spcPts val="145"/>
              </a:spcBef>
              <a:spcAft>
                <a:spcPts val="0"/>
              </a:spcAft>
            </a:pP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INIT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ACK,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and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SHUTDOWN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COMPLETE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chunks.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1577" y="2602963"/>
            <a:ext cx="7489192" cy="787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Endpoint: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logical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sender/receiver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of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SCTP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packets.</a:t>
            </a:r>
            <a:r>
              <a:rPr dirty="0" sz="1400" spc="436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On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multi-homed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host,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an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SCTP</a:t>
            </a:r>
          </a:p>
          <a:p>
            <a:pPr marL="0" marR="0">
              <a:lnSpc>
                <a:spcPts val="1366"/>
              </a:lnSpc>
              <a:spcBef>
                <a:spcPts val="145"/>
              </a:spcBef>
              <a:spcAft>
                <a:spcPts val="0"/>
              </a:spcAft>
            </a:pP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endpoint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is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represented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to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its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peers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as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combination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of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set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of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eligible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destination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transport</a:t>
            </a:r>
          </a:p>
          <a:p>
            <a:pPr marL="0" marR="0">
              <a:lnSpc>
                <a:spcPts val="1366"/>
              </a:lnSpc>
              <a:spcBef>
                <a:spcPts val="145"/>
              </a:spcBef>
              <a:spcAft>
                <a:spcPts val="0"/>
              </a:spcAft>
            </a:pP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addresses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to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which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SCTP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packets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can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be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sent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and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set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of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eligible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source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transport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addresses</a:t>
            </a:r>
          </a:p>
          <a:p>
            <a:pPr marL="0" marR="0">
              <a:lnSpc>
                <a:spcPts val="1366"/>
              </a:lnSpc>
              <a:spcBef>
                <a:spcPts val="145"/>
              </a:spcBef>
              <a:spcAft>
                <a:spcPts val="0"/>
              </a:spcAft>
            </a:pP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from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which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SCTP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packets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can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be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received.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5177" y="3312967"/>
            <a:ext cx="276894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41577" y="3498060"/>
            <a:ext cx="7191433" cy="403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SCTP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uses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stream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as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logical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channel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for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transporting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in-order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application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messages.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</a:t>
            </a:r>
          </a:p>
          <a:p>
            <a:pPr marL="0" marR="0">
              <a:lnSpc>
                <a:spcPts val="1366"/>
              </a:lnSpc>
              <a:spcBef>
                <a:spcPts val="145"/>
              </a:spcBef>
              <a:spcAft>
                <a:spcPts val="0"/>
              </a:spcAft>
            </a:pP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stream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is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defined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as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unidirectional</a:t>
            </a:r>
          </a:p>
        </p:txBody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42232" y="2369475"/>
            <a:ext cx="3416286" cy="5595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05"/>
              </a:lnSpc>
              <a:spcBef>
                <a:spcPts val="0"/>
              </a:spcBef>
              <a:spcAft>
                <a:spcPts val="0"/>
              </a:spcAft>
            </a:pPr>
            <a:r>
              <a:rPr dirty="0" sz="3650" spc="12" b="1">
                <a:solidFill>
                  <a:srgbClr val="0060b0"/>
                </a:solidFill>
                <a:latin typeface="WKEJNU+Arial-BoldMT"/>
                <a:cs typeface="WKEJNU+Arial-BoldMT"/>
              </a:rPr>
              <a:t>Time</a:t>
            </a:r>
            <a:r>
              <a:rPr dirty="0" sz="3650" b="1">
                <a:solidFill>
                  <a:srgbClr val="0060b0"/>
                </a:solidFill>
                <a:latin typeface="WKEJNU+Arial-BoldMT"/>
                <a:cs typeface="WKEJNU+Arial-BoldMT"/>
              </a:rPr>
              <a:t> </a:t>
            </a:r>
            <a:r>
              <a:rPr dirty="0" sz="3650" spc="10" b="1">
                <a:solidFill>
                  <a:srgbClr val="0060b0"/>
                </a:solidFill>
                <a:latin typeface="WKEJNU+Arial-BoldMT"/>
                <a:cs typeface="WKEJNU+Arial-BoldMT"/>
              </a:rPr>
              <a:t>for</a:t>
            </a:r>
            <a:r>
              <a:rPr dirty="0" sz="3650" b="1">
                <a:solidFill>
                  <a:srgbClr val="0060b0"/>
                </a:solidFill>
                <a:latin typeface="WKEJNU+Arial-BoldMT"/>
                <a:cs typeface="WKEJNU+Arial-BoldMT"/>
              </a:rPr>
              <a:t> </a:t>
            </a:r>
            <a:r>
              <a:rPr dirty="0" sz="3650" b="1">
                <a:solidFill>
                  <a:srgbClr val="0060b0"/>
                </a:solidFill>
                <a:latin typeface="WKEJNU+Arial-BoldMT"/>
                <a:cs typeface="WKEJNU+Arial-BoldMT"/>
              </a:rPr>
              <a:t>Q</a:t>
            </a:r>
            <a:r>
              <a:rPr dirty="0" sz="3650" spc="20" b="1">
                <a:solidFill>
                  <a:srgbClr val="0060b0"/>
                </a:solidFill>
                <a:latin typeface="WKEJNU+Arial-BoldMT"/>
                <a:cs typeface="WKEJNU+Arial-BoldMT"/>
              </a:rPr>
              <a:t> </a:t>
            </a:r>
            <a:r>
              <a:rPr dirty="0" sz="3650" b="1">
                <a:solidFill>
                  <a:srgbClr val="0060b0"/>
                </a:solidFill>
                <a:latin typeface="WKEJNU+Arial-BoldMT"/>
                <a:cs typeface="WKEJNU+Arial-BoldMT"/>
              </a:rPr>
              <a:t>&amp;</a:t>
            </a:r>
            <a:r>
              <a:rPr dirty="0" sz="3650" spc="20" b="1">
                <a:solidFill>
                  <a:srgbClr val="0060b0"/>
                </a:solidFill>
                <a:latin typeface="WKEJNU+Arial-BoldMT"/>
                <a:cs typeface="WKEJNU+Arial-BoldMT"/>
              </a:rPr>
              <a:t> </a:t>
            </a:r>
            <a:r>
              <a:rPr dirty="0" sz="3650" b="1">
                <a:solidFill>
                  <a:srgbClr val="0060b0"/>
                </a:solidFill>
                <a:latin typeface="WKEJNU+Arial-BoldMT"/>
                <a:cs typeface="WKEJNU+Arial-BoldMT"/>
              </a:rPr>
              <a:t>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0657" y="292258"/>
            <a:ext cx="6488856" cy="858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89212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SCTP</a:t>
            </a:r>
          </a:p>
          <a:p>
            <a:pPr marL="0" marR="0">
              <a:lnSpc>
                <a:spcPts val="2342"/>
              </a:lnSpc>
              <a:spcBef>
                <a:spcPts val="264"/>
              </a:spcBef>
              <a:spcAft>
                <a:spcPts val="0"/>
              </a:spcAft>
            </a:pP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Stream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Control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Transmission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Protocol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RFC4960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2651" y="1070195"/>
            <a:ext cx="276894" cy="946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  <a:p>
            <a:pPr marL="0" marR="0">
              <a:lnSpc>
                <a:spcPts val="3128"/>
              </a:lnSpc>
              <a:spcBef>
                <a:spcPts val="945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1251" y="1255287"/>
            <a:ext cx="5194760" cy="403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Association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establishment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and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shutdown.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SCTP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uses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cookie</a:t>
            </a:r>
          </a:p>
          <a:p>
            <a:pPr marL="0" marR="0">
              <a:lnSpc>
                <a:spcPts val="1366"/>
              </a:lnSpc>
              <a:spcBef>
                <a:spcPts val="145"/>
              </a:spcBef>
              <a:spcAft>
                <a:spcPts val="0"/>
              </a:spcAft>
            </a:pP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mechanism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in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four-way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handshake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to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establish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an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association.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77169" y="1075545"/>
            <a:ext cx="419295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251" y="1766335"/>
            <a:ext cx="4033726" cy="211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shutdown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process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is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a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three-way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03399"/>
                </a:solidFill>
                <a:latin typeface="Tahoma"/>
                <a:cs typeface="Tahoma"/>
              </a:rPr>
              <a:t>handshake.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58231" y="278516"/>
            <a:ext cx="4578408" cy="533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82a1fe"/>
                </a:solidFill>
                <a:latin typeface="Tahoma"/>
                <a:cs typeface="Tahoma"/>
              </a:rPr>
              <a:t>Redundancy</a:t>
            </a:r>
            <a:r>
              <a:rPr dirty="0" sz="4000">
                <a:solidFill>
                  <a:srgbClr val="82a1fe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82a1fe"/>
                </a:solidFill>
                <a:latin typeface="Tahoma"/>
                <a:cs typeface="Tahoma"/>
              </a:rPr>
              <a:t>built</a:t>
            </a:r>
            <a:r>
              <a:rPr dirty="0" sz="4000">
                <a:solidFill>
                  <a:srgbClr val="82a1fe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82a1fe"/>
                </a:solidFill>
                <a:latin typeface="Tahoma"/>
                <a:cs typeface="Tahoma"/>
              </a:rPr>
              <a:t>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3019" y="1255386"/>
            <a:ext cx="2107636" cy="663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Multihoming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can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be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established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time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of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init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ack.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3019" y="2108826"/>
            <a:ext cx="1317550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This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is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how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we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019" y="2322186"/>
            <a:ext cx="1811808" cy="663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dynamically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build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redundant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route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from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Cell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Site,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to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MME.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3019" y="3175626"/>
            <a:ext cx="1871162" cy="45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Redundant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route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start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heart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beat.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18467" y="125300"/>
            <a:ext cx="6488856" cy="858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89212" marR="0">
              <a:lnSpc>
                <a:spcPts val="3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443fe"/>
                </a:solidFill>
                <a:latin typeface="Tahoma"/>
                <a:cs typeface="Tahoma"/>
              </a:rPr>
              <a:t>SCTP</a:t>
            </a:r>
          </a:p>
          <a:p>
            <a:pPr marL="0" marR="0">
              <a:lnSpc>
                <a:spcPts val="2342"/>
              </a:lnSpc>
              <a:spcBef>
                <a:spcPts val="264"/>
              </a:spcBef>
              <a:spcAft>
                <a:spcPts val="0"/>
              </a:spcAft>
            </a:pP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Stream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Control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Transmission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Protocol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443fe"/>
                </a:solidFill>
                <a:latin typeface="Tahoma"/>
                <a:cs typeface="Tahoma"/>
              </a:rPr>
              <a:t>RFC4960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7495" y="1077215"/>
            <a:ext cx="2838298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  <a:r>
              <a:rPr dirty="0" sz="2800" spc="1519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Selective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Ack’s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0095" y="1388848"/>
            <a:ext cx="259109" cy="11639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  <a:p>
            <a:pPr marL="0" marR="0">
              <a:lnSpc>
                <a:spcPts val="2681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4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  <a:p>
            <a:pPr marL="0" marR="0">
              <a:lnSpc>
                <a:spcPts val="2681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4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91095" y="1547498"/>
            <a:ext cx="6649763" cy="351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acknowledgements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carry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all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Transmission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Sequence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Number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(TSN)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numbers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that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have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been</a:t>
            </a:r>
          </a:p>
          <a:p>
            <a:pPr marL="0" marR="0">
              <a:lnSpc>
                <a:spcPts val="1171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received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by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one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side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with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them.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91095" y="1940182"/>
            <a:ext cx="6738456" cy="351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That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is,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there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is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Cumulative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TSN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Ack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value,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that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indicates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all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data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that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has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successfully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been</a:t>
            </a:r>
          </a:p>
          <a:p>
            <a:pPr marL="0" marR="0">
              <a:lnSpc>
                <a:spcPts val="1171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reassembled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at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receivers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side.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91095" y="2332866"/>
            <a:ext cx="7115750" cy="351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there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are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Gap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Blocks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that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indicate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which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segments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of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data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chunks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have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arrived,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with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some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data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chunks</a:t>
            </a:r>
          </a:p>
          <a:p>
            <a:pPr marL="0" marR="0">
              <a:lnSpc>
                <a:spcPts val="1171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missing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in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between.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7495" y="2766315"/>
            <a:ext cx="3029769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  <a:r>
              <a:rPr dirty="0" sz="2800" spc="1519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Path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003399"/>
                </a:solidFill>
                <a:latin typeface="Tahoma"/>
                <a:cs typeface="Tahoma"/>
              </a:rPr>
              <a:t>Monitoring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0095" y="3077947"/>
            <a:ext cx="259109" cy="7713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  <a:p>
            <a:pPr marL="0" marR="0">
              <a:lnSpc>
                <a:spcPts val="2681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4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91095" y="3236598"/>
            <a:ext cx="6772485" cy="351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HEARTBEAT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chunks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are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sent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over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all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paths.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Each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HEARTBEAT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chunk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has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to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be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acknowledged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by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</a:t>
            </a:r>
          </a:p>
          <a:p>
            <a:pPr marL="0" marR="0">
              <a:lnSpc>
                <a:spcPts val="1171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HEARTBEAT-ACK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chunk.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91095" y="3629282"/>
            <a:ext cx="3389944" cy="1868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Each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path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is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assigned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state: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active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or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inactive.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10095" y="3698723"/>
            <a:ext cx="259109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99"/>
                </a:solidFill>
                <a:latin typeface="OUDRTL+ArialMT"/>
                <a:cs typeface="OUDRTL+ArialMT"/>
              </a:rPr>
              <a:t>•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91095" y="3857374"/>
            <a:ext cx="7079488" cy="5160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number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of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events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in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which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heartbeats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were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not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acknowledged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within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certain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time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or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number</a:t>
            </a:r>
          </a:p>
          <a:p>
            <a:pPr marL="0" marR="0">
              <a:lnSpc>
                <a:spcPts val="1171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of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retransmission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events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exceeds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certain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configurable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limit,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peer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endpoint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is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considered</a:t>
            </a:r>
          </a:p>
          <a:p>
            <a:pPr marL="0" marR="0">
              <a:lnSpc>
                <a:spcPts val="1171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unreachable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and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the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association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will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be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terminated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via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an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ABORT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3399"/>
                </a:solidFill>
                <a:latin typeface="Tahoma"/>
                <a:cs typeface="Tahoma"/>
              </a:rPr>
              <a:t>chunk.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29675" y="431100"/>
            <a:ext cx="5398925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373a"/>
                </a:solidFill>
                <a:latin typeface="WKEJNU+Arial-BoldMT"/>
                <a:cs typeface="WKEJNU+Arial-BoldMT"/>
              </a:rPr>
              <a:t>Selective</a:t>
            </a:r>
            <a:r>
              <a:rPr dirty="0" sz="2400" b="1">
                <a:solidFill>
                  <a:srgbClr val="32373a"/>
                </a:solidFill>
                <a:latin typeface="WKEJNU+Arial-BoldMT"/>
                <a:cs typeface="WKEJNU+Arial-BoldMT"/>
              </a:rPr>
              <a:t> </a:t>
            </a:r>
            <a:r>
              <a:rPr dirty="0" sz="2400" b="1">
                <a:solidFill>
                  <a:srgbClr val="32373a"/>
                </a:solidFill>
                <a:latin typeface="WKEJNU+Arial-BoldMT"/>
                <a:cs typeface="WKEJNU+Arial-BoldMT"/>
              </a:rPr>
              <a:t>Acknowledgement</a:t>
            </a:r>
            <a:r>
              <a:rPr dirty="0" sz="2400" b="1">
                <a:solidFill>
                  <a:srgbClr val="32373a"/>
                </a:solidFill>
                <a:latin typeface="WKEJNU+Arial-BoldMT"/>
                <a:cs typeface="WKEJNU+Arial-BoldMT"/>
              </a:rPr>
              <a:t> </a:t>
            </a:r>
            <a:r>
              <a:rPr dirty="0" sz="2400" b="1">
                <a:solidFill>
                  <a:srgbClr val="32373a"/>
                </a:solidFill>
                <a:latin typeface="WKEJNU+Arial-BoldMT"/>
                <a:cs typeface="WKEJNU+Arial-BoldMT"/>
              </a:rPr>
              <a:t>(SACK)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7169" y="1075545"/>
            <a:ext cx="419295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#sf2</a:t>
            </a:r>
          </a:p>
          <a:p>
            <a:pPr marL="1905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KEJNU+Arial-BoldMT"/>
                <a:cs typeface="WKEJNU+Arial-BoldMT"/>
              </a:rPr>
              <a:t>4us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44640" y="4743951"/>
            <a:ext cx="350167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UDRTL+ArialMT"/>
                <a:cs typeface="OUDRTL+ArialMT"/>
              </a:rPr>
              <a:t>13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Administrator</cp:lastModifiedBy>
  <cp:revision>1</cp:revision>
  <dcterms:modified xsi:type="dcterms:W3CDTF">2024-06-19T08:41:57-05:00</dcterms:modified>
</cp:coreProperties>
</file>