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64" r:id="rId6"/>
    <p:sldId id="267" r:id="rId7"/>
    <p:sldId id="265" r:id="rId8"/>
    <p:sldId id="268" r:id="rId9"/>
    <p:sldId id="260" r:id="rId10"/>
    <p:sldId id="270" r:id="rId11"/>
    <p:sldId id="269" r:id="rId12"/>
    <p:sldId id="282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81" r:id="rId32"/>
    <p:sldId id="263" r:id="rId33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a90o+t5cU2KXXlS3PkTE3oV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B0"/>
    <a:srgbClr val="000000"/>
    <a:srgbClr val="5B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F41C8-C100-A618-462D-379B9CB47A9D}" v="3" dt="2024-06-19T14:54:54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7"/>
    <p:restoredTop sz="94694"/>
  </p:normalViewPr>
  <p:slideViewPr>
    <p:cSldViewPr snapToGrid="0">
      <p:cViewPr varScale="1">
        <p:scale>
          <a:sx n="50" d="100"/>
          <a:sy n="50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1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install Wireshark/</a:t>
            </a:r>
            <a:r>
              <a:rPr lang="en-US" dirty="0" err="1"/>
              <a:t>tshark</a:t>
            </a:r>
            <a:r>
              <a:rPr lang="en-US" dirty="0"/>
              <a:t>!</a:t>
            </a:r>
          </a:p>
          <a:p>
            <a:r>
              <a:rPr lang="en-US" dirty="0"/>
              <a:t>Security: installing packet capture software on compromised system tips off intruders</a:t>
            </a:r>
          </a:p>
        </p:txBody>
      </p:sp>
    </p:spTree>
    <p:extLst>
      <p:ext uri="{BB962C8B-B14F-4D97-AF65-F5344CB8AC3E}">
        <p14:creationId xmlns:p14="http://schemas.microsoft.com/office/powerpoint/2010/main" val="52226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mention, Cloud Provider capture agent</a:t>
            </a:r>
          </a:p>
        </p:txBody>
      </p:sp>
    </p:spTree>
    <p:extLst>
      <p:ext uri="{BB962C8B-B14F-4D97-AF65-F5344CB8AC3E}">
        <p14:creationId xmlns:p14="http://schemas.microsoft.com/office/powerpoint/2010/main" val="83801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packet can only be mirrored once, and sent to a single destination.</a:t>
            </a:r>
          </a:p>
        </p:txBody>
      </p:sp>
    </p:spTree>
    <p:extLst>
      <p:ext uri="{BB962C8B-B14F-4D97-AF65-F5344CB8AC3E}">
        <p14:creationId xmlns:p14="http://schemas.microsoft.com/office/powerpoint/2010/main" val="404759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AWS VPC Mirror not supported on all instance types</a:t>
            </a:r>
          </a:p>
        </p:txBody>
      </p:sp>
    </p:spTree>
    <p:extLst>
      <p:ext uri="{BB962C8B-B14F-4D97-AF65-F5344CB8AC3E}">
        <p14:creationId xmlns:p14="http://schemas.microsoft.com/office/powerpoint/2010/main" val="328120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7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Where in Cloud should we capture? Is Cloud architecture different?</a:t>
            </a: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surprise, obviously Cloud does have Packets. So why would someone say that?</a:t>
            </a:r>
          </a:p>
        </p:txBody>
      </p:sp>
    </p:spTree>
    <p:extLst>
      <p:ext uri="{BB962C8B-B14F-4D97-AF65-F5344CB8AC3E}">
        <p14:creationId xmlns:p14="http://schemas.microsoft.com/office/powerpoint/2010/main" val="308192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Were they serious?</a:t>
            </a:r>
          </a:p>
        </p:txBody>
      </p:sp>
    </p:spTree>
    <p:extLst>
      <p:ext uri="{BB962C8B-B14F-4D97-AF65-F5344CB8AC3E}">
        <p14:creationId xmlns:p14="http://schemas.microsoft.com/office/powerpoint/2010/main" val="243036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don’t have to worry about Packets in Cloud”</a:t>
            </a:r>
          </a:p>
          <a:p>
            <a:r>
              <a:rPr lang="en-US" dirty="0"/>
              <a:t>Even those who know that Cloud has packets may overestimate how much CSPs do for you</a:t>
            </a:r>
          </a:p>
        </p:txBody>
      </p:sp>
    </p:spTree>
    <p:extLst>
      <p:ext uri="{BB962C8B-B14F-4D97-AF65-F5344CB8AC3E}">
        <p14:creationId xmlns:p14="http://schemas.microsoft.com/office/powerpoint/2010/main" val="52830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Why do we capture packets? On Prem? Do we need to capture in Cloud?</a:t>
            </a: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capture packet on-prem? Incomplete list. Audience survey. Which of these things are still our responsibility in Cloud?</a:t>
            </a:r>
          </a:p>
        </p:txBody>
      </p:sp>
    </p:spTree>
    <p:extLst>
      <p:ext uri="{BB962C8B-B14F-4D97-AF65-F5344CB8AC3E}">
        <p14:creationId xmlns:p14="http://schemas.microsoft.com/office/powerpoint/2010/main" val="218427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on-prem data centers, the owner is responsible for everything. What are Cloud Providers offloading? Shared Responsibility Model</a:t>
            </a:r>
          </a:p>
        </p:txBody>
      </p:sp>
    </p:spTree>
    <p:extLst>
      <p:ext uri="{BB962C8B-B14F-4D97-AF65-F5344CB8AC3E}">
        <p14:creationId xmlns:p14="http://schemas.microsoft.com/office/powerpoint/2010/main" val="112032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to capture packets in Cloud? Yes.</a:t>
            </a:r>
          </a:p>
          <a:p>
            <a:r>
              <a:rPr lang="en-US" dirty="0"/>
              <a:t>Can we capture in Cloud?</a:t>
            </a:r>
          </a:p>
        </p:txBody>
      </p:sp>
    </p:spTree>
    <p:extLst>
      <p:ext uri="{BB962C8B-B14F-4D97-AF65-F5344CB8AC3E}">
        <p14:creationId xmlns:p14="http://schemas.microsoft.com/office/powerpoint/2010/main" val="14487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How do we capture Packets? Compare on prem with Cloud</a:t>
            </a:r>
            <a:endParaRPr dirty="0"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bg>
      <p:bgPr>
        <a:solidFill>
          <a:srgbClr val="0443FE">
            <a:alpha val="682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0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15" name="Google Shape;15;p10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32373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>
                <a:solidFill>
                  <a:srgbClr val="32373A"/>
                </a:solidFill>
              </a:endParaRPr>
            </a:p>
          </p:txBody>
        </p:sp>
        <p:pic>
          <p:nvPicPr>
            <p:cNvPr id="16" name="Google Shape;16;p10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20236632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5466601" y="9842649"/>
            <a:ext cx="5689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 and A">
  <p:cSld name="Q and 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42" name="Google Shape;42;p1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43" name="Google Shape;43;p15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5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045" y="-15586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/>
          <p:nvPr/>
        </p:nvSpPr>
        <p:spPr>
          <a:xfrm rot="10800000" flipH="1">
            <a:off x="8484831" y="4641651"/>
            <a:ext cx="14256942" cy="44326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68" y="0"/>
                </a:moveTo>
                <a:cubicBezTo>
                  <a:pt x="4269" y="0"/>
                  <a:pt x="3863" y="1304"/>
                  <a:pt x="3863" y="2911"/>
                </a:cubicBezTo>
                <a:lnTo>
                  <a:pt x="3863" y="16046"/>
                </a:lnTo>
                <a:lnTo>
                  <a:pt x="0" y="20405"/>
                </a:lnTo>
                <a:lnTo>
                  <a:pt x="3869" y="18863"/>
                </a:lnTo>
                <a:cubicBezTo>
                  <a:pt x="3897" y="20388"/>
                  <a:pt x="4287" y="21600"/>
                  <a:pt x="4768" y="21600"/>
                </a:cubicBezTo>
                <a:lnTo>
                  <a:pt x="20695" y="21600"/>
                </a:lnTo>
                <a:cubicBezTo>
                  <a:pt x="21195" y="21600"/>
                  <a:pt x="21600" y="20296"/>
                  <a:pt x="21600" y="18689"/>
                </a:cubicBezTo>
                <a:lnTo>
                  <a:pt x="21600" y="2911"/>
                </a:lnTo>
                <a:cubicBezTo>
                  <a:pt x="21600" y="1304"/>
                  <a:pt x="21195" y="0"/>
                  <a:pt x="20695" y="0"/>
                </a:cubicBezTo>
                <a:lnTo>
                  <a:pt x="4768" y="0"/>
                </a:lnTo>
                <a:close/>
              </a:path>
            </a:pathLst>
          </a:custGeom>
          <a:solidFill>
            <a:srgbClr val="FFFFFF"/>
          </a:soli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2524050" y="6038900"/>
            <a:ext cx="9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0B0"/>
              </a:buClr>
              <a:buSzPts val="9800"/>
              <a:buFont typeface="Arial"/>
              <a:buNone/>
            </a:pPr>
            <a:r>
              <a:rPr lang="en-US" sz="9800" b="1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rPr>
              <a:t>Time for Q &amp; A</a:t>
            </a:r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w Topic">
  <p:cSld name="New Topic">
    <p:bg>
      <p:bgPr>
        <a:solidFill>
          <a:srgbClr val="0060B0">
            <a:alpha val="48180"/>
          </a:srgb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24" name="Google Shape;24;p12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25" name="Google Shape;25;p12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>
                <a:solidFill>
                  <a:srgbClr val="FEFDF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20236631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7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7400"/>
              <a:buFont typeface="Arial"/>
              <a:buNone/>
              <a:defRPr sz="7400" b="0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9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9" name="Google Shape;9;p9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10" name="Google Shape;10;p9" descr="Untitled-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9"/>
          <p:cNvSpPr txBox="1"/>
          <p:nvPr/>
        </p:nvSpPr>
        <p:spPr>
          <a:xfrm>
            <a:off x="10669593" y="11324271"/>
            <a:ext cx="3730078" cy="22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-105474" y="12276170"/>
            <a:ext cx="24490850" cy="1484593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r>
              <a:rPr lang="en-US" sz="4800" b="0" i="0" u="none" strike="noStrike" cap="none" dirty="0" err="1">
                <a:solidFill>
                  <a:srgbClr val="FEFDFA"/>
                </a:solidFill>
                <a:latin typeface="Arial"/>
                <a:cs typeface="Arial"/>
                <a:sym typeface="Arial"/>
              </a:rPr>
              <a:t>www.endace.com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sv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34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33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34.svg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33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6.sv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53" name="Google Shape;53;p1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54" name="Google Shape;54;p1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/>
          <p:nvPr/>
        </p:nvSpPr>
        <p:spPr>
          <a:xfrm>
            <a:off x="851843" y="6889965"/>
            <a:ext cx="22787091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AU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Stephen Donnelly</a:t>
            </a:r>
            <a:endParaRPr dirty="0">
              <a:solidFill>
                <a:srgbClr val="32373A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00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CTO Endace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095619" y="1049452"/>
            <a:ext cx="16968700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AU" sz="13800" b="1" i="0" u="none" strike="noStrike" cap="none" dirty="0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rPr>
              <a:t>Cloud doesn’t have Packets!</a:t>
            </a:r>
            <a:endParaRPr dirty="0">
              <a:solidFill>
                <a:srgbClr val="32373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00"/>
              </a:buClr>
              <a:buSzPts val="10000"/>
              <a:buFont typeface="Arial"/>
              <a:buNone/>
            </a:pPr>
            <a:r>
              <a:rPr lang="en-US" sz="10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Right?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dirty="0">
                <a:solidFill>
                  <a:srgbClr val="FEFDFA"/>
                </a:solidFill>
              </a:rPr>
              <a:t>How?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3BCF8-F86A-1CE8-8BB3-C0EFE53A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Capture software on Client/Server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Passive/Active Tap*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Port Mirror on Switch/Firewall/Router*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Network Packet Broker*</a:t>
            </a:r>
          </a:p>
          <a:p>
            <a:pPr marL="914400" indent="-685800"/>
            <a:r>
              <a:rPr lang="en-US" sz="7100" dirty="0"/>
              <a:t>	</a:t>
            </a:r>
            <a:r>
              <a:rPr lang="en-US" sz="7100" dirty="0">
                <a:solidFill>
                  <a:srgbClr val="0060B0"/>
                </a:solidFill>
              </a:rPr>
              <a:t>*Plus capture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C1598-8F6E-209D-EC27-E1A71C87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capture packets:</a:t>
            </a:r>
            <a:br>
              <a:rPr lang="en-US" dirty="0"/>
            </a:br>
            <a:r>
              <a:rPr lang="en-US" dirty="0"/>
              <a:t>On premise</a:t>
            </a:r>
          </a:p>
        </p:txBody>
      </p:sp>
    </p:spTree>
    <p:extLst>
      <p:ext uri="{BB962C8B-B14F-4D97-AF65-F5344CB8AC3E}">
        <p14:creationId xmlns:p14="http://schemas.microsoft.com/office/powerpoint/2010/main" val="164657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63BCF8-F86A-1CE8-8BB3-C0EFE53A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889000" indent="-6604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Capture software/Agent on Client/Server</a:t>
            </a:r>
          </a:p>
          <a:p>
            <a:pPr marL="889000" indent="-6604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Cloud Provider Traffic Mirror service*</a:t>
            </a:r>
          </a:p>
          <a:p>
            <a:pPr marL="889000" indent="-6604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Cloud Packet Broker*</a:t>
            </a:r>
          </a:p>
          <a:p>
            <a:pPr marL="889000" indent="-6604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800" dirty="0"/>
              <a:t>Bump-in-the-wire*</a:t>
            </a:r>
          </a:p>
          <a:p>
            <a:pPr marL="889000" indent="-660400"/>
            <a:r>
              <a:rPr lang="en-US" sz="7800" dirty="0"/>
              <a:t>	</a:t>
            </a:r>
            <a:r>
              <a:rPr lang="en-US" sz="7100" dirty="0">
                <a:solidFill>
                  <a:srgbClr val="0060B0"/>
                </a:solidFill>
              </a:rPr>
              <a:t>*Plus capture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C1598-8F6E-209D-EC27-E1A71C87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capture packets:</a:t>
            </a:r>
            <a:br>
              <a:rPr lang="en-US" dirty="0"/>
            </a:br>
            <a:r>
              <a:rPr lang="en-US" dirty="0"/>
              <a:t>In Cloud</a:t>
            </a:r>
          </a:p>
        </p:txBody>
      </p:sp>
    </p:spTree>
    <p:extLst>
      <p:ext uri="{BB962C8B-B14F-4D97-AF65-F5344CB8AC3E}">
        <p14:creationId xmlns:p14="http://schemas.microsoft.com/office/powerpoint/2010/main" val="158901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3F68C6-2C18-BA49-8B5E-EE57B2776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705" y="3031670"/>
            <a:ext cx="22934890" cy="8787394"/>
          </a:xfrm>
        </p:spPr>
        <p:txBody>
          <a:bodyPr tIns="180000" rIns="180000" anchor="t">
            <a:normAutofit fontScale="47500" lnSpcReduction="20000"/>
          </a:bodyPr>
          <a:lstStyle/>
          <a:p>
            <a:r>
              <a:rPr lang="en-US" sz="15200" dirty="0"/>
              <a:t>Same issues as on physical machines: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Access/Permission to install software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NIC Segmentation/Receive Offloads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Unset checksums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Poor timestamps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Can affect Server/Client behavior or performance</a:t>
            </a:r>
          </a:p>
          <a:p>
            <a:pPr marL="9144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600" dirty="0"/>
              <a:t>Ad hoc deployment - after the fact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20809B-36BC-A2F1-9E03-15922663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Software</a:t>
            </a:r>
          </a:p>
        </p:txBody>
      </p:sp>
    </p:spTree>
    <p:extLst>
      <p:ext uri="{BB962C8B-B14F-4D97-AF65-F5344CB8AC3E}">
        <p14:creationId xmlns:p14="http://schemas.microsoft.com/office/powerpoint/2010/main" val="398791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3FA4-A009-2F89-E460-E32BC588C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705" y="3158078"/>
            <a:ext cx="22934890" cy="8551322"/>
          </a:xfrm>
        </p:spPr>
        <p:txBody>
          <a:bodyPr lIns="216000" tIns="180000" bIns="180000" anchor="t">
            <a:normAutofit fontScale="40000" lnSpcReduction="20000"/>
          </a:bodyPr>
          <a:lstStyle/>
          <a:p>
            <a:r>
              <a:rPr lang="en-US" sz="18000" dirty="0"/>
              <a:t>Capture software installed into VM/Instance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Capture traffic locally and send to remote collector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On-demand, triggered, or continuous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Same limitations as Software capture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Adds network traffic</a:t>
            </a:r>
          </a:p>
          <a:p>
            <a:pPr>
              <a:spcBef>
                <a:spcPts val="3000"/>
              </a:spcBef>
            </a:pPr>
            <a:r>
              <a:rPr lang="en-US" sz="18000" dirty="0"/>
              <a:t>Cloud Packet Brokers support Virtual Tap Agents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Introduces additional costs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12500" dirty="0"/>
              <a:t>Decryption*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834D6-68D3-C757-7E85-3DEB93E2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Agents</a:t>
            </a:r>
          </a:p>
        </p:txBody>
      </p:sp>
    </p:spTree>
    <p:extLst>
      <p:ext uri="{BB962C8B-B14F-4D97-AF65-F5344CB8AC3E}">
        <p14:creationId xmlns:p14="http://schemas.microsoft.com/office/powerpoint/2010/main" val="389993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FA9EBE-BA84-1586-A1C7-5E853264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555" y="4319007"/>
            <a:ext cx="22934890" cy="7863634"/>
          </a:xfrm>
        </p:spPr>
        <p:txBody>
          <a:bodyPr>
            <a:normAutofit fontScale="92500" lnSpcReduction="20000"/>
          </a:bodyPr>
          <a:lstStyle/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Installed via Agent Extensions (Windows and Linux)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Captures to local file and optionally Azure Blob storage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Captures on all VM interfaces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Supports filters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Defaults to 1GB or 5hrs (max), then copies to Blob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7100" dirty="0"/>
              <a:t>Not suitable for continuous capture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A0C513-C88B-AC27-F9D0-5A1CAA77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Agents: Azure Network Watcher – Packet Capture</a:t>
            </a:r>
          </a:p>
        </p:txBody>
      </p:sp>
    </p:spTree>
    <p:extLst>
      <p:ext uri="{BB962C8B-B14F-4D97-AF65-F5344CB8AC3E}">
        <p14:creationId xmlns:p14="http://schemas.microsoft.com/office/powerpoint/2010/main" val="205073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79531-4469-6677-5340-4D7091C4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555" y="3658607"/>
            <a:ext cx="13995492" cy="7863634"/>
          </a:xfrm>
        </p:spPr>
        <p:txBody>
          <a:bodyPr>
            <a:normAutofit fontScale="77500" lnSpcReduction="20000"/>
          </a:bodyPr>
          <a:lstStyle/>
          <a:p>
            <a:pPr marL="203200" indent="25400"/>
            <a:r>
              <a:rPr lang="en-US" sz="9300" dirty="0"/>
              <a:t>Three components:</a:t>
            </a:r>
          </a:p>
          <a:p>
            <a:pPr marL="2159000" indent="-11430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8500" dirty="0"/>
              <a:t>Source</a:t>
            </a:r>
          </a:p>
          <a:p>
            <a:pPr marL="2159000" indent="-11430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8500" dirty="0"/>
              <a:t>Session</a:t>
            </a:r>
          </a:p>
          <a:p>
            <a:pPr marL="2159000" indent="-11430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8500" dirty="0"/>
              <a:t>Target</a:t>
            </a:r>
          </a:p>
          <a:p>
            <a:pPr marL="203200" indent="25400"/>
            <a:r>
              <a:rPr lang="en-US" sz="9300" dirty="0"/>
              <a:t>Mirrored traffic consumes instance bandwidth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65EB6-A2CC-5814-5937-D390BA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Traffic Mirror</a:t>
            </a:r>
          </a:p>
        </p:txBody>
      </p:sp>
      <p:pic>
        <p:nvPicPr>
          <p:cNvPr id="5" name="Picture 2" descr="&#10;        A traffic mirror session where the mirror target is an EC2 instance.&#10;      ">
            <a:extLst>
              <a:ext uri="{FF2B5EF4-FFF2-40B4-BE49-F238E27FC236}">
                <a16:creationId xmlns:a16="http://schemas.microsoft.com/office/drawing/2014/main" id="{71933C07-5E67-67B4-E858-835686AE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78" y="4034424"/>
            <a:ext cx="12086896" cy="7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C79531-4469-6677-5340-4D7091C4F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65EB6-A2CC-5814-5937-D390BA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Traffic Mirror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683B1-6490-32F8-6145-A1C60689B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03909"/>
              </p:ext>
            </p:extLst>
          </p:nvPr>
        </p:nvGraphicFramePr>
        <p:xfrm>
          <a:off x="732705" y="3658606"/>
          <a:ext cx="22926740" cy="8416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85348">
                  <a:extLst>
                    <a:ext uri="{9D8B030D-6E8A-4147-A177-3AD203B41FA5}">
                      <a16:colId xmlns:a16="http://schemas.microsoft.com/office/drawing/2014/main" val="3576443342"/>
                    </a:ext>
                  </a:extLst>
                </a:gridCol>
                <a:gridCol w="4585348">
                  <a:extLst>
                    <a:ext uri="{9D8B030D-6E8A-4147-A177-3AD203B41FA5}">
                      <a16:colId xmlns:a16="http://schemas.microsoft.com/office/drawing/2014/main" val="2220914228"/>
                    </a:ext>
                  </a:extLst>
                </a:gridCol>
                <a:gridCol w="4585348">
                  <a:extLst>
                    <a:ext uri="{9D8B030D-6E8A-4147-A177-3AD203B41FA5}">
                      <a16:colId xmlns:a16="http://schemas.microsoft.com/office/drawing/2014/main" val="3742450069"/>
                    </a:ext>
                  </a:extLst>
                </a:gridCol>
                <a:gridCol w="4585348">
                  <a:extLst>
                    <a:ext uri="{9D8B030D-6E8A-4147-A177-3AD203B41FA5}">
                      <a16:colId xmlns:a16="http://schemas.microsoft.com/office/drawing/2014/main" val="977511984"/>
                    </a:ext>
                  </a:extLst>
                </a:gridCol>
                <a:gridCol w="4585348">
                  <a:extLst>
                    <a:ext uri="{9D8B030D-6E8A-4147-A177-3AD203B41FA5}">
                      <a16:colId xmlns:a16="http://schemas.microsoft.com/office/drawing/2014/main" val="821096438"/>
                    </a:ext>
                  </a:extLst>
                </a:gridCol>
              </a:tblGrid>
              <a:tr h="1205024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AWS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Azure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Oracle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Google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65390"/>
                  </a:ext>
                </a:extLst>
              </a:tr>
              <a:tr h="1205024">
                <a:tc>
                  <a:txBody>
                    <a:bodyPr/>
                    <a:lstStyle/>
                    <a:p>
                      <a:r>
                        <a:rPr lang="en-US" sz="4800" dirty="0"/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VPC Mirror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Virtual network TAP Preview (on hold)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VTAP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Packet Mirroring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006610"/>
                  </a:ext>
                </a:extLst>
              </a:tr>
              <a:tr h="1877645">
                <a:tc>
                  <a:txBody>
                    <a:bodyPr/>
                    <a:lstStyle/>
                    <a:p>
                      <a:r>
                        <a:rPr lang="en-US" sz="4800" dirty="0"/>
                        <a:t>Sources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Instance-type Elastic Network Interfaces (ENI)*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Instance VNIC, Load Balancer, Database, Exadata VM Cluster, …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NZ" sz="32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Compute Engine VM instances (subnets, network tags, or instance names)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521704"/>
                  </a:ext>
                </a:extLst>
              </a:tr>
              <a:tr h="1429252">
                <a:tc>
                  <a:txBody>
                    <a:bodyPr/>
                    <a:lstStyle/>
                    <a:p>
                      <a:r>
                        <a:rPr lang="en-US" sz="4800" dirty="0"/>
                        <a:t>Destinations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Instance ENI, Network Load Balancer, Gateway Load Balancer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Network Load Balancer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Internal Load Balancer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07206"/>
                  </a:ext>
                </a:extLst>
              </a:tr>
              <a:tr h="1205024">
                <a:tc>
                  <a:txBody>
                    <a:bodyPr/>
                    <a:lstStyle/>
                    <a:p>
                      <a:r>
                        <a:rPr lang="en-US" sz="4800" dirty="0"/>
                        <a:t>Mirror Priority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Lower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Lower (default) or Production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Production?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49713"/>
                  </a:ext>
                </a:extLst>
              </a:tr>
              <a:tr h="1205024">
                <a:tc>
                  <a:txBody>
                    <a:bodyPr/>
                    <a:lstStyle/>
                    <a:p>
                      <a:r>
                        <a:rPr lang="en-US" sz="4800" dirty="0"/>
                        <a:t>Encapsulation</a:t>
                      </a: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VXLAN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VXLAN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61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52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ACE401-924C-1874-F66C-8A3960D64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6744"/>
          <a:stretch/>
        </p:blipFill>
        <p:spPr bwMode="auto">
          <a:xfrm>
            <a:off x="8139200" y="4393476"/>
            <a:ext cx="15520246" cy="78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C308F-FE89-3DB4-8F44-9E8887D34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3099807"/>
            <a:ext cx="23799799" cy="7863634"/>
          </a:xfrm>
        </p:spPr>
        <p:txBody>
          <a:bodyPr tIns="108000" bIns="108000" anchor="t">
            <a:normAutofit fontScale="25000" lnSpcReduction="20000"/>
          </a:bodyPr>
          <a:lstStyle/>
          <a:p>
            <a:r>
              <a:rPr lang="en-US" sz="27200" dirty="0"/>
              <a:t>Aggregate traffic from Agents or Traffic Mirrors May provide:</a:t>
            </a:r>
          </a:p>
          <a:p>
            <a:pPr marL="889000" indent="-660400">
              <a:lnSpc>
                <a:spcPct val="120000"/>
              </a:lnSpc>
              <a:spcBef>
                <a:spcPts val="6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endParaRPr lang="en-US" sz="24000" dirty="0"/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Load Balancing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	De-duplication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	Replication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	Filtering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	Truncation</a:t>
            </a:r>
          </a:p>
          <a:p>
            <a:pPr marL="889000" indent="-660400">
              <a:lnSpc>
                <a:spcPct val="120000"/>
              </a:lnSpc>
              <a:spcBef>
                <a:spcPts val="1200"/>
              </a:spcBef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24000" dirty="0"/>
              <a:t>	Decryption*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CF43C-47F1-437A-2D01-1E1BC0A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Packet Brokers</a:t>
            </a:r>
          </a:p>
        </p:txBody>
      </p:sp>
    </p:spTree>
    <p:extLst>
      <p:ext uri="{BB962C8B-B14F-4D97-AF65-F5344CB8AC3E}">
        <p14:creationId xmlns:p14="http://schemas.microsoft.com/office/powerpoint/2010/main" val="11347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D006D-A5FA-3DC5-DA47-2B16DA2FF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705" y="3052190"/>
            <a:ext cx="22643191" cy="9114410"/>
          </a:xfrm>
        </p:spPr>
        <p:txBody>
          <a:bodyPr>
            <a:normAutofit fontScale="55000" lnSpcReduction="20000"/>
          </a:bodyPr>
          <a:lstStyle/>
          <a:p>
            <a:pPr marL="203200" indent="25400"/>
            <a:r>
              <a:rPr lang="en-US" sz="13100" dirty="0"/>
              <a:t>Inline capture or mirroring by an existing or new network element:</a:t>
            </a:r>
          </a:p>
          <a:p>
            <a:pPr marL="8890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dirty="0"/>
              <a:t>Router</a:t>
            </a:r>
          </a:p>
          <a:p>
            <a:pPr marL="8890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dirty="0"/>
              <a:t>Firewall</a:t>
            </a:r>
          </a:p>
          <a:p>
            <a:pPr marL="8890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dirty="0"/>
              <a:t>Route Traffic with User</a:t>
            </a:r>
          </a:p>
          <a:p>
            <a:pPr marL="889000" indent="-685800">
              <a:buClr>
                <a:srgbClr val="0060B0"/>
              </a:buClr>
              <a:buSzPct val="50000"/>
            </a:pPr>
            <a:r>
              <a:rPr lang="en-US" dirty="0"/>
              <a:t>	Defined Routes</a:t>
            </a:r>
          </a:p>
          <a:p>
            <a:pPr marL="8890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dirty="0"/>
              <a:t>Local Capture or Mirror</a:t>
            </a:r>
          </a:p>
          <a:p>
            <a:pPr marL="889000" indent="-68580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dirty="0"/>
              <a:t>Decryption*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5010EB-B7DD-46AA-7E2C-78CB2D7E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Bump-in-the-wire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6F3BD92-9F1F-5AB9-FF39-77E1320837AD}"/>
              </a:ext>
            </a:extLst>
          </p:cNvPr>
          <p:cNvGrpSpPr/>
          <p:nvPr/>
        </p:nvGrpSpPr>
        <p:grpSpPr>
          <a:xfrm>
            <a:off x="8723636" y="5595070"/>
            <a:ext cx="15410259" cy="5872363"/>
            <a:chOff x="11191096" y="4715435"/>
            <a:chExt cx="12468347" cy="475129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9933DD-BECF-18EE-A34B-346459EB5259}"/>
                </a:ext>
              </a:extLst>
            </p:cNvPr>
            <p:cNvSpPr/>
            <p:nvPr/>
          </p:nvSpPr>
          <p:spPr>
            <a:xfrm>
              <a:off x="11191096" y="4715435"/>
              <a:ext cx="12468347" cy="475129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3AD66F88-5D14-C0FD-93CE-023C6FAB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191096" y="4715437"/>
              <a:ext cx="575934" cy="57593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DA39A3-6F1F-7371-8BB6-3FCC1C1C20F7}"/>
                </a:ext>
              </a:extLst>
            </p:cNvPr>
            <p:cNvSpPr/>
            <p:nvPr/>
          </p:nvSpPr>
          <p:spPr>
            <a:xfrm>
              <a:off x="20041026" y="6022842"/>
              <a:ext cx="3179509" cy="3025411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 bIns="4572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Capture subnet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7BA95A2-50A2-46F2-2E7B-3DF1C7C7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0041024" y="6020263"/>
              <a:ext cx="591682" cy="59168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7C838F4-B831-09F7-D037-404005ADB5EF}"/>
                </a:ext>
              </a:extLst>
            </p:cNvPr>
            <p:cNvSpPr/>
            <p:nvPr/>
          </p:nvSpPr>
          <p:spPr>
            <a:xfrm>
              <a:off x="11767028" y="5350915"/>
              <a:ext cx="11656406" cy="391291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54F0814-EF65-3F39-C196-0750E006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767030" y="5350917"/>
              <a:ext cx="575934" cy="575934"/>
            </a:xfrm>
            <a:prstGeom prst="rect">
              <a:avLst/>
            </a:prstGeom>
          </p:spPr>
        </p:pic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1AA89D12-5149-4831-CF10-30739BB1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8897" y="8392062"/>
              <a:ext cx="1686334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Webserver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6B95355E-6EDD-ED07-40BB-53CE261B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432246" y="7716071"/>
              <a:ext cx="691120" cy="691120"/>
            </a:xfrm>
            <a:prstGeom prst="rect">
              <a:avLst/>
            </a:prstGeom>
          </p:spPr>
        </p:pic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430E202-3A65-0CE8-01AB-37F6D83C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9912" y="8392062"/>
              <a:ext cx="1686334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Firewall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0A33E070-F6C6-83E5-6907-2C0B40D77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353261" y="7716071"/>
              <a:ext cx="691120" cy="691120"/>
            </a:xfrm>
            <a:prstGeom prst="rect">
              <a:avLst/>
            </a:prstGeom>
          </p:spPr>
        </p:pic>
        <p:sp>
          <p:nvSpPr>
            <p:cNvPr id="50" name="TextBox 16">
              <a:extLst>
                <a:ext uri="{FF2B5EF4-FFF2-40B4-BE49-F238E27FC236}">
                  <a16:creationId xmlns:a16="http://schemas.microsoft.com/office/drawing/2014/main" id="{D3A17D9A-AA4E-8871-1E4F-1D0587D3F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0104" y="8392062"/>
              <a:ext cx="1686334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Capture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F6701B70-CAD1-4325-1801-64B4CCB3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73453" y="7716071"/>
              <a:ext cx="691120" cy="691120"/>
            </a:xfrm>
            <a:prstGeom prst="rect">
              <a:avLst/>
            </a:prstGeom>
          </p:spPr>
        </p:pic>
        <p:sp>
          <p:nvSpPr>
            <p:cNvPr id="52" name="TextBox 18">
              <a:extLst>
                <a:ext uri="{FF2B5EF4-FFF2-40B4-BE49-F238E27FC236}">
                  <a16:creationId xmlns:a16="http://schemas.microsoft.com/office/drawing/2014/main" id="{01D2CE90-A280-3B86-C7C2-07824682D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1193" y="8407191"/>
              <a:ext cx="711469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18E92C0C-10F7-F253-E635-D99181FA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54260" y="7716071"/>
              <a:ext cx="691120" cy="691120"/>
            </a:xfrm>
            <a:prstGeom prst="rect">
              <a:avLst/>
            </a:prstGeom>
          </p:spPr>
        </p:pic>
        <p:sp>
          <p:nvSpPr>
            <p:cNvPr id="54" name="TextBox 18">
              <a:extLst>
                <a:ext uri="{FF2B5EF4-FFF2-40B4-BE49-F238E27FC236}">
                  <a16:creationId xmlns:a16="http://schemas.microsoft.com/office/drawing/2014/main" id="{CF6EE089-F2E1-C22C-EA38-F69869CD3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7206" y="8407191"/>
              <a:ext cx="711469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0E94C47-2C13-ADB6-F0D0-2F3C33131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470273" y="7716071"/>
              <a:ext cx="691120" cy="6911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B0303C-A257-515E-AE21-7EAED3970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6716" y="8407191"/>
              <a:ext cx="711469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B3F49C5E-40AA-A0E2-53C0-12ACFEE7D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299783" y="7716071"/>
              <a:ext cx="691120" cy="691120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23BB80-5ECD-B886-88AC-E633BE05ABB1}"/>
                </a:ext>
              </a:extLst>
            </p:cNvPr>
            <p:cNvCxnSpPr>
              <a:cxnSpLocks/>
              <a:stCxn id="47" idx="3"/>
              <a:endCxn id="53" idx="1"/>
            </p:cNvCxnSpPr>
            <p:nvPr/>
          </p:nvCxnSpPr>
          <p:spPr>
            <a:xfrm>
              <a:off x="14123366" y="8061631"/>
              <a:ext cx="13089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06F40A2-CFCA-7588-82D5-A7261FB334BA}"/>
                </a:ext>
              </a:extLst>
            </p:cNvPr>
            <p:cNvCxnSpPr>
              <a:cxnSpLocks/>
              <a:stCxn id="55" idx="3"/>
              <a:endCxn id="49" idx="1"/>
            </p:cNvCxnSpPr>
            <p:nvPr/>
          </p:nvCxnSpPr>
          <p:spPr>
            <a:xfrm>
              <a:off x="17161394" y="8061631"/>
              <a:ext cx="19186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608522-66C2-51DC-06AE-93630F5CA75B}"/>
                </a:ext>
              </a:extLst>
            </p:cNvPr>
            <p:cNvCxnSpPr>
              <a:cxnSpLocks/>
              <a:stCxn id="51" idx="1"/>
              <a:endCxn id="57" idx="3"/>
            </p:cNvCxnSpPr>
            <p:nvPr/>
          </p:nvCxnSpPr>
          <p:spPr>
            <a:xfrm flipH="1">
              <a:off x="20990904" y="8061631"/>
              <a:ext cx="18255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2B811B9-DE57-CCB5-A628-A992FA07B4E5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>
              <a:off x="14945381" y="8061631"/>
              <a:ext cx="152489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8">
              <a:extLst>
                <a:ext uri="{FF2B5EF4-FFF2-40B4-BE49-F238E27FC236}">
                  <a16:creationId xmlns:a16="http://schemas.microsoft.com/office/drawing/2014/main" id="{36B35BDD-C6E2-480B-6BA2-9FA488F7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31548" y="8407191"/>
              <a:ext cx="711469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ENI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E083E271-11D6-B240-ED1A-D0E10E28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234615" y="7716071"/>
              <a:ext cx="691120" cy="691120"/>
            </a:xfrm>
            <a:prstGeom prst="rect">
              <a:avLst/>
            </a:prstGeom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3A74D43-D137-589B-A0A4-96F545A7688A}"/>
                </a:ext>
              </a:extLst>
            </p:cNvPr>
            <p:cNvCxnSpPr>
              <a:cxnSpLocks/>
            </p:cNvCxnSpPr>
            <p:nvPr/>
          </p:nvCxnSpPr>
          <p:spPr>
            <a:xfrm>
              <a:off x="18039680" y="8061631"/>
              <a:ext cx="19186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7582ED6D-AC3F-5EEA-7E78-57CB6485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348560" y="6868397"/>
              <a:ext cx="691120" cy="691120"/>
            </a:xfrm>
            <a:prstGeom prst="rect">
              <a:avLst/>
            </a:prstGeom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3464A0D-3E76-3D96-C8AA-B4ED655E9ACA}"/>
                </a:ext>
              </a:extLst>
            </p:cNvPr>
            <p:cNvCxnSpPr>
              <a:cxnSpLocks/>
              <a:stCxn id="49" idx="0"/>
              <a:endCxn id="65" idx="2"/>
            </p:cNvCxnSpPr>
            <p:nvPr/>
          </p:nvCxnSpPr>
          <p:spPr>
            <a:xfrm flipH="1" flipV="1">
              <a:off x="17694120" y="7559518"/>
              <a:ext cx="4701" cy="15655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1C9360B-3E65-13B3-C59E-B93DE07BECD0}"/>
                </a:ext>
              </a:extLst>
            </p:cNvPr>
            <p:cNvCxnSpPr>
              <a:cxnSpLocks/>
              <a:stCxn id="63" idx="3"/>
              <a:endCxn id="57" idx="1"/>
            </p:cNvCxnSpPr>
            <p:nvPr/>
          </p:nvCxnSpPr>
          <p:spPr>
            <a:xfrm>
              <a:off x="18925735" y="8061631"/>
              <a:ext cx="1374048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D0506F4A-F513-EC3A-5AC0-BD5E6B623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4775" y="5627808"/>
              <a:ext cx="2121356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Internet  gateway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F37022F2-9749-54EF-66C4-DD58378E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370061" y="4977642"/>
              <a:ext cx="691120" cy="691120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CE5733-95C6-6412-649A-5C584468DF7F}"/>
                </a:ext>
              </a:extLst>
            </p:cNvPr>
            <p:cNvCxnSpPr>
              <a:cxnSpLocks/>
              <a:stCxn id="65" idx="0"/>
              <a:endCxn id="69" idx="2"/>
            </p:cNvCxnSpPr>
            <p:nvPr/>
          </p:nvCxnSpPr>
          <p:spPr>
            <a:xfrm flipV="1">
              <a:off x="17694120" y="5668762"/>
              <a:ext cx="21502" cy="119963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9251DA3-F8EA-CC5E-F6E6-C9074E1B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4422" y="7642909"/>
              <a:ext cx="1686334" cy="32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VXLAN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20448E-ACB3-A7C3-8B3A-579F9C0EB08B}"/>
                </a:ext>
              </a:extLst>
            </p:cNvPr>
            <p:cNvSpPr/>
            <p:nvPr/>
          </p:nvSpPr>
          <p:spPr>
            <a:xfrm>
              <a:off x="12385526" y="6008651"/>
              <a:ext cx="2938586" cy="3039603"/>
            </a:xfrm>
            <a:prstGeom prst="rect">
              <a:avLst/>
            </a:prstGeom>
            <a:noFill/>
            <a:ln w="15875">
              <a:solidFill>
                <a:srgbClr val="7AA1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 bIns="4572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Application subnet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66E78AD4-29D9-3B4F-E9BC-69CBD76D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2385526" y="6008651"/>
              <a:ext cx="575934" cy="575934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DB671B9-F1F3-3F07-4980-30078B209F43}"/>
                </a:ext>
              </a:extLst>
            </p:cNvPr>
            <p:cNvSpPr/>
            <p:nvPr/>
          </p:nvSpPr>
          <p:spPr>
            <a:xfrm>
              <a:off x="16177604" y="6002991"/>
              <a:ext cx="2938586" cy="3039603"/>
            </a:xfrm>
            <a:prstGeom prst="rect">
              <a:avLst/>
            </a:prstGeom>
            <a:noFill/>
            <a:ln w="15875">
              <a:solidFill>
                <a:srgbClr val="7AA1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 bIns="4572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Firewall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subnet</a:t>
              </a: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A2D86EB8-5740-91C8-7014-D664B3903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6177604" y="6002991"/>
              <a:ext cx="575934" cy="575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55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D7C5C-FA2D-F4CB-A7CE-9A8D4A22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705" y="2926183"/>
            <a:ext cx="22934890" cy="7863634"/>
          </a:xfrm>
        </p:spPr>
        <p:txBody>
          <a:bodyPr/>
          <a:lstStyle/>
          <a:p>
            <a:r>
              <a:rPr lang="en-US" b="1" dirty="0">
                <a:solidFill>
                  <a:srgbClr val="0060B0"/>
                </a:solidFill>
              </a:rPr>
              <a:t>“Cloud doesn’t have packets”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8DC1A-7321-3445-7232-C6175001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Apocrypha</a:t>
            </a:r>
          </a:p>
        </p:txBody>
      </p:sp>
    </p:spTree>
    <p:extLst>
      <p:ext uri="{BB962C8B-B14F-4D97-AF65-F5344CB8AC3E}">
        <p14:creationId xmlns:p14="http://schemas.microsoft.com/office/powerpoint/2010/main" val="242137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AD967-2840-4BD8-5DB3-111A97DBA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93E52-9ABA-7933-2156-AEC44502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Scorecard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B4A131-33F5-3554-830C-F7902050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65338"/>
              </p:ext>
            </p:extLst>
          </p:nvPr>
        </p:nvGraphicFramePr>
        <p:xfrm>
          <a:off x="732705" y="3641270"/>
          <a:ext cx="22934889" cy="8387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4963">
                  <a:extLst>
                    <a:ext uri="{9D8B030D-6E8A-4147-A177-3AD203B41FA5}">
                      <a16:colId xmlns:a16="http://schemas.microsoft.com/office/drawing/2014/main" val="200833834"/>
                    </a:ext>
                  </a:extLst>
                </a:gridCol>
                <a:gridCol w="7644963">
                  <a:extLst>
                    <a:ext uri="{9D8B030D-6E8A-4147-A177-3AD203B41FA5}">
                      <a16:colId xmlns:a16="http://schemas.microsoft.com/office/drawing/2014/main" val="3635979838"/>
                    </a:ext>
                  </a:extLst>
                </a:gridCol>
                <a:gridCol w="7644963">
                  <a:extLst>
                    <a:ext uri="{9D8B030D-6E8A-4147-A177-3AD203B41FA5}">
                      <a16:colId xmlns:a16="http://schemas.microsoft.com/office/drawing/2014/main" val="1129351362"/>
                    </a:ext>
                  </a:extLst>
                </a:gridCol>
              </a:tblGrid>
              <a:tr h="989594">
                <a:tc>
                  <a:txBody>
                    <a:bodyPr/>
                    <a:lstStyle/>
                    <a:p>
                      <a:r>
                        <a:rPr lang="en-US" sz="4800" dirty="0"/>
                        <a:t>Capture Method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Pros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Cons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41896"/>
                  </a:ext>
                </a:extLst>
              </a:tr>
              <a:tr h="1576194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000000"/>
                          </a:solidFill>
                        </a:rPr>
                        <a:t>Software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“Simple”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“Easy”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“Free”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Doesn’t steal Bandwidth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Permission to log in, install software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NIC Offload issues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Steals CPU, IO/storage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Ad hoc rather than continuous capture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92390"/>
                  </a:ext>
                </a:extLst>
              </a:tr>
              <a:tr h="1576194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000000"/>
                          </a:solidFill>
                        </a:rPr>
                        <a:t>Agents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Remote control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Doesn’t steal IO/storage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Permission to install software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NIC Offload issues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Steals CPU, Bandwidth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819990"/>
                  </a:ext>
                </a:extLst>
              </a:tr>
              <a:tr h="1576194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000000"/>
                          </a:solidFill>
                        </a:rPr>
                        <a:t>Cloud Traffic Mirror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 software install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Doesn’t steal CPU, IO/storage</a:t>
                      </a:r>
                    </a:p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available everywhere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May drop packets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Additional costs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Steals Bandwidth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447009"/>
                  </a:ext>
                </a:extLst>
              </a:tr>
              <a:tr h="1576194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000000"/>
                          </a:solidFill>
                        </a:rPr>
                        <a:t>Bump-in-the-wire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 software install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Doesn’t steal CPU, IO/storage, Bandwidth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Available everywhere</a:t>
                      </a:r>
                    </a:p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Network architecture change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Not supported by all devices/services/appliances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Potential bottleneck or point of failure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Additional costs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7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8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dirty="0">
                <a:solidFill>
                  <a:srgbClr val="FEFDFA"/>
                </a:solidFill>
              </a:rPr>
              <a:t>Where?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8B946-2322-5127-3EA5-341817C7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– Before Cloud</a:t>
            </a:r>
          </a:p>
        </p:txBody>
      </p:sp>
      <p:grpSp>
        <p:nvGrpSpPr>
          <p:cNvPr id="831" name="Group 830">
            <a:extLst>
              <a:ext uri="{FF2B5EF4-FFF2-40B4-BE49-F238E27FC236}">
                <a16:creationId xmlns:a16="http://schemas.microsoft.com/office/drawing/2014/main" id="{9F548A51-A2E6-A62F-6648-0E0C6991DE53}"/>
              </a:ext>
            </a:extLst>
          </p:cNvPr>
          <p:cNvGrpSpPr/>
          <p:nvPr/>
        </p:nvGrpSpPr>
        <p:grpSpPr>
          <a:xfrm>
            <a:off x="732704" y="3641269"/>
            <a:ext cx="21877497" cy="8333854"/>
            <a:chOff x="732705" y="3641270"/>
            <a:chExt cx="11999371" cy="4570953"/>
          </a:xfrm>
        </p:grpSpPr>
        <p:pic>
          <p:nvPicPr>
            <p:cNvPr id="624" name="Picture 623" descr="A white circle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3F7BDF9D-5E2D-7499-DD4E-5AD07094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05" y="3746408"/>
              <a:ext cx="3476979" cy="18794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DBD2B25B-D840-B39A-CC91-26A8FAFB7408}"/>
                </a:ext>
              </a:extLst>
            </p:cNvPr>
            <p:cNvGrpSpPr/>
            <p:nvPr/>
          </p:nvGrpSpPr>
          <p:grpSpPr>
            <a:xfrm>
              <a:off x="1689404" y="4398887"/>
              <a:ext cx="2189487" cy="1267003"/>
              <a:chOff x="624197" y="2340569"/>
              <a:chExt cx="2189487" cy="1267003"/>
            </a:xfrm>
          </p:grpSpPr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D53CA6C-4339-3DBE-9774-FCC1A62275A5}"/>
                  </a:ext>
                </a:extLst>
              </p:cNvPr>
              <p:cNvGrpSpPr/>
              <p:nvPr/>
            </p:nvGrpSpPr>
            <p:grpSpPr>
              <a:xfrm>
                <a:off x="624197" y="2343767"/>
                <a:ext cx="482695" cy="499739"/>
                <a:chOff x="2551046" y="-698148"/>
                <a:chExt cx="482695" cy="499739"/>
              </a:xfrm>
            </p:grpSpPr>
            <p:sp>
              <p:nvSpPr>
                <p:cNvPr id="633" name="Rounded Rectangle 632">
                  <a:extLst>
                    <a:ext uri="{FF2B5EF4-FFF2-40B4-BE49-F238E27FC236}">
                      <a16:creationId xmlns:a16="http://schemas.microsoft.com/office/drawing/2014/main" id="{89C9EF5C-4DCA-E58D-210B-A53E17A168D1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Rounded Rectangle 633">
                  <a:extLst>
                    <a:ext uri="{FF2B5EF4-FFF2-40B4-BE49-F238E27FC236}">
                      <a16:creationId xmlns:a16="http://schemas.microsoft.com/office/drawing/2014/main" id="{134A1A17-ECDB-2814-4461-FDE6BB917B32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5" name="Picture 634">
                  <a:extLst>
                    <a:ext uri="{FF2B5EF4-FFF2-40B4-BE49-F238E27FC236}">
                      <a16:creationId xmlns:a16="http://schemas.microsoft.com/office/drawing/2014/main" id="{45C6600F-1DBF-0700-D5BF-C6526569B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11186B1B-7D96-5523-D47B-8A0DA6064B2B}"/>
                  </a:ext>
                </a:extLst>
              </p:cNvPr>
              <p:cNvGrpSpPr/>
              <p:nvPr/>
            </p:nvGrpSpPr>
            <p:grpSpPr>
              <a:xfrm>
                <a:off x="1853573" y="2340569"/>
                <a:ext cx="482695" cy="499739"/>
                <a:chOff x="2551046" y="-698148"/>
                <a:chExt cx="482695" cy="499739"/>
              </a:xfrm>
            </p:grpSpPr>
            <p:sp>
              <p:nvSpPr>
                <p:cNvPr id="630" name="Rounded Rectangle 629">
                  <a:extLst>
                    <a:ext uri="{FF2B5EF4-FFF2-40B4-BE49-F238E27FC236}">
                      <a16:creationId xmlns:a16="http://schemas.microsoft.com/office/drawing/2014/main" id="{46BA0AC3-6408-2730-51E5-163881351280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Rounded Rectangle 630">
                  <a:extLst>
                    <a:ext uri="{FF2B5EF4-FFF2-40B4-BE49-F238E27FC236}">
                      <a16:creationId xmlns:a16="http://schemas.microsoft.com/office/drawing/2014/main" id="{DE78828B-8C95-4368-CC12-388A6CD66823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2" name="Picture 631">
                  <a:extLst>
                    <a:ext uri="{FF2B5EF4-FFF2-40B4-BE49-F238E27FC236}">
                      <a16:creationId xmlns:a16="http://schemas.microsoft.com/office/drawing/2014/main" id="{E3675D48-3AE3-C17E-89AC-9F4CC1972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cxnSp>
            <p:nvCxnSpPr>
              <p:cNvPr id="628" name="Straight Arrow Connector 627">
                <a:extLst>
                  <a:ext uri="{FF2B5EF4-FFF2-40B4-BE49-F238E27FC236}">
                    <a16:creationId xmlns:a16="http://schemas.microsoft.com/office/drawing/2014/main" id="{633037BC-603A-8EAC-9F6F-410187E2B136}"/>
                  </a:ext>
                </a:extLst>
              </p:cNvPr>
              <p:cNvCxnSpPr>
                <a:cxnSpLocks/>
                <a:stCxn id="635" idx="3"/>
                <a:endCxn id="632" idx="1"/>
              </p:cNvCxnSpPr>
              <p:nvPr/>
            </p:nvCxnSpPr>
            <p:spPr>
              <a:xfrm flipV="1">
                <a:off x="1106892" y="2590439"/>
                <a:ext cx="746681" cy="319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629" name="Straight Arrow Connector 628">
                <a:extLst>
                  <a:ext uri="{FF2B5EF4-FFF2-40B4-BE49-F238E27FC236}">
                    <a16:creationId xmlns:a16="http://schemas.microsoft.com/office/drawing/2014/main" id="{F9473CB4-1B7E-FB6A-EB86-035977470733}"/>
                  </a:ext>
                </a:extLst>
              </p:cNvPr>
              <p:cNvCxnSpPr>
                <a:cxnSpLocks/>
                <a:stCxn id="632" idx="2"/>
              </p:cNvCxnSpPr>
              <p:nvPr/>
            </p:nvCxnSpPr>
            <p:spPr>
              <a:xfrm>
                <a:off x="2094921" y="2840308"/>
                <a:ext cx="718763" cy="76726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DC3CB478-CF2C-2ED7-D099-07E33D5DB667}"/>
                </a:ext>
              </a:extLst>
            </p:cNvPr>
            <p:cNvSpPr/>
            <p:nvPr/>
          </p:nvSpPr>
          <p:spPr>
            <a:xfrm>
              <a:off x="4884688" y="3641270"/>
              <a:ext cx="7847388" cy="457095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AA1417E-19D4-23FD-AD8F-A2C238DF01C1}"/>
                </a:ext>
              </a:extLst>
            </p:cNvPr>
            <p:cNvSpPr/>
            <p:nvPr/>
          </p:nvSpPr>
          <p:spPr>
            <a:xfrm>
              <a:off x="7911213" y="4124833"/>
              <a:ext cx="4624728" cy="398017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C10444EE-5375-9353-7B99-5F1B6D2CA47D}"/>
                </a:ext>
              </a:extLst>
            </p:cNvPr>
            <p:cNvSpPr/>
            <p:nvPr/>
          </p:nvSpPr>
          <p:spPr>
            <a:xfrm>
              <a:off x="1146118" y="6655442"/>
              <a:ext cx="2348581" cy="145613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9" name="Straight Arrow Connector 638">
              <a:extLst>
                <a:ext uri="{FF2B5EF4-FFF2-40B4-BE49-F238E27FC236}">
                  <a16:creationId xmlns:a16="http://schemas.microsoft.com/office/drawing/2014/main" id="{EF03B77F-EE45-67DC-88F3-19C36E01A962}"/>
                </a:ext>
              </a:extLst>
            </p:cNvPr>
            <p:cNvCxnSpPr>
              <a:cxnSpLocks/>
              <a:endCxn id="694" idx="1"/>
            </p:cNvCxnSpPr>
            <p:nvPr/>
          </p:nvCxnSpPr>
          <p:spPr>
            <a:xfrm flipV="1">
              <a:off x="4654295" y="6122310"/>
              <a:ext cx="1173989" cy="2320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0" name="Straight Arrow Connector 639">
              <a:extLst>
                <a:ext uri="{FF2B5EF4-FFF2-40B4-BE49-F238E27FC236}">
                  <a16:creationId xmlns:a16="http://schemas.microsoft.com/office/drawing/2014/main" id="{6F944CF1-D23D-6098-3C86-701B722589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2204" y="5103775"/>
              <a:ext cx="3826" cy="6977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1" name="Straight Arrow Connector 640">
              <a:extLst>
                <a:ext uri="{FF2B5EF4-FFF2-40B4-BE49-F238E27FC236}">
                  <a16:creationId xmlns:a16="http://schemas.microsoft.com/office/drawing/2014/main" id="{9A356B2B-FDAA-091E-2613-AC3F414E1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848" y="6122309"/>
              <a:ext cx="1633868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2" name="Straight Arrow Connector 641">
              <a:extLst>
                <a:ext uri="{FF2B5EF4-FFF2-40B4-BE49-F238E27FC236}">
                  <a16:creationId xmlns:a16="http://schemas.microsoft.com/office/drawing/2014/main" id="{C1E8D124-090B-724C-72AE-FE3046F9749A}"/>
                </a:ext>
              </a:extLst>
            </p:cNvPr>
            <p:cNvCxnSpPr>
              <a:cxnSpLocks/>
              <a:stCxn id="656" idx="6"/>
            </p:cNvCxnSpPr>
            <p:nvPr/>
          </p:nvCxnSpPr>
          <p:spPr>
            <a:xfrm>
              <a:off x="8998885" y="6147148"/>
              <a:ext cx="1648729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3" name="Straight Arrow Connector 642">
              <a:extLst>
                <a:ext uri="{FF2B5EF4-FFF2-40B4-BE49-F238E27FC236}">
                  <a16:creationId xmlns:a16="http://schemas.microsoft.com/office/drawing/2014/main" id="{BFA769B2-4C7C-3297-7289-956176B5CEA3}"/>
                </a:ext>
              </a:extLst>
            </p:cNvPr>
            <p:cNvCxnSpPr>
              <a:cxnSpLocks/>
              <a:endCxn id="713" idx="1"/>
            </p:cNvCxnSpPr>
            <p:nvPr/>
          </p:nvCxnSpPr>
          <p:spPr>
            <a:xfrm flipV="1">
              <a:off x="8776015" y="4843927"/>
              <a:ext cx="1921892" cy="9805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44" name="Straight Arrow Connector 643">
              <a:extLst>
                <a:ext uri="{FF2B5EF4-FFF2-40B4-BE49-F238E27FC236}">
                  <a16:creationId xmlns:a16="http://schemas.microsoft.com/office/drawing/2014/main" id="{612E89B6-564D-CEED-DB8D-30D552872F1F}"/>
                </a:ext>
              </a:extLst>
            </p:cNvPr>
            <p:cNvCxnSpPr>
              <a:cxnSpLocks/>
              <a:endCxn id="697" idx="3"/>
            </p:cNvCxnSpPr>
            <p:nvPr/>
          </p:nvCxnSpPr>
          <p:spPr>
            <a:xfrm flipH="1">
              <a:off x="3244336" y="6408283"/>
              <a:ext cx="429632" cy="61220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3907521C-90DD-6770-A74E-6006D971C6FB}"/>
                </a:ext>
              </a:extLst>
            </p:cNvPr>
            <p:cNvGrpSpPr/>
            <p:nvPr/>
          </p:nvGrpSpPr>
          <p:grpSpPr>
            <a:xfrm>
              <a:off x="10697907" y="5667713"/>
              <a:ext cx="1604890" cy="880281"/>
              <a:chOff x="9586504" y="3666775"/>
              <a:chExt cx="1604890" cy="880281"/>
            </a:xfrm>
          </p:grpSpPr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129170CD-340A-D80E-871A-0DE1B42BCC63}"/>
                  </a:ext>
                </a:extLst>
              </p:cNvPr>
              <p:cNvSpPr/>
              <p:nvPr/>
            </p:nvSpPr>
            <p:spPr>
              <a:xfrm>
                <a:off x="9586504" y="3666775"/>
                <a:ext cx="1604890" cy="88028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Private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Data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Center</a:t>
                </a:r>
              </a:p>
            </p:txBody>
          </p: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F6CA7D2F-EF57-A34D-8A8F-6FC780B99C2C}"/>
                  </a:ext>
                </a:extLst>
              </p:cNvPr>
              <p:cNvGrpSpPr/>
              <p:nvPr/>
            </p:nvGrpSpPr>
            <p:grpSpPr>
              <a:xfrm>
                <a:off x="10459966" y="3769454"/>
                <a:ext cx="648519" cy="666533"/>
                <a:chOff x="4445651" y="1065945"/>
                <a:chExt cx="486389" cy="499900"/>
              </a:xfrm>
            </p:grpSpPr>
            <p:sp>
              <p:nvSpPr>
                <p:cNvPr id="648" name="Rounded Rectangle 647">
                  <a:extLst>
                    <a:ext uri="{FF2B5EF4-FFF2-40B4-BE49-F238E27FC236}">
                      <a16:creationId xmlns:a16="http://schemas.microsoft.com/office/drawing/2014/main" id="{569B708F-A2F7-9BBA-9BE0-4A80D1276CAB}"/>
                    </a:ext>
                  </a:extLst>
                </p:cNvPr>
                <p:cNvSpPr/>
                <p:nvPr/>
              </p:nvSpPr>
              <p:spPr>
                <a:xfrm>
                  <a:off x="4461164" y="1131590"/>
                  <a:ext cx="447964" cy="360040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49" name="Rounded Rectangle 648">
                  <a:extLst>
                    <a:ext uri="{FF2B5EF4-FFF2-40B4-BE49-F238E27FC236}">
                      <a16:creationId xmlns:a16="http://schemas.microsoft.com/office/drawing/2014/main" id="{25444591-92AF-A642-3AC9-C19C9CB35ABF}"/>
                    </a:ext>
                  </a:extLst>
                </p:cNvPr>
                <p:cNvSpPr/>
                <p:nvPr/>
              </p:nvSpPr>
              <p:spPr>
                <a:xfrm>
                  <a:off x="4557854" y="1099778"/>
                  <a:ext cx="261981" cy="44672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50" name="Picture 649">
                  <a:extLst>
                    <a:ext uri="{FF2B5EF4-FFF2-40B4-BE49-F238E27FC236}">
                      <a16:creationId xmlns:a16="http://schemas.microsoft.com/office/drawing/2014/main" id="{852285B8-68E1-D181-0CDC-FA2C131376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5651" y="1065945"/>
                  <a:ext cx="486389" cy="4999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B67CE79E-D5F3-35EE-0846-4C56E0A0EA6E}"/>
                </a:ext>
              </a:extLst>
            </p:cNvPr>
            <p:cNvGrpSpPr/>
            <p:nvPr/>
          </p:nvGrpSpPr>
          <p:grpSpPr>
            <a:xfrm>
              <a:off x="8317714" y="5804928"/>
              <a:ext cx="684100" cy="682805"/>
              <a:chOff x="4525887" y="2400519"/>
              <a:chExt cx="513075" cy="5121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64B70F21-EB40-0946-432B-826A750D71CB}"/>
                  </a:ext>
                </a:extLst>
              </p:cNvPr>
              <p:cNvSpPr/>
              <p:nvPr/>
            </p:nvSpPr>
            <p:spPr>
              <a:xfrm>
                <a:off x="4528822" y="2415475"/>
                <a:ext cx="506923" cy="4809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76D3A0E9-FA11-3884-F084-F1C1FA438044}"/>
                  </a:ext>
                </a:extLst>
              </p:cNvPr>
              <p:cNvGrpSpPr/>
              <p:nvPr/>
            </p:nvGrpSpPr>
            <p:grpSpPr>
              <a:xfrm>
                <a:off x="4525887" y="2400519"/>
                <a:ext cx="513075" cy="512104"/>
                <a:chOff x="2483768" y="2003924"/>
                <a:chExt cx="723176" cy="721807"/>
              </a:xfrm>
              <a:noFill/>
            </p:grpSpPr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1DEE2A7D-D0C6-11DD-F032-D18CE426A89A}"/>
                    </a:ext>
                  </a:extLst>
                </p:cNvPr>
                <p:cNvSpPr/>
                <p:nvPr/>
              </p:nvSpPr>
              <p:spPr>
                <a:xfrm>
                  <a:off x="2486864" y="2003924"/>
                  <a:ext cx="720080" cy="72008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A7A9A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59819846-BF53-CBE8-9169-3B8F37B1B612}"/>
                    </a:ext>
                  </a:extLst>
                </p:cNvPr>
                <p:cNvGrpSpPr/>
                <p:nvPr/>
              </p:nvGrpSpPr>
              <p:grpSpPr>
                <a:xfrm>
                  <a:off x="2483768" y="2005651"/>
                  <a:ext cx="720080" cy="720080"/>
                  <a:chOff x="2483768" y="2005651"/>
                  <a:chExt cx="720080" cy="720080"/>
                </a:xfrm>
                <a:grpFill/>
              </p:grpSpPr>
              <p:sp>
                <p:nvSpPr>
                  <p:cNvPr id="656" name="Oval 655">
                    <a:extLst>
                      <a:ext uri="{FF2B5EF4-FFF2-40B4-BE49-F238E27FC236}">
                        <a16:creationId xmlns:a16="http://schemas.microsoft.com/office/drawing/2014/main" id="{8EE50C3C-D1D3-51C1-B576-A851464047F6}"/>
                      </a:ext>
                    </a:extLst>
                  </p:cNvPr>
                  <p:cNvSpPr/>
                  <p:nvPr/>
                </p:nvSpPr>
                <p:spPr>
                  <a:xfrm>
                    <a:off x="2483768" y="2005651"/>
                    <a:ext cx="720080" cy="720080"/>
                  </a:xfrm>
                  <a:prstGeom prst="ellipse">
                    <a:avLst/>
                  </a:prstGeom>
                  <a:grpFill/>
                  <a:ln w="15875" cap="flat" cmpd="sng" algn="ctr">
                    <a:solidFill>
                      <a:srgbClr val="A7A9AB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657" name="Straight Arrow Connector 656">
                    <a:extLst>
                      <a:ext uri="{FF2B5EF4-FFF2-40B4-BE49-F238E27FC236}">
                        <a16:creationId xmlns:a16="http://schemas.microsoft.com/office/drawing/2014/main" id="{47AEA658-E40B-A5AC-2ED0-65AABAC9A53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49915" y="2126030"/>
                    <a:ext cx="379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58" name="Straight Arrow Connector 657">
                    <a:extLst>
                      <a:ext uri="{FF2B5EF4-FFF2-40B4-BE49-F238E27FC236}">
                        <a16:creationId xmlns:a16="http://schemas.microsoft.com/office/drawing/2014/main" id="{10C658A1-166C-29E4-965D-94B014D381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49915" y="2414062"/>
                    <a:ext cx="1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59" name="Straight Arrow Connector 658">
                    <a:extLst>
                      <a:ext uri="{FF2B5EF4-FFF2-40B4-BE49-F238E27FC236}">
                        <a16:creationId xmlns:a16="http://schemas.microsoft.com/office/drawing/2014/main" id="{CDCC0EC5-B63D-A437-3881-6AF89885EB3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936828" y="2352375"/>
                    <a:ext cx="180000" cy="1847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660" name="Straight Arrow Connector 659">
                    <a:extLst>
                      <a:ext uri="{FF2B5EF4-FFF2-40B4-BE49-F238E27FC236}">
                        <a16:creationId xmlns:a16="http://schemas.microsoft.com/office/drawing/2014/main" id="{D24086C3-116B-0C99-EE13-4708155AF51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7907" y="2352375"/>
                    <a:ext cx="180000" cy="36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  <p:cxnSp>
          <p:nvCxnSpPr>
            <p:cNvPr id="661" name="Straight Arrow Connector 660">
              <a:extLst>
                <a:ext uri="{FF2B5EF4-FFF2-40B4-BE49-F238E27FC236}">
                  <a16:creationId xmlns:a16="http://schemas.microsoft.com/office/drawing/2014/main" id="{DE1FF132-B240-9FBC-FB81-CDABBB4874B6}"/>
                </a:ext>
              </a:extLst>
            </p:cNvPr>
            <p:cNvCxnSpPr>
              <a:cxnSpLocks/>
              <a:stCxn id="686" idx="0"/>
            </p:cNvCxnSpPr>
            <p:nvPr/>
          </p:nvCxnSpPr>
          <p:spPr>
            <a:xfrm flipH="1" flipV="1">
              <a:off x="6245918" y="6189155"/>
              <a:ext cx="0" cy="968294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B1979C04-B5C2-7D1C-8D3B-3B07F33B8ED7}"/>
                </a:ext>
              </a:extLst>
            </p:cNvPr>
            <p:cNvSpPr txBox="1"/>
            <p:nvPr/>
          </p:nvSpPr>
          <p:spPr>
            <a:xfrm>
              <a:off x="8280243" y="4210129"/>
              <a:ext cx="2003907" cy="21945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 kern="1200" dirty="0">
                  <a:latin typeface="Verdana"/>
                  <a:ea typeface="Verdana"/>
                  <a:cs typeface="Verdana" panose="020B0604030504040204" pitchFamily="34" charset="0"/>
                </a:rPr>
                <a:t>No Longer Trusted Zone</a:t>
              </a:r>
            </a:p>
          </p:txBody>
        </p:sp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4572A0C6-F650-7FED-481D-3DB0F4FFEAC2}"/>
                </a:ext>
              </a:extLst>
            </p:cNvPr>
            <p:cNvGrpSpPr/>
            <p:nvPr/>
          </p:nvGrpSpPr>
          <p:grpSpPr>
            <a:xfrm>
              <a:off x="1810164" y="7608145"/>
              <a:ext cx="1082092" cy="238367"/>
              <a:chOff x="5559326" y="1452885"/>
              <a:chExt cx="1115600" cy="2232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CE432DFA-132B-4E4D-5CC4-2F5D39475E76}"/>
                  </a:ext>
                </a:extLst>
              </p:cNvPr>
              <p:cNvGrpSpPr/>
              <p:nvPr/>
            </p:nvGrpSpPr>
            <p:grpSpPr>
              <a:xfrm>
                <a:off x="5559326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7" name="Rounded Rectangle 676">
                  <a:extLst>
                    <a:ext uri="{FF2B5EF4-FFF2-40B4-BE49-F238E27FC236}">
                      <a16:creationId xmlns:a16="http://schemas.microsoft.com/office/drawing/2014/main" id="{4E0A0E80-4FD8-5617-409B-3B2D9FAE04A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8" name="Rounded Rectangle 677">
                  <a:extLst>
                    <a:ext uri="{FF2B5EF4-FFF2-40B4-BE49-F238E27FC236}">
                      <a16:creationId xmlns:a16="http://schemas.microsoft.com/office/drawing/2014/main" id="{94A5EC76-4A41-4B37-0748-BEEF37CCAD96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9" name="Picture 678">
                  <a:extLst>
                    <a:ext uri="{FF2B5EF4-FFF2-40B4-BE49-F238E27FC236}">
                      <a16:creationId xmlns:a16="http://schemas.microsoft.com/office/drawing/2014/main" id="{59ED14E2-1333-B23D-7CB1-E7B059CFF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6A6496F1-0359-1A35-85B8-2545F6139F2F}"/>
                  </a:ext>
                </a:extLst>
              </p:cNvPr>
              <p:cNvGrpSpPr/>
              <p:nvPr/>
            </p:nvGrpSpPr>
            <p:grpSpPr>
              <a:xfrm>
                <a:off x="5844720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4" name="Rounded Rectangle 673">
                  <a:extLst>
                    <a:ext uri="{FF2B5EF4-FFF2-40B4-BE49-F238E27FC236}">
                      <a16:creationId xmlns:a16="http://schemas.microsoft.com/office/drawing/2014/main" id="{33FDD918-5F45-8C96-880C-0BB7CF9F196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5" name="Rounded Rectangle 674">
                  <a:extLst>
                    <a:ext uri="{FF2B5EF4-FFF2-40B4-BE49-F238E27FC236}">
                      <a16:creationId xmlns:a16="http://schemas.microsoft.com/office/drawing/2014/main" id="{422549D4-8582-003C-1A6D-0F9B701EA57B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6" name="Picture 675">
                  <a:extLst>
                    <a:ext uri="{FF2B5EF4-FFF2-40B4-BE49-F238E27FC236}">
                      <a16:creationId xmlns:a16="http://schemas.microsoft.com/office/drawing/2014/main" id="{D25AE430-FEB0-AF73-2781-B6908773D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26B74CB5-1E3D-9A2D-58F5-788D84FE5FA6}"/>
                  </a:ext>
                </a:extLst>
              </p:cNvPr>
              <p:cNvGrpSpPr/>
              <p:nvPr/>
            </p:nvGrpSpPr>
            <p:grpSpPr>
              <a:xfrm>
                <a:off x="6130114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71" name="Rounded Rectangle 670">
                  <a:extLst>
                    <a:ext uri="{FF2B5EF4-FFF2-40B4-BE49-F238E27FC236}">
                      <a16:creationId xmlns:a16="http://schemas.microsoft.com/office/drawing/2014/main" id="{071B582B-366E-C5B4-252B-A44CBB03CCDD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72" name="Rounded Rectangle 671">
                  <a:extLst>
                    <a:ext uri="{FF2B5EF4-FFF2-40B4-BE49-F238E27FC236}">
                      <a16:creationId xmlns:a16="http://schemas.microsoft.com/office/drawing/2014/main" id="{2E830865-1DCC-AA60-68E8-C559C6BB3ECB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3" name="Picture 672">
                  <a:extLst>
                    <a:ext uri="{FF2B5EF4-FFF2-40B4-BE49-F238E27FC236}">
                      <a16:creationId xmlns:a16="http://schemas.microsoft.com/office/drawing/2014/main" id="{355F2193-B965-7946-7570-BE42AB706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684E2996-16F5-B2EB-F0BD-28F994F34A81}"/>
                  </a:ext>
                </a:extLst>
              </p:cNvPr>
              <p:cNvGrpSpPr/>
              <p:nvPr/>
            </p:nvGrpSpPr>
            <p:grpSpPr>
              <a:xfrm>
                <a:off x="6415507" y="1452885"/>
                <a:ext cx="259419" cy="223207"/>
                <a:chOff x="817297" y="815466"/>
                <a:chExt cx="1551319" cy="992287"/>
              </a:xfrm>
            </p:grpSpPr>
            <p:sp>
              <p:nvSpPr>
                <p:cNvPr id="668" name="Rounded Rectangle 667">
                  <a:extLst>
                    <a:ext uri="{FF2B5EF4-FFF2-40B4-BE49-F238E27FC236}">
                      <a16:creationId xmlns:a16="http://schemas.microsoft.com/office/drawing/2014/main" id="{F600EF1C-5029-AC02-CEBD-6A3CE0800169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669" name="Rounded Rectangle 668">
                  <a:extLst>
                    <a:ext uri="{FF2B5EF4-FFF2-40B4-BE49-F238E27FC236}">
                      <a16:creationId xmlns:a16="http://schemas.microsoft.com/office/drawing/2014/main" id="{A4D8C602-6055-CC4C-1AB7-5B9E985ECA4C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670" name="Picture 669">
                  <a:extLst>
                    <a:ext uri="{FF2B5EF4-FFF2-40B4-BE49-F238E27FC236}">
                      <a16:creationId xmlns:a16="http://schemas.microsoft.com/office/drawing/2014/main" id="{273CA7A9-3571-BBAF-93E8-9D506B2DA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680" name="Straight Arrow Connector 679">
              <a:extLst>
                <a:ext uri="{FF2B5EF4-FFF2-40B4-BE49-F238E27FC236}">
                  <a16:creationId xmlns:a16="http://schemas.microsoft.com/office/drawing/2014/main" id="{B934C983-CFBE-01FE-24F6-C1F152AC7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671" y="7237700"/>
              <a:ext cx="0" cy="324259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681" name="Straight Arrow Connector 680">
              <a:extLst>
                <a:ext uri="{FF2B5EF4-FFF2-40B4-BE49-F238E27FC236}">
                  <a16:creationId xmlns:a16="http://schemas.microsoft.com/office/drawing/2014/main" id="{E56DBB25-9208-ED0B-B5BE-D0300B19C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4668" y="7561959"/>
              <a:ext cx="1192098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id="{254B9CEC-9160-4521-BE71-CDFC8D8E56A3}"/>
                </a:ext>
              </a:extLst>
            </p:cNvPr>
            <p:cNvSpPr txBox="1"/>
            <p:nvPr/>
          </p:nvSpPr>
          <p:spPr>
            <a:xfrm>
              <a:off x="1617903" y="7859310"/>
              <a:ext cx="1145534" cy="204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Branch Offices</a:t>
              </a:r>
            </a:p>
          </p:txBody>
        </p:sp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id="{FB2C3D00-726D-ACEC-44FF-7647FD2F44F3}"/>
                </a:ext>
              </a:extLst>
            </p:cNvPr>
            <p:cNvSpPr txBox="1"/>
            <p:nvPr/>
          </p:nvSpPr>
          <p:spPr>
            <a:xfrm>
              <a:off x="9518458" y="5467725"/>
              <a:ext cx="728167" cy="35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Internal </a:t>
              </a:r>
            </a:p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Firewall</a:t>
              </a: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594B5E93-5822-63E6-7C01-1AA98C3DBAF9}"/>
                </a:ext>
              </a:extLst>
            </p:cNvPr>
            <p:cNvSpPr txBox="1"/>
            <p:nvPr/>
          </p:nvSpPr>
          <p:spPr>
            <a:xfrm>
              <a:off x="7056008" y="3647848"/>
              <a:ext cx="2907006" cy="28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HQ or Private Datacenter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0DF8D9F2-AE94-1826-B00F-95084DF69D9F}"/>
                </a:ext>
              </a:extLst>
            </p:cNvPr>
            <p:cNvSpPr/>
            <p:nvPr/>
          </p:nvSpPr>
          <p:spPr>
            <a:xfrm>
              <a:off x="5592051" y="4124833"/>
              <a:ext cx="1414549" cy="95413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DMZ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238C8042-D316-836B-6A0D-9235FFC4D5E1}"/>
                </a:ext>
              </a:extLst>
            </p:cNvPr>
            <p:cNvSpPr/>
            <p:nvPr/>
          </p:nvSpPr>
          <p:spPr>
            <a:xfrm>
              <a:off x="5591333" y="7157449"/>
              <a:ext cx="1414549" cy="95413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Partner Zones</a:t>
              </a:r>
            </a:p>
          </p:txBody>
        </p: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1C7697BC-B6A0-F7A8-3741-B4FDAE651747}"/>
                </a:ext>
              </a:extLst>
            </p:cNvPr>
            <p:cNvGrpSpPr/>
            <p:nvPr/>
          </p:nvGrpSpPr>
          <p:grpSpPr>
            <a:xfrm>
              <a:off x="3366582" y="5376293"/>
              <a:ext cx="1302171" cy="1302171"/>
              <a:chOff x="3401650" y="1332174"/>
              <a:chExt cx="1302171" cy="1302171"/>
            </a:xfrm>
          </p:grpSpPr>
          <p:grpSp>
            <p:nvGrpSpPr>
              <p:cNvPr id="688" name="Group 687">
                <a:extLst>
                  <a:ext uri="{FF2B5EF4-FFF2-40B4-BE49-F238E27FC236}">
                    <a16:creationId xmlns:a16="http://schemas.microsoft.com/office/drawing/2014/main" id="{454B523B-3DA6-4DAF-E552-D70C9A7F220E}"/>
                  </a:ext>
                </a:extLst>
              </p:cNvPr>
              <p:cNvGrpSpPr/>
              <p:nvPr/>
            </p:nvGrpSpPr>
            <p:grpSpPr>
              <a:xfrm>
                <a:off x="3401650" y="1332174"/>
                <a:ext cx="1302171" cy="1302171"/>
                <a:chOff x="3401650" y="1332174"/>
                <a:chExt cx="1302171" cy="13021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90" name="Picture 689" descr="Icon&#10;&#10;Description automatically generated">
                  <a:extLst>
                    <a:ext uri="{FF2B5EF4-FFF2-40B4-BE49-F238E27FC236}">
                      <a16:creationId xmlns:a16="http://schemas.microsoft.com/office/drawing/2014/main" id="{88F75265-C8B0-0CCF-29BE-5146BC9E9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932" y="1368567"/>
                  <a:ext cx="1242746" cy="1242746"/>
                </a:xfrm>
                <a:prstGeom prst="rect">
                  <a:avLst/>
                </a:prstGeom>
              </p:spPr>
            </p:pic>
            <p:pic>
              <p:nvPicPr>
                <p:cNvPr id="691" name="Picture 690" descr="Icon&#10;&#10;Description automatically generated">
                  <a:extLst>
                    <a:ext uri="{FF2B5EF4-FFF2-40B4-BE49-F238E27FC236}">
                      <a16:creationId xmlns:a16="http://schemas.microsoft.com/office/drawing/2014/main" id="{83068357-D0DE-F302-FCF0-8D70F656AE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1650" y="1332174"/>
                  <a:ext cx="1302171" cy="130217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689" name="TextBox 688">
                <a:extLst>
                  <a:ext uri="{FF2B5EF4-FFF2-40B4-BE49-F238E27FC236}">
                    <a16:creationId xmlns:a16="http://schemas.microsoft.com/office/drawing/2014/main" id="{A2998974-F290-809B-403B-E4DA3F072627}"/>
                  </a:ext>
                </a:extLst>
              </p:cNvPr>
              <p:cNvSpPr txBox="1"/>
              <p:nvPr/>
            </p:nvSpPr>
            <p:spPr>
              <a:xfrm>
                <a:off x="3589514" y="1932809"/>
                <a:ext cx="763335" cy="21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20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Internet</a:t>
                </a:r>
                <a:endParaRPr lang="en-US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21D87017-5250-D8DB-C4AA-0A26E08744E1}"/>
                </a:ext>
              </a:extLst>
            </p:cNvPr>
            <p:cNvGrpSpPr/>
            <p:nvPr/>
          </p:nvGrpSpPr>
          <p:grpSpPr>
            <a:xfrm>
              <a:off x="5828284" y="5806910"/>
              <a:ext cx="848311" cy="630799"/>
              <a:chOff x="5090875" y="3051117"/>
              <a:chExt cx="848311" cy="6307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481F9FC9-758D-4F67-9BB6-6859925037A2}"/>
                  </a:ext>
                </a:extLst>
              </p:cNvPr>
              <p:cNvSpPr/>
              <p:nvPr/>
            </p:nvSpPr>
            <p:spPr>
              <a:xfrm>
                <a:off x="5090875" y="3060306"/>
                <a:ext cx="823869" cy="60413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4" name="Picture 693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92A0789E-6B18-B154-7366-1CC623749D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090875" y="3051117"/>
                <a:ext cx="848311" cy="630799"/>
              </a:xfrm>
              <a:prstGeom prst="rect">
                <a:avLst/>
              </a:prstGeom>
            </p:spPr>
          </p:pic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F2764E90-AFA0-3FA4-B6C1-93CDAEA4BEB8}"/>
                </a:ext>
              </a:extLst>
            </p:cNvPr>
            <p:cNvGrpSpPr/>
            <p:nvPr/>
          </p:nvGrpSpPr>
          <p:grpSpPr>
            <a:xfrm>
              <a:off x="2787007" y="6803265"/>
              <a:ext cx="457329" cy="434435"/>
              <a:chOff x="3502216" y="4622237"/>
              <a:chExt cx="848311" cy="848311"/>
            </a:xfrm>
          </p:grpSpPr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F1C69128-ADB5-B072-5569-4F59F095529B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97" name="Picture 696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B1420968-6B10-C201-2AD0-CDAB9241A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98" name="Zeek Probe">
              <a:extLst>
                <a:ext uri="{FF2B5EF4-FFF2-40B4-BE49-F238E27FC236}">
                  <a16:creationId xmlns:a16="http://schemas.microsoft.com/office/drawing/2014/main" id="{8676959E-EC8B-5ED9-BE15-0B8DE5B5B2CC}"/>
                </a:ext>
              </a:extLst>
            </p:cNvPr>
            <p:cNvGrpSpPr/>
            <p:nvPr/>
          </p:nvGrpSpPr>
          <p:grpSpPr>
            <a:xfrm>
              <a:off x="1509014" y="7176864"/>
              <a:ext cx="1504518" cy="293637"/>
              <a:chOff x="771605" y="4845286"/>
              <a:chExt cx="1504518" cy="293637"/>
            </a:xfrm>
          </p:grpSpPr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B0256909-BB77-EEED-52DD-F385AB622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913" y="4998928"/>
                <a:ext cx="87821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00" name="Group 699">
                <a:extLst>
                  <a:ext uri="{FF2B5EF4-FFF2-40B4-BE49-F238E27FC236}">
                    <a16:creationId xmlns:a16="http://schemas.microsoft.com/office/drawing/2014/main" id="{97F0456C-2EEB-0BBE-B0E3-FF9C69AE63AE}"/>
                  </a:ext>
                </a:extLst>
              </p:cNvPr>
              <p:cNvGrpSpPr/>
              <p:nvPr/>
            </p:nvGrpSpPr>
            <p:grpSpPr>
              <a:xfrm>
                <a:off x="771605" y="484528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1" name="Rounded Rectangle 700">
                  <a:extLst>
                    <a:ext uri="{FF2B5EF4-FFF2-40B4-BE49-F238E27FC236}">
                      <a16:creationId xmlns:a16="http://schemas.microsoft.com/office/drawing/2014/main" id="{758BAC3E-9CA1-B133-4492-09FD74474F1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FCF58587-DA7C-6222-E737-14B1FEA17B6B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Triangle 702">
                  <a:extLst>
                    <a:ext uri="{FF2B5EF4-FFF2-40B4-BE49-F238E27FC236}">
                      <a16:creationId xmlns:a16="http://schemas.microsoft.com/office/drawing/2014/main" id="{7F1C5791-09D3-FEE3-E497-084D3E7C3718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2AE29BD3-DD92-0B8B-EC84-C627BE01A81D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06" name="Straight Connector 705">
                    <a:extLst>
                      <a:ext uri="{FF2B5EF4-FFF2-40B4-BE49-F238E27FC236}">
                        <a16:creationId xmlns:a16="http://schemas.microsoft.com/office/drawing/2014/main" id="{977E3D9D-EF39-440E-D359-B4DCE230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7" name="Straight Connector 706">
                    <a:extLst>
                      <a:ext uri="{FF2B5EF4-FFF2-40B4-BE49-F238E27FC236}">
                        <a16:creationId xmlns:a16="http://schemas.microsoft.com/office/drawing/2014/main" id="{C76A96D6-000D-E6B1-826B-4F14C72682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8" name="Straight Connector 707">
                    <a:extLst>
                      <a:ext uri="{FF2B5EF4-FFF2-40B4-BE49-F238E27FC236}">
                        <a16:creationId xmlns:a16="http://schemas.microsoft.com/office/drawing/2014/main" id="{D67EB323-2BCD-B234-B00A-268B18F020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9" name="Straight Connector 708">
                    <a:extLst>
                      <a:ext uri="{FF2B5EF4-FFF2-40B4-BE49-F238E27FC236}">
                        <a16:creationId xmlns:a16="http://schemas.microsoft.com/office/drawing/2014/main" id="{607135D7-ABDE-2717-5D7B-541071A2B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23C383AF-2A92-ABD4-0BE0-D784E7D66EE8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7E972AC7-A45D-102D-1141-85BD9F5F174B}"/>
                </a:ext>
              </a:extLst>
            </p:cNvPr>
            <p:cNvGrpSpPr/>
            <p:nvPr/>
          </p:nvGrpSpPr>
          <p:grpSpPr>
            <a:xfrm>
              <a:off x="10697907" y="4340862"/>
              <a:ext cx="1607301" cy="1006129"/>
              <a:chOff x="9098888" y="1267578"/>
              <a:chExt cx="1607301" cy="1006129"/>
            </a:xfrm>
          </p:grpSpPr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8A970847-CB6D-C4FA-350C-ADEB43F9E02F}"/>
                  </a:ext>
                </a:extLst>
              </p:cNvPr>
              <p:cNvGrpSpPr/>
              <p:nvPr/>
            </p:nvGrpSpPr>
            <p:grpSpPr>
              <a:xfrm>
                <a:off x="9098888" y="1267578"/>
                <a:ext cx="1607301" cy="1006129"/>
                <a:chOff x="9098888" y="1267578"/>
                <a:chExt cx="1607301" cy="1006129"/>
              </a:xfrm>
            </p:grpSpPr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id="{7F1766F2-E63E-F0A9-8F41-4673451A2D40}"/>
                    </a:ext>
                  </a:extLst>
                </p:cNvPr>
                <p:cNvSpPr/>
                <p:nvPr/>
              </p:nvSpPr>
              <p:spPr>
                <a:xfrm>
                  <a:off x="9098888" y="1267578"/>
                  <a:ext cx="1607301" cy="1006129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64F31BDF-1874-F4F5-818C-86956E3E8AAF}"/>
                    </a:ext>
                  </a:extLst>
                </p:cNvPr>
                <p:cNvGrpSpPr/>
                <p:nvPr/>
              </p:nvGrpSpPr>
              <p:grpSpPr>
                <a:xfrm>
                  <a:off x="9165809" y="1323466"/>
                  <a:ext cx="1487467" cy="297609"/>
                  <a:chOff x="5559326" y="1452885"/>
                  <a:chExt cx="1115600" cy="22320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84348B8D-54BF-B12D-21A0-1FE7CD2AC4A1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45" name="Rounded Rectangle 744">
                      <a:extLst>
                        <a:ext uri="{FF2B5EF4-FFF2-40B4-BE49-F238E27FC236}">
                          <a16:creationId xmlns:a16="http://schemas.microsoft.com/office/drawing/2014/main" id="{A9DEA81C-D56F-4146-8600-D9DDE2C64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6" name="Rounded Rectangle 745">
                      <a:extLst>
                        <a:ext uri="{FF2B5EF4-FFF2-40B4-BE49-F238E27FC236}">
                          <a16:creationId xmlns:a16="http://schemas.microsoft.com/office/drawing/2014/main" id="{1D031D6C-31E1-0F69-DA45-1537415AD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7" name="Picture 746">
                      <a:extLst>
                        <a:ext uri="{FF2B5EF4-FFF2-40B4-BE49-F238E27FC236}">
                          <a16:creationId xmlns:a16="http://schemas.microsoft.com/office/drawing/2014/main" id="{F381A0E1-385F-A7CA-AACD-1E068E73E7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FC4BE4DE-8ECF-1560-D4C6-9EAD8BD992B1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42" name="Rounded Rectangle 741">
                      <a:extLst>
                        <a:ext uri="{FF2B5EF4-FFF2-40B4-BE49-F238E27FC236}">
                          <a16:creationId xmlns:a16="http://schemas.microsoft.com/office/drawing/2014/main" id="{4E26F723-AC2A-5D9B-DB7B-01870159E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3" name="Rounded Rectangle 742">
                      <a:extLst>
                        <a:ext uri="{FF2B5EF4-FFF2-40B4-BE49-F238E27FC236}">
                          <a16:creationId xmlns:a16="http://schemas.microsoft.com/office/drawing/2014/main" id="{036725D5-B728-5C96-BD60-8D22B21B3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4" name="Picture 743">
                      <a:extLst>
                        <a:ext uri="{FF2B5EF4-FFF2-40B4-BE49-F238E27FC236}">
                          <a16:creationId xmlns:a16="http://schemas.microsoft.com/office/drawing/2014/main" id="{0BF50777-0B6C-3D10-8D71-868AE14BEE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25BC4C9D-9FC1-EFA5-2533-1F2326844A07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39" name="Rounded Rectangle 738">
                      <a:extLst>
                        <a:ext uri="{FF2B5EF4-FFF2-40B4-BE49-F238E27FC236}">
                          <a16:creationId xmlns:a16="http://schemas.microsoft.com/office/drawing/2014/main" id="{04844B52-F938-DBA8-9CF8-F17F73C51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40" name="Rounded Rectangle 739">
                      <a:extLst>
                        <a:ext uri="{FF2B5EF4-FFF2-40B4-BE49-F238E27FC236}">
                          <a16:creationId xmlns:a16="http://schemas.microsoft.com/office/drawing/2014/main" id="{E76CB927-9962-1BA6-3C79-C4DB84F54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41" name="Picture 740">
                      <a:extLst>
                        <a:ext uri="{FF2B5EF4-FFF2-40B4-BE49-F238E27FC236}">
                          <a16:creationId xmlns:a16="http://schemas.microsoft.com/office/drawing/2014/main" id="{7B4E2AB4-3B2E-0A22-7958-AF46C58F11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5" name="Group 734">
                    <a:extLst>
                      <a:ext uri="{FF2B5EF4-FFF2-40B4-BE49-F238E27FC236}">
                        <a16:creationId xmlns:a16="http://schemas.microsoft.com/office/drawing/2014/main" id="{0C1B5654-A93F-B7B8-6D7E-B6C7B1E4977E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736" name="Rounded Rectangle 735">
                      <a:extLst>
                        <a:ext uri="{FF2B5EF4-FFF2-40B4-BE49-F238E27FC236}">
                          <a16:creationId xmlns:a16="http://schemas.microsoft.com/office/drawing/2014/main" id="{03F56AF6-2D32-012B-FA4E-3C66A92AD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7" name="Rounded Rectangle 736">
                      <a:extLst>
                        <a:ext uri="{FF2B5EF4-FFF2-40B4-BE49-F238E27FC236}">
                          <a16:creationId xmlns:a16="http://schemas.microsoft.com/office/drawing/2014/main" id="{9E7E779F-EE01-E70F-9772-0ACFB15E4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38" name="Picture 737">
                      <a:extLst>
                        <a:ext uri="{FF2B5EF4-FFF2-40B4-BE49-F238E27FC236}">
                          <a16:creationId xmlns:a16="http://schemas.microsoft.com/office/drawing/2014/main" id="{7AA3A53C-927C-8E99-170A-C46D4132AD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F1901788-39CD-ECF0-1AE3-EE21C2831B15}"/>
                    </a:ext>
                  </a:extLst>
                </p:cNvPr>
                <p:cNvGrpSpPr/>
                <p:nvPr/>
              </p:nvGrpSpPr>
              <p:grpSpPr>
                <a:xfrm>
                  <a:off x="9165809" y="1900181"/>
                  <a:ext cx="1487467" cy="320532"/>
                  <a:chOff x="5559326" y="1429503"/>
                  <a:chExt cx="1115600" cy="24039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F93CEDFB-F5EC-6620-BBE1-A8A1530000FA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9" name="Rounded Rectangle 728">
                      <a:extLst>
                        <a:ext uri="{FF2B5EF4-FFF2-40B4-BE49-F238E27FC236}">
                          <a16:creationId xmlns:a16="http://schemas.microsoft.com/office/drawing/2014/main" id="{59D482A6-A3AA-1C6C-309A-77A8D2DA4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0" name="Rounded Rectangle 729">
                      <a:extLst>
                        <a:ext uri="{FF2B5EF4-FFF2-40B4-BE49-F238E27FC236}">
                          <a16:creationId xmlns:a16="http://schemas.microsoft.com/office/drawing/2014/main" id="{54BEC477-6C83-D42A-0555-90F75BC61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31" name="Picture 730">
                      <a:extLst>
                        <a:ext uri="{FF2B5EF4-FFF2-40B4-BE49-F238E27FC236}">
                          <a16:creationId xmlns:a16="http://schemas.microsoft.com/office/drawing/2014/main" id="{CC26C8B8-F00A-3BE6-37C9-C294CF4C94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E05D51F7-ACAE-ECDC-D26C-700DC3062608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6" name="Rounded Rectangle 725">
                      <a:extLst>
                        <a:ext uri="{FF2B5EF4-FFF2-40B4-BE49-F238E27FC236}">
                          <a16:creationId xmlns:a16="http://schemas.microsoft.com/office/drawing/2014/main" id="{7FD8B2B6-0048-4E1C-43FC-1505B80CB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7" name="Rounded Rectangle 726">
                      <a:extLst>
                        <a:ext uri="{FF2B5EF4-FFF2-40B4-BE49-F238E27FC236}">
                          <a16:creationId xmlns:a16="http://schemas.microsoft.com/office/drawing/2014/main" id="{5C940A6E-6BF0-EEDD-F3C9-0BFC34952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8" name="Picture 727">
                      <a:extLst>
                        <a:ext uri="{FF2B5EF4-FFF2-40B4-BE49-F238E27FC236}">
                          <a16:creationId xmlns:a16="http://schemas.microsoft.com/office/drawing/2014/main" id="{712D1BAD-8979-2B48-20BE-D4BE6A0B27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6B680006-8F31-AF92-A113-0017CA23B14A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3" name="Rounded Rectangle 722">
                      <a:extLst>
                        <a:ext uri="{FF2B5EF4-FFF2-40B4-BE49-F238E27FC236}">
                          <a16:creationId xmlns:a16="http://schemas.microsoft.com/office/drawing/2014/main" id="{393DB7DA-1BBC-14B4-D9D6-EA9EE9A8B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4" name="Rounded Rectangle 723">
                      <a:extLst>
                        <a:ext uri="{FF2B5EF4-FFF2-40B4-BE49-F238E27FC236}">
                          <a16:creationId xmlns:a16="http://schemas.microsoft.com/office/drawing/2014/main" id="{0C07B03A-2ABC-95AC-CD6D-0EF7C6AA8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5" name="Picture 724">
                      <a:extLst>
                        <a:ext uri="{FF2B5EF4-FFF2-40B4-BE49-F238E27FC236}">
                          <a16:creationId xmlns:a16="http://schemas.microsoft.com/office/drawing/2014/main" id="{A1DFD321-4E5E-6E8D-03EF-5E9A9A6E7D3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19" name="Group 718">
                    <a:extLst>
                      <a:ext uri="{FF2B5EF4-FFF2-40B4-BE49-F238E27FC236}">
                        <a16:creationId xmlns:a16="http://schemas.microsoft.com/office/drawing/2014/main" id="{D780C927-E486-7C21-35B0-0A22F154A792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720" name="Rounded Rectangle 719">
                      <a:extLst>
                        <a:ext uri="{FF2B5EF4-FFF2-40B4-BE49-F238E27FC236}">
                          <a16:creationId xmlns:a16="http://schemas.microsoft.com/office/drawing/2014/main" id="{0CDA0A84-8CF9-470F-503B-0C9290C27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1" name="Rounded Rectangle 720">
                      <a:extLst>
                        <a:ext uri="{FF2B5EF4-FFF2-40B4-BE49-F238E27FC236}">
                          <a16:creationId xmlns:a16="http://schemas.microsoft.com/office/drawing/2014/main" id="{940C49E5-3A00-8470-5AB6-844BE299D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722" name="Picture 721">
                      <a:extLst>
                        <a:ext uri="{FF2B5EF4-FFF2-40B4-BE49-F238E27FC236}">
                          <a16:creationId xmlns:a16="http://schemas.microsoft.com/office/drawing/2014/main" id="{5846B806-59BA-9909-1694-029BE2826C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712" name="TextBox 711">
                <a:extLst>
                  <a:ext uri="{FF2B5EF4-FFF2-40B4-BE49-F238E27FC236}">
                    <a16:creationId xmlns:a16="http://schemas.microsoft.com/office/drawing/2014/main" id="{62C965CF-4311-A98C-D846-F529313EF55A}"/>
                  </a:ext>
                </a:extLst>
              </p:cNvPr>
              <p:cNvSpPr txBox="1"/>
              <p:nvPr/>
            </p:nvSpPr>
            <p:spPr>
              <a:xfrm>
                <a:off x="9520326" y="1603118"/>
                <a:ext cx="387910" cy="20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LAN</a:t>
                </a:r>
              </a:p>
            </p:txBody>
          </p:sp>
        </p:grpSp>
        <p:grpSp>
          <p:nvGrpSpPr>
            <p:cNvPr id="748" name="Zeek Acc Probe">
              <a:extLst>
                <a:ext uri="{FF2B5EF4-FFF2-40B4-BE49-F238E27FC236}">
                  <a16:creationId xmlns:a16="http://schemas.microsoft.com/office/drawing/2014/main" id="{50D79BF5-4F8C-3032-66A5-B4E6947E2D2F}"/>
                </a:ext>
              </a:extLst>
            </p:cNvPr>
            <p:cNvGrpSpPr/>
            <p:nvPr/>
          </p:nvGrpSpPr>
          <p:grpSpPr>
            <a:xfrm>
              <a:off x="9839109" y="6142092"/>
              <a:ext cx="685287" cy="652673"/>
              <a:chOff x="8877207" y="3103290"/>
              <a:chExt cx="685287" cy="652673"/>
            </a:xfrm>
          </p:grpSpPr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BAE84E16-2A17-A568-E2B4-7FB04FF8CD3A}"/>
                  </a:ext>
                </a:extLst>
              </p:cNvPr>
              <p:cNvCxnSpPr>
                <a:cxnSpLocks/>
                <a:endCxn id="751" idx="0"/>
              </p:cNvCxnSpPr>
              <p:nvPr/>
            </p:nvCxnSpPr>
            <p:spPr>
              <a:xfrm>
                <a:off x="9219851" y="3103290"/>
                <a:ext cx="0" cy="35903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ED74E442-C04C-E932-5124-6CACBB985117}"/>
                  </a:ext>
                </a:extLst>
              </p:cNvPr>
              <p:cNvGrpSpPr/>
              <p:nvPr/>
            </p:nvGrpSpPr>
            <p:grpSpPr>
              <a:xfrm>
                <a:off x="8877207" y="346232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51" name="Rounded Rectangle 750">
                  <a:extLst>
                    <a:ext uri="{FF2B5EF4-FFF2-40B4-BE49-F238E27FC236}">
                      <a16:creationId xmlns:a16="http://schemas.microsoft.com/office/drawing/2014/main" id="{99CD1E11-1A6C-F00D-F386-6B7619E0ABB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0C4CBA2B-B7DA-4003-B7BA-2E5B2C166BAE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Triangle 752">
                  <a:extLst>
                    <a:ext uri="{FF2B5EF4-FFF2-40B4-BE49-F238E27FC236}">
                      <a16:creationId xmlns:a16="http://schemas.microsoft.com/office/drawing/2014/main" id="{17E85F24-3A9C-C3E7-2C3E-0F2FA91F9FBF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311FA476-C238-6E78-01C7-A2CDCDE583C6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EA340DCA-31A7-6F4B-9A7F-B4647FAC8B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97BF689F-EAEA-FA2D-C703-6E0DA75999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8BD0781E-D504-38BD-C6AB-9494C19C6C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2CC6618-640C-D7DA-F76C-B3ED0B407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49513F3F-48C8-5A24-DF2E-C7D0CEDD1A99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60" name="DT Probe">
              <a:extLst>
                <a:ext uri="{FF2B5EF4-FFF2-40B4-BE49-F238E27FC236}">
                  <a16:creationId xmlns:a16="http://schemas.microsoft.com/office/drawing/2014/main" id="{551ECD2E-5C81-9AF3-CA71-75C03295CFF9}"/>
                </a:ext>
              </a:extLst>
            </p:cNvPr>
            <p:cNvGrpSpPr/>
            <p:nvPr/>
          </p:nvGrpSpPr>
          <p:grpSpPr>
            <a:xfrm>
              <a:off x="6259100" y="6738879"/>
              <a:ext cx="1156244" cy="293637"/>
              <a:chOff x="5521691" y="4407301"/>
              <a:chExt cx="1156244" cy="293637"/>
            </a:xfrm>
          </p:grpSpPr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28FCA47A-49FD-402C-131A-41881A1CD200}"/>
                  </a:ext>
                </a:extLst>
              </p:cNvPr>
              <p:cNvCxnSpPr>
                <a:cxnSpLocks/>
                <a:stCxn id="763" idx="1"/>
              </p:cNvCxnSpPr>
              <p:nvPr/>
            </p:nvCxnSpPr>
            <p:spPr>
              <a:xfrm flipH="1">
                <a:off x="5521691" y="4554120"/>
                <a:ext cx="47095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5B8D3009-5FAF-DE07-4C05-A462D6B74BDF}"/>
                  </a:ext>
                </a:extLst>
              </p:cNvPr>
              <p:cNvGrpSpPr/>
              <p:nvPr/>
            </p:nvGrpSpPr>
            <p:grpSpPr>
              <a:xfrm>
                <a:off x="5992648" y="4407301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3" name="Rounded Rectangle 762">
                  <a:extLst>
                    <a:ext uri="{FF2B5EF4-FFF2-40B4-BE49-F238E27FC236}">
                      <a16:creationId xmlns:a16="http://schemas.microsoft.com/office/drawing/2014/main" id="{818BF865-4E89-3B49-B006-140BC4A30DF8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795C9679-A90C-B9CE-5E38-0F33FF3DFFEB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Triangle 764">
                  <a:extLst>
                    <a:ext uri="{FF2B5EF4-FFF2-40B4-BE49-F238E27FC236}">
                      <a16:creationId xmlns:a16="http://schemas.microsoft.com/office/drawing/2014/main" id="{B768971C-5FF5-F597-9FD4-A58898A0BB57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6" name="Group 765">
                  <a:extLst>
                    <a:ext uri="{FF2B5EF4-FFF2-40B4-BE49-F238E27FC236}">
                      <a16:creationId xmlns:a16="http://schemas.microsoft.com/office/drawing/2014/main" id="{02835ABE-772D-1AD2-9D70-8523E6A0B7B2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64E92DA-4AF3-CA2E-E9A7-11CEE4CBC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B95D9BBF-73E7-F277-3481-D1C1ABFF5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D2891D72-8572-96A4-EDB9-1F6442025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3FA0B3EF-0F60-09BE-217E-9A5309402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DB477A13-30A0-AA5F-51E2-02643F5D17B6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72" name="PAN probe">
              <a:extLst>
                <a:ext uri="{FF2B5EF4-FFF2-40B4-BE49-F238E27FC236}">
                  <a16:creationId xmlns:a16="http://schemas.microsoft.com/office/drawing/2014/main" id="{3D341C6E-0D56-B796-4D8E-2529A2A23793}"/>
                </a:ext>
              </a:extLst>
            </p:cNvPr>
            <p:cNvGrpSpPr/>
            <p:nvPr/>
          </p:nvGrpSpPr>
          <p:grpSpPr>
            <a:xfrm>
              <a:off x="6259301" y="5442601"/>
              <a:ext cx="1161246" cy="679708"/>
              <a:chOff x="5521892" y="3111023"/>
              <a:chExt cx="1161246" cy="679708"/>
            </a:xfrm>
          </p:grpSpPr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7E49E23E-046E-4EA5-8906-5B7D7D00B6C7}"/>
                  </a:ext>
                </a:extLst>
              </p:cNvPr>
              <p:cNvGrpSpPr/>
              <p:nvPr/>
            </p:nvGrpSpPr>
            <p:grpSpPr>
              <a:xfrm>
                <a:off x="5997851" y="3111023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76" name="Rounded Rectangle 775">
                  <a:extLst>
                    <a:ext uri="{FF2B5EF4-FFF2-40B4-BE49-F238E27FC236}">
                      <a16:creationId xmlns:a16="http://schemas.microsoft.com/office/drawing/2014/main" id="{FA80C7A4-978B-EA4E-164F-80BEDB0DCEDA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46639421-515D-EADC-BB8E-AF78BB185F6A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Triangle 777">
                  <a:extLst>
                    <a:ext uri="{FF2B5EF4-FFF2-40B4-BE49-F238E27FC236}">
                      <a16:creationId xmlns:a16="http://schemas.microsoft.com/office/drawing/2014/main" id="{BE4863C4-5E64-46FE-6584-66DBE3593851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924044B5-C878-617C-0A16-ECF7934605CF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AD3A370B-C012-FDCB-6956-82398307D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3ACFA183-40B6-0AB2-0823-65C253D98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CE8F3EBE-5268-3CEE-0AC2-B54F8D2F5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B55B75A-51D4-6DBE-49F2-1690AF222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EFB3BD3C-F487-F363-4D23-3286B9127810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F7F2E674-4D7B-F110-D498-6F8312749D49}"/>
                  </a:ext>
                </a:extLst>
              </p:cNvPr>
              <p:cNvCxnSpPr>
                <a:cxnSpLocks/>
                <a:endCxn id="776" idx="1"/>
              </p:cNvCxnSpPr>
              <p:nvPr/>
            </p:nvCxnSpPr>
            <p:spPr>
              <a:xfrm flipV="1">
                <a:off x="5521892" y="3257842"/>
                <a:ext cx="47595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2A816679-DDE5-6823-D6BB-77D4F57E7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3089" y="3433863"/>
                <a:ext cx="0" cy="356868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85" name="Snort Probe">
              <a:extLst>
                <a:ext uri="{FF2B5EF4-FFF2-40B4-BE49-F238E27FC236}">
                  <a16:creationId xmlns:a16="http://schemas.microsoft.com/office/drawing/2014/main" id="{4D2EE547-4537-2C2A-2F83-63F3057E51E0}"/>
                </a:ext>
              </a:extLst>
            </p:cNvPr>
            <p:cNvGrpSpPr/>
            <p:nvPr/>
          </p:nvGrpSpPr>
          <p:grpSpPr>
            <a:xfrm>
              <a:off x="8629060" y="7296264"/>
              <a:ext cx="1297522" cy="293637"/>
              <a:chOff x="7400048" y="4638053"/>
              <a:chExt cx="1297522" cy="293637"/>
            </a:xfrm>
          </p:grpSpPr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D9E713D1-7C58-18CD-E866-BCB09F52DEA1}"/>
                  </a:ext>
                </a:extLst>
              </p:cNvPr>
              <p:cNvCxnSpPr>
                <a:cxnSpLocks/>
                <a:stCxn id="788" idx="3"/>
              </p:cNvCxnSpPr>
              <p:nvPr/>
            </p:nvCxnSpPr>
            <p:spPr>
              <a:xfrm>
                <a:off x="8085335" y="4784872"/>
                <a:ext cx="61223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87" name="Group 786">
                <a:extLst>
                  <a:ext uri="{FF2B5EF4-FFF2-40B4-BE49-F238E27FC236}">
                    <a16:creationId xmlns:a16="http://schemas.microsoft.com/office/drawing/2014/main" id="{554AEC87-A5BE-155D-E652-04E2B28FDEBE}"/>
                  </a:ext>
                </a:extLst>
              </p:cNvPr>
              <p:cNvGrpSpPr/>
              <p:nvPr/>
            </p:nvGrpSpPr>
            <p:grpSpPr>
              <a:xfrm>
                <a:off x="7400048" y="4638053"/>
                <a:ext cx="685287" cy="293637"/>
                <a:chOff x="5388047" y="-870673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8" name="Rounded Rectangle 787">
                  <a:extLst>
                    <a:ext uri="{FF2B5EF4-FFF2-40B4-BE49-F238E27FC236}">
                      <a16:creationId xmlns:a16="http://schemas.microsoft.com/office/drawing/2014/main" id="{47DBA675-63C9-CE69-65D3-90E9582C3867}"/>
                    </a:ext>
                  </a:extLst>
                </p:cNvPr>
                <p:cNvSpPr/>
                <p:nvPr/>
              </p:nvSpPr>
              <p:spPr>
                <a:xfrm>
                  <a:off x="5388047" y="-870673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A47F7475-9CAC-60C2-426E-BD8CFAFF6DB4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Triangle 789">
                  <a:extLst>
                    <a:ext uri="{FF2B5EF4-FFF2-40B4-BE49-F238E27FC236}">
                      <a16:creationId xmlns:a16="http://schemas.microsoft.com/office/drawing/2014/main" id="{CF42DCAF-DD27-9179-8A48-915522F0CD73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E54919F8-362A-5F12-4897-7D1AB9E9F9A8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6DD75F1B-8C64-99D3-1BD5-8C2695E242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F3874D94-EAD3-AC2C-33F8-EC5BF9993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9FD7614D-0F0B-6333-9AD1-FC9A624155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A4987A6B-CD20-BD33-C605-7C87C76181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73BB4A4E-93E6-D7B8-F4F4-FD02202B06F3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7" name="ACC PAN Probe">
              <a:extLst>
                <a:ext uri="{FF2B5EF4-FFF2-40B4-BE49-F238E27FC236}">
                  <a16:creationId xmlns:a16="http://schemas.microsoft.com/office/drawing/2014/main" id="{1AF99B4C-C9B8-733E-69B8-6E185252AE47}"/>
                </a:ext>
              </a:extLst>
            </p:cNvPr>
            <p:cNvGrpSpPr/>
            <p:nvPr/>
          </p:nvGrpSpPr>
          <p:grpSpPr>
            <a:xfrm>
              <a:off x="9151945" y="4852607"/>
              <a:ext cx="685287" cy="595324"/>
              <a:chOff x="8009613" y="2697734"/>
              <a:chExt cx="685287" cy="595324"/>
            </a:xfrm>
          </p:grpSpPr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1B25F47E-C34B-F50B-EDB9-EEFFFE237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99" name="Group 798">
                <a:extLst>
                  <a:ext uri="{FF2B5EF4-FFF2-40B4-BE49-F238E27FC236}">
                    <a16:creationId xmlns:a16="http://schemas.microsoft.com/office/drawing/2014/main" id="{2D139C84-2150-AC31-B83E-12800A1530CB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0" name="Rounded Rectangle 799">
                  <a:extLst>
                    <a:ext uri="{FF2B5EF4-FFF2-40B4-BE49-F238E27FC236}">
                      <a16:creationId xmlns:a16="http://schemas.microsoft.com/office/drawing/2014/main" id="{4A99F8D8-1A2B-E317-5D32-A036410CC9A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388CB03C-EEF7-3099-63C5-8BA8B0712655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Triangle 801">
                  <a:extLst>
                    <a:ext uri="{FF2B5EF4-FFF2-40B4-BE49-F238E27FC236}">
                      <a16:creationId xmlns:a16="http://schemas.microsoft.com/office/drawing/2014/main" id="{03EBD092-D362-F4C3-B054-F43EB6B1E7E7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F1D6C5BF-825B-43D0-EEB1-24CC264C14CE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F4A01E0C-BEE7-AB10-D383-6552C5A04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54015732-6422-029B-5806-EEDAEEB6C4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7427C26B-744C-A278-FD23-D72EC20949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DA924708-F0E2-B813-2233-C3945496B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9E0B87E2-8DD8-0C46-F840-44F78E2C6E29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6087AD61-2576-A255-4070-1C5C112AB823}"/>
                </a:ext>
              </a:extLst>
            </p:cNvPr>
            <p:cNvGrpSpPr/>
            <p:nvPr/>
          </p:nvGrpSpPr>
          <p:grpSpPr>
            <a:xfrm>
              <a:off x="10224383" y="7298016"/>
              <a:ext cx="720000" cy="720000"/>
              <a:chOff x="8505632" y="270633"/>
              <a:chExt cx="720000" cy="720000"/>
            </a:xfrm>
          </p:grpSpPr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2E55CC72-6AF8-EC89-EADD-D9B264D52488}"/>
                  </a:ext>
                </a:extLst>
              </p:cNvPr>
              <p:cNvSpPr/>
              <p:nvPr/>
            </p:nvSpPr>
            <p:spPr>
              <a:xfrm>
                <a:off x="8505632" y="270633"/>
                <a:ext cx="720000" cy="720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11" name="Group 810">
                <a:extLst>
                  <a:ext uri="{FF2B5EF4-FFF2-40B4-BE49-F238E27FC236}">
                    <a16:creationId xmlns:a16="http://schemas.microsoft.com/office/drawing/2014/main" id="{48403CF6-3D44-EEF0-EF7A-CB6E702229E7}"/>
                  </a:ext>
                </a:extLst>
              </p:cNvPr>
              <p:cNvGrpSpPr/>
              <p:nvPr/>
            </p:nvGrpSpPr>
            <p:grpSpPr>
              <a:xfrm>
                <a:off x="8621260" y="453635"/>
                <a:ext cx="488744" cy="333028"/>
                <a:chOff x="2411760" y="3464582"/>
                <a:chExt cx="366558" cy="249771"/>
              </a:xfrm>
            </p:grpSpPr>
            <p:sp>
              <p:nvSpPr>
                <p:cNvPr id="812" name="Rounded Rectangle 811">
                  <a:extLst>
                    <a:ext uri="{FF2B5EF4-FFF2-40B4-BE49-F238E27FC236}">
                      <a16:creationId xmlns:a16="http://schemas.microsoft.com/office/drawing/2014/main" id="{101F4179-9D04-5D3A-DC1F-82B2AF172415}"/>
                    </a:ext>
                  </a:extLst>
                </p:cNvPr>
                <p:cNvSpPr/>
                <p:nvPr/>
              </p:nvSpPr>
              <p:spPr>
                <a:xfrm>
                  <a:off x="2411760" y="3598957"/>
                  <a:ext cx="366558" cy="100294"/>
                </a:xfrm>
                <a:prstGeom prst="round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13" name="Straight Connector 812">
                  <a:extLst>
                    <a:ext uri="{FF2B5EF4-FFF2-40B4-BE49-F238E27FC236}">
                      <a16:creationId xmlns:a16="http://schemas.microsoft.com/office/drawing/2014/main" id="{115E27E1-9661-3290-0BD6-30566E79F296}"/>
                    </a:ext>
                  </a:extLst>
                </p:cNvPr>
                <p:cNvCxnSpPr/>
                <p:nvPr/>
              </p:nvCxnSpPr>
              <p:spPr>
                <a:xfrm>
                  <a:off x="2464125" y="3714353"/>
                  <a:ext cx="261827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4" name="Straight Connector 813">
                  <a:extLst>
                    <a:ext uri="{FF2B5EF4-FFF2-40B4-BE49-F238E27FC236}">
                      <a16:creationId xmlns:a16="http://schemas.microsoft.com/office/drawing/2014/main" id="{16606BE7-6DA6-8D63-B2C3-495462039D38}"/>
                    </a:ext>
                  </a:extLst>
                </p:cNvPr>
                <p:cNvCxnSpPr/>
                <p:nvPr/>
              </p:nvCxnSpPr>
              <p:spPr>
                <a:xfrm flipV="1">
                  <a:off x="2464125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5FC01EB9-9448-1F5D-8ADA-D95B1453CBE8}"/>
                    </a:ext>
                  </a:extLst>
                </p:cNvPr>
                <p:cNvCxnSpPr/>
                <p:nvPr/>
              </p:nvCxnSpPr>
              <p:spPr>
                <a:xfrm flipV="1">
                  <a:off x="2725953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16" name="Group 815">
                  <a:extLst>
                    <a:ext uri="{FF2B5EF4-FFF2-40B4-BE49-F238E27FC236}">
                      <a16:creationId xmlns:a16="http://schemas.microsoft.com/office/drawing/2014/main" id="{E2F4E9BE-DC12-B1D3-AC7D-620F80EC6A46}"/>
                    </a:ext>
                  </a:extLst>
                </p:cNvPr>
                <p:cNvGrpSpPr/>
                <p:nvPr/>
              </p:nvGrpSpPr>
              <p:grpSpPr>
                <a:xfrm>
                  <a:off x="2447465" y="3464582"/>
                  <a:ext cx="263244" cy="218609"/>
                  <a:chOff x="3276335" y="3147843"/>
                  <a:chExt cx="433518" cy="365507"/>
                </a:xfrm>
              </p:grpSpPr>
              <p:sp>
                <p:nvSpPr>
                  <p:cNvPr id="821" name="Arc 820">
                    <a:extLst>
                      <a:ext uri="{FF2B5EF4-FFF2-40B4-BE49-F238E27FC236}">
                        <a16:creationId xmlns:a16="http://schemas.microsoft.com/office/drawing/2014/main" id="{87E48ED7-9A25-9AC3-28FB-FE90A7730C9C}"/>
                      </a:ext>
                    </a:extLst>
                  </p:cNvPr>
                  <p:cNvSpPr/>
                  <p:nvPr/>
                </p:nvSpPr>
                <p:spPr>
                  <a:xfrm rot="19256513">
                    <a:off x="3276335" y="3147843"/>
                    <a:ext cx="433518" cy="36550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22" name="Arc 821">
                    <a:extLst>
                      <a:ext uri="{FF2B5EF4-FFF2-40B4-BE49-F238E27FC236}">
                        <a16:creationId xmlns:a16="http://schemas.microsoft.com/office/drawing/2014/main" id="{330B1ECC-EBFB-BD15-ADE2-D1DD16E40668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354418" y="3195595"/>
                    <a:ext cx="295829" cy="23685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23" name="Arc 822">
                    <a:extLst>
                      <a:ext uri="{FF2B5EF4-FFF2-40B4-BE49-F238E27FC236}">
                        <a16:creationId xmlns:a16="http://schemas.microsoft.com/office/drawing/2014/main" id="{4FD448BE-ACB7-716E-94F8-1DF3CDEE7505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428024" y="3249953"/>
                    <a:ext cx="178671" cy="14305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D00962EB-8697-7B5B-D6DF-AD430F1B6253}"/>
                    </a:ext>
                  </a:extLst>
                </p:cNvPr>
                <p:cNvSpPr/>
                <p:nvPr/>
              </p:nvSpPr>
              <p:spPr>
                <a:xfrm>
                  <a:off x="2576521" y="3542408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4F9B8793-88B4-D8DA-29CF-DB752C5FE05F}"/>
                    </a:ext>
                  </a:extLst>
                </p:cNvPr>
                <p:cNvSpPr/>
                <p:nvPr/>
              </p:nvSpPr>
              <p:spPr>
                <a:xfrm>
                  <a:off x="2695467" y="3581309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0CE04B47-3EE6-3C20-5896-5B71A272279C}"/>
                    </a:ext>
                  </a:extLst>
                </p:cNvPr>
                <p:cNvSpPr/>
                <p:nvPr/>
              </p:nvSpPr>
              <p:spPr>
                <a:xfrm>
                  <a:off x="2429747" y="3587986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20" name="Rounded Rectangle 819">
                  <a:extLst>
                    <a:ext uri="{FF2B5EF4-FFF2-40B4-BE49-F238E27FC236}">
                      <a16:creationId xmlns:a16="http://schemas.microsoft.com/office/drawing/2014/main" id="{2753F287-B9D4-0E0D-373E-39306A034FFB}"/>
                    </a:ext>
                  </a:extLst>
                </p:cNvPr>
                <p:cNvSpPr/>
                <p:nvPr/>
              </p:nvSpPr>
              <p:spPr>
                <a:xfrm>
                  <a:off x="2521522" y="3630610"/>
                  <a:ext cx="213750" cy="39494"/>
                </a:xfrm>
                <a:prstGeom prst="roundRect">
                  <a:avLst/>
                </a:prstGeom>
                <a:solidFill>
                  <a:srgbClr val="FFFFFF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5C62CC75-7AB3-AA60-6EA8-BE7617544F7F}"/>
                </a:ext>
              </a:extLst>
            </p:cNvPr>
            <p:cNvSpPr txBox="1"/>
            <p:nvPr/>
          </p:nvSpPr>
          <p:spPr>
            <a:xfrm>
              <a:off x="10881893" y="7524299"/>
              <a:ext cx="1166894" cy="20257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/>
                  <a:ea typeface="Verdana"/>
                  <a:cs typeface="Verdana" panose="020B0604030504040204" pitchFamily="34" charset="0"/>
                </a:rPr>
                <a:t>Untrusted </a:t>
              </a:r>
              <a:r>
                <a:rPr lang="en-US" sz="1800" b="1" kern="1200" dirty="0" err="1">
                  <a:latin typeface="Verdana"/>
                  <a:ea typeface="Verdana"/>
                  <a:cs typeface="Verdana" panose="020B0604030504040204" pitchFamily="34" charset="0"/>
                </a:rPr>
                <a:t>WiFi</a:t>
              </a:r>
              <a:endParaRPr lang="en-US" sz="1800" b="1" kern="12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C31A9CD6-254F-DDFD-93BE-4DFDBCBE055E}"/>
                </a:ext>
              </a:extLst>
            </p:cNvPr>
            <p:cNvSpPr txBox="1"/>
            <p:nvPr/>
          </p:nvSpPr>
          <p:spPr>
            <a:xfrm>
              <a:off x="1750157" y="4083642"/>
              <a:ext cx="900860" cy="20424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/>
                  <a:ea typeface="Verdana"/>
                  <a:cs typeface="+mn-cs"/>
                </a:rPr>
                <a:t>Cloud SaaS</a:t>
              </a:r>
              <a:endParaRPr lang="en-US" sz="2800" kern="1200" dirty="0"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454BA7A-E8AE-6B55-4EE8-BC7F92DACC4E}"/>
                </a:ext>
              </a:extLst>
            </p:cNvPr>
            <p:cNvGrpSpPr/>
            <p:nvPr/>
          </p:nvGrpSpPr>
          <p:grpSpPr>
            <a:xfrm>
              <a:off x="9477959" y="5845153"/>
              <a:ext cx="457329" cy="434435"/>
              <a:chOff x="3502216" y="4622237"/>
              <a:chExt cx="848311" cy="8483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24EE096C-08ED-1F3D-F46D-2C7C8579536F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28" name="Picture 82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86EA7112-2126-AB08-EBB5-AAC0F5E07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</p:spPr>
          </p:pic>
        </p:grpSp>
        <p:sp>
          <p:nvSpPr>
            <p:cNvPr id="829" name="TextBox 828">
              <a:extLst>
                <a:ext uri="{FF2B5EF4-FFF2-40B4-BE49-F238E27FC236}">
                  <a16:creationId xmlns:a16="http://schemas.microsoft.com/office/drawing/2014/main" id="{97226C4E-12A7-0E96-DBB8-B6D80293FF91}"/>
                </a:ext>
              </a:extLst>
            </p:cNvPr>
            <p:cNvSpPr txBox="1"/>
            <p:nvPr/>
          </p:nvSpPr>
          <p:spPr>
            <a:xfrm>
              <a:off x="8354504" y="5424217"/>
              <a:ext cx="581337" cy="35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</a:t>
              </a:r>
            </a:p>
            <a:p>
              <a:pPr algn="ctr"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Switch</a:t>
              </a:r>
            </a:p>
          </p:txBody>
        </p:sp>
        <p:cxnSp>
          <p:nvCxnSpPr>
            <p:cNvPr id="830" name="Straight Arrow Connector 829">
              <a:extLst>
                <a:ext uri="{FF2B5EF4-FFF2-40B4-BE49-F238E27FC236}">
                  <a16:creationId xmlns:a16="http://schemas.microsoft.com/office/drawing/2014/main" id="{2E57EB2A-DE09-D955-7834-8E366A049020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47" y="6448125"/>
              <a:ext cx="1419554" cy="120989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2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62042D-1E2C-01E5-F3D1-52C52CDC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 – With Cloud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61AF166-1CDA-8235-BDFA-9213E9C608C9}"/>
              </a:ext>
            </a:extLst>
          </p:cNvPr>
          <p:cNvGrpSpPr/>
          <p:nvPr/>
        </p:nvGrpSpPr>
        <p:grpSpPr>
          <a:xfrm>
            <a:off x="732705" y="3623686"/>
            <a:ext cx="21831331" cy="8316268"/>
            <a:chOff x="732705" y="3641270"/>
            <a:chExt cx="11999371" cy="4570953"/>
          </a:xfrm>
        </p:grpSpPr>
        <p:pic>
          <p:nvPicPr>
            <p:cNvPr id="4" name="Picture 3" descr="A white circle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6B8101F-4B26-BEC4-40FF-75C5C173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705" y="3746408"/>
              <a:ext cx="3476979" cy="18794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551939-CFDE-B80B-B2BC-A2BCDA288B01}"/>
                </a:ext>
              </a:extLst>
            </p:cNvPr>
            <p:cNvGrpSpPr/>
            <p:nvPr/>
          </p:nvGrpSpPr>
          <p:grpSpPr>
            <a:xfrm>
              <a:off x="1689404" y="4398887"/>
              <a:ext cx="2189487" cy="1267003"/>
              <a:chOff x="624197" y="2340569"/>
              <a:chExt cx="2189487" cy="126700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5C50CB8-8127-9CAD-0DF2-68E9B70E3871}"/>
                  </a:ext>
                </a:extLst>
              </p:cNvPr>
              <p:cNvGrpSpPr/>
              <p:nvPr/>
            </p:nvGrpSpPr>
            <p:grpSpPr>
              <a:xfrm>
                <a:off x="624197" y="2343767"/>
                <a:ext cx="482695" cy="499739"/>
                <a:chOff x="2551046" y="-698148"/>
                <a:chExt cx="482695" cy="499739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91075A85-2D26-B82E-9DAD-1C812EA7D7CC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FFCEFD5F-218D-46C8-5F62-6D9FA96CC5A4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D611636-B96D-C3D7-C5DE-B989A8E6D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71527D-16D2-5428-5281-F3E3FC20A219}"/>
                  </a:ext>
                </a:extLst>
              </p:cNvPr>
              <p:cNvGrpSpPr/>
              <p:nvPr/>
            </p:nvGrpSpPr>
            <p:grpSpPr>
              <a:xfrm>
                <a:off x="1853573" y="2340569"/>
                <a:ext cx="482695" cy="499739"/>
                <a:chOff x="2551046" y="-698148"/>
                <a:chExt cx="482695" cy="499739"/>
              </a:xfrm>
            </p:grpSpPr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DE2428A-0BF9-9450-F1AF-D3B566F18ED5}"/>
                    </a:ext>
                  </a:extLst>
                </p:cNvPr>
                <p:cNvSpPr/>
                <p:nvPr/>
              </p:nvSpPr>
              <p:spPr>
                <a:xfrm>
                  <a:off x="2669309" y="-687521"/>
                  <a:ext cx="235527" cy="478702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7956E3BB-C936-14CC-E189-40673FB90AEF}"/>
                    </a:ext>
                  </a:extLst>
                </p:cNvPr>
                <p:cNvSpPr/>
                <p:nvPr/>
              </p:nvSpPr>
              <p:spPr>
                <a:xfrm>
                  <a:off x="2551046" y="-647487"/>
                  <a:ext cx="482695" cy="402723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DB654EE-E991-89B7-3C26-EB449C8C7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1046" y="-698148"/>
                  <a:ext cx="482695" cy="499739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F35EB05-9F4C-11F3-B359-45F07B9D1F57}"/>
                  </a:ext>
                </a:extLst>
              </p:cNvPr>
              <p:cNvCxnSpPr>
                <a:cxnSpLocks/>
                <a:stCxn id="15" idx="3"/>
                <a:endCxn id="12" idx="1"/>
              </p:cNvCxnSpPr>
              <p:nvPr/>
            </p:nvCxnSpPr>
            <p:spPr>
              <a:xfrm flipV="1">
                <a:off x="1106892" y="2590439"/>
                <a:ext cx="746681" cy="319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88C819A-7131-A1DE-B548-DE0D37C3092F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>
                <a:off x="2094921" y="2840308"/>
                <a:ext cx="718763" cy="76726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3E4EF5-B3FE-30EC-BE15-7702217B30FD}"/>
                </a:ext>
              </a:extLst>
            </p:cNvPr>
            <p:cNvSpPr/>
            <p:nvPr/>
          </p:nvSpPr>
          <p:spPr>
            <a:xfrm>
              <a:off x="4884688" y="3641270"/>
              <a:ext cx="7847388" cy="457095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Segoe UI"/>
                  <a:cs typeface="Segoe UI"/>
                </a:rPr>
                <a:t>DirectConnect /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Segoe UI"/>
                  <a:cs typeface="Segoe UI"/>
                </a:rPr>
                <a:t>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Segoe UI"/>
                  <a:cs typeface="Segoe UI"/>
                </a:rPr>
                <a:t>ExpressRoute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B2CC89-27EF-9652-77A8-0A8801A17275}"/>
                </a:ext>
              </a:extLst>
            </p:cNvPr>
            <p:cNvSpPr/>
            <p:nvPr/>
          </p:nvSpPr>
          <p:spPr>
            <a:xfrm>
              <a:off x="7911213" y="4124833"/>
              <a:ext cx="4624728" cy="398017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27CD98-5292-BD72-5D17-A8F3866B088D}"/>
                </a:ext>
              </a:extLst>
            </p:cNvPr>
            <p:cNvSpPr/>
            <p:nvPr/>
          </p:nvSpPr>
          <p:spPr>
            <a:xfrm>
              <a:off x="1146118" y="6655442"/>
              <a:ext cx="2348581" cy="145613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6D2605-D729-F985-39F1-FF7E71367900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 flipV="1">
              <a:off x="4654295" y="6122310"/>
              <a:ext cx="1173989" cy="2320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05C4D87-A905-DA02-C95A-0395E537A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6848" y="6122309"/>
              <a:ext cx="1633868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DF1D2D8-F131-F427-B05E-06481340E374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 flipV="1">
              <a:off x="8776015" y="4843927"/>
              <a:ext cx="1921892" cy="980567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0B27FA2-FFF2-0DA9-E232-FA1DE7A1BD5A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flipH="1">
              <a:off x="3244336" y="6408283"/>
              <a:ext cx="429632" cy="612200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0BE26B-F7BE-8ABA-B13B-80229ED437AF}"/>
                </a:ext>
              </a:extLst>
            </p:cNvPr>
            <p:cNvGrpSpPr/>
            <p:nvPr/>
          </p:nvGrpSpPr>
          <p:grpSpPr>
            <a:xfrm>
              <a:off x="8317714" y="5804928"/>
              <a:ext cx="684100" cy="682805"/>
              <a:chOff x="4525887" y="2400519"/>
              <a:chExt cx="513075" cy="5121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DD867B2-A80B-BFD6-E98A-FB51DC7CF37A}"/>
                  </a:ext>
                </a:extLst>
              </p:cNvPr>
              <p:cNvSpPr/>
              <p:nvPr/>
            </p:nvSpPr>
            <p:spPr>
              <a:xfrm>
                <a:off x="4528822" y="2415475"/>
                <a:ext cx="506923" cy="4809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F6DC663-24D5-81E9-5D57-A29F5243A2E8}"/>
                  </a:ext>
                </a:extLst>
              </p:cNvPr>
              <p:cNvGrpSpPr/>
              <p:nvPr/>
            </p:nvGrpSpPr>
            <p:grpSpPr>
              <a:xfrm>
                <a:off x="4525887" y="2400519"/>
                <a:ext cx="513075" cy="512104"/>
                <a:chOff x="2483768" y="2003924"/>
                <a:chExt cx="723176" cy="721807"/>
              </a:xfrm>
              <a:no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E6A9B6B-1D08-9DC5-AD80-6E3CE52C30E9}"/>
                    </a:ext>
                  </a:extLst>
                </p:cNvPr>
                <p:cNvSpPr/>
                <p:nvPr/>
              </p:nvSpPr>
              <p:spPr>
                <a:xfrm>
                  <a:off x="2486864" y="2003924"/>
                  <a:ext cx="720080" cy="72008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A7A9AB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FAAB267-53D4-EBBB-672B-2B522D3AAF9F}"/>
                    </a:ext>
                  </a:extLst>
                </p:cNvPr>
                <p:cNvGrpSpPr/>
                <p:nvPr/>
              </p:nvGrpSpPr>
              <p:grpSpPr>
                <a:xfrm>
                  <a:off x="2483768" y="2005651"/>
                  <a:ext cx="720080" cy="720080"/>
                  <a:chOff x="2483768" y="2005651"/>
                  <a:chExt cx="720080" cy="720080"/>
                </a:xfrm>
                <a:grpFill/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2AC691ED-4E22-1F1C-4957-072061360380}"/>
                      </a:ext>
                    </a:extLst>
                  </p:cNvPr>
                  <p:cNvSpPr/>
                  <p:nvPr/>
                </p:nvSpPr>
                <p:spPr>
                  <a:xfrm>
                    <a:off x="2483768" y="2005651"/>
                    <a:ext cx="720080" cy="720080"/>
                  </a:xfrm>
                  <a:prstGeom prst="ellipse">
                    <a:avLst/>
                  </a:prstGeom>
                  <a:grpFill/>
                  <a:ln w="15875" cap="flat" cmpd="sng" algn="ctr">
                    <a:solidFill>
                      <a:srgbClr val="A7A9AB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92FC9C49-3C0B-243E-BF78-6AA7EE0C488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49915" y="2126030"/>
                    <a:ext cx="379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853DE67A-0CB5-4E6D-81CD-79B79F8702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49915" y="2414062"/>
                    <a:ext cx="1" cy="1800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83396BE1-619E-E04E-3F65-882023F69CF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936828" y="2352375"/>
                    <a:ext cx="180000" cy="1847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48173CA5-0FD2-47E0-D6CD-42D0CC01CD3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7907" y="2352375"/>
                    <a:ext cx="180000" cy="3600"/>
                  </a:xfrm>
                  <a:prstGeom prst="straightConnector1">
                    <a:avLst/>
                  </a:prstGeom>
                  <a:grpFill/>
                  <a:ln w="31750" cap="flat" cmpd="sng" algn="ctr">
                    <a:solidFill>
                      <a:srgbClr val="A7A9AB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390270-CD5B-8746-BD36-9E664702EC42}"/>
                </a:ext>
              </a:extLst>
            </p:cNvPr>
            <p:cNvSpPr txBox="1"/>
            <p:nvPr/>
          </p:nvSpPr>
          <p:spPr>
            <a:xfrm>
              <a:off x="8280243" y="4210129"/>
              <a:ext cx="2008145" cy="21991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000" b="1" kern="1200" dirty="0">
                  <a:latin typeface="Verdana"/>
                  <a:ea typeface="Verdana"/>
                  <a:cs typeface="Verdana" panose="020B0604030504040204" pitchFamily="34" charset="0"/>
                </a:rPr>
                <a:t>No Longer Trusted Zone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FE49016-8BE6-CF4B-CE3B-6934DB0C3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5671" y="7237700"/>
              <a:ext cx="0" cy="324259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A36243-284C-3FA9-B116-1354B6D33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4668" y="7561959"/>
              <a:ext cx="1192098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6D8DB3-49D8-7BCD-EBD6-4985AE75748F}"/>
                </a:ext>
              </a:extLst>
            </p:cNvPr>
            <p:cNvSpPr txBox="1"/>
            <p:nvPr/>
          </p:nvSpPr>
          <p:spPr>
            <a:xfrm>
              <a:off x="1617903" y="7859310"/>
              <a:ext cx="1138525" cy="20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Branch Offices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BC9AAF-10E7-D03E-AE28-1051608E7F45}"/>
                </a:ext>
              </a:extLst>
            </p:cNvPr>
            <p:cNvSpPr txBox="1"/>
            <p:nvPr/>
          </p:nvSpPr>
          <p:spPr>
            <a:xfrm>
              <a:off x="7056008" y="3647848"/>
              <a:ext cx="2889219" cy="287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2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HQ or Private Datacenter</a:t>
              </a:r>
            </a:p>
          </p:txBody>
        </p:sp>
        <p:grpSp>
          <p:nvGrpSpPr>
            <p:cNvPr id="38" name="Public Cloud Probe">
              <a:extLst>
                <a:ext uri="{FF2B5EF4-FFF2-40B4-BE49-F238E27FC236}">
                  <a16:creationId xmlns:a16="http://schemas.microsoft.com/office/drawing/2014/main" id="{00A0E9E9-BCBA-6028-7354-A912FD492BD9}"/>
                </a:ext>
              </a:extLst>
            </p:cNvPr>
            <p:cNvGrpSpPr/>
            <p:nvPr/>
          </p:nvGrpSpPr>
          <p:grpSpPr>
            <a:xfrm>
              <a:off x="2075880" y="4640939"/>
              <a:ext cx="1325595" cy="742663"/>
              <a:chOff x="986611" y="2495854"/>
              <a:chExt cx="1325595" cy="74266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0F52A83-F399-6EF5-2B71-7F78E91E8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2327" y="3043205"/>
                <a:ext cx="69987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77C17F-9A10-B946-CFFD-DCC4377CB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632" y="2495854"/>
                <a:ext cx="0" cy="435301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2EC5AF8-9BED-B9CB-8C3C-0C74663A1519}"/>
                  </a:ext>
                </a:extLst>
              </p:cNvPr>
              <p:cNvGrpSpPr/>
              <p:nvPr/>
            </p:nvGrpSpPr>
            <p:grpSpPr>
              <a:xfrm>
                <a:off x="986611" y="2792177"/>
                <a:ext cx="837990" cy="446340"/>
                <a:chOff x="2306358" y="-1006453"/>
                <a:chExt cx="837990" cy="44634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E6284E3-CCFE-CF9A-AB60-F209FA654845}"/>
                    </a:ext>
                  </a:extLst>
                </p:cNvPr>
                <p:cNvGrpSpPr/>
                <p:nvPr/>
              </p:nvGrpSpPr>
              <p:grpSpPr>
                <a:xfrm>
                  <a:off x="2306358" y="-1006453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83E9C5AF-D41E-91CD-9685-944D31879920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41EA8F4-4C91-4C3C-132A-67EA715AA4A9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Triangle 64">
                    <a:extLst>
                      <a:ext uri="{FF2B5EF4-FFF2-40B4-BE49-F238E27FC236}">
                        <a16:creationId xmlns:a16="http://schemas.microsoft.com/office/drawing/2014/main" id="{1D81EED9-82E4-B9C7-889D-158AB05C5A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0C8EC4EF-9B5B-FF92-A3EE-209BA0AA5B63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32085F3C-41C4-68F1-F824-3308997A32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0A973BE2-1DC9-FAB6-3AF9-2FDAD65FC1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B6398CEF-D795-9625-1150-2FDBFAC6E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71F37CE9-934F-09F8-1691-5DAB16360F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36AD7FD-4896-8FCC-FE47-CF9C0DAD1651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673708C-2B13-CCCA-9C4A-4E4F27153430}"/>
                    </a:ext>
                  </a:extLst>
                </p:cNvPr>
                <p:cNvGrpSpPr/>
                <p:nvPr/>
              </p:nvGrpSpPr>
              <p:grpSpPr>
                <a:xfrm>
                  <a:off x="2382709" y="-930102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54" name="Rounded Rectangle 53">
                    <a:extLst>
                      <a:ext uri="{FF2B5EF4-FFF2-40B4-BE49-F238E27FC236}">
                        <a16:creationId xmlns:a16="http://schemas.microsoft.com/office/drawing/2014/main" id="{1AF6BE1D-9B16-1CD5-B2DF-CA3777BCA205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38D6F84-C146-FC24-7A19-838EBE4FE4C4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Triangle 55">
                    <a:extLst>
                      <a:ext uri="{FF2B5EF4-FFF2-40B4-BE49-F238E27FC236}">
                        <a16:creationId xmlns:a16="http://schemas.microsoft.com/office/drawing/2014/main" id="{569F8D1B-AB07-775D-9DEB-17EEE83389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3F256030-1BBB-830E-4BBB-34FAD2D12837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414C4ECA-24A7-9DB0-8707-14C3DBC0E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233836A2-698A-1BC4-32DA-DEC3F803E4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8A0B3C32-B05F-2502-4D7B-AA7A8580D2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AF94D426-C306-73EB-FC08-721AF67C25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D0A43EDB-1D5D-8AD3-296A-AA8514480B1E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57FE2EBA-6C85-5DA6-05B3-11CB108D61DB}"/>
                    </a:ext>
                  </a:extLst>
                </p:cNvPr>
                <p:cNvGrpSpPr/>
                <p:nvPr/>
              </p:nvGrpSpPr>
              <p:grpSpPr>
                <a:xfrm>
                  <a:off x="2459061" y="-853750"/>
                  <a:ext cx="685287" cy="293637"/>
                  <a:chOff x="8722568" y="-870675"/>
                  <a:chExt cx="1367855" cy="586109"/>
                </a:xfrm>
              </p:grpSpPr>
              <p:sp>
                <p:nvSpPr>
                  <p:cNvPr id="45" name="Rounded Rectangle 44">
                    <a:extLst>
                      <a:ext uri="{FF2B5EF4-FFF2-40B4-BE49-F238E27FC236}">
                        <a16:creationId xmlns:a16="http://schemas.microsoft.com/office/drawing/2014/main" id="{495943EB-F862-AAEC-D30C-FB80D5037433}"/>
                      </a:ext>
                    </a:extLst>
                  </p:cNvPr>
                  <p:cNvSpPr/>
                  <p:nvPr/>
                </p:nvSpPr>
                <p:spPr>
                  <a:xfrm>
                    <a:off x="8722568" y="-870675"/>
                    <a:ext cx="1367855" cy="586109"/>
                  </a:xfrm>
                  <a:prstGeom prst="roundRect">
                    <a:avLst/>
                  </a:prstGeom>
                  <a:solidFill>
                    <a:srgbClr val="F69147"/>
                  </a:solidFill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E10D024B-116A-D18F-4CA5-A62C9874432A}"/>
                      </a:ext>
                    </a:extLst>
                  </p:cNvPr>
                  <p:cNvSpPr/>
                  <p:nvPr/>
                </p:nvSpPr>
                <p:spPr>
                  <a:xfrm>
                    <a:off x="9558372" y="-764652"/>
                    <a:ext cx="360000" cy="360000"/>
                  </a:xfrm>
                  <a:prstGeom prst="ellips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Triangle 46">
                    <a:extLst>
                      <a:ext uri="{FF2B5EF4-FFF2-40B4-BE49-F238E27FC236}">
                        <a16:creationId xmlns:a16="http://schemas.microsoft.com/office/drawing/2014/main" id="{7565BE6C-550D-336A-5B88-C6157F44FC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674295" y="-673062"/>
                    <a:ext cx="208918" cy="180000"/>
                  </a:xfrm>
                  <a:prstGeom prst="triangle">
                    <a:avLst/>
                  </a:prstGeom>
                  <a:noFill/>
                  <a:ln w="22225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24B97D58-7E8B-B3B7-A5E6-3A7973B35F1F}"/>
                      </a:ext>
                    </a:extLst>
                  </p:cNvPr>
                  <p:cNvGrpSpPr/>
                  <p:nvPr/>
                </p:nvGrpSpPr>
                <p:grpSpPr>
                  <a:xfrm>
                    <a:off x="8982638" y="-713827"/>
                    <a:ext cx="340362" cy="287721"/>
                    <a:chOff x="5585972" y="-729155"/>
                    <a:chExt cx="340362" cy="287721"/>
                  </a:xfrm>
                </p:grpSpPr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F9E4E94A-8EA3-554B-C267-D98A2B8FB8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729155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AD68587B-AD1F-6547-0C5B-E52C4140B9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633248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15DC2A42-EB81-25CA-F759-48842EF78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537341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F2638C3F-ED4A-1815-85DC-24BD2E8518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5972" y="-441434"/>
                      <a:ext cx="340362" cy="0"/>
                    </a:xfrm>
                    <a:prstGeom prst="line">
                      <a:avLst/>
                    </a:prstGeom>
                    <a:noFill/>
                    <a:ln w="22225" cap="rnd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F604F764-B619-F20A-1AAC-FF3D00E42B51}"/>
                      </a:ext>
                    </a:extLst>
                  </p:cNvPr>
                  <p:cNvSpPr/>
                  <p:nvPr/>
                </p:nvSpPr>
                <p:spPr>
                  <a:xfrm>
                    <a:off x="8837802" y="-798187"/>
                    <a:ext cx="54000" cy="54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F82F43B-E099-EA25-8579-8E2BA7E015B3}"/>
                </a:ext>
              </a:extLst>
            </p:cNvPr>
            <p:cNvGrpSpPr/>
            <p:nvPr/>
          </p:nvGrpSpPr>
          <p:grpSpPr>
            <a:xfrm>
              <a:off x="3366582" y="5376293"/>
              <a:ext cx="1302171" cy="1302171"/>
              <a:chOff x="3401650" y="1332174"/>
              <a:chExt cx="1302171" cy="1302171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9FF3BE9-7F13-5061-CE31-81C1C6909963}"/>
                  </a:ext>
                </a:extLst>
              </p:cNvPr>
              <p:cNvGrpSpPr/>
              <p:nvPr/>
            </p:nvGrpSpPr>
            <p:grpSpPr>
              <a:xfrm>
                <a:off x="3401650" y="1332174"/>
                <a:ext cx="1302171" cy="1302171"/>
                <a:chOff x="3401650" y="1332174"/>
                <a:chExt cx="1302171" cy="130217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75" name="Picture 74" descr="Icon&#10;&#10;Description automatically generated">
                  <a:extLst>
                    <a:ext uri="{FF2B5EF4-FFF2-40B4-BE49-F238E27FC236}">
                      <a16:creationId xmlns:a16="http://schemas.microsoft.com/office/drawing/2014/main" id="{05267513-3EE6-3974-13FD-2831E4A77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3932" y="1368567"/>
                  <a:ext cx="1242746" cy="1242746"/>
                </a:xfrm>
                <a:prstGeom prst="rect">
                  <a:avLst/>
                </a:prstGeom>
              </p:spPr>
            </p:pic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721A19C4-A0B1-7FAB-F930-D486BD2A1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1650" y="1332174"/>
                  <a:ext cx="1302171" cy="130217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0D98BD1-D1D8-0828-1531-EFE53601C452}"/>
                  </a:ext>
                </a:extLst>
              </p:cNvPr>
              <p:cNvSpPr txBox="1"/>
              <p:nvPr/>
            </p:nvSpPr>
            <p:spPr>
              <a:xfrm>
                <a:off x="3589514" y="1932809"/>
                <a:ext cx="764949" cy="219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2000" b="1" kern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Internet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CA15DF7-25B4-65B7-8799-C8D605EDB449}"/>
                </a:ext>
              </a:extLst>
            </p:cNvPr>
            <p:cNvGrpSpPr/>
            <p:nvPr/>
          </p:nvGrpSpPr>
          <p:grpSpPr>
            <a:xfrm>
              <a:off x="5828284" y="5806910"/>
              <a:ext cx="848311" cy="630799"/>
              <a:chOff x="5090875" y="3051117"/>
              <a:chExt cx="848311" cy="6307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FE60083-F285-2C45-A1E1-5425D71E2588}"/>
                  </a:ext>
                </a:extLst>
              </p:cNvPr>
              <p:cNvSpPr/>
              <p:nvPr/>
            </p:nvSpPr>
            <p:spPr>
              <a:xfrm>
                <a:off x="5090875" y="3060306"/>
                <a:ext cx="823869" cy="60413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78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FD7CFA51-9280-5251-3F81-3079F1E910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090875" y="3051117"/>
                <a:ext cx="848311" cy="630799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355F85-14F6-5208-0693-4D555D4B2A0B}"/>
                </a:ext>
              </a:extLst>
            </p:cNvPr>
            <p:cNvGrpSpPr/>
            <p:nvPr/>
          </p:nvGrpSpPr>
          <p:grpSpPr>
            <a:xfrm>
              <a:off x="2787007" y="6803265"/>
              <a:ext cx="457329" cy="434435"/>
              <a:chOff x="3502216" y="4622237"/>
              <a:chExt cx="848311" cy="84831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04AA2DF-8B63-A82E-DAAF-C85159751ACF}"/>
                  </a:ext>
                </a:extLst>
              </p:cNvPr>
              <p:cNvSpPr/>
              <p:nvPr/>
            </p:nvSpPr>
            <p:spPr>
              <a:xfrm>
                <a:off x="3502216" y="4631425"/>
                <a:ext cx="823869" cy="83912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2" name="Picture 81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7E8BBDB4-5578-4302-C8B7-7A7345968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216" y="4622237"/>
                <a:ext cx="848311" cy="8483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3" name="Zeek Probe">
              <a:extLst>
                <a:ext uri="{FF2B5EF4-FFF2-40B4-BE49-F238E27FC236}">
                  <a16:creationId xmlns:a16="http://schemas.microsoft.com/office/drawing/2014/main" id="{07C7A856-108A-1A4A-04E5-98528DAA9070}"/>
                </a:ext>
              </a:extLst>
            </p:cNvPr>
            <p:cNvGrpSpPr/>
            <p:nvPr/>
          </p:nvGrpSpPr>
          <p:grpSpPr>
            <a:xfrm>
              <a:off x="1509014" y="7176864"/>
              <a:ext cx="1504518" cy="293637"/>
              <a:chOff x="771605" y="4845286"/>
              <a:chExt cx="1504518" cy="29363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CCA5EE0-4DE5-5585-36F8-A76E20D495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7913" y="4998928"/>
                <a:ext cx="87821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AE8B147-DF8C-C54C-4D50-EB5340BFD375}"/>
                  </a:ext>
                </a:extLst>
              </p:cNvPr>
              <p:cNvGrpSpPr/>
              <p:nvPr/>
            </p:nvGrpSpPr>
            <p:grpSpPr>
              <a:xfrm>
                <a:off x="771605" y="4845286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BF50F07A-A79F-D6D3-4F02-B487C62E508B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69E64239-46A8-706E-F499-5F6F720B32C8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riangle 87">
                  <a:extLst>
                    <a:ext uri="{FF2B5EF4-FFF2-40B4-BE49-F238E27FC236}">
                      <a16:creationId xmlns:a16="http://schemas.microsoft.com/office/drawing/2014/main" id="{B8FE8F41-EF54-1390-43F0-65377A1CA7EB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CAF74658-170C-E26A-6081-406AF7671347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0C9C21C7-C8B4-687B-A324-F36F168127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4FD489F2-5006-1D77-0C29-78A7A0580B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3477437C-3780-8515-8078-6C729BFE75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3FB4A22A-88D8-EF18-A8ED-9A2E7EE383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732D227-97E3-8D0F-96DB-61C966EBE4B7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93F6AD-1B4F-1084-9234-BB5103CEA24F}"/>
                </a:ext>
              </a:extLst>
            </p:cNvPr>
            <p:cNvGrpSpPr/>
            <p:nvPr/>
          </p:nvGrpSpPr>
          <p:grpSpPr>
            <a:xfrm>
              <a:off x="10697907" y="4340862"/>
              <a:ext cx="1607301" cy="1006129"/>
              <a:chOff x="9098888" y="1267578"/>
              <a:chExt cx="1607301" cy="1006129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4EDF0A93-4159-4C87-2DC1-83690DD637B1}"/>
                  </a:ext>
                </a:extLst>
              </p:cNvPr>
              <p:cNvGrpSpPr/>
              <p:nvPr/>
            </p:nvGrpSpPr>
            <p:grpSpPr>
              <a:xfrm>
                <a:off x="9098888" y="1267578"/>
                <a:ext cx="1607301" cy="1006129"/>
                <a:chOff x="9098888" y="1267578"/>
                <a:chExt cx="1607301" cy="1006129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C5C49F5F-F63A-83A4-2EBE-F68833E25FFB}"/>
                    </a:ext>
                  </a:extLst>
                </p:cNvPr>
                <p:cNvSpPr/>
                <p:nvPr/>
              </p:nvSpPr>
              <p:spPr>
                <a:xfrm>
                  <a:off x="9098888" y="1267578"/>
                  <a:ext cx="1607301" cy="1006129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6531BE56-C13E-B83F-A9E1-FA2BD78BE3A5}"/>
                    </a:ext>
                  </a:extLst>
                </p:cNvPr>
                <p:cNvGrpSpPr/>
                <p:nvPr/>
              </p:nvGrpSpPr>
              <p:grpSpPr>
                <a:xfrm>
                  <a:off x="9165809" y="1323466"/>
                  <a:ext cx="1487467" cy="297609"/>
                  <a:chOff x="5559326" y="1452885"/>
                  <a:chExt cx="1115600" cy="22320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35BF194D-4303-0A8D-447F-BDD4E96832BE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30" name="Rounded Rectangle 129">
                      <a:extLst>
                        <a:ext uri="{FF2B5EF4-FFF2-40B4-BE49-F238E27FC236}">
                          <a16:creationId xmlns:a16="http://schemas.microsoft.com/office/drawing/2014/main" id="{62A79981-5842-7E15-AAC2-83AA113FA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31" name="Rounded Rectangle 130">
                      <a:extLst>
                        <a:ext uri="{FF2B5EF4-FFF2-40B4-BE49-F238E27FC236}">
                          <a16:creationId xmlns:a16="http://schemas.microsoft.com/office/drawing/2014/main" id="{8D8DD792-9E78-BFE5-9AA2-8E3A65B3F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32" name="Picture 131">
                      <a:extLst>
                        <a:ext uri="{FF2B5EF4-FFF2-40B4-BE49-F238E27FC236}">
                          <a16:creationId xmlns:a16="http://schemas.microsoft.com/office/drawing/2014/main" id="{2D295E0A-6060-4E44-D105-EE15320D2E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120A0995-D87C-932C-BE04-6B0BAABBE6CD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7" name="Rounded Rectangle 126">
                      <a:extLst>
                        <a:ext uri="{FF2B5EF4-FFF2-40B4-BE49-F238E27FC236}">
                          <a16:creationId xmlns:a16="http://schemas.microsoft.com/office/drawing/2014/main" id="{4DE5CD20-91E9-139C-BD14-6F54B3906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8" name="Rounded Rectangle 127">
                      <a:extLst>
                        <a:ext uri="{FF2B5EF4-FFF2-40B4-BE49-F238E27FC236}">
                          <a16:creationId xmlns:a16="http://schemas.microsoft.com/office/drawing/2014/main" id="{9FB06890-B883-BB8E-8153-B30B4F8E7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9" name="Picture 128">
                      <a:extLst>
                        <a:ext uri="{FF2B5EF4-FFF2-40B4-BE49-F238E27FC236}">
                          <a16:creationId xmlns:a16="http://schemas.microsoft.com/office/drawing/2014/main" id="{E9D429BE-F46C-8886-F2B7-C1F12ED593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6D445C10-F9F2-8B56-3403-FBCBD497D0ED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4" name="Rounded Rectangle 123">
                      <a:extLst>
                        <a:ext uri="{FF2B5EF4-FFF2-40B4-BE49-F238E27FC236}">
                          <a16:creationId xmlns:a16="http://schemas.microsoft.com/office/drawing/2014/main" id="{FD6B5AFC-85D7-ADD5-EAD9-565FF3D9C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5" name="Rounded Rectangle 124">
                      <a:extLst>
                        <a:ext uri="{FF2B5EF4-FFF2-40B4-BE49-F238E27FC236}">
                          <a16:creationId xmlns:a16="http://schemas.microsoft.com/office/drawing/2014/main" id="{16658AD7-AA29-35CB-BB68-58AE65AA1C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6" name="Picture 125">
                      <a:extLst>
                        <a:ext uri="{FF2B5EF4-FFF2-40B4-BE49-F238E27FC236}">
                          <a16:creationId xmlns:a16="http://schemas.microsoft.com/office/drawing/2014/main" id="{9B3FF417-4A78-AD31-1254-2A9CF434DE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29D3A927-F263-6372-40C5-4CB9030E957B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52885"/>
                    <a:ext cx="259419" cy="223207"/>
                    <a:chOff x="817297" y="815466"/>
                    <a:chExt cx="1551319" cy="992287"/>
                  </a:xfrm>
                </p:grpSpPr>
                <p:sp>
                  <p:nvSpPr>
                    <p:cNvPr id="121" name="Rounded Rectangle 120">
                      <a:extLst>
                        <a:ext uri="{FF2B5EF4-FFF2-40B4-BE49-F238E27FC236}">
                          <a16:creationId xmlns:a16="http://schemas.microsoft.com/office/drawing/2014/main" id="{E9198521-5D0E-A061-7DA3-F5E5FA545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22" name="Rounded Rectangle 121">
                      <a:extLst>
                        <a:ext uri="{FF2B5EF4-FFF2-40B4-BE49-F238E27FC236}">
                          <a16:creationId xmlns:a16="http://schemas.microsoft.com/office/drawing/2014/main" id="{50CCBE36-2CA2-5754-46F9-FAF992570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23" name="Picture 122">
                      <a:extLst>
                        <a:ext uri="{FF2B5EF4-FFF2-40B4-BE49-F238E27FC236}">
                          <a16:creationId xmlns:a16="http://schemas.microsoft.com/office/drawing/2014/main" id="{152707E1-5263-A1EC-3C5F-62D24C80597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815466"/>
                      <a:ext cx="1551319" cy="99228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9F42C226-E38D-F70D-BA86-F91A5C7F9375}"/>
                    </a:ext>
                  </a:extLst>
                </p:cNvPr>
                <p:cNvGrpSpPr/>
                <p:nvPr/>
              </p:nvGrpSpPr>
              <p:grpSpPr>
                <a:xfrm>
                  <a:off x="9165809" y="1900181"/>
                  <a:ext cx="1487467" cy="320532"/>
                  <a:chOff x="5559326" y="1429503"/>
                  <a:chExt cx="1115600" cy="240399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FAFCF0A4-747A-5C6A-F585-E8D901AE1F2E}"/>
                      </a:ext>
                    </a:extLst>
                  </p:cNvPr>
                  <p:cNvGrpSpPr/>
                  <p:nvPr/>
                </p:nvGrpSpPr>
                <p:grpSpPr>
                  <a:xfrm>
                    <a:off x="5559326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14" name="Rounded Rectangle 113">
                      <a:extLst>
                        <a:ext uri="{FF2B5EF4-FFF2-40B4-BE49-F238E27FC236}">
                          <a16:creationId xmlns:a16="http://schemas.microsoft.com/office/drawing/2014/main" id="{BA97D24B-12CC-D652-F537-4654663FD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15" name="Rounded Rectangle 114">
                      <a:extLst>
                        <a:ext uri="{FF2B5EF4-FFF2-40B4-BE49-F238E27FC236}">
                          <a16:creationId xmlns:a16="http://schemas.microsoft.com/office/drawing/2014/main" id="{C7AAF524-5332-DC43-C879-FCB0B5013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6" name="Picture 115">
                      <a:extLst>
                        <a:ext uri="{FF2B5EF4-FFF2-40B4-BE49-F238E27FC236}">
                          <a16:creationId xmlns:a16="http://schemas.microsoft.com/office/drawing/2014/main" id="{79BF6F6A-C2D3-50BE-2979-FF085030AA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6D2E9080-31B1-DC51-EE9B-43FF97BF44E5}"/>
                      </a:ext>
                    </a:extLst>
                  </p:cNvPr>
                  <p:cNvGrpSpPr/>
                  <p:nvPr/>
                </p:nvGrpSpPr>
                <p:grpSpPr>
                  <a:xfrm>
                    <a:off x="5844720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11" name="Rounded Rectangle 110">
                      <a:extLst>
                        <a:ext uri="{FF2B5EF4-FFF2-40B4-BE49-F238E27FC236}">
                          <a16:creationId xmlns:a16="http://schemas.microsoft.com/office/drawing/2014/main" id="{24E3A13B-09D9-31CD-A744-87719A7EF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12" name="Rounded Rectangle 111">
                      <a:extLst>
                        <a:ext uri="{FF2B5EF4-FFF2-40B4-BE49-F238E27FC236}">
                          <a16:creationId xmlns:a16="http://schemas.microsoft.com/office/drawing/2014/main" id="{4D66C246-AA75-24BF-A1EA-FB090D849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3" name="Picture 112">
                      <a:extLst>
                        <a:ext uri="{FF2B5EF4-FFF2-40B4-BE49-F238E27FC236}">
                          <a16:creationId xmlns:a16="http://schemas.microsoft.com/office/drawing/2014/main" id="{D0EC4373-B064-F88A-F763-253FF4A1CC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D283DD04-F69F-B511-CE76-A815B8989827}"/>
                      </a:ext>
                    </a:extLst>
                  </p:cNvPr>
                  <p:cNvGrpSpPr/>
                  <p:nvPr/>
                </p:nvGrpSpPr>
                <p:grpSpPr>
                  <a:xfrm>
                    <a:off x="6130114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08" name="Rounded Rectangle 107">
                      <a:extLst>
                        <a:ext uri="{FF2B5EF4-FFF2-40B4-BE49-F238E27FC236}">
                          <a16:creationId xmlns:a16="http://schemas.microsoft.com/office/drawing/2014/main" id="{6276F033-448C-98DD-02C8-1AC42E75D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09" name="Rounded Rectangle 108">
                      <a:extLst>
                        <a:ext uri="{FF2B5EF4-FFF2-40B4-BE49-F238E27FC236}">
                          <a16:creationId xmlns:a16="http://schemas.microsoft.com/office/drawing/2014/main" id="{A4AB3AE8-9825-B301-C9DF-CF4206D3F6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10" name="Picture 109">
                      <a:extLst>
                        <a:ext uri="{FF2B5EF4-FFF2-40B4-BE49-F238E27FC236}">
                          <a16:creationId xmlns:a16="http://schemas.microsoft.com/office/drawing/2014/main" id="{611FBE0F-9167-66F3-481A-B4FDC29781E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C7F4AD20-E57A-0714-6B72-2F6DD4754D36}"/>
                      </a:ext>
                    </a:extLst>
                  </p:cNvPr>
                  <p:cNvGrpSpPr/>
                  <p:nvPr/>
                </p:nvGrpSpPr>
                <p:grpSpPr>
                  <a:xfrm>
                    <a:off x="6415507" y="1429503"/>
                    <a:ext cx="259419" cy="240399"/>
                    <a:chOff x="817297" y="711528"/>
                    <a:chExt cx="1551319" cy="1068720"/>
                  </a:xfrm>
                </p:grpSpPr>
                <p:sp>
                  <p:nvSpPr>
                    <p:cNvPr id="105" name="Rounded Rectangle 104">
                      <a:extLst>
                        <a:ext uri="{FF2B5EF4-FFF2-40B4-BE49-F238E27FC236}">
                          <a16:creationId xmlns:a16="http://schemas.microsoft.com/office/drawing/2014/main" id="{3E7DE883-4253-9C7F-F796-A8E9B7307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664" y="1707654"/>
                      <a:ext cx="1487558" cy="72594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06" name="Rounded Rectangle 105">
                      <a:extLst>
                        <a:ext uri="{FF2B5EF4-FFF2-40B4-BE49-F238E27FC236}">
                          <a16:creationId xmlns:a16="http://schemas.microsoft.com/office/drawing/2014/main" id="{8282CDFE-6C09-0084-DE0E-BBF1E3AC0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778" y="858921"/>
                      <a:ext cx="1238347" cy="783761"/>
                    </a:xfrm>
                    <a:prstGeom prst="round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pic>
                  <p:nvPicPr>
                    <p:cNvPr id="107" name="Picture 106">
                      <a:extLst>
                        <a:ext uri="{FF2B5EF4-FFF2-40B4-BE49-F238E27FC236}">
                          <a16:creationId xmlns:a16="http://schemas.microsoft.com/office/drawing/2014/main" id="{E8BF2D7D-F61F-4E77-85B7-38CD0015AF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duotone>
                        <a:prstClr val="black"/>
                        <a:srgbClr val="000000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7297" y="711528"/>
                      <a:ext cx="1551319" cy="99228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E50F6B6-541C-CF49-5B10-E5DC4325BB46}"/>
                  </a:ext>
                </a:extLst>
              </p:cNvPr>
              <p:cNvSpPr txBox="1"/>
              <p:nvPr/>
            </p:nvSpPr>
            <p:spPr>
              <a:xfrm>
                <a:off x="9520326" y="1603118"/>
                <a:ext cx="388730" cy="203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LAN</a:t>
                </a:r>
              </a:p>
            </p:txBody>
          </p:sp>
        </p:grpSp>
        <p:grpSp>
          <p:nvGrpSpPr>
            <p:cNvPr id="133" name="PAN probe">
              <a:extLst>
                <a:ext uri="{FF2B5EF4-FFF2-40B4-BE49-F238E27FC236}">
                  <a16:creationId xmlns:a16="http://schemas.microsoft.com/office/drawing/2014/main" id="{8B2207CD-FA91-3F63-8791-372DF01E40F8}"/>
                </a:ext>
              </a:extLst>
            </p:cNvPr>
            <p:cNvGrpSpPr/>
            <p:nvPr/>
          </p:nvGrpSpPr>
          <p:grpSpPr>
            <a:xfrm>
              <a:off x="6735260" y="5442601"/>
              <a:ext cx="685287" cy="679708"/>
              <a:chOff x="5997851" y="3111023"/>
              <a:chExt cx="685287" cy="679708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5FC6FED6-A208-1628-252A-2CD228905B0C}"/>
                  </a:ext>
                </a:extLst>
              </p:cNvPr>
              <p:cNvGrpSpPr/>
              <p:nvPr/>
            </p:nvGrpSpPr>
            <p:grpSpPr>
              <a:xfrm>
                <a:off x="5997851" y="3111023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8F901BF7-AF3B-796F-7B5F-B75C8CCCA550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631345B4-649C-B993-EDED-E96689829444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Triangle 137">
                  <a:extLst>
                    <a:ext uri="{FF2B5EF4-FFF2-40B4-BE49-F238E27FC236}">
                      <a16:creationId xmlns:a16="http://schemas.microsoft.com/office/drawing/2014/main" id="{C2DB47B0-1B13-58E6-0778-53ED699EFE66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AF63E48D-E7B8-7CC8-AE46-50907A416DC2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BDCAC974-5231-4995-518E-ED8DC6FC5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66952727-5160-921D-084B-A6D8F4C538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2E201091-FDA1-97D7-C728-851D988630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9B5E9CD8-8EAE-64AC-9CE9-7CBFF82BDB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48922E89-536B-D821-1C3A-3FE1092DB878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3FBF8F6-4295-7990-9986-83025DBD87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3089" y="3433863"/>
                <a:ext cx="0" cy="356868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45" name="Snort Probe">
              <a:extLst>
                <a:ext uri="{FF2B5EF4-FFF2-40B4-BE49-F238E27FC236}">
                  <a16:creationId xmlns:a16="http://schemas.microsoft.com/office/drawing/2014/main" id="{4EE2E243-AD95-D0CD-3E7E-529A98157FB3}"/>
                </a:ext>
              </a:extLst>
            </p:cNvPr>
            <p:cNvGrpSpPr/>
            <p:nvPr/>
          </p:nvGrpSpPr>
          <p:grpSpPr>
            <a:xfrm>
              <a:off x="8629060" y="7296264"/>
              <a:ext cx="1297522" cy="293637"/>
              <a:chOff x="7400048" y="4638053"/>
              <a:chExt cx="1297522" cy="29363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4485FF1-C8D9-1483-E05A-EFB3108F08E8}"/>
                  </a:ext>
                </a:extLst>
              </p:cNvPr>
              <p:cNvCxnSpPr>
                <a:cxnSpLocks/>
                <a:stCxn id="148" idx="3"/>
              </p:cNvCxnSpPr>
              <p:nvPr/>
            </p:nvCxnSpPr>
            <p:spPr>
              <a:xfrm>
                <a:off x="8085335" y="4784872"/>
                <a:ext cx="61223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C01EA4E-BF82-C14D-AB23-7D4A31F30B6F}"/>
                  </a:ext>
                </a:extLst>
              </p:cNvPr>
              <p:cNvGrpSpPr/>
              <p:nvPr/>
            </p:nvGrpSpPr>
            <p:grpSpPr>
              <a:xfrm>
                <a:off x="7400048" y="4638053"/>
                <a:ext cx="685287" cy="293637"/>
                <a:chOff x="5388047" y="-870673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" name="Rounded Rectangle 147">
                  <a:extLst>
                    <a:ext uri="{FF2B5EF4-FFF2-40B4-BE49-F238E27FC236}">
                      <a16:creationId xmlns:a16="http://schemas.microsoft.com/office/drawing/2014/main" id="{1F31C4E1-87FA-5CB8-EED0-61FD04915142}"/>
                    </a:ext>
                  </a:extLst>
                </p:cNvPr>
                <p:cNvSpPr/>
                <p:nvPr/>
              </p:nvSpPr>
              <p:spPr>
                <a:xfrm>
                  <a:off x="5388047" y="-870673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4F746BF-C123-5099-3BE2-0C6E84707559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Triangle 149">
                  <a:extLst>
                    <a:ext uri="{FF2B5EF4-FFF2-40B4-BE49-F238E27FC236}">
                      <a16:creationId xmlns:a16="http://schemas.microsoft.com/office/drawing/2014/main" id="{5DEEA4B9-E987-61A9-10E0-D11E11514109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F2C9A23-D5F7-A00F-5E8B-A3C964D78245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CEF28996-DEFC-8054-C840-77F7B939D5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3FE3134C-F151-EEB5-7203-AAFA6DB8B9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EE22D8F8-5EEB-9B3F-AADE-4F12D07DF5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0887ED03-3CC5-63C5-3075-0171A4732D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35BEDA2-99C2-2D24-DAF9-37C83A5E8697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7" name="ACC PAN Probe">
              <a:extLst>
                <a:ext uri="{FF2B5EF4-FFF2-40B4-BE49-F238E27FC236}">
                  <a16:creationId xmlns:a16="http://schemas.microsoft.com/office/drawing/2014/main" id="{DEF619C9-DC49-B544-C12F-3CC30409B4D0}"/>
                </a:ext>
              </a:extLst>
            </p:cNvPr>
            <p:cNvGrpSpPr/>
            <p:nvPr/>
          </p:nvGrpSpPr>
          <p:grpSpPr>
            <a:xfrm>
              <a:off x="5138154" y="5127281"/>
              <a:ext cx="685287" cy="595324"/>
              <a:chOff x="8009613" y="2697734"/>
              <a:chExt cx="685287" cy="595324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932C5DC-8226-988C-3865-D0E50B2F8D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61DE290-6906-9CB7-4571-125B85601E75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0" name="Rounded Rectangle 159">
                  <a:extLst>
                    <a:ext uri="{FF2B5EF4-FFF2-40B4-BE49-F238E27FC236}">
                      <a16:creationId xmlns:a16="http://schemas.microsoft.com/office/drawing/2014/main" id="{A0823F9E-9593-472D-4BE5-317DD060E2C6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F900D6E-0A19-5E0D-16BA-AACCD5D10B63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Triangle 161">
                  <a:extLst>
                    <a:ext uri="{FF2B5EF4-FFF2-40B4-BE49-F238E27FC236}">
                      <a16:creationId xmlns:a16="http://schemas.microsoft.com/office/drawing/2014/main" id="{92F1A03C-537F-9155-08F5-1619C5A312CA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FD6D3735-1F63-C26A-4E96-F2FC25A21454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49AFD7EB-D2D4-6567-274F-AFD4C5BFAA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64829269-810F-1B84-BC58-1FEBED3BFF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2333EDD-4228-BCE1-7390-B124AB1B50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F8AF37BB-C04C-4EA9-DE49-4FD75EF9B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0053A7B5-4D01-CFE9-8422-0F40F311B1ED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1279DB5-F3C8-8662-8B90-AC459FACA954}"/>
                </a:ext>
              </a:extLst>
            </p:cNvPr>
            <p:cNvGrpSpPr/>
            <p:nvPr/>
          </p:nvGrpSpPr>
          <p:grpSpPr>
            <a:xfrm>
              <a:off x="10224383" y="7298016"/>
              <a:ext cx="720000" cy="720000"/>
              <a:chOff x="8505632" y="270633"/>
              <a:chExt cx="720000" cy="72000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9086FE9-5307-23F8-65D5-8A294FE461F6}"/>
                  </a:ext>
                </a:extLst>
              </p:cNvPr>
              <p:cNvSpPr/>
              <p:nvPr/>
            </p:nvSpPr>
            <p:spPr>
              <a:xfrm>
                <a:off x="8505632" y="270633"/>
                <a:ext cx="720000" cy="7200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26578BD-EEB4-CB6E-71CD-466409F3CACD}"/>
                  </a:ext>
                </a:extLst>
              </p:cNvPr>
              <p:cNvGrpSpPr/>
              <p:nvPr/>
            </p:nvGrpSpPr>
            <p:grpSpPr>
              <a:xfrm>
                <a:off x="8621260" y="453635"/>
                <a:ext cx="488744" cy="333028"/>
                <a:chOff x="2411760" y="3464582"/>
                <a:chExt cx="366558" cy="249771"/>
              </a:xfrm>
            </p:grpSpPr>
            <p:sp>
              <p:nvSpPr>
                <p:cNvPr id="172" name="Rounded Rectangle 171">
                  <a:extLst>
                    <a:ext uri="{FF2B5EF4-FFF2-40B4-BE49-F238E27FC236}">
                      <a16:creationId xmlns:a16="http://schemas.microsoft.com/office/drawing/2014/main" id="{4DEB28AA-7B2D-7B62-D35E-D91D00E9F0FF}"/>
                    </a:ext>
                  </a:extLst>
                </p:cNvPr>
                <p:cNvSpPr/>
                <p:nvPr/>
              </p:nvSpPr>
              <p:spPr>
                <a:xfrm>
                  <a:off x="2411760" y="3598957"/>
                  <a:ext cx="366558" cy="100294"/>
                </a:xfrm>
                <a:prstGeom prst="round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F0DCE050-EA39-2694-C3E5-296F3EC6FCB7}"/>
                    </a:ext>
                  </a:extLst>
                </p:cNvPr>
                <p:cNvCxnSpPr/>
                <p:nvPr/>
              </p:nvCxnSpPr>
              <p:spPr>
                <a:xfrm>
                  <a:off x="2464125" y="3714353"/>
                  <a:ext cx="261827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1127698F-8D10-4EBD-4E32-0C16DBA72B31}"/>
                    </a:ext>
                  </a:extLst>
                </p:cNvPr>
                <p:cNvCxnSpPr/>
                <p:nvPr/>
              </p:nvCxnSpPr>
              <p:spPr>
                <a:xfrm flipV="1">
                  <a:off x="2464125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C77C37B3-DC08-7B40-2114-EE71CB2164EA}"/>
                    </a:ext>
                  </a:extLst>
                </p:cNvPr>
                <p:cNvCxnSpPr/>
                <p:nvPr/>
              </p:nvCxnSpPr>
              <p:spPr>
                <a:xfrm flipV="1">
                  <a:off x="2725953" y="3494227"/>
                  <a:ext cx="0" cy="10473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CF8831DD-BCEB-A0D5-BD15-2DCD9C1E57E7}"/>
                    </a:ext>
                  </a:extLst>
                </p:cNvPr>
                <p:cNvGrpSpPr/>
                <p:nvPr/>
              </p:nvGrpSpPr>
              <p:grpSpPr>
                <a:xfrm>
                  <a:off x="2447465" y="3464582"/>
                  <a:ext cx="263244" cy="218609"/>
                  <a:chOff x="3276335" y="3147843"/>
                  <a:chExt cx="433518" cy="365507"/>
                </a:xfrm>
              </p:grpSpPr>
              <p:sp>
                <p:nvSpPr>
                  <p:cNvPr id="181" name="Arc 180">
                    <a:extLst>
                      <a:ext uri="{FF2B5EF4-FFF2-40B4-BE49-F238E27FC236}">
                        <a16:creationId xmlns:a16="http://schemas.microsoft.com/office/drawing/2014/main" id="{848B5B22-4F42-E771-3055-FC36B0AD8498}"/>
                      </a:ext>
                    </a:extLst>
                  </p:cNvPr>
                  <p:cNvSpPr/>
                  <p:nvPr/>
                </p:nvSpPr>
                <p:spPr>
                  <a:xfrm rot="19256513">
                    <a:off x="3276335" y="3147843"/>
                    <a:ext cx="433518" cy="36550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82" name="Arc 181">
                    <a:extLst>
                      <a:ext uri="{FF2B5EF4-FFF2-40B4-BE49-F238E27FC236}">
                        <a16:creationId xmlns:a16="http://schemas.microsoft.com/office/drawing/2014/main" id="{7050FF6B-042F-B2F6-7410-F9CF6F50CD18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354418" y="3195595"/>
                    <a:ext cx="295829" cy="236857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83" name="Arc 182">
                    <a:extLst>
                      <a:ext uri="{FF2B5EF4-FFF2-40B4-BE49-F238E27FC236}">
                        <a16:creationId xmlns:a16="http://schemas.microsoft.com/office/drawing/2014/main" id="{D5734EB4-0FE7-EED1-893E-F81D3410DBB1}"/>
                      </a:ext>
                    </a:extLst>
                  </p:cNvPr>
                  <p:cNvSpPr/>
                  <p:nvPr/>
                </p:nvSpPr>
                <p:spPr>
                  <a:xfrm rot="19275659">
                    <a:off x="3428024" y="3249953"/>
                    <a:ext cx="178671" cy="14305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FFFFFF">
                        <a:lumMod val="6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3D5B40B1-2F80-F744-3D89-5523239DCADD}"/>
                    </a:ext>
                  </a:extLst>
                </p:cNvPr>
                <p:cNvSpPr/>
                <p:nvPr/>
              </p:nvSpPr>
              <p:spPr>
                <a:xfrm>
                  <a:off x="2576521" y="3542408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52AC1962-54F3-B2C7-5AD9-E745DAB20064}"/>
                    </a:ext>
                  </a:extLst>
                </p:cNvPr>
                <p:cNvSpPr/>
                <p:nvPr/>
              </p:nvSpPr>
              <p:spPr>
                <a:xfrm>
                  <a:off x="2695467" y="3581309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718A381-35DB-9EFF-3682-5BC6E94C16B0}"/>
                    </a:ext>
                  </a:extLst>
                </p:cNvPr>
                <p:cNvSpPr/>
                <p:nvPr/>
              </p:nvSpPr>
              <p:spPr>
                <a:xfrm>
                  <a:off x="2429747" y="3587986"/>
                  <a:ext cx="52365" cy="52365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80" name="Rounded Rectangle 179">
                  <a:extLst>
                    <a:ext uri="{FF2B5EF4-FFF2-40B4-BE49-F238E27FC236}">
                      <a16:creationId xmlns:a16="http://schemas.microsoft.com/office/drawing/2014/main" id="{1A907704-BF1A-BEAC-C52F-8F6894EE5179}"/>
                    </a:ext>
                  </a:extLst>
                </p:cNvPr>
                <p:cNvSpPr/>
                <p:nvPr/>
              </p:nvSpPr>
              <p:spPr>
                <a:xfrm>
                  <a:off x="2521522" y="3630610"/>
                  <a:ext cx="213750" cy="39494"/>
                </a:xfrm>
                <a:prstGeom prst="roundRect">
                  <a:avLst/>
                </a:prstGeom>
                <a:solidFill>
                  <a:srgbClr val="FFFFFF"/>
                </a:solidFill>
                <a:ln w="31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705AE4D-666F-387B-7AC4-BB733B6A46C7}"/>
                </a:ext>
              </a:extLst>
            </p:cNvPr>
            <p:cNvSpPr txBox="1"/>
            <p:nvPr/>
          </p:nvSpPr>
          <p:spPr>
            <a:xfrm>
              <a:off x="10881893" y="7524299"/>
              <a:ext cx="1169362" cy="2030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/>
                  <a:ea typeface="Verdana"/>
                  <a:cs typeface="Verdana" panose="020B0604030504040204" pitchFamily="34" charset="0"/>
                </a:rPr>
                <a:t>Untrusted </a:t>
              </a:r>
              <a:r>
                <a:rPr lang="en-US" sz="1800" b="1" kern="1200" dirty="0" err="1">
                  <a:latin typeface="Verdana"/>
                  <a:ea typeface="Verdana"/>
                  <a:cs typeface="Verdana" panose="020B0604030504040204" pitchFamily="34" charset="0"/>
                </a:rPr>
                <a:t>WiFi</a:t>
              </a:r>
              <a:endParaRPr lang="en-US" sz="1800" b="1" kern="1200" dirty="0">
                <a:latin typeface="Verdana"/>
                <a:ea typeface="Verdana"/>
                <a:cs typeface="Verdana" panose="020B0604030504040204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D4F7557-797B-3F04-9BBA-28C2F177D981}"/>
                </a:ext>
              </a:extLst>
            </p:cNvPr>
            <p:cNvSpPr txBox="1"/>
            <p:nvPr/>
          </p:nvSpPr>
          <p:spPr>
            <a:xfrm>
              <a:off x="1750157" y="4083642"/>
              <a:ext cx="980812" cy="203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Cloud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8078EE0-6066-17FD-ABD7-2B501006FB14}"/>
                </a:ext>
              </a:extLst>
            </p:cNvPr>
            <p:cNvSpPr txBox="1"/>
            <p:nvPr/>
          </p:nvSpPr>
          <p:spPr>
            <a:xfrm>
              <a:off x="8353891" y="5424217"/>
              <a:ext cx="582567" cy="355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</a:t>
              </a:r>
            </a:p>
            <a:p>
              <a:pPr algn="ctr">
                <a:buClrTx/>
                <a:buFontTx/>
                <a:buNone/>
              </a:pPr>
              <a:r>
                <a:rPr lang="en-US" sz="18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Switch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F3FBEFC3-82A2-A27B-32E4-3230D30684E5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47" y="6448125"/>
              <a:ext cx="1419554" cy="1209891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41FCE803-A8E9-83CD-2DF1-01EB30731957}"/>
                </a:ext>
              </a:extLst>
            </p:cNvPr>
            <p:cNvCxnSpPr>
              <a:cxnSpLocks/>
            </p:cNvCxnSpPr>
            <p:nvPr/>
          </p:nvCxnSpPr>
          <p:spPr>
            <a:xfrm>
              <a:off x="3388853" y="4681493"/>
              <a:ext cx="2418076" cy="1207968"/>
            </a:xfrm>
            <a:prstGeom prst="straightConnector1">
              <a:avLst/>
            </a:prstGeom>
            <a:noFill/>
            <a:ln w="317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5E37B62-6377-B394-8F2B-3C40F1A6293C}"/>
                </a:ext>
              </a:extLst>
            </p:cNvPr>
            <p:cNvSpPr txBox="1"/>
            <p:nvPr/>
          </p:nvSpPr>
          <p:spPr>
            <a:xfrm>
              <a:off x="4213366" y="4686154"/>
              <a:ext cx="900634" cy="3552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rPr>
                <a:t>Dedicated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/>
                  <a:cs typeface="+mn-cs"/>
                </a:rPr>
                <a:t>Connection</a:t>
              </a:r>
            </a:p>
          </p:txBody>
        </p:sp>
        <p:grpSp>
          <p:nvGrpSpPr>
            <p:cNvPr id="190" name="ACC PAN Probe">
              <a:extLst>
                <a:ext uri="{FF2B5EF4-FFF2-40B4-BE49-F238E27FC236}">
                  <a16:creationId xmlns:a16="http://schemas.microsoft.com/office/drawing/2014/main" id="{47BC3119-A311-D736-EB1E-32F4ACEB7D52}"/>
                </a:ext>
              </a:extLst>
            </p:cNvPr>
            <p:cNvGrpSpPr/>
            <p:nvPr/>
          </p:nvGrpSpPr>
          <p:grpSpPr>
            <a:xfrm>
              <a:off x="9151945" y="4852607"/>
              <a:ext cx="685287" cy="595324"/>
              <a:chOff x="8009613" y="2697734"/>
              <a:chExt cx="685287" cy="595324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D2F2A15-9838-617B-2461-8C8D5DEA39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2346" y="2983692"/>
                <a:ext cx="0" cy="309366"/>
              </a:xfrm>
              <a:prstGeom prst="line">
                <a:avLst/>
              </a:prstGeom>
              <a:noFill/>
              <a:ln w="25400" cap="flat" cmpd="sng" algn="ctr">
                <a:solidFill>
                  <a:srgbClr val="F69147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1020FD8A-B043-0202-E6AA-71CA889AAA94}"/>
                  </a:ext>
                </a:extLst>
              </p:cNvPr>
              <p:cNvGrpSpPr/>
              <p:nvPr/>
            </p:nvGrpSpPr>
            <p:grpSpPr>
              <a:xfrm>
                <a:off x="8009613" y="2697734"/>
                <a:ext cx="685287" cy="293637"/>
                <a:chOff x="5388048" y="-870675"/>
                <a:chExt cx="1367855" cy="58610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3" name="Rounded Rectangle 432">
                  <a:extLst>
                    <a:ext uri="{FF2B5EF4-FFF2-40B4-BE49-F238E27FC236}">
                      <a16:creationId xmlns:a16="http://schemas.microsoft.com/office/drawing/2014/main" id="{0D60486F-16DC-3504-6729-DB358CD02F38}"/>
                    </a:ext>
                  </a:extLst>
                </p:cNvPr>
                <p:cNvSpPr/>
                <p:nvPr/>
              </p:nvSpPr>
              <p:spPr>
                <a:xfrm>
                  <a:off x="5388048" y="-870675"/>
                  <a:ext cx="1367855" cy="586109"/>
                </a:xfrm>
                <a:prstGeom prst="roundRect">
                  <a:avLst/>
                </a:prstGeom>
                <a:solidFill>
                  <a:srgbClr val="F69147"/>
                </a:solidFill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167BEF59-B30F-8DC3-FD4D-43914EA4E9B5}"/>
                    </a:ext>
                  </a:extLst>
                </p:cNvPr>
                <p:cNvSpPr/>
                <p:nvPr/>
              </p:nvSpPr>
              <p:spPr>
                <a:xfrm>
                  <a:off x="6222509" y="-764652"/>
                  <a:ext cx="360000" cy="360000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Triangle 434">
                  <a:extLst>
                    <a:ext uri="{FF2B5EF4-FFF2-40B4-BE49-F238E27FC236}">
                      <a16:creationId xmlns:a16="http://schemas.microsoft.com/office/drawing/2014/main" id="{14EB7916-A666-F5C6-EB2D-2E564AFB8E3B}"/>
                    </a:ext>
                  </a:extLst>
                </p:cNvPr>
                <p:cNvSpPr/>
                <p:nvPr/>
              </p:nvSpPr>
              <p:spPr>
                <a:xfrm rot="5400000">
                  <a:off x="6331921" y="-673062"/>
                  <a:ext cx="208918" cy="180000"/>
                </a:xfrm>
                <a:prstGeom prst="triangle">
                  <a:avLst/>
                </a:prstGeom>
                <a:noFill/>
                <a:ln w="22225" cap="rnd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071BEBDF-4C39-184A-E7E3-51DEE34FFA5B}"/>
                    </a:ext>
                  </a:extLst>
                </p:cNvPr>
                <p:cNvGrpSpPr/>
                <p:nvPr/>
              </p:nvGrpSpPr>
              <p:grpSpPr>
                <a:xfrm>
                  <a:off x="5646775" y="-725859"/>
                  <a:ext cx="340362" cy="287721"/>
                  <a:chOff x="5585972" y="-729155"/>
                  <a:chExt cx="340362" cy="287721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D5DA8B9F-0174-643B-087B-F630F210D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729155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B827D6E6-337A-381E-C03C-32CA106DF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633248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5F5133EB-5FF7-4A55-49E3-73BB21974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537341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052FFF54-17A2-65B0-1EB2-3D3317D5D4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85972" y="-441434"/>
                    <a:ext cx="340362" cy="0"/>
                  </a:xfrm>
                  <a:prstGeom prst="line">
                    <a:avLst/>
                  </a:prstGeom>
                  <a:noFill/>
                  <a:ln w="22225" cap="rnd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CBD386CB-4205-5BCD-EBE2-3478FC3979D4}"/>
                    </a:ext>
                  </a:extLst>
                </p:cNvPr>
                <p:cNvSpPr/>
                <p:nvPr/>
              </p:nvSpPr>
              <p:spPr>
                <a:xfrm>
                  <a:off x="5512585" y="-796160"/>
                  <a:ext cx="54000" cy="54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8E3020A-B93A-491A-BE25-0CFCEAA42C75}"/>
                </a:ext>
              </a:extLst>
            </p:cNvPr>
            <p:cNvGrpSpPr/>
            <p:nvPr/>
          </p:nvGrpSpPr>
          <p:grpSpPr>
            <a:xfrm>
              <a:off x="1810164" y="7608135"/>
              <a:ext cx="1082092" cy="238360"/>
              <a:chOff x="5559326" y="1452880"/>
              <a:chExt cx="1115600" cy="2232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5104627-FD2B-CA50-DC6D-88B2BCE34DE0}"/>
                  </a:ext>
                </a:extLst>
              </p:cNvPr>
              <p:cNvGrpSpPr/>
              <p:nvPr/>
            </p:nvGrpSpPr>
            <p:grpSpPr>
              <a:xfrm>
                <a:off x="5559326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6" name="Rounded Rectangle 282">
                  <a:extLst>
                    <a:ext uri="{FF2B5EF4-FFF2-40B4-BE49-F238E27FC236}">
                      <a16:creationId xmlns:a16="http://schemas.microsoft.com/office/drawing/2014/main" id="{E95273C8-A545-549A-4274-0555CA77518E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7" name="Rounded Rectangle 283">
                  <a:extLst>
                    <a:ext uri="{FF2B5EF4-FFF2-40B4-BE49-F238E27FC236}">
                      <a16:creationId xmlns:a16="http://schemas.microsoft.com/office/drawing/2014/main" id="{BA92D95A-C216-1475-847B-A2711BB7EDD8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CBA65737-F0BC-D577-FB38-F24CF1193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D0BE681-1389-8A71-34DC-1B441DE36F74}"/>
                  </a:ext>
                </a:extLst>
              </p:cNvPr>
              <p:cNvGrpSpPr/>
              <p:nvPr/>
            </p:nvGrpSpPr>
            <p:grpSpPr>
              <a:xfrm>
                <a:off x="5844720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3" name="Rounded Rectangle 279">
                  <a:extLst>
                    <a:ext uri="{FF2B5EF4-FFF2-40B4-BE49-F238E27FC236}">
                      <a16:creationId xmlns:a16="http://schemas.microsoft.com/office/drawing/2014/main" id="{B13C2C55-E202-8796-FD37-05C48D594D79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4" name="Rounded Rectangle 280">
                  <a:extLst>
                    <a:ext uri="{FF2B5EF4-FFF2-40B4-BE49-F238E27FC236}">
                      <a16:creationId xmlns:a16="http://schemas.microsoft.com/office/drawing/2014/main" id="{1E3C9F6F-F550-BED1-D61D-B042A63022A9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1D6A6198-546E-56E4-594E-BF90EAA1D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84C1A291-AD6A-9697-3CAC-31E5E98F5B06}"/>
                  </a:ext>
                </a:extLst>
              </p:cNvPr>
              <p:cNvGrpSpPr/>
              <p:nvPr/>
            </p:nvGrpSpPr>
            <p:grpSpPr>
              <a:xfrm>
                <a:off x="6130114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10" name="Rounded Rectangle 276">
                  <a:extLst>
                    <a:ext uri="{FF2B5EF4-FFF2-40B4-BE49-F238E27FC236}">
                      <a16:creationId xmlns:a16="http://schemas.microsoft.com/office/drawing/2014/main" id="{C83C1C48-51AF-CBFB-2AEB-A91C61062EE6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11" name="Rounded Rectangle 277">
                  <a:extLst>
                    <a:ext uri="{FF2B5EF4-FFF2-40B4-BE49-F238E27FC236}">
                      <a16:creationId xmlns:a16="http://schemas.microsoft.com/office/drawing/2014/main" id="{6097C858-38B8-D6BF-952C-A81620A501A2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3A63B1E1-0B67-87EF-F1C4-294A5BDE9B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010A40F-00C2-8DD1-F991-0EF579994F89}"/>
                  </a:ext>
                </a:extLst>
              </p:cNvPr>
              <p:cNvGrpSpPr/>
              <p:nvPr/>
            </p:nvGrpSpPr>
            <p:grpSpPr>
              <a:xfrm>
                <a:off x="6415507" y="1452880"/>
                <a:ext cx="259419" cy="223201"/>
                <a:chOff x="817297" y="815466"/>
                <a:chExt cx="1551319" cy="992287"/>
              </a:xfrm>
            </p:grpSpPr>
            <p:sp>
              <p:nvSpPr>
                <p:cNvPr id="207" name="Rounded Rectangle 273">
                  <a:extLst>
                    <a:ext uri="{FF2B5EF4-FFF2-40B4-BE49-F238E27FC236}">
                      <a16:creationId xmlns:a16="http://schemas.microsoft.com/office/drawing/2014/main" id="{DADE7CC8-B4E0-0AB2-2B5C-B3F220701763}"/>
                    </a:ext>
                  </a:extLst>
                </p:cNvPr>
                <p:cNvSpPr/>
                <p:nvPr/>
              </p:nvSpPr>
              <p:spPr>
                <a:xfrm>
                  <a:off x="849664" y="1707654"/>
                  <a:ext cx="1487558" cy="72594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08" name="Rounded Rectangle 274">
                  <a:extLst>
                    <a:ext uri="{FF2B5EF4-FFF2-40B4-BE49-F238E27FC236}">
                      <a16:creationId xmlns:a16="http://schemas.microsoft.com/office/drawing/2014/main" id="{ABE32004-640C-9CD8-7CCE-FA552A04A780}"/>
                    </a:ext>
                  </a:extLst>
                </p:cNvPr>
                <p:cNvSpPr/>
                <p:nvPr/>
              </p:nvSpPr>
              <p:spPr>
                <a:xfrm>
                  <a:off x="970778" y="858921"/>
                  <a:ext cx="1238347" cy="783761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F28C67B0-F54C-9EC3-712C-504AE351E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297" y="815466"/>
                  <a:ext cx="1551319" cy="99228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9439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FDA163-F7E3-A8C6-261E-8447CC8D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Cloud - Centralized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39BD2A-6EC6-75B0-DD22-056D5167BB22}"/>
              </a:ext>
            </a:extLst>
          </p:cNvPr>
          <p:cNvSpPr/>
          <p:nvPr/>
        </p:nvSpPr>
        <p:spPr>
          <a:xfrm>
            <a:off x="2514780" y="3622437"/>
            <a:ext cx="14096235" cy="83526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AWS Cloud</a:t>
            </a:r>
          </a:p>
        </p:txBody>
      </p:sp>
      <p:pic>
        <p:nvPicPr>
          <p:cNvPr id="53" name="Graphic 2">
            <a:extLst>
              <a:ext uri="{FF2B5EF4-FFF2-40B4-BE49-F238E27FC236}">
                <a16:creationId xmlns:a16="http://schemas.microsoft.com/office/drawing/2014/main" id="{965C64B7-375B-13B0-E4AB-1E5078E6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14502" y="3622435"/>
            <a:ext cx="628407" cy="62840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7CA6752-0596-E073-898E-4A710D6AF575}"/>
              </a:ext>
            </a:extLst>
          </p:cNvPr>
          <p:cNvSpPr/>
          <p:nvPr/>
        </p:nvSpPr>
        <p:spPr>
          <a:xfrm>
            <a:off x="5461146" y="3827586"/>
            <a:ext cx="9907196" cy="4420992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rIns="91440" bIns="45720" anchor="t"/>
          <a:lstStyle/>
          <a:p>
            <a:pPr>
              <a:defRPr/>
            </a:pPr>
            <a:r>
              <a:rPr lang="en-US" sz="2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Network VPC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22FCB2A7-3A4C-061D-1892-93417E41D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59368" y="3830203"/>
            <a:ext cx="628407" cy="62840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359495C-71FF-E0AE-CBF9-FA6671F923B4}"/>
              </a:ext>
            </a:extLst>
          </p:cNvPr>
          <p:cNvSpPr/>
          <p:nvPr/>
        </p:nvSpPr>
        <p:spPr>
          <a:xfrm>
            <a:off x="17258502" y="8251212"/>
            <a:ext cx="2911617" cy="1466285"/>
          </a:xfrm>
          <a:prstGeom prst="rect">
            <a:avLst/>
          </a:prstGeom>
          <a:noFill/>
          <a:ln w="12700">
            <a:solidFill>
              <a:srgbClr val="5A6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Corporate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data center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02B4C5A8-3D63-6296-AAB7-DD70079E7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58502" y="8253831"/>
            <a:ext cx="628407" cy="628407"/>
          </a:xfrm>
          <a:prstGeom prst="rect">
            <a:avLst/>
          </a:prstGeom>
        </p:spPr>
      </p:pic>
      <p:pic>
        <p:nvPicPr>
          <p:cNvPr id="58" name="Picture 22" descr="Icon&#10;&#10;Description automatically generated">
            <a:extLst>
              <a:ext uri="{FF2B5EF4-FFF2-40B4-BE49-F238E27FC236}">
                <a16:creationId xmlns:a16="http://schemas.microsoft.com/office/drawing/2014/main" id="{1504CA11-A727-0AD0-07A0-62A4671177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6287" y="8556740"/>
            <a:ext cx="2586940" cy="1199673"/>
          </a:xfrm>
          <a:prstGeom prst="rect">
            <a:avLst/>
          </a:prstGeom>
        </p:spPr>
      </p:pic>
      <p:pic>
        <p:nvPicPr>
          <p:cNvPr id="59" name="Picture 23" descr="Icon&#10;&#10;Description automatically generated">
            <a:extLst>
              <a:ext uri="{FF2B5EF4-FFF2-40B4-BE49-F238E27FC236}">
                <a16:creationId xmlns:a16="http://schemas.microsoft.com/office/drawing/2014/main" id="{78B1B1C7-8C65-8C0E-234C-56F57EC8F5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966" y="8507051"/>
            <a:ext cx="2482206" cy="119431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147FAFA-068E-932F-48F2-EE2E5EAF0496}"/>
              </a:ext>
            </a:extLst>
          </p:cNvPr>
          <p:cNvSpPr/>
          <p:nvPr/>
        </p:nvSpPr>
        <p:spPr>
          <a:xfrm>
            <a:off x="4546406" y="9848519"/>
            <a:ext cx="3404977" cy="1934198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rIns="91440" bIns="45720" anchor="t"/>
          <a:lstStyle/>
          <a:p>
            <a:pPr>
              <a:defRPr/>
            </a:pPr>
            <a:r>
              <a:rPr lang="en-US" sz="2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Business Unit 1 VPC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21C72FF4-51ED-F3C4-61D5-4E866593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44628" y="9851135"/>
            <a:ext cx="628407" cy="62840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9E249A4-EEEB-F845-2F9F-439FBF65CFE1}"/>
              </a:ext>
            </a:extLst>
          </p:cNvPr>
          <p:cNvSpPr/>
          <p:nvPr/>
        </p:nvSpPr>
        <p:spPr>
          <a:xfrm>
            <a:off x="11052903" y="9848519"/>
            <a:ext cx="3404977" cy="1934198"/>
          </a:xfrm>
          <a:prstGeom prst="rect">
            <a:avLst/>
          </a:prstGeom>
          <a:noFill/>
          <a:ln w="12700">
            <a:solidFill>
              <a:srgbClr val="693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91440" rIns="91440" bIns="45720" anchor="t"/>
          <a:lstStyle/>
          <a:p>
            <a:pPr>
              <a:defRPr/>
            </a:pPr>
            <a:r>
              <a:rPr lang="en-US" sz="2000" dirty="0">
                <a:ln w="0"/>
                <a:solidFill>
                  <a:srgbClr val="693BC5"/>
                </a:solidFill>
                <a:latin typeface="Arial"/>
                <a:cs typeface="Arial"/>
              </a:rPr>
              <a:t>   Business Unit 2 VPC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C41E4260-3DE0-97E2-2C91-82561EC06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051125" y="9851135"/>
            <a:ext cx="628407" cy="628407"/>
          </a:xfrm>
          <a:prstGeom prst="rect">
            <a:avLst/>
          </a:prstGeom>
        </p:spPr>
      </p:pic>
      <p:pic>
        <p:nvPicPr>
          <p:cNvPr id="64" name="Picture 28" descr="Icon&#10;&#10;Description automatically generated">
            <a:extLst>
              <a:ext uri="{FF2B5EF4-FFF2-40B4-BE49-F238E27FC236}">
                <a16:creationId xmlns:a16="http://schemas.microsoft.com/office/drawing/2014/main" id="{D9340B9C-7D34-EA46-0EFC-80052F3125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838" y="6965739"/>
            <a:ext cx="2482206" cy="1210328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3D286DCF-7B13-FAEF-18EC-BC5CB10E45CB}"/>
              </a:ext>
            </a:extLst>
          </p:cNvPr>
          <p:cNvSpPr/>
          <p:nvPr/>
        </p:nvSpPr>
        <p:spPr>
          <a:xfrm>
            <a:off x="7176408" y="6371955"/>
            <a:ext cx="3657851" cy="1754305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45720" rIns="91440" bIns="45720" anchor="t"/>
          <a:lstStyle/>
          <a:p>
            <a:pPr>
              <a:defRPr/>
            </a:pPr>
            <a:r>
              <a:rPr lang="en-US" sz="2000" dirty="0">
                <a:solidFill>
                  <a:srgbClr val="5B9CD5"/>
                </a:solidFill>
                <a:latin typeface="Arial"/>
                <a:cs typeface="Arial"/>
              </a:rPr>
              <a:t>   Shared Services subnet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92AFB8F-8399-23AB-D079-903DD066C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1171" y="6374574"/>
            <a:ext cx="628407" cy="628407"/>
          </a:xfrm>
          <a:prstGeom prst="rect">
            <a:avLst/>
          </a:prstGeom>
        </p:spPr>
      </p:pic>
      <p:pic>
        <p:nvPicPr>
          <p:cNvPr id="67" name="Picture 33">
            <a:extLst>
              <a:ext uri="{FF2B5EF4-FFF2-40B4-BE49-F238E27FC236}">
                <a16:creationId xmlns:a16="http://schemas.microsoft.com/office/drawing/2014/main" id="{6E51DF81-CCB9-A042-8A56-11ECE6547D3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766" y="7128655"/>
            <a:ext cx="1421771" cy="953083"/>
          </a:xfrm>
          <a:prstGeom prst="rect">
            <a:avLst/>
          </a:prstGeom>
        </p:spPr>
      </p:pic>
      <p:pic>
        <p:nvPicPr>
          <p:cNvPr id="68" name="Picture 34" descr="Logo&#10;&#10;Description automatically generated">
            <a:extLst>
              <a:ext uri="{FF2B5EF4-FFF2-40B4-BE49-F238E27FC236}">
                <a16:creationId xmlns:a16="http://schemas.microsoft.com/office/drawing/2014/main" id="{8B9190A3-AEBA-2DBF-F3DF-98C24F770C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305" y="7076288"/>
            <a:ext cx="2055416" cy="97926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A85313E-451B-1FF3-E22A-A0397E9D4667}"/>
              </a:ext>
            </a:extLst>
          </p:cNvPr>
          <p:cNvSpPr/>
          <p:nvPr/>
        </p:nvSpPr>
        <p:spPr>
          <a:xfrm>
            <a:off x="7189500" y="4395090"/>
            <a:ext cx="3657851" cy="1754305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45720" rIns="91440" bIns="45720" anchor="t"/>
          <a:lstStyle/>
          <a:p>
            <a:pPr>
              <a:defRPr/>
            </a:pPr>
            <a:r>
              <a:rPr lang="en-US" sz="2000" dirty="0">
                <a:solidFill>
                  <a:srgbClr val="5B9CD5"/>
                </a:solidFill>
                <a:latin typeface="Arial"/>
                <a:cs typeface="Arial"/>
              </a:rPr>
              <a:t>   Firewall subnet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F5D60724-0C88-61BA-F892-0C6F1A899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84263" y="4397711"/>
            <a:ext cx="628407" cy="62840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5D86C05-E867-B89F-8AE3-C4C3D8A44D80}"/>
              </a:ext>
            </a:extLst>
          </p:cNvPr>
          <p:cNvSpPr/>
          <p:nvPr/>
        </p:nvSpPr>
        <p:spPr>
          <a:xfrm>
            <a:off x="11208683" y="4408181"/>
            <a:ext cx="3657851" cy="1741214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tIns="45720" rIns="91440" bIns="45720" anchor="t"/>
          <a:lstStyle/>
          <a:p>
            <a:pPr>
              <a:defRPr/>
            </a:pPr>
            <a:r>
              <a:rPr lang="en-US" sz="2000" dirty="0">
                <a:solidFill>
                  <a:srgbClr val="5B9CD5"/>
                </a:solidFill>
                <a:latin typeface="Arial"/>
                <a:cs typeface="Arial"/>
              </a:rPr>
              <a:t>   Security subnet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AF88C114-B474-4EF6-F57D-7FA5E7BA2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03446" y="4410802"/>
            <a:ext cx="628407" cy="628407"/>
          </a:xfrm>
          <a:prstGeom prst="rect">
            <a:avLst/>
          </a:prstGeom>
        </p:spPr>
      </p:pic>
      <p:pic>
        <p:nvPicPr>
          <p:cNvPr id="73" name="Picture 10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64895B1-5D35-9382-EAEA-92515D71D96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164" y="4923995"/>
            <a:ext cx="1455809" cy="1159935"/>
          </a:xfrm>
          <a:prstGeom prst="rect">
            <a:avLst/>
          </a:prstGeom>
        </p:spPr>
      </p:pic>
      <p:pic>
        <p:nvPicPr>
          <p:cNvPr id="74" name="Picture 11" descr="Icon&#10;&#10;Description automatically generated">
            <a:extLst>
              <a:ext uri="{FF2B5EF4-FFF2-40B4-BE49-F238E27FC236}">
                <a16:creationId xmlns:a16="http://schemas.microsoft.com/office/drawing/2014/main" id="{DEEF779F-F5DF-FBAC-A1EF-FCA2F624946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34" y="4979160"/>
            <a:ext cx="1853799" cy="1125895"/>
          </a:xfrm>
          <a:prstGeom prst="rect">
            <a:avLst/>
          </a:prstGeom>
        </p:spPr>
      </p:pic>
      <p:pic>
        <p:nvPicPr>
          <p:cNvPr id="75" name="Picture 13">
            <a:extLst>
              <a:ext uri="{FF2B5EF4-FFF2-40B4-BE49-F238E27FC236}">
                <a16:creationId xmlns:a16="http://schemas.microsoft.com/office/drawing/2014/main" id="{7EF6492C-89DB-E48D-B92B-3C5CE42D06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705" y="4892755"/>
            <a:ext cx="1822379" cy="1403441"/>
          </a:xfrm>
          <a:prstGeom prst="rect">
            <a:avLst/>
          </a:prstGeom>
        </p:spPr>
      </p:pic>
      <p:pic>
        <p:nvPicPr>
          <p:cNvPr id="77" name="Picture 33">
            <a:extLst>
              <a:ext uri="{FF2B5EF4-FFF2-40B4-BE49-F238E27FC236}">
                <a16:creationId xmlns:a16="http://schemas.microsoft.com/office/drawing/2014/main" id="{57E5E425-EC1F-FCB2-8B76-6697203BBD3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117" y="10583593"/>
            <a:ext cx="1421771" cy="953083"/>
          </a:xfrm>
          <a:prstGeom prst="rect">
            <a:avLst/>
          </a:prstGeom>
        </p:spPr>
      </p:pic>
      <p:pic>
        <p:nvPicPr>
          <p:cNvPr id="78" name="Picture 33">
            <a:extLst>
              <a:ext uri="{FF2B5EF4-FFF2-40B4-BE49-F238E27FC236}">
                <a16:creationId xmlns:a16="http://schemas.microsoft.com/office/drawing/2014/main" id="{0B1D54CB-C1D4-AB66-B439-8D86037882F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456" y="10583595"/>
            <a:ext cx="1421771" cy="953083"/>
          </a:xfrm>
          <a:prstGeom prst="rect">
            <a:avLst/>
          </a:prstGeom>
        </p:spPr>
      </p:pic>
      <p:sp>
        <p:nvSpPr>
          <p:cNvPr id="79" name="Freeform 61">
            <a:extLst>
              <a:ext uri="{FF2B5EF4-FFF2-40B4-BE49-F238E27FC236}">
                <a16:creationId xmlns:a16="http://schemas.microsoft.com/office/drawing/2014/main" id="{EDF9A7DB-ED6D-CED8-C3D1-5133E1A28FF9}"/>
              </a:ext>
            </a:extLst>
          </p:cNvPr>
          <p:cNvSpPr/>
          <p:nvPr/>
        </p:nvSpPr>
        <p:spPr>
          <a:xfrm flipH="1" flipV="1">
            <a:off x="9655232" y="9701665"/>
            <a:ext cx="1186117" cy="1141605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0" name="Freeform 61">
            <a:extLst>
              <a:ext uri="{FF2B5EF4-FFF2-40B4-BE49-F238E27FC236}">
                <a16:creationId xmlns:a16="http://schemas.microsoft.com/office/drawing/2014/main" id="{8936A3E5-8BC3-7B4A-1826-C7474A6DF5D4}"/>
              </a:ext>
            </a:extLst>
          </p:cNvPr>
          <p:cNvSpPr/>
          <p:nvPr/>
        </p:nvSpPr>
        <p:spPr>
          <a:xfrm flipV="1">
            <a:off x="8144436" y="9701665"/>
            <a:ext cx="1170408" cy="1167789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55A0BE-0363-7498-CCFA-5F253F139E51}"/>
              </a:ext>
            </a:extLst>
          </p:cNvPr>
          <p:cNvCxnSpPr>
            <a:cxnSpLocks/>
          </p:cNvCxnSpPr>
          <p:nvPr/>
        </p:nvCxnSpPr>
        <p:spPr>
          <a:xfrm flipV="1">
            <a:off x="9527778" y="8008423"/>
            <a:ext cx="0" cy="47392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F141EA5-2272-809A-675A-B814976FA85A}"/>
              </a:ext>
            </a:extLst>
          </p:cNvPr>
          <p:cNvCxnSpPr>
            <a:cxnSpLocks/>
          </p:cNvCxnSpPr>
          <p:nvPr/>
        </p:nvCxnSpPr>
        <p:spPr>
          <a:xfrm flipV="1">
            <a:off x="9527778" y="5953009"/>
            <a:ext cx="0" cy="103687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026E49-857E-E4DA-2154-46FF2E53E228}"/>
              </a:ext>
            </a:extLst>
          </p:cNvPr>
          <p:cNvCxnSpPr>
            <a:cxnSpLocks/>
          </p:cNvCxnSpPr>
          <p:nvPr/>
        </p:nvCxnSpPr>
        <p:spPr>
          <a:xfrm>
            <a:off x="10001702" y="8956271"/>
            <a:ext cx="509533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395C46-8412-62B5-2650-9FB1AE3B7F1F}"/>
              </a:ext>
            </a:extLst>
          </p:cNvPr>
          <p:cNvCxnSpPr>
            <a:cxnSpLocks/>
          </p:cNvCxnSpPr>
          <p:nvPr/>
        </p:nvCxnSpPr>
        <p:spPr>
          <a:xfrm>
            <a:off x="16076299" y="8956269"/>
            <a:ext cx="108923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8CEAEAD-BF20-CE45-E839-85B588A32307}"/>
              </a:ext>
            </a:extLst>
          </p:cNvPr>
          <p:cNvCxnSpPr>
            <a:cxnSpLocks/>
          </p:cNvCxnSpPr>
          <p:nvPr/>
        </p:nvCxnSpPr>
        <p:spPr>
          <a:xfrm>
            <a:off x="9998090" y="5337513"/>
            <a:ext cx="2541073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C8981CF-2619-773B-B2A3-81C09ECAC81B}"/>
              </a:ext>
            </a:extLst>
          </p:cNvPr>
          <p:cNvCxnSpPr>
            <a:cxnSpLocks/>
          </p:cNvCxnSpPr>
          <p:nvPr/>
        </p:nvCxnSpPr>
        <p:spPr>
          <a:xfrm>
            <a:off x="4509884" y="5337513"/>
            <a:ext cx="4443029" cy="322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00FB19F-2EA2-3B0D-B604-B1BD24439955}"/>
              </a:ext>
            </a:extLst>
          </p:cNvPr>
          <p:cNvCxnSpPr>
            <a:cxnSpLocks/>
          </p:cNvCxnSpPr>
          <p:nvPr/>
        </p:nvCxnSpPr>
        <p:spPr>
          <a:xfrm>
            <a:off x="2121338" y="5340731"/>
            <a:ext cx="136299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59A8CDE-7845-E1DB-90AB-B78CC722AF79}"/>
              </a:ext>
            </a:extLst>
          </p:cNvPr>
          <p:cNvCxnSpPr>
            <a:cxnSpLocks/>
          </p:cNvCxnSpPr>
          <p:nvPr/>
        </p:nvCxnSpPr>
        <p:spPr>
          <a:xfrm flipV="1">
            <a:off x="4543592" y="7418959"/>
            <a:ext cx="3113182" cy="2327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3">
            <a:extLst>
              <a:ext uri="{FF2B5EF4-FFF2-40B4-BE49-F238E27FC236}">
                <a16:creationId xmlns:a16="http://schemas.microsoft.com/office/drawing/2014/main" id="{9C132ED8-6DF1-7801-087B-209C188389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80567" y="5676706"/>
            <a:ext cx="1822379" cy="1403441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8BEE0A7-4EFB-799D-50A2-B8CB90C1B724}"/>
              </a:ext>
            </a:extLst>
          </p:cNvPr>
          <p:cNvCxnSpPr>
            <a:cxnSpLocks/>
          </p:cNvCxnSpPr>
          <p:nvPr/>
        </p:nvCxnSpPr>
        <p:spPr>
          <a:xfrm flipV="1">
            <a:off x="18686337" y="7060497"/>
            <a:ext cx="0" cy="103687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Graphic 101">
            <a:extLst>
              <a:ext uri="{FF2B5EF4-FFF2-40B4-BE49-F238E27FC236}">
                <a16:creationId xmlns:a16="http://schemas.microsoft.com/office/drawing/2014/main" id="{0CA86AE4-0E14-7915-C60C-D5BEEEF442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634761" y="4979159"/>
            <a:ext cx="697543" cy="69754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8B691A1A-8B19-063D-B807-08BD7F67C529}"/>
              </a:ext>
            </a:extLst>
          </p:cNvPr>
          <p:cNvSpPr txBox="1"/>
          <p:nvPr/>
        </p:nvSpPr>
        <p:spPr>
          <a:xfrm>
            <a:off x="12328119" y="5709129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Capture</a:t>
            </a:r>
          </a:p>
        </p:txBody>
      </p:sp>
    </p:spTree>
    <p:extLst>
      <p:ext uri="{BB962C8B-B14F-4D97-AF65-F5344CB8AC3E}">
        <p14:creationId xmlns:p14="http://schemas.microsoft.com/office/powerpoint/2010/main" val="395463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2AE0B-4F43-F436-BED8-B43E16C1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– Multi-Tier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E9B1BED-BF2C-E293-AF50-4E91CC9C79E7}"/>
              </a:ext>
            </a:extLst>
          </p:cNvPr>
          <p:cNvGrpSpPr/>
          <p:nvPr/>
        </p:nvGrpSpPr>
        <p:grpSpPr>
          <a:xfrm>
            <a:off x="732705" y="3705150"/>
            <a:ext cx="18357400" cy="8295399"/>
            <a:chOff x="85725" y="1125395"/>
            <a:chExt cx="11206871" cy="5064196"/>
          </a:xfrm>
        </p:grpSpPr>
        <p:pic>
          <p:nvPicPr>
            <p:cNvPr id="133" name="Picture 116" descr="Icon&#10;&#10;Description automatically generated">
              <a:extLst>
                <a:ext uri="{FF2B5EF4-FFF2-40B4-BE49-F238E27FC236}">
                  <a16:creationId xmlns:a16="http://schemas.microsoft.com/office/drawing/2014/main" id="{94B825FB-5467-3A51-F706-20789EBB1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38" y="3000455"/>
              <a:ext cx="1751781" cy="791542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ECC63A6-D6CC-E64B-56DE-3C6CA3978A81}"/>
                </a:ext>
              </a:extLst>
            </p:cNvPr>
            <p:cNvSpPr/>
            <p:nvPr/>
          </p:nvSpPr>
          <p:spPr>
            <a:xfrm>
              <a:off x="5912575" y="2813411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75206EC-9FEA-F5C4-47D9-DE29B243B701}"/>
                </a:ext>
              </a:extLst>
            </p:cNvPr>
            <p:cNvSpPr/>
            <p:nvPr/>
          </p:nvSpPr>
          <p:spPr>
            <a:xfrm>
              <a:off x="2975189" y="2813412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Webserver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1F60303-84A0-C522-63C8-2115415C8F49}"/>
                </a:ext>
              </a:extLst>
            </p:cNvPr>
            <p:cNvSpPr/>
            <p:nvPr/>
          </p:nvSpPr>
          <p:spPr>
            <a:xfrm>
              <a:off x="1155076" y="1125396"/>
              <a:ext cx="10137520" cy="50641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137" name="Graphic 2">
              <a:extLst>
                <a:ext uri="{FF2B5EF4-FFF2-40B4-BE49-F238E27FC236}">
                  <a16:creationId xmlns:a16="http://schemas.microsoft.com/office/drawing/2014/main" id="{5B7570C6-02C1-7E9B-750E-3E9FD7BE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46970" y="1125395"/>
              <a:ext cx="381000" cy="381000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EC1AC46-91FA-9D0D-7EB8-22E9C0E9EA8E}"/>
                </a:ext>
              </a:extLst>
            </p:cNvPr>
            <p:cNvSpPr/>
            <p:nvPr/>
          </p:nvSpPr>
          <p:spPr>
            <a:xfrm>
              <a:off x="2312192" y="1570609"/>
              <a:ext cx="8695680" cy="4553975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Region</a:t>
              </a:r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23595EC8-18C6-B3D5-2E45-25706953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1714" y="1572677"/>
              <a:ext cx="381000" cy="381000"/>
            </a:xfrm>
            <a:prstGeom prst="rect">
              <a:avLst/>
            </a:prstGeom>
          </p:spPr>
        </p:pic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42F68F5-30CD-9643-9542-7BA0D324A533}"/>
                </a:ext>
              </a:extLst>
            </p:cNvPr>
            <p:cNvSpPr/>
            <p:nvPr/>
          </p:nvSpPr>
          <p:spPr>
            <a:xfrm>
              <a:off x="2518557" y="2035589"/>
              <a:ext cx="8192171" cy="4014320"/>
            </a:xfrm>
            <a:prstGeom prst="rect">
              <a:avLst/>
            </a:prstGeom>
            <a:noFill/>
            <a:ln w="12700">
              <a:solidFill>
                <a:srgbClr val="693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n w="0"/>
                  <a:solidFill>
                    <a:srgbClr val="693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2F5EC694-8B2E-DA77-CB91-DF2F227FE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25416" y="2037177"/>
              <a:ext cx="381000" cy="381000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3F4C5AB-C2E0-A3E0-DE32-CFFA209C2B4C}"/>
                </a:ext>
              </a:extLst>
            </p:cNvPr>
            <p:cNvGrpSpPr/>
            <p:nvPr/>
          </p:nvGrpSpPr>
          <p:grpSpPr>
            <a:xfrm>
              <a:off x="85725" y="3079131"/>
              <a:ext cx="1073150" cy="754109"/>
              <a:chOff x="6149975" y="2847975"/>
              <a:chExt cx="1073150" cy="754109"/>
            </a:xfrm>
          </p:grpSpPr>
          <p:pic>
            <p:nvPicPr>
              <p:cNvPr id="143" name="Graphic 12">
                <a:extLst>
                  <a:ext uri="{FF2B5EF4-FFF2-40B4-BE49-F238E27FC236}">
                    <a16:creationId xmlns:a16="http://schemas.microsoft.com/office/drawing/2014/main" id="{C5EF2794-5EF3-7B45-4FD8-40A16C50B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600" y="2847975"/>
                <a:ext cx="469900" cy="46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Box 29">
                <a:extLst>
                  <a:ext uri="{FF2B5EF4-FFF2-40B4-BE49-F238E27FC236}">
                    <a16:creationId xmlns:a16="http://schemas.microsoft.com/office/drawing/2014/main" id="{76DCFB87-BE86-E730-5319-B623AED75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9975" y="3376613"/>
                <a:ext cx="1073150" cy="22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pic>
          <p:nvPicPr>
            <p:cNvPr id="145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539B832-A750-7815-0777-9BA4C4483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338327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5E3136E-CA1C-611E-F85C-E76C89E9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4" y="2815000"/>
              <a:ext cx="381000" cy="381000"/>
            </a:xfrm>
            <a:prstGeom prst="rect">
              <a:avLst/>
            </a:prstGeom>
          </p:spPr>
        </p:pic>
        <p:pic>
          <p:nvPicPr>
            <p:cNvPr id="147" name="Picture 53" descr="Icon&#10;&#10;Description automatically generated">
              <a:extLst>
                <a:ext uri="{FF2B5EF4-FFF2-40B4-BE49-F238E27FC236}">
                  <a16:creationId xmlns:a16="http://schemas.microsoft.com/office/drawing/2014/main" id="{160B0DBC-19C8-0467-CF72-09907A786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3278275"/>
              <a:ext cx="1587910" cy="757314"/>
            </a:xfrm>
            <a:prstGeom prst="rect">
              <a:avLst/>
            </a:prstGeom>
          </p:spPr>
        </p:pic>
        <p:pic>
          <p:nvPicPr>
            <p:cNvPr id="148" name="Picture 54" descr="Icon&#10;&#10;Description automatically generated">
              <a:extLst>
                <a:ext uri="{FF2B5EF4-FFF2-40B4-BE49-F238E27FC236}">
                  <a16:creationId xmlns:a16="http://schemas.microsoft.com/office/drawing/2014/main" id="{C51C979B-463D-C716-F2FC-D20E1B7C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192" y="4188480"/>
              <a:ext cx="1739958" cy="748938"/>
            </a:xfrm>
            <a:prstGeom prst="rect">
              <a:avLst/>
            </a:prstGeom>
          </p:spPr>
        </p:pic>
        <p:pic>
          <p:nvPicPr>
            <p:cNvPr id="14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B8691653-DA31-D8ED-75C0-FE8170BE2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33832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41B3E3D8-F201-5EDD-64B1-C32C6EC8B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2815000"/>
              <a:ext cx="381000" cy="381000"/>
            </a:xfrm>
            <a:prstGeom prst="rect">
              <a:avLst/>
            </a:prstGeom>
          </p:spPr>
        </p:pic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70330E2-7FA9-A13D-8CBB-3084C9D71607}"/>
                </a:ext>
              </a:extLst>
            </p:cNvPr>
            <p:cNvSpPr/>
            <p:nvPr/>
          </p:nvSpPr>
          <p:spPr>
            <a:xfrm>
              <a:off x="2763052" y="2480956"/>
              <a:ext cx="7684077" cy="1707846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1B8DE75-0549-7F06-2675-87039A8E9E5F}"/>
                </a:ext>
              </a:extLst>
            </p:cNvPr>
            <p:cNvGrpSpPr/>
            <p:nvPr/>
          </p:nvGrpSpPr>
          <p:grpSpPr>
            <a:xfrm>
              <a:off x="7520707" y="3219345"/>
              <a:ext cx="1073150" cy="840654"/>
              <a:chOff x="10348964" y="3425927"/>
              <a:chExt cx="1073150" cy="840654"/>
            </a:xfrm>
          </p:grpSpPr>
          <p:pic>
            <p:nvPicPr>
              <p:cNvPr id="153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28CE4D59-3631-F9D5-3DCE-3D7C43DF4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154" name="TextBox 29">
                <a:extLst>
                  <a:ext uri="{FF2B5EF4-FFF2-40B4-BE49-F238E27FC236}">
                    <a16:creationId xmlns:a16="http://schemas.microsoft.com/office/drawing/2014/main" id="{5B04F31B-B5C7-23E6-B649-62F32297A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2212EBF-D294-E022-5B59-DEB1C5404F57}"/>
                </a:ext>
              </a:extLst>
            </p:cNvPr>
            <p:cNvSpPr/>
            <p:nvPr/>
          </p:nvSpPr>
          <p:spPr>
            <a:xfrm>
              <a:off x="5912574" y="4580602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F67660A-9984-1702-553F-3AAC9BB22324}"/>
                </a:ext>
              </a:extLst>
            </p:cNvPr>
            <p:cNvSpPr/>
            <p:nvPr/>
          </p:nvSpPr>
          <p:spPr>
            <a:xfrm>
              <a:off x="2975187" y="4580603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pic>
          <p:nvPicPr>
            <p:cNvPr id="157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FEDD92E2-045B-99D0-9862-186349121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515046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AA3F9967-F5C3-B2ED-9D21-47BC5E11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3" y="4582191"/>
              <a:ext cx="381000" cy="381000"/>
            </a:xfrm>
            <a:prstGeom prst="rect">
              <a:avLst/>
            </a:prstGeom>
          </p:spPr>
        </p:pic>
        <p:pic>
          <p:nvPicPr>
            <p:cNvPr id="159" name="Picture 53" descr="Icon&#10;&#10;Description automatically generated">
              <a:extLst>
                <a:ext uri="{FF2B5EF4-FFF2-40B4-BE49-F238E27FC236}">
                  <a16:creationId xmlns:a16="http://schemas.microsoft.com/office/drawing/2014/main" id="{63F78153-C749-42AB-7E2A-F6A76B4E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5045466"/>
              <a:ext cx="1587910" cy="757314"/>
            </a:xfrm>
            <a:prstGeom prst="rect">
              <a:avLst/>
            </a:prstGeom>
          </p:spPr>
        </p:pic>
        <p:pic>
          <p:nvPicPr>
            <p:cNvPr id="160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E4A465CF-90D5-48B5-799D-39AB06E2D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515046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DF08728F-2E4E-ECC2-C6E0-AB28A608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4582191"/>
              <a:ext cx="381000" cy="381000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CD197F5-185F-A4A4-FCDA-4F16DBE7351C}"/>
                </a:ext>
              </a:extLst>
            </p:cNvPr>
            <p:cNvSpPr/>
            <p:nvPr/>
          </p:nvSpPr>
          <p:spPr>
            <a:xfrm>
              <a:off x="2763051" y="4256253"/>
              <a:ext cx="7684077" cy="1699740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7A03B3E-6EAC-506F-3900-D75BB9601DFE}"/>
                </a:ext>
              </a:extLst>
            </p:cNvPr>
            <p:cNvGrpSpPr/>
            <p:nvPr/>
          </p:nvGrpSpPr>
          <p:grpSpPr>
            <a:xfrm>
              <a:off x="7520707" y="4986536"/>
              <a:ext cx="1073150" cy="840654"/>
              <a:chOff x="10348964" y="3425927"/>
              <a:chExt cx="1073150" cy="840654"/>
            </a:xfrm>
          </p:grpSpPr>
          <p:pic>
            <p:nvPicPr>
              <p:cNvPr id="164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2E4C7D64-EDF2-F05B-78CB-BCAEB302A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165" name="TextBox 29">
                <a:extLst>
                  <a:ext uri="{FF2B5EF4-FFF2-40B4-BE49-F238E27FC236}">
                    <a16:creationId xmlns:a16="http://schemas.microsoft.com/office/drawing/2014/main" id="{6A074B17-C95A-BE8A-AB23-C052B3D93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5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76E1D5B-7CB7-E297-3453-441D07CA389A}"/>
                </a:ext>
              </a:extLst>
            </p:cNvPr>
            <p:cNvCxnSpPr/>
            <p:nvPr/>
          </p:nvCxnSpPr>
          <p:spPr>
            <a:xfrm flipH="1">
              <a:off x="2149559" y="3739973"/>
              <a:ext cx="742809" cy="63532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45BB92A3-7EDE-9F85-9011-955C6C6539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4340" y="4526387"/>
              <a:ext cx="751537" cy="70168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56D5A85-ECCF-864C-2EF4-13D72C84F414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3602421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A6BEFBA-8258-EC9E-27B6-34DA1E530BEA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5336628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308ECAF-75AC-A9A8-A4D7-FBE799DD016C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3602420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F00B8744-79EC-88C7-DEFE-9BB0C48AA608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5336627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5A425E9C-FD72-81A5-090E-A980AE67B8FB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3602420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4E65D69F-9938-C415-0EFC-13AEE45A38AE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5336626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B8F0AB49-E77A-B920-AD3E-F491CEF30D7B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3" y="3308806"/>
              <a:ext cx="48095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5F460B02-CE3E-148B-2682-0C9878DF73FB}"/>
                </a:ext>
              </a:extLst>
            </p:cNvPr>
            <p:cNvCxnSpPr/>
            <p:nvPr/>
          </p:nvCxnSpPr>
          <p:spPr>
            <a:xfrm flipH="1" flipV="1">
              <a:off x="1738312" y="3751314"/>
              <a:ext cx="1" cy="36645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32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F96C0-CB93-23FF-8B09-91623C5C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– Multi-Tier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60001B-BFC1-7A6B-BC6F-48A8586F172E}"/>
              </a:ext>
            </a:extLst>
          </p:cNvPr>
          <p:cNvGrpSpPr/>
          <p:nvPr/>
        </p:nvGrpSpPr>
        <p:grpSpPr>
          <a:xfrm>
            <a:off x="732705" y="3704400"/>
            <a:ext cx="18356400" cy="8294400"/>
            <a:chOff x="85725" y="1125395"/>
            <a:chExt cx="11206871" cy="5064196"/>
          </a:xfrm>
        </p:grpSpPr>
        <p:pic>
          <p:nvPicPr>
            <p:cNvPr id="4" name="Picture 116" descr="Icon&#10;&#10;Description automatically generated">
              <a:extLst>
                <a:ext uri="{FF2B5EF4-FFF2-40B4-BE49-F238E27FC236}">
                  <a16:creationId xmlns:a16="http://schemas.microsoft.com/office/drawing/2014/main" id="{3E91270E-B38A-3B1B-4FAA-D5215D35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38" y="3000455"/>
              <a:ext cx="1751781" cy="7915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CECCFF-2DAF-7E62-4DB7-8DB8174695C4}"/>
                </a:ext>
              </a:extLst>
            </p:cNvPr>
            <p:cNvSpPr/>
            <p:nvPr/>
          </p:nvSpPr>
          <p:spPr>
            <a:xfrm>
              <a:off x="5912575" y="2813411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397FBE-5344-76AD-29DD-FFCAE9689F34}"/>
                </a:ext>
              </a:extLst>
            </p:cNvPr>
            <p:cNvSpPr/>
            <p:nvPr/>
          </p:nvSpPr>
          <p:spPr>
            <a:xfrm>
              <a:off x="2975189" y="2813412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DA6EDC-7F2E-58B3-D8B3-9F02A5917EC1}"/>
                </a:ext>
              </a:extLst>
            </p:cNvPr>
            <p:cNvSpPr/>
            <p:nvPr/>
          </p:nvSpPr>
          <p:spPr>
            <a:xfrm>
              <a:off x="1155076" y="1125396"/>
              <a:ext cx="10137520" cy="50641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AWS Cloud</a:t>
              </a:r>
            </a:p>
          </p:txBody>
        </p:sp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A93047FB-BACC-2D09-654B-6C2503BB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46970" y="1125395"/>
              <a:ext cx="381000" cy="381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C178B0-7935-00AB-F49F-C46064716C2C}"/>
                </a:ext>
              </a:extLst>
            </p:cNvPr>
            <p:cNvSpPr/>
            <p:nvPr/>
          </p:nvSpPr>
          <p:spPr>
            <a:xfrm>
              <a:off x="2312192" y="1570609"/>
              <a:ext cx="8695680" cy="4553975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Region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CDD80B3-009A-22F3-B514-09D905C8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1714" y="1572677"/>
              <a:ext cx="381000" cy="381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4E9CFC-485F-897C-9191-DF2772B70379}"/>
                </a:ext>
              </a:extLst>
            </p:cNvPr>
            <p:cNvSpPr/>
            <p:nvPr/>
          </p:nvSpPr>
          <p:spPr>
            <a:xfrm>
              <a:off x="2518557" y="2035589"/>
              <a:ext cx="8192171" cy="4014320"/>
            </a:xfrm>
            <a:prstGeom prst="rect">
              <a:avLst/>
            </a:prstGeom>
            <a:noFill/>
            <a:ln w="12700">
              <a:solidFill>
                <a:srgbClr val="693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n w="0"/>
                  <a:solidFill>
                    <a:srgbClr val="693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Virtual private cloud (VPC)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6CA2F6C-4B9D-A882-5E44-ED216008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525416" y="2037177"/>
              <a:ext cx="381000" cy="3810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0A74C1-CC6C-B97B-D7DE-CDAACDF21A8A}"/>
                </a:ext>
              </a:extLst>
            </p:cNvPr>
            <p:cNvGrpSpPr/>
            <p:nvPr/>
          </p:nvGrpSpPr>
          <p:grpSpPr>
            <a:xfrm>
              <a:off x="85725" y="3079131"/>
              <a:ext cx="1073150" cy="752738"/>
              <a:chOff x="6149975" y="2847975"/>
              <a:chExt cx="1073150" cy="752738"/>
            </a:xfrm>
          </p:grpSpPr>
          <p:pic>
            <p:nvPicPr>
              <p:cNvPr id="14" name="Graphic 12">
                <a:extLst>
                  <a:ext uri="{FF2B5EF4-FFF2-40B4-BE49-F238E27FC236}">
                    <a16:creationId xmlns:a16="http://schemas.microsoft.com/office/drawing/2014/main" id="{4AE40A65-74EA-8FC6-0A60-7C7D0257E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600" y="2847975"/>
                <a:ext cx="469900" cy="46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id="{10DEE98C-FE4D-478E-1879-D51E3884D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9975" y="3376613"/>
                <a:ext cx="1073150" cy="2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pic>
          <p:nvPicPr>
            <p:cNvPr id="16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904AD791-2FE3-B9FD-40A4-FEB1BC1F6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338327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8A5D28F-688F-7311-405D-0EE1029C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4" y="2815000"/>
              <a:ext cx="381000" cy="381000"/>
            </a:xfrm>
            <a:prstGeom prst="rect">
              <a:avLst/>
            </a:prstGeom>
          </p:spPr>
        </p:pic>
        <p:pic>
          <p:nvPicPr>
            <p:cNvPr id="18" name="Picture 53" descr="Icon&#10;&#10;Description automatically generated">
              <a:extLst>
                <a:ext uri="{FF2B5EF4-FFF2-40B4-BE49-F238E27FC236}">
                  <a16:creationId xmlns:a16="http://schemas.microsoft.com/office/drawing/2014/main" id="{A332E563-ED25-D372-4428-2F1DCA60D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3278275"/>
              <a:ext cx="1587910" cy="757314"/>
            </a:xfrm>
            <a:prstGeom prst="rect">
              <a:avLst/>
            </a:prstGeom>
          </p:spPr>
        </p:pic>
        <p:pic>
          <p:nvPicPr>
            <p:cNvPr id="19" name="Picture 54" descr="Icon&#10;&#10;Description automatically generated">
              <a:extLst>
                <a:ext uri="{FF2B5EF4-FFF2-40B4-BE49-F238E27FC236}">
                  <a16:creationId xmlns:a16="http://schemas.microsoft.com/office/drawing/2014/main" id="{87BACA5D-5A59-CAA9-CD64-3C07D4A6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192" y="4188480"/>
              <a:ext cx="1739958" cy="748938"/>
            </a:xfrm>
            <a:prstGeom prst="rect">
              <a:avLst/>
            </a:prstGeom>
          </p:spPr>
        </p:pic>
        <p:pic>
          <p:nvPicPr>
            <p:cNvPr id="20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05538E7-75D9-61E2-39BB-4548EA44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521" y="3716031"/>
              <a:ext cx="357187" cy="357188"/>
            </a:xfrm>
            <a:prstGeom prst="rect">
              <a:avLst/>
            </a:prstGeom>
          </p:spPr>
        </p:pic>
        <p:pic>
          <p:nvPicPr>
            <p:cNvPr id="21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51BA9F90-D900-5744-EAB2-C16FAE605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33832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11F03C2-D64A-70C2-C6DB-41EB2DEF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133" y="3716030"/>
              <a:ext cx="357187" cy="357188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85BD39F-1B54-FD86-635C-6C328F051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2815000"/>
              <a:ext cx="381000" cy="381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03CBA6-5101-BD8A-DD59-E890536FCCC1}"/>
                </a:ext>
              </a:extLst>
            </p:cNvPr>
            <p:cNvSpPr/>
            <p:nvPr/>
          </p:nvSpPr>
          <p:spPr>
            <a:xfrm>
              <a:off x="2763052" y="2480956"/>
              <a:ext cx="7684077" cy="1707846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B2FCE6-9A07-563D-5C41-17D18A662310}"/>
                </a:ext>
              </a:extLst>
            </p:cNvPr>
            <p:cNvGrpSpPr/>
            <p:nvPr/>
          </p:nvGrpSpPr>
          <p:grpSpPr>
            <a:xfrm>
              <a:off x="7520707" y="3219345"/>
              <a:ext cx="1073150" cy="839283"/>
              <a:chOff x="10348964" y="3425927"/>
              <a:chExt cx="1073150" cy="839283"/>
            </a:xfrm>
          </p:grpSpPr>
          <p:pic>
            <p:nvPicPr>
              <p:cNvPr id="26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9FF7D3D1-ADA2-B00B-A849-6B67373B3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A45982EC-B3CB-A765-0F5E-43ADEEE99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2796FAC-6330-91E5-D041-A3BED801FA95}"/>
                </a:ext>
              </a:extLst>
            </p:cNvPr>
            <p:cNvSpPr/>
            <p:nvPr/>
          </p:nvSpPr>
          <p:spPr>
            <a:xfrm>
              <a:off x="8591865" y="2805217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Packet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Capture subnet</a:t>
              </a:r>
            </a:p>
          </p:txBody>
        </p:sp>
        <p:pic>
          <p:nvPicPr>
            <p:cNvPr id="2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DEC73B25-00CD-32F0-BA37-1BD05915B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2306" y="337507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44AE2CE-D9F3-4A57-8294-777BC6EEB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788" y="2806806"/>
              <a:ext cx="381000" cy="3810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A7023E-7498-A1C1-2B8D-5798509FDBFB}"/>
                </a:ext>
              </a:extLst>
            </p:cNvPr>
            <p:cNvCxnSpPr/>
            <p:nvPr/>
          </p:nvCxnSpPr>
          <p:spPr>
            <a:xfrm flipV="1">
              <a:off x="4301257" y="4071016"/>
              <a:ext cx="4479618" cy="16387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8188D2-F743-C5F8-447A-E663534BE79F}"/>
                </a:ext>
              </a:extLst>
            </p:cNvPr>
            <p:cNvCxnSpPr/>
            <p:nvPr/>
          </p:nvCxnSpPr>
          <p:spPr>
            <a:xfrm flipH="1">
              <a:off x="8772274" y="3760536"/>
              <a:ext cx="310814" cy="310814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F6D694C-28EF-2239-D549-6FF7F775BAF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45" y="3959037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E0CD08-EDCF-AACF-8D3A-4FAB0E746D3F}"/>
                </a:ext>
              </a:extLst>
            </p:cNvPr>
            <p:cNvCxnSpPr>
              <a:cxnSpLocks/>
            </p:cNvCxnSpPr>
            <p:nvPr/>
          </p:nvCxnSpPr>
          <p:spPr>
            <a:xfrm>
              <a:off x="7092355" y="3950843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293412-6013-C188-AB27-DC120087394C}"/>
                </a:ext>
              </a:extLst>
            </p:cNvPr>
            <p:cNvSpPr/>
            <p:nvPr/>
          </p:nvSpPr>
          <p:spPr>
            <a:xfrm>
              <a:off x="5912574" y="4580602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Application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4DCEC4-E44F-59B0-0446-D3229F37A4D7}"/>
                </a:ext>
              </a:extLst>
            </p:cNvPr>
            <p:cNvSpPr/>
            <p:nvPr/>
          </p:nvSpPr>
          <p:spPr>
            <a:xfrm>
              <a:off x="2975187" y="4580603"/>
              <a:ext cx="1622426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Webserver 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subnet</a:t>
              </a:r>
            </a:p>
          </p:txBody>
        </p:sp>
        <p:pic>
          <p:nvPicPr>
            <p:cNvPr id="37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3F2AA42E-A886-9792-B730-A5B0E9A83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5150461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55235E8-8C51-6EC0-5482-BAB5E90E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72013" y="4582191"/>
              <a:ext cx="381000" cy="381000"/>
            </a:xfrm>
            <a:prstGeom prst="rect">
              <a:avLst/>
            </a:prstGeom>
          </p:spPr>
        </p:pic>
        <p:pic>
          <p:nvPicPr>
            <p:cNvPr id="39" name="Picture 53" descr="Icon&#10;&#10;Description automatically generated">
              <a:extLst>
                <a:ext uri="{FF2B5EF4-FFF2-40B4-BE49-F238E27FC236}">
                  <a16:creationId xmlns:a16="http://schemas.microsoft.com/office/drawing/2014/main" id="{FD959B21-4AE5-0B78-A20F-2346B605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945" y="5045466"/>
              <a:ext cx="1587910" cy="757314"/>
            </a:xfrm>
            <a:prstGeom prst="rect">
              <a:avLst/>
            </a:prstGeom>
          </p:spPr>
        </p:pic>
        <p:pic>
          <p:nvPicPr>
            <p:cNvPr id="40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5A9F459-6496-025F-D7D6-458086CD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521" y="5483222"/>
              <a:ext cx="357187" cy="357188"/>
            </a:xfrm>
            <a:prstGeom prst="rect">
              <a:avLst/>
            </a:prstGeom>
          </p:spPr>
        </p:pic>
        <p:pic>
          <p:nvPicPr>
            <p:cNvPr id="41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A86208B7-AD78-0BDA-E716-C4E1CD834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016" y="515046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9065CFE-7584-5AC4-8133-429A8A5D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131" y="5483221"/>
              <a:ext cx="357187" cy="35718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8D4B7472-319C-99C2-61BE-A25D1A97B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3497" y="4582191"/>
              <a:ext cx="381000" cy="3810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82E6858-9C0E-2F32-AE17-8CC4CFC201C7}"/>
                </a:ext>
              </a:extLst>
            </p:cNvPr>
            <p:cNvSpPr/>
            <p:nvPr/>
          </p:nvSpPr>
          <p:spPr>
            <a:xfrm>
              <a:off x="2763051" y="4256253"/>
              <a:ext cx="7684077" cy="1699740"/>
            </a:xfrm>
            <a:prstGeom prst="rect">
              <a:avLst/>
            </a:prstGeom>
            <a:noFill/>
            <a:ln w="12700">
              <a:solidFill>
                <a:srgbClr val="5B9CD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5B9C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AD869C0-C3C9-47BA-8628-AA5BD595B0AC}"/>
                </a:ext>
              </a:extLst>
            </p:cNvPr>
            <p:cNvGrpSpPr/>
            <p:nvPr/>
          </p:nvGrpSpPr>
          <p:grpSpPr>
            <a:xfrm>
              <a:off x="7520707" y="4986536"/>
              <a:ext cx="1073150" cy="839283"/>
              <a:chOff x="10348964" y="3425927"/>
              <a:chExt cx="1073150" cy="839283"/>
            </a:xfrm>
          </p:grpSpPr>
          <p:pic>
            <p:nvPicPr>
              <p:cNvPr id="46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C790456-DB48-F2E7-D417-CD3CE159B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95947" y="3425927"/>
                <a:ext cx="570170" cy="612469"/>
              </a:xfrm>
              <a:prstGeom prst="rect">
                <a:avLst/>
              </a:prstGeom>
            </p:spPr>
          </p:pic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B35628A0-F404-3B89-0505-3DF055174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964" y="4041110"/>
                <a:ext cx="1073150" cy="2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0" tIns="45720" rIns="91440" bIns="45720" anchor="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000000"/>
                    </a:solidFill>
                    <a:latin typeface="Arial"/>
                  </a:rPr>
                  <a:t>Database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E5C5A-58AD-8144-4E37-0B030BBA0C8C}"/>
                </a:ext>
              </a:extLst>
            </p:cNvPr>
            <p:cNvSpPr/>
            <p:nvPr/>
          </p:nvSpPr>
          <p:spPr>
            <a:xfrm>
              <a:off x="8591864" y="4572408"/>
              <a:ext cx="1606039" cy="1308410"/>
            </a:xfrm>
            <a:prstGeom prst="rect">
              <a:avLst/>
            </a:prstGeom>
            <a:solidFill>
              <a:srgbClr val="007CBC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45720" rIns="91440" bIns="45720" anchor="t"/>
            <a:lstStyle/>
            <a:p>
              <a:pPr>
                <a:defRPr/>
              </a:pP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Packet</a:t>
              </a:r>
              <a:b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</a:br>
              <a:r>
                <a:rPr lang="en-US" sz="2000" dirty="0">
                  <a:solidFill>
                    <a:srgbClr val="5B9CD5"/>
                  </a:solidFill>
                  <a:latin typeface="Arial"/>
                  <a:cs typeface="Arial"/>
                </a:rPr>
                <a:t>   Capture subnet</a:t>
              </a:r>
            </a:p>
          </p:txBody>
        </p:sp>
        <p:pic>
          <p:nvPicPr>
            <p:cNvPr id="49" name="Graphic 6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7B45DB3F-241F-40C8-5D6B-30EE9ECFA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2306" y="514226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CC9B28C-0B02-2ED7-B959-DCE4F6CE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787" y="4573997"/>
              <a:ext cx="381000" cy="381000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ABA8FE5-2124-DE9D-489D-C8C167E23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1257" y="5838207"/>
              <a:ext cx="4479618" cy="16387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A46353-798E-97E6-7E1B-1E60B80CF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2274" y="5527727"/>
              <a:ext cx="310814" cy="310814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B721BC8-CA24-24C1-1C2E-D09D274F6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43" y="5726228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AAB875A-1DED-C4ED-4970-0C46A6E6B9EC}"/>
                </a:ext>
              </a:extLst>
            </p:cNvPr>
            <p:cNvCxnSpPr>
              <a:cxnSpLocks/>
            </p:cNvCxnSpPr>
            <p:nvPr/>
          </p:nvCxnSpPr>
          <p:spPr>
            <a:xfrm>
              <a:off x="7092353" y="5718034"/>
              <a:ext cx="114169" cy="130556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A4B6E8A-9798-8AEC-EA02-4A924BC3E612}"/>
                </a:ext>
              </a:extLst>
            </p:cNvPr>
            <p:cNvCxnSpPr/>
            <p:nvPr/>
          </p:nvCxnSpPr>
          <p:spPr>
            <a:xfrm flipH="1">
              <a:off x="2149559" y="3739973"/>
              <a:ext cx="742809" cy="63532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C01E37F-31C0-5D1C-86EF-924F9F81EF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4340" y="4526387"/>
              <a:ext cx="751537" cy="70168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9BD159B-1443-FD7F-FBE2-9991DA5A470F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3602421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BF8E8A-D9FF-DB49-52BD-18C7A51A51E4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97" y="5336628"/>
              <a:ext cx="922065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15D23D4-7C47-56B4-5517-4699291EC2F1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3602420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743627-E197-295A-6BCE-660EF5767DE2}"/>
                </a:ext>
              </a:extLst>
            </p:cNvPr>
            <p:cNvCxnSpPr>
              <a:cxnSpLocks/>
            </p:cNvCxnSpPr>
            <p:nvPr/>
          </p:nvCxnSpPr>
          <p:spPr>
            <a:xfrm>
              <a:off x="5555786" y="5336627"/>
              <a:ext cx="68558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2FD68BD-FC16-3B15-2E0E-2CC858445C64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3602420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147502-51D3-E0FE-5C19-A60D8F191CD5}"/>
                </a:ext>
              </a:extLst>
            </p:cNvPr>
            <p:cNvCxnSpPr>
              <a:cxnSpLocks/>
            </p:cNvCxnSpPr>
            <p:nvPr/>
          </p:nvCxnSpPr>
          <p:spPr>
            <a:xfrm>
              <a:off x="6856441" y="5336626"/>
              <a:ext cx="81696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B41D2D2-216A-AFD1-EBE2-DA0A4C279856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3" y="3308806"/>
              <a:ext cx="48095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B83C65A-CAC2-26AD-0F73-035B94F14EB5}"/>
                </a:ext>
              </a:extLst>
            </p:cNvPr>
            <p:cNvCxnSpPr/>
            <p:nvPr/>
          </p:nvCxnSpPr>
          <p:spPr>
            <a:xfrm flipH="1" flipV="1">
              <a:off x="1738312" y="3751314"/>
              <a:ext cx="1" cy="36645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CB41A3-F4B3-9E14-3CDC-B3AACFD0EAEC}"/>
              </a:ext>
            </a:extLst>
          </p:cNvPr>
          <p:cNvSpPr txBox="1"/>
          <p:nvPr/>
        </p:nvSpPr>
        <p:spPr>
          <a:xfrm>
            <a:off x="17678400" y="4539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BDB6-F219-FF0F-7541-512FEC31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</p:spTree>
    <p:extLst>
      <p:ext uri="{BB962C8B-B14F-4D97-AF65-F5344CB8AC3E}">
        <p14:creationId xmlns:p14="http://schemas.microsoft.com/office/powerpoint/2010/main" val="377586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E6DF4-0A90-D9DC-7A6E-0035D4855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0B0"/>
                </a:solidFill>
              </a:rPr>
              <a:t>Cloud does have Packets!</a:t>
            </a:r>
          </a:p>
          <a:p>
            <a:r>
              <a:rPr lang="en-US" dirty="0"/>
              <a:t>We do (still) need to capture them</a:t>
            </a:r>
          </a:p>
          <a:p>
            <a:r>
              <a:rPr lang="en-US" dirty="0"/>
              <a:t>We </a:t>
            </a:r>
            <a:r>
              <a:rPr lang="en-US" i="1" dirty="0"/>
              <a:t>can</a:t>
            </a:r>
            <a:r>
              <a:rPr lang="en-US" dirty="0"/>
              <a:t> capture “Cloud Packets”</a:t>
            </a:r>
          </a:p>
          <a:p>
            <a:r>
              <a:rPr lang="en-US" dirty="0"/>
              <a:t>Go capture some!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28AE0-19DE-D872-8368-136187C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8263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/>
        </p:nvSpPr>
        <p:spPr>
          <a:xfrm>
            <a:off x="15114509" y="11024718"/>
            <a:ext cx="7841898" cy="22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Generated with Microsoft Designer AI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white shark, standing at a podium with a laptop. The laptop has stickers on it. Darker blue ocean background.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4E157-1EA5-3995-CB36-344FA6CBE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03200" indent="0"/>
            <a:r>
              <a:rPr lang="en-US" sz="9300" dirty="0"/>
              <a:t>All communications to and from Cloud uses Packets</a:t>
            </a:r>
          </a:p>
          <a:p>
            <a:pPr marL="203200" indent="0"/>
            <a:endParaRPr lang="en-US" sz="9300" dirty="0"/>
          </a:p>
          <a:p>
            <a:pPr marL="203200" indent="0"/>
            <a:r>
              <a:rPr lang="en-US" sz="7800" dirty="0"/>
              <a:t>Public Internet, Private Connections, Applications, OSes, Containers in Cloud all use Packets</a:t>
            </a:r>
          </a:p>
          <a:p>
            <a:endParaRPr lang="en-US" i="1" dirty="0"/>
          </a:p>
          <a:p>
            <a:r>
              <a:rPr lang="en-US" b="1" i="1" dirty="0">
                <a:solidFill>
                  <a:srgbClr val="0060B0"/>
                </a:solidFill>
              </a:rPr>
              <a:t>Cloud does have Packets!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A04FD-18C9-2B7E-30FD-5F240054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Surely…</a:t>
            </a:r>
          </a:p>
        </p:txBody>
      </p:sp>
    </p:spTree>
    <p:extLst>
      <p:ext uri="{BB962C8B-B14F-4D97-AF65-F5344CB8AC3E}">
        <p14:creationId xmlns:p14="http://schemas.microsoft.com/office/powerpoint/2010/main" val="26864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3645DF-BF87-EB35-6D8F-7FD98BBB3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0"/>
            <a:r>
              <a:rPr lang="en-US" sz="7200" dirty="0"/>
              <a:t>Cloud has been represented as highly abstract</a:t>
            </a:r>
          </a:p>
          <a:p>
            <a:pPr marL="1085850" indent="-85725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Adoption driven from the Board/Executives</a:t>
            </a:r>
          </a:p>
          <a:p>
            <a:pPr marL="1085850" indent="-85725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Lower Costs, TCO, </a:t>
            </a:r>
            <a:r>
              <a:rPr lang="en-US" sz="6600" dirty="0" err="1"/>
              <a:t>CapEx</a:t>
            </a:r>
            <a:r>
              <a:rPr lang="en-US" sz="6600" dirty="0"/>
              <a:t> vs </a:t>
            </a:r>
            <a:r>
              <a:rPr lang="en-US" sz="6600" dirty="0" err="1"/>
              <a:t>OpEx</a:t>
            </a:r>
          </a:p>
          <a:p>
            <a:pPr marL="1085850" indent="-857250"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Focus on Applications</a:t>
            </a:r>
          </a:p>
          <a:p>
            <a:pPr marL="228600" indent="0"/>
            <a:r>
              <a:rPr lang="en-US" sz="7200" i="1" dirty="0">
                <a:solidFill>
                  <a:srgbClr val="0060B0"/>
                </a:solidFill>
              </a:rPr>
              <a:t>Networking and Security overlooked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FB0C0A-1BBF-DA8A-FF2B-0329470A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1: Abstraction</a:t>
            </a:r>
          </a:p>
        </p:txBody>
      </p:sp>
    </p:spTree>
    <p:extLst>
      <p:ext uri="{BB962C8B-B14F-4D97-AF65-F5344CB8AC3E}">
        <p14:creationId xmlns:p14="http://schemas.microsoft.com/office/powerpoint/2010/main" val="6705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2B883-127A-D677-8FA1-DCAEF12B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154" y="3641270"/>
            <a:ext cx="24624645" cy="7863634"/>
          </a:xfrm>
        </p:spPr>
        <p:txBody>
          <a:bodyPr>
            <a:noAutofit/>
          </a:bodyPr>
          <a:lstStyle/>
          <a:p>
            <a:pPr marL="228600" indent="0">
              <a:lnSpc>
                <a:spcPct val="100000"/>
              </a:lnSpc>
            </a:pPr>
            <a:r>
              <a:rPr lang="en-US" sz="7200" dirty="0"/>
              <a:t>Cloud architecture designed around Applications</a:t>
            </a:r>
          </a:p>
          <a:p>
            <a:pPr marL="228600" indent="0">
              <a:lnSpc>
                <a:spcPct val="100000"/>
              </a:lnSpc>
            </a:pPr>
            <a:r>
              <a:rPr lang="en-US" sz="7200" dirty="0"/>
              <a:t>Assumption that the Cloud Provider handles Network</a:t>
            </a:r>
          </a:p>
          <a:p>
            <a:pPr marL="1085850" indent="-857250">
              <a:lnSpc>
                <a:spcPct val="100000"/>
              </a:lnSpc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Including Configuration?</a:t>
            </a:r>
          </a:p>
          <a:p>
            <a:pPr marL="1085850" indent="-857250">
              <a:lnSpc>
                <a:spcPct val="100000"/>
              </a:lnSpc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Including Security?</a:t>
            </a:r>
          </a:p>
          <a:p>
            <a:pPr marL="1085850" indent="-857250">
              <a:lnSpc>
                <a:spcPct val="100000"/>
              </a:lnSpc>
              <a:buClr>
                <a:srgbClr val="0060B0"/>
              </a:buClr>
              <a:buSzPct val="50000"/>
              <a:buFont typeface="Wingdings" pitchFamily="2" charset="2"/>
              <a:buChar char="Ø"/>
            </a:pPr>
            <a:r>
              <a:rPr lang="en-US" sz="6600" dirty="0"/>
              <a:t>We’re behind a CDN/WAF right?</a:t>
            </a:r>
          </a:p>
          <a:p>
            <a:pPr>
              <a:lnSpc>
                <a:spcPct val="100000"/>
              </a:lnSpc>
            </a:pPr>
            <a:r>
              <a:rPr lang="en-US" sz="7200" i="1" dirty="0">
                <a:solidFill>
                  <a:srgbClr val="0060B0"/>
                </a:solidFill>
              </a:rPr>
              <a:t>Network and Security teams not considered stakeholders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8CDF8-F3B9-8F5C-B2F5-816CC50E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2: Not My Problem</a:t>
            </a:r>
          </a:p>
        </p:txBody>
      </p:sp>
    </p:spTree>
    <p:extLst>
      <p:ext uri="{BB962C8B-B14F-4D97-AF65-F5344CB8AC3E}">
        <p14:creationId xmlns:p14="http://schemas.microsoft.com/office/powerpoint/2010/main" val="207094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80" name="Google Shape;80;p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81" name="Google Shape;81;p5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r>
              <a:rPr lang="en-US" sz="13800" dirty="0">
                <a:solidFill>
                  <a:srgbClr val="FEFDFA"/>
                </a:solidFill>
              </a:rPr>
              <a:t>Why?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CAEFD-E78B-16EE-7FE9-1553B966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31453-1E16-B223-73F2-9D6420E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capture packets?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5C010-30B9-22A3-328D-CDA35C788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59295"/>
              </p:ext>
            </p:extLst>
          </p:nvPr>
        </p:nvGraphicFramePr>
        <p:xfrm>
          <a:off x="732705" y="3641269"/>
          <a:ext cx="22918590" cy="8278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59295">
                  <a:extLst>
                    <a:ext uri="{9D8B030D-6E8A-4147-A177-3AD203B41FA5}">
                      <a16:colId xmlns:a16="http://schemas.microsoft.com/office/drawing/2014/main" val="767578062"/>
                    </a:ext>
                  </a:extLst>
                </a:gridCol>
                <a:gridCol w="11459295">
                  <a:extLst>
                    <a:ext uri="{9D8B030D-6E8A-4147-A177-3AD203B41FA5}">
                      <a16:colId xmlns:a16="http://schemas.microsoft.com/office/drawing/2014/main" val="2837672486"/>
                    </a:ext>
                  </a:extLst>
                </a:gridCol>
              </a:tblGrid>
              <a:tr h="1311731">
                <a:tc>
                  <a:txBody>
                    <a:bodyPr/>
                    <a:lstStyle/>
                    <a:p>
                      <a:pPr marL="254000" indent="0">
                        <a:tabLst/>
                      </a:pPr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86579"/>
                  </a:ext>
                </a:extLst>
              </a:tr>
              <a:tr h="1287384">
                <a:tc>
                  <a:txBody>
                    <a:bodyPr/>
                    <a:lstStyle/>
                    <a:p>
                      <a:pPr marL="254000" indent="0">
                        <a:tabLst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Reachability: “Network is Down”, Hardware Faults, DHCP, Routing, DNS, Firewall tuning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Intrusion detection/prevention (IDS/IPS)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362585"/>
                  </a:ext>
                </a:extLst>
              </a:tr>
              <a:tr h="1287384">
                <a:tc>
                  <a:txBody>
                    <a:bodyPr/>
                    <a:lstStyle/>
                    <a:p>
                      <a:pPr marL="254000" indent="0">
                        <a:tabLst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Performance: “Network is Slow”, TCP/Application tuning,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WiFi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issues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Network Behavioral Anomaly Detection (NBAD)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512516"/>
                  </a:ext>
                </a:extLst>
              </a:tr>
              <a:tr h="800941">
                <a:tc>
                  <a:txBody>
                    <a:bodyPr/>
                    <a:lstStyle/>
                    <a:p>
                      <a:pPr marL="254000" indent="0">
                        <a:tabLst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Single/Multi-Tier Application or Service Troubleshooting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Data Loss Prevention (DLP)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544155"/>
                  </a:ext>
                </a:extLst>
              </a:tr>
              <a:tr h="800941">
                <a:tc>
                  <a:txBody>
                    <a:bodyPr/>
                    <a:lstStyle/>
                    <a:p>
                      <a:pPr marL="203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Application, Service, or Protocol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Incident Response (IR)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8718439"/>
                  </a:ext>
                </a:extLst>
              </a:tr>
              <a:tr h="800941">
                <a:tc>
                  <a:txBody>
                    <a:bodyPr/>
                    <a:lstStyle/>
                    <a:p>
                      <a:pPr marL="203200" indent="0">
                        <a:tabLst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Detection Engineering and Threat Hunting (DEATH)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752095"/>
                  </a:ext>
                </a:extLst>
              </a:tr>
              <a:tr h="800941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Passive Vulnerability Scanning (PVS)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926565"/>
                  </a:ext>
                </a:extLst>
              </a:tr>
              <a:tr h="800941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Compliance (US M-21-31, EU MiFID II)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81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3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6F1E5-A037-5E3F-A7AE-681B10E6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071057-D304-739F-D460-E0029BEA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what?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BA70A4-E989-4243-9726-D81CA6443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48115"/>
              </p:ext>
            </p:extLst>
          </p:nvPr>
        </p:nvGraphicFramePr>
        <p:xfrm>
          <a:off x="607653" y="3139103"/>
          <a:ext cx="23422694" cy="8851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01494">
                  <a:extLst>
                    <a:ext uri="{9D8B030D-6E8A-4147-A177-3AD203B41FA5}">
                      <a16:colId xmlns:a16="http://schemas.microsoft.com/office/drawing/2014/main" val="101874044"/>
                    </a:ext>
                  </a:extLst>
                </a:gridCol>
                <a:gridCol w="8280400">
                  <a:extLst>
                    <a:ext uri="{9D8B030D-6E8A-4147-A177-3AD203B41FA5}">
                      <a16:colId xmlns:a16="http://schemas.microsoft.com/office/drawing/2014/main" val="254388507"/>
                    </a:ext>
                  </a:extLst>
                </a:gridCol>
                <a:gridCol w="8940800">
                  <a:extLst>
                    <a:ext uri="{9D8B030D-6E8A-4147-A177-3AD203B41FA5}">
                      <a16:colId xmlns:a16="http://schemas.microsoft.com/office/drawing/2014/main" val="4246545262"/>
                    </a:ext>
                  </a:extLst>
                </a:gridCol>
              </a:tblGrid>
              <a:tr h="1258554"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Layer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Cloud Provider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Cloud Customer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8625"/>
                  </a:ext>
                </a:extLst>
              </a:tr>
              <a:tr h="122108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Layer 0</a:t>
                      </a:r>
                    </a:p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Premise, Power, Cooling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Everything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905927"/>
                  </a:ext>
                </a:extLst>
              </a:tr>
              <a:tr h="14521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Layer 1</a:t>
                      </a:r>
                    </a:p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Cabling, Patching, Transceivers, Servers, NICs, Storage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Everything</a:t>
                      </a:r>
                    </a:p>
                    <a:p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346"/>
                  </a:ext>
                </a:extLst>
              </a:tr>
              <a:tr h="122108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Layer 2</a:t>
                      </a:r>
                    </a:p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Switches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Hardware, Faults, Patching, Secure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Virtual Network configuration, Virtual NIC attachments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13677"/>
                  </a:ext>
                </a:extLst>
              </a:tr>
              <a:tr h="125855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Layer 3</a:t>
                      </a:r>
                    </a:p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Routers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Hardware, Faults, Patching, Secure Management, Basic routes, Peering/Transit</a:t>
                      </a:r>
                    </a:p>
                    <a:p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Network and subnet configuration, IP allocation, ACLs, Security Groups, User Defined Routes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931703"/>
                  </a:ext>
                </a:extLst>
              </a:tr>
              <a:tr h="14521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Layer 4+</a:t>
                      </a:r>
                    </a:p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OS, Firewall, 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Marketplace: VM Images, Services (CDNs, WAFs, NAT, Gateways…)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VM, OS, Application installs, Configuration, patching, Security, Management, Firewall Rules, Users, Endpoint Protection, Intrusion Detection, DLP…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2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4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CAEFD-E78B-16EE-7FE9-1553B966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31453-1E16-B223-73F2-9D6420E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Packet Capture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35C010-30B9-22A3-328D-CDA35C788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11414"/>
              </p:ext>
            </p:extLst>
          </p:nvPr>
        </p:nvGraphicFramePr>
        <p:xfrm>
          <a:off x="732705" y="3641269"/>
          <a:ext cx="22918590" cy="82035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59295">
                  <a:extLst>
                    <a:ext uri="{9D8B030D-6E8A-4147-A177-3AD203B41FA5}">
                      <a16:colId xmlns:a16="http://schemas.microsoft.com/office/drawing/2014/main" val="767578062"/>
                    </a:ext>
                  </a:extLst>
                </a:gridCol>
                <a:gridCol w="11459295">
                  <a:extLst>
                    <a:ext uri="{9D8B030D-6E8A-4147-A177-3AD203B41FA5}">
                      <a16:colId xmlns:a16="http://schemas.microsoft.com/office/drawing/2014/main" val="2837672486"/>
                    </a:ext>
                  </a:extLst>
                </a:gridCol>
              </a:tblGrid>
              <a:tr h="1632555"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Networking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86579"/>
                  </a:ext>
                </a:extLst>
              </a:tr>
              <a:tr h="105417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Reachability: “Network is Down”, </a:t>
                      </a:r>
                      <a:r>
                        <a:rPr lang="en-US" sz="3200" strike="sngStrike" dirty="0">
                          <a:solidFill>
                            <a:srgbClr val="FF0000"/>
                          </a:solidFill>
                        </a:rPr>
                        <a:t>Hardware Faults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3200" strike="sngStrike" dirty="0">
                          <a:solidFill>
                            <a:srgbClr val="FF0000"/>
                          </a:solidFill>
                        </a:rPr>
                        <a:t>DHCP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Routing, DNS, Firewall tuning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Intrusion detection/prevention (IDS/IPS)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362585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Performance: “Network is Slow”, TCP/Application tuning, </a:t>
                      </a:r>
                      <a:r>
                        <a:rPr lang="en-US" sz="3200" strike="sngStrike" dirty="0" err="1">
                          <a:solidFill>
                            <a:srgbClr val="FF0000"/>
                          </a:solidFill>
                        </a:rPr>
                        <a:t>WiFi</a:t>
                      </a:r>
                      <a:r>
                        <a:rPr lang="en-US" sz="3200" strike="sngStrike" dirty="0">
                          <a:solidFill>
                            <a:srgbClr val="FF0000"/>
                          </a:solidFill>
                        </a:rPr>
                        <a:t> issues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Network Behavioral Anomaly Detection (NBAD)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12516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Single/Multi-Tier Application or Service Troubleshooting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Data Loss Prevention (DLP)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44155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Application, Service, or Protocol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Incident Response (IR)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718439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Detection Engineering and Threat Hunting (DEATH)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752095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Passive Vulnerability Scanning (PVS)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26565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Compliance (US M-21-31, EU MiFID II)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13645"/>
                  </a:ext>
                </a:extLst>
              </a:tr>
              <a:tr h="739558"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5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0484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Viola template">
      <a:dk1>
        <a:srgbClr val="0443FE"/>
      </a:dk1>
      <a:lt1>
        <a:srgbClr val="FEFDFA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ola template">
  <a:themeElements>
    <a:clrScheme name="Viol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537EE32811E4DBDEB3E2822580C75" ma:contentTypeVersion="17" ma:contentTypeDescription="Create a new document." ma:contentTypeScope="" ma:versionID="2d17e194d215a88e7bafabc12481063d">
  <xsd:schema xmlns:xsd="http://www.w3.org/2001/XMLSchema" xmlns:xs="http://www.w3.org/2001/XMLSchema" xmlns:p="http://schemas.microsoft.com/office/2006/metadata/properties" xmlns:ns1="http://schemas.microsoft.com/sharepoint/v3" xmlns:ns2="8f0d2520-18b0-4a16-84b9-a5e033a107e4" xmlns:ns3="65221e1b-2df1-460a-adea-fce019a488c6" targetNamespace="http://schemas.microsoft.com/office/2006/metadata/properties" ma:root="true" ma:fieldsID="63ced2bf54789c4e0d3bbe210d31784b" ns1:_="" ns2:_="" ns3:_="">
    <xsd:import namespace="http://schemas.microsoft.com/sharepoint/v3"/>
    <xsd:import namespace="8f0d2520-18b0-4a16-84b9-a5e033a107e4"/>
    <xsd:import namespace="65221e1b-2df1-460a-adea-fce019a488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d2520-18b0-4a16-84b9-a5e033a10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f9daefd-37c5-4425-aa4a-c1087cebbc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21e1b-2df1-460a-adea-fce019a488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f0fd8ec-a434-41ab-8d8f-c5603fb5ad37}" ma:internalName="TaxCatchAll" ma:showField="CatchAllData" ma:web="65221e1b-2df1-460a-adea-fce019a488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f0d2520-18b0-4a16-84b9-a5e033a107e4">
      <Terms xmlns="http://schemas.microsoft.com/office/infopath/2007/PartnerControls"/>
    </lcf76f155ced4ddcb4097134ff3c332f>
    <_ip_UnifiedCompliancePolicyProperties xmlns="http://schemas.microsoft.com/sharepoint/v3" xsi:nil="true"/>
    <TaxCatchAll xmlns="65221e1b-2df1-460a-adea-fce019a488c6" xsi:nil="true"/>
    <SharedWithUsers xmlns="65221e1b-2df1-460a-adea-fce019a488c6">
      <UserInfo>
        <DisplayName>Stephen Donnelly (He/Him)</DisplayName>
        <AccountId>106</AccountId>
        <AccountType/>
      </UserInfo>
      <UserInfo>
        <DisplayName>Mark Evans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A7973-23B8-475F-97BE-7B4317E80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0d2520-18b0-4a16-84b9-a5e033a107e4"/>
    <ds:schemaRef ds:uri="65221e1b-2df1-460a-adea-fce019a48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8B269F-637C-49A9-82AD-6A533F1EF84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f0d2520-18b0-4a16-84b9-a5e033a107e4"/>
    <ds:schemaRef ds:uri="65221e1b-2df1-460a-adea-fce019a488c6"/>
  </ds:schemaRefs>
</ds:datastoreItem>
</file>

<file path=customXml/itemProps3.xml><?xml version="1.0" encoding="utf-8"?>
<ds:datastoreItem xmlns:ds="http://schemas.openxmlformats.org/officeDocument/2006/customXml" ds:itemID="{D8448B9E-D3DF-4DEA-A576-1F004563C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24490</TotalTime>
  <Words>1437</Words>
  <Application>Microsoft Office PowerPoint</Application>
  <PresentationFormat>Custom</PresentationFormat>
  <Paragraphs>319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Viola template</vt:lpstr>
      <vt:lpstr>PowerPoint Presentation</vt:lpstr>
      <vt:lpstr>Apocrypha</vt:lpstr>
      <vt:lpstr>Surely…</vt:lpstr>
      <vt:lpstr>Theory 1: Abstraction</vt:lpstr>
      <vt:lpstr>Theory 2: Not My Problem</vt:lpstr>
      <vt:lpstr>Why?</vt:lpstr>
      <vt:lpstr>Why capture packets?</vt:lpstr>
      <vt:lpstr>Who does what?</vt:lpstr>
      <vt:lpstr>Cloud Packet Capture</vt:lpstr>
      <vt:lpstr>How?</vt:lpstr>
      <vt:lpstr>How to capture packets: On premise</vt:lpstr>
      <vt:lpstr>How to capture packets: In Cloud</vt:lpstr>
      <vt:lpstr>Capture Software</vt:lpstr>
      <vt:lpstr>Capture Agents</vt:lpstr>
      <vt:lpstr>Agents: Azure Network Watcher – Packet Capture</vt:lpstr>
      <vt:lpstr>Cloud Traffic Mirror</vt:lpstr>
      <vt:lpstr>Cloud Traffic Mirror</vt:lpstr>
      <vt:lpstr>Cloud Packet Brokers</vt:lpstr>
      <vt:lpstr>Bump-in-the-wire</vt:lpstr>
      <vt:lpstr>Scorecard</vt:lpstr>
      <vt:lpstr>Where?</vt:lpstr>
      <vt:lpstr>BC – Before Cloud</vt:lpstr>
      <vt:lpstr>WC – With Cloud</vt:lpstr>
      <vt:lpstr>In Cloud - Centralized</vt:lpstr>
      <vt:lpstr>Cloud Native – Multi-Tier</vt:lpstr>
      <vt:lpstr>Cloud Native – Multi-Tier</vt:lpstr>
      <vt:lpstr>Conclusions?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Gabby Steyn</cp:lastModifiedBy>
  <cp:revision>5</cp:revision>
  <dcterms:modified xsi:type="dcterms:W3CDTF">2024-06-19T14:55:57Z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0x010100057537EE32811E4DBDEB3E2822580C75</vt:lpwstr>
  </property>
  <property fmtid="{D5CDD505-2E9C-101B-9397-08002B2CF9AE}" pid="3" name="MediaServiceImageTags">
    <vt:lpwstr/>
  </property>
</Properties>
</file>