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8"/>
  </p:notesMasterIdLst>
  <p:sldIdLst>
    <p:sldId id="256" r:id="rId2"/>
    <p:sldId id="3605" r:id="rId3"/>
    <p:sldId id="3529" r:id="rId4"/>
    <p:sldId id="3538" r:id="rId5"/>
    <p:sldId id="3592" r:id="rId6"/>
    <p:sldId id="3607" r:id="rId7"/>
    <p:sldId id="3603" r:id="rId8"/>
    <p:sldId id="3582" r:id="rId9"/>
    <p:sldId id="3581" r:id="rId10"/>
    <p:sldId id="3543" r:id="rId11"/>
    <p:sldId id="3544" r:id="rId12"/>
    <p:sldId id="3546" r:id="rId13"/>
    <p:sldId id="3547" r:id="rId14"/>
    <p:sldId id="3583" r:id="rId15"/>
    <p:sldId id="3604" r:id="rId16"/>
    <p:sldId id="3510" r:id="rId17"/>
    <p:sldId id="3552" r:id="rId18"/>
    <p:sldId id="3561" r:id="rId19"/>
    <p:sldId id="3554" r:id="rId20"/>
    <p:sldId id="3562" r:id="rId21"/>
    <p:sldId id="3556" r:id="rId22"/>
    <p:sldId id="3563" r:id="rId23"/>
    <p:sldId id="3555" r:id="rId24"/>
    <p:sldId id="3557" r:id="rId25"/>
    <p:sldId id="3606" r:id="rId26"/>
    <p:sldId id="3586" r:id="rId27"/>
    <p:sldId id="3593" r:id="rId28"/>
    <p:sldId id="3568" r:id="rId29"/>
    <p:sldId id="3567" r:id="rId30"/>
    <p:sldId id="3585" r:id="rId31"/>
    <p:sldId id="3548" r:id="rId32"/>
    <p:sldId id="3587" r:id="rId33"/>
    <p:sldId id="3590" r:id="rId34"/>
    <p:sldId id="3596" r:id="rId35"/>
    <p:sldId id="3570" r:id="rId36"/>
    <p:sldId id="357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2F2F2"/>
    <a:srgbClr val="78206E"/>
    <a:srgbClr val="D6D6D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0"/>
    <p:restoredTop sz="86499"/>
  </p:normalViewPr>
  <p:slideViewPr>
    <p:cSldViewPr snapToGrid="0">
      <p:cViewPr varScale="1">
        <p:scale>
          <a:sx n="113" d="100"/>
          <a:sy n="113" d="100"/>
        </p:scale>
        <p:origin x="200" y="240"/>
      </p:cViewPr>
      <p:guideLst/>
    </p:cSldViewPr>
  </p:slideViewPr>
  <p:outlineViewPr>
    <p:cViewPr>
      <p:scale>
        <a:sx n="33" d="100"/>
        <a:sy n="33" d="100"/>
      </p:scale>
      <p:origin x="0" y="-17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65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5f457b98c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05f457b98c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g305f457b98c_2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8A24E70-9BED-CA32-3CEC-DF1B5F86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B2FCE9CF-77B3-18FE-CDA4-4B3ECB8C68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E4E91E39-B47B-19C2-A3D8-D0EF0CD175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032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E9DF-50F1-CE9D-C090-F7AB2362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51206D-A893-BE2A-CEB9-4C9C7B749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20CC0A-A956-5C86-5CA4-BA847AEF0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demo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B335E1-9872-E9EB-E289-6A2F6BF00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7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98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2F6D-6E8B-8A79-9B61-7DC8F3F6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DE9F256-6E46-548E-37CB-2B5ABE35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E63786-C280-FBC0-1ED4-426B634CD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B27CD7-AF28-1C1A-C538-885E6C821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9F3D-F898-AB41-B5C6-76FD2C30EEB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59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838C-9E02-55F4-549D-BDAF25C7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97443D-C17E-AEC3-364C-729501E95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D4C967-FFFB-4CE7-ADF4-9D018DB87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flexibilty</a:t>
            </a:r>
            <a:r>
              <a:rPr lang="de-DE" dirty="0"/>
              <a:t> -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Priority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requires</a:t>
            </a:r>
            <a:r>
              <a:rPr lang="de-DE" dirty="0"/>
              <a:t> open </a:t>
            </a:r>
            <a:r>
              <a:rPr lang="de-DE" dirty="0" err="1"/>
              <a:t>architecture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E7C96-11D6-AD3D-3DBE-4CC5661AF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4032D-007B-CC17-3319-9B388EB3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052B5F-BB6F-AA37-6B64-5F08BE722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7A7C64-EBAA-CE9E-5FAC-C78D02875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620A1E-A4D7-FDCA-340D-318DDB03F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9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0804-B2B1-7F71-998B-12FDB455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A8B0F4-FA8E-0A5F-C34C-177E88F6F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29FCC9-32D2-1ADA-785B-61208E3F8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07ED5E-521D-8145-44B3-A307B294A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4783F-F606-D14C-AFEA-7B1E355CF5D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94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9E5F-E378-12CD-246D-E3FBE0E2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ECBE692-603C-26CE-B0D4-8130381CB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734D59-8C6B-2174-0228-2E6DEE332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show</a:t>
            </a:r>
            <a:r>
              <a:rPr lang="de-DE" dirty="0"/>
              <a:t> ata </a:t>
            </a:r>
            <a:r>
              <a:rPr lang="de-DE" dirty="0" err="1"/>
              <a:t>sources</a:t>
            </a:r>
            <a:endParaRPr lang="de-DE" dirty="0"/>
          </a:p>
          <a:p>
            <a:r>
              <a:rPr lang="de-DE" dirty="0" err="1"/>
              <a:t>wasabi</a:t>
            </a:r>
            <a:endParaRPr lang="de-DE" dirty="0"/>
          </a:p>
          <a:p>
            <a:r>
              <a:rPr lang="de-DE" dirty="0" err="1"/>
              <a:t>sharkx</a:t>
            </a:r>
            <a:r>
              <a:rPr lang="de-DE" dirty="0"/>
              <a:t> - </a:t>
            </a:r>
            <a:r>
              <a:rPr lang="de-DE" dirty="0" err="1"/>
              <a:t>withit</a:t>
            </a:r>
            <a:r>
              <a:rPr lang="de-DE" dirty="0"/>
              <a:t> 42 TB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manuall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420BE7-172B-C8A1-7691-A24EBBB4E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22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0779-4CB3-DEFB-23C6-FE12E3B3C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687DB8-16C0-AD44-F478-90D3B0860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E9ADC4-0B79-9D28-B185-63948209C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697E8D-0A4C-1B73-017D-4F8F63E5A0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77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62EC9-2F47-811C-6907-BC0008F0A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EA6FA7-201D-8C79-D775-44D7309FD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A892FF-33BB-DB83-040B-FCC9F83AD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75009D-B798-01AD-781A-F2DFEF947B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5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5E064-28CF-876E-04FB-6A296130B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1514D1-65B1-C92F-1EC0-92C5765C2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43E4AB-ABA1-1D7B-DD5E-54B7CC0C5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825F1-CA46-3FA2-8460-913A7C47B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788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95193-C212-D871-E204-1EADA8680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2AC4EC-8773-EDDE-C78F-9BB52FB23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7DF0A67-8440-82E3-1227-C4024A222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deoo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and </a:t>
            </a:r>
            <a:r>
              <a:rPr lang="de-DE" dirty="0" err="1"/>
              <a:t>show</a:t>
            </a:r>
            <a:r>
              <a:rPr lang="de-DE" dirty="0"/>
              <a:t> </a:t>
            </a:r>
          </a:p>
          <a:p>
            <a:r>
              <a:rPr lang="de-DE" dirty="0" err="1"/>
              <a:t>categroreis</a:t>
            </a:r>
            <a:r>
              <a:rPr lang="de-DE" dirty="0"/>
              <a:t> / </a:t>
            </a:r>
            <a:r>
              <a:rPr lang="de-DE" dirty="0" err="1"/>
              <a:t>classes</a:t>
            </a:r>
            <a:endParaRPr lang="de-DE" dirty="0"/>
          </a:p>
          <a:p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</a:p>
          <a:p>
            <a:r>
              <a:rPr lang="de-DE" dirty="0" err="1"/>
              <a:t>metrics</a:t>
            </a:r>
            <a:r>
              <a:rPr lang="de-DE" dirty="0"/>
              <a:t> </a:t>
            </a:r>
          </a:p>
          <a:p>
            <a:r>
              <a:rPr lang="de-DE" dirty="0"/>
              <a:t>and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 </a:t>
            </a:r>
          </a:p>
          <a:p>
            <a:r>
              <a:rPr lang="de-DE" dirty="0"/>
              <a:t>incl. </a:t>
            </a:r>
            <a:r>
              <a:rPr lang="de-DE" dirty="0" err="1"/>
              <a:t>thresholds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 </a:t>
            </a:r>
          </a:p>
          <a:p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merics</a:t>
            </a:r>
            <a:r>
              <a:rPr lang="de-DE" dirty="0"/>
              <a:t> </a:t>
            </a:r>
          </a:p>
          <a:p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</a:p>
          <a:p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external </a:t>
            </a:r>
            <a:r>
              <a:rPr lang="de-DE" dirty="0" err="1"/>
              <a:t>ressources</a:t>
            </a:r>
            <a:r>
              <a:rPr lang="de-DE" dirty="0"/>
              <a:t> / packet </a:t>
            </a:r>
            <a:r>
              <a:rPr lang="de-DE" dirty="0" err="1"/>
              <a:t>doctor</a:t>
            </a:r>
            <a:r>
              <a:rPr lang="de-DE" dirty="0"/>
              <a:t>,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shark</a:t>
            </a:r>
            <a:r>
              <a:rPr lang="de-DE" dirty="0"/>
              <a:t> </a:t>
            </a:r>
            <a:r>
              <a:rPr lang="de-DE" dirty="0" err="1"/>
              <a:t>fitler</a:t>
            </a:r>
            <a:r>
              <a:rPr lang="de-DE" dirty="0"/>
              <a:t> -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089589-EBBD-69FF-972E-22413AF3C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144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8A8B-4585-73E4-917A-9430A262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A5326B-29DD-C979-C1F2-55F583159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42EA0C-46AB-3EF7-3D38-A7AC6B9AD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wireshark</a:t>
            </a:r>
            <a:r>
              <a:rPr lang="de-DE" dirty="0"/>
              <a:t> </a:t>
            </a:r>
          </a:p>
          <a:p>
            <a:r>
              <a:rPr lang="de-DE" dirty="0" err="1"/>
              <a:t>warning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736B6E-301B-02B2-9D5D-56163758F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71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184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64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21BEF-6B4C-DC75-64E9-7F46A13C1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9B6BEB-EB1B-021F-0000-5F6479BE3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B9BD28-0C0E-CCF3-DCB0-31CB842B8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5A7FB6-BA62-4AFD-1C58-BAD696A59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4783F-F606-D14C-AFEA-7B1E355CF5D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153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9F92-8FFF-48E5-9D81-9A6A0E87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C4614C-19D6-B7DC-F5A3-385B2AED1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30BCE2-47C0-89B7-8F27-41DA6C739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B2B093-386F-1232-D1C4-D1CDCBD3C6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688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97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31E4-84C6-6EA1-953A-FAD76416D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CCF210-28F9-7298-D983-E5A1369A5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A61A4F-ED62-FD45-8A1E-1BF0CC037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CCFA2F-DE09-D26C-DD33-18D1C7C84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955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945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27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095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08D6-06DC-E2AF-379A-FC8B3BEB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7E265A-8462-B9B3-10ED-11F8236A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AB0718A-C8FB-4DAD-6565-97210F434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888287-8247-3275-9596-42328D4FF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855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A7184A72-B455-3CAF-9BF3-2BD26280A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7751B530-6521-EB80-AD19-6FFB70F4BE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17B11EF4-3F33-5613-076B-8799C6B32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4651733C-8224-5007-07FC-E9A6327072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8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2C60-2F77-CCB2-4C00-E37C1945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046F3A-2816-9EE4-1255-F46146719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897B14-E042-26AE-4D53-2FF65758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tshark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</a:p>
          <a:p>
            <a:r>
              <a:rPr lang="de-DE" dirty="0"/>
              <a:t>and also </a:t>
            </a:r>
            <a:r>
              <a:rPr lang="de-DE" dirty="0" err="1"/>
              <a:t>potetnially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somethig</a:t>
            </a:r>
            <a:r>
              <a:rPr lang="de-DE" dirty="0"/>
              <a:t> </a:t>
            </a:r>
          </a:p>
          <a:p>
            <a:r>
              <a:rPr lang="de-DE" dirty="0"/>
              <a:t>but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usecase</a:t>
            </a:r>
            <a:r>
              <a:rPr lang="de-DE" dirty="0"/>
              <a:t> -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tshark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90AF-39F5-3CDB-25DA-576C944624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07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14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BD47-FCD9-5A84-9A67-0FDC4D91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C0598C0-C684-F380-DDCF-B6B5E64A6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291B6D-16A3-92AD-C400-079B5219A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4125B-6D3F-E4F0-A955-4D4024F7C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672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79A41-91F6-184D-29CC-5BD3FD69A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E39D5C-25D3-2641-4022-E12DEF71D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D71E95-A00C-81A2-2644-40DF7868A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CF2DAE-63E1-17A7-1825-246D87F68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59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E3824-EC95-6198-0F4D-9F5A8A1C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4BF110-F2B6-8CED-CA3B-F43D60ABF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0A1961-3795-54AD-AACA-612B14A82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990513-7D0F-58CF-87F2-443A041C01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5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576F-02C6-60D1-D3BD-63792CEA9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98CD2B-1180-F81D-2FB9-BE724E5D9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4893EE-A5F8-CA02-53FA-F359E6E10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4900E-A5E3-1BF0-463D-4C7C3BBBB7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de-D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95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Feedback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light background">
  <p:cSld name="Feedback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682975"/>
            <a:ext cx="12192000" cy="55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200"/>
              <a:buFont typeface="Play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 page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275A2-5873-41AD-A6E8-FB50DD2F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7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28D0D-8C44-4DAE-802B-24C3F0BB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E41DE-0AF3-4BC9-8681-AD9710A7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5F5-83C1-439B-879D-AC9F38F9C8F0}" type="datetimeFigureOut">
              <a:rPr lang="de-DE" smtClean="0"/>
              <a:t>16.06.25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6400D-55E1-48DF-9772-E070CA9F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3F53B8-C1E1-4FE9-9AC0-82F303B5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0B2A-51C4-4041-8796-B7070E70B75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321F2E-5874-4CFE-AA81-BD74CCFF7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343025" cy="1314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1DE334-4E53-46A5-8CA7-6FC2D5F4D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ucida Sans"/>
              <a:buNone/>
              <a:defRPr sz="2500" b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36431"/>
            <a:ext cx="10515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Lucida Sans"/>
              <a:buChar char="•"/>
              <a:defRPr sz="2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Lucida Sans"/>
              <a:buChar char="•"/>
              <a:defRPr sz="24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Lucida Sans"/>
              <a:buChar char="•"/>
              <a:defRPr sz="20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3" name="Google Shape;13;p1" title="Asset 5@4x.png"/>
          <p:cNvPicPr preferRelativeResize="0"/>
          <p:nvPr/>
        </p:nvPicPr>
        <p:blipFill rotWithShape="1">
          <a:blip r:embed="rId11">
            <a:alphaModFix/>
          </a:blip>
          <a:srcRect t="-17650" b="17649"/>
          <a:stretch/>
        </p:blipFill>
        <p:spPr>
          <a:xfrm>
            <a:off x="10815825" y="-111450"/>
            <a:ext cx="1334600" cy="7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510200" y="6381113"/>
            <a:ext cx="3171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de-DE" sz="145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#sf25us</a:t>
            </a:r>
            <a:endParaRPr sz="16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/>
              <a:t>Monitor </a:t>
            </a:r>
            <a:r>
              <a:rPr lang="de-DE" sz="4800" dirty="0" err="1"/>
              <a:t>Your</a:t>
            </a:r>
            <a:r>
              <a:rPr lang="de-DE" sz="4800" dirty="0"/>
              <a:t> PCAP </a:t>
            </a:r>
            <a:r>
              <a:rPr lang="de-DE" sz="4800" dirty="0" err="1"/>
              <a:t>data</a:t>
            </a:r>
            <a:r>
              <a:rPr lang="de-DE" sz="4800" dirty="0"/>
              <a:t> </a:t>
            </a:r>
            <a:br>
              <a:rPr lang="de-DE" sz="4400" dirty="0"/>
            </a:br>
            <a:r>
              <a:rPr lang="de-DE" sz="2800" dirty="0"/>
              <a:t>Sharkmon </a:t>
            </a:r>
            <a:br>
              <a:rPr lang="de-DE" sz="2800" dirty="0"/>
            </a:br>
            <a:r>
              <a:rPr lang="de-DE" sz="2800" dirty="0"/>
              <a:t>The </a:t>
            </a:r>
            <a:r>
              <a:rPr lang="de-DE" sz="2800" dirty="0" err="1"/>
              <a:t>bridge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and </a:t>
            </a:r>
            <a:r>
              <a:rPr lang="de-DE" sz="2800" dirty="0" err="1"/>
              <a:t>many</a:t>
            </a:r>
            <a:r>
              <a:rPr lang="de-DE" sz="2800" dirty="0"/>
              <a:t> 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512C-584F-5CC1-BB23-BDB8E0282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DB644-4AE7-F8C4-6EB6-E8C7A3F3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Tshark</a:t>
            </a:r>
            <a:r>
              <a:rPr lang="de-DE" dirty="0"/>
              <a:t> - </a:t>
            </a:r>
            <a:r>
              <a:rPr lang="de-DE" dirty="0" err="1"/>
              <a:t>the</a:t>
            </a:r>
            <a:r>
              <a:rPr lang="de-DE" dirty="0"/>
              <a:t> DPA </a:t>
            </a:r>
            <a:r>
              <a:rPr lang="de-DE" dirty="0" err="1"/>
              <a:t>diamond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D129D8-B309-80C4-6B9E-1BE3F4826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2504" y="1093945"/>
            <a:ext cx="10572461" cy="5187149"/>
          </a:xfrm>
        </p:spPr>
        <p:txBody>
          <a:bodyPr>
            <a:normAutofit/>
          </a:bodyPr>
          <a:lstStyle/>
          <a:p>
            <a:r>
              <a:rPr lang="de-DE" sz="2000" dirty="0"/>
              <a:t>Any </a:t>
            </a:r>
            <a:r>
              <a:rPr lang="de-DE" sz="2000" dirty="0" err="1"/>
              <a:t>protocol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endParaRPr lang="de-DE" sz="2000" dirty="0"/>
          </a:p>
          <a:p>
            <a:r>
              <a:rPr lang="de-DE" sz="2000" dirty="0"/>
              <a:t>Any </a:t>
            </a:r>
            <a:r>
              <a:rPr lang="de-DE" sz="2000" dirty="0" err="1"/>
              <a:t>display</a:t>
            </a:r>
            <a:r>
              <a:rPr lang="de-DE" sz="2000" dirty="0"/>
              <a:t> </a:t>
            </a:r>
            <a:r>
              <a:rPr lang="de-DE" sz="2000" dirty="0" err="1"/>
              <a:t>filter</a:t>
            </a:r>
            <a:r>
              <a:rPr lang="de-DE" sz="2000" dirty="0"/>
              <a:t> = potential </a:t>
            </a:r>
            <a:r>
              <a:rPr lang="de-DE" sz="2000" dirty="0" err="1"/>
              <a:t>metric</a:t>
            </a:r>
            <a:endParaRPr lang="de-DE" sz="2000" dirty="0"/>
          </a:p>
          <a:p>
            <a:r>
              <a:rPr lang="de-DE" sz="2000" dirty="0" err="1"/>
              <a:t>Combined</a:t>
            </a:r>
            <a:r>
              <a:rPr lang="de-DE" sz="2000" dirty="0"/>
              <a:t> </a:t>
            </a:r>
            <a:r>
              <a:rPr lang="de-DE" sz="2000" dirty="0" err="1"/>
              <a:t>filters</a:t>
            </a:r>
            <a:r>
              <a:rPr lang="de-DE" sz="2000" dirty="0"/>
              <a:t>  </a:t>
            </a:r>
            <a:r>
              <a:rPr lang="de-DE" sz="1600" dirty="0">
                <a:solidFill>
                  <a:srgbClr val="156082"/>
                </a:solidFill>
              </a:rPr>
              <a:t>(</a:t>
            </a:r>
            <a:r>
              <a:rPr lang="de-DE" sz="1600" dirty="0" err="1">
                <a:solidFill>
                  <a:srgbClr val="156082"/>
                </a:solidFill>
              </a:rPr>
              <a:t>tcp.analysis.retransmission</a:t>
            </a:r>
            <a:r>
              <a:rPr lang="de-DE" sz="1600" dirty="0">
                <a:solidFill>
                  <a:srgbClr val="156082"/>
                </a:solidFill>
              </a:rPr>
              <a:t> &amp;&amp; </a:t>
            </a:r>
            <a:r>
              <a:rPr lang="de-DE" sz="1600" dirty="0" err="1">
                <a:solidFill>
                  <a:srgbClr val="156082"/>
                </a:solidFill>
              </a:rPr>
              <a:t>ip.dst</a:t>
            </a:r>
            <a:r>
              <a:rPr lang="de-DE" sz="1600" dirty="0">
                <a:solidFill>
                  <a:srgbClr val="156082"/>
                </a:solidFill>
              </a:rPr>
              <a:t>==X &amp;&amp; </a:t>
            </a:r>
            <a:r>
              <a:rPr lang="de-DE" sz="1600" dirty="0" err="1">
                <a:solidFill>
                  <a:srgbClr val="156082"/>
                </a:solidFill>
              </a:rPr>
              <a:t>tcp.dstport</a:t>
            </a:r>
            <a:r>
              <a:rPr lang="de-DE" sz="1600" dirty="0">
                <a:solidFill>
                  <a:srgbClr val="156082"/>
                </a:solidFill>
              </a:rPr>
              <a:t>==123)</a:t>
            </a:r>
          </a:p>
          <a:p>
            <a:pPr lvl="1"/>
            <a:r>
              <a:rPr lang="de-DE" sz="1600" dirty="0" err="1"/>
              <a:t>Enables</a:t>
            </a:r>
            <a:r>
              <a:rPr lang="de-DE" sz="1600" dirty="0"/>
              <a:t> </a:t>
            </a:r>
            <a:r>
              <a:rPr lang="de-DE" sz="1600" dirty="0" err="1"/>
              <a:t>deeper</a:t>
            </a:r>
            <a:r>
              <a:rPr lang="de-DE" sz="1600" dirty="0"/>
              <a:t> </a:t>
            </a:r>
            <a:r>
              <a:rPr lang="de-DE" sz="1600" dirty="0" err="1"/>
              <a:t>logic</a:t>
            </a:r>
            <a:r>
              <a:rPr lang="de-DE" sz="1600" dirty="0"/>
              <a:t>, such </a:t>
            </a:r>
            <a:r>
              <a:rPr lang="de-DE" sz="1600" dirty="0" err="1"/>
              <a:t>as</a:t>
            </a:r>
            <a:r>
              <a:rPr lang="de-DE" sz="1600" dirty="0"/>
              <a:t>  </a:t>
            </a:r>
            <a:r>
              <a:rPr lang="de-DE" sz="1600" dirty="0" err="1"/>
              <a:t>for</a:t>
            </a:r>
            <a:r>
              <a:rPr lang="de-DE" sz="1600" dirty="0"/>
              <a:t> internal versus external network</a:t>
            </a:r>
          </a:p>
          <a:p>
            <a:r>
              <a:rPr lang="de-DE" sz="2000" dirty="0" err="1"/>
              <a:t>Example</a:t>
            </a:r>
            <a:r>
              <a:rPr lang="de-DE" sz="2000" dirty="0"/>
              <a:t>: Log4J </a:t>
            </a:r>
            <a:r>
              <a:rPr lang="de-DE" sz="2000" dirty="0" err="1"/>
              <a:t>detection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pattern-based</a:t>
            </a:r>
            <a:r>
              <a:rPr lang="de-DE" sz="2000" dirty="0"/>
              <a:t> </a:t>
            </a:r>
            <a:r>
              <a:rPr lang="de-DE" sz="2000" dirty="0" err="1"/>
              <a:t>filter</a:t>
            </a: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CA7CFE-7053-3E77-A26A-4BA922C5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56" y="3749146"/>
            <a:ext cx="9042510" cy="20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38C3-7D1C-C46C-C39A-C1542EE5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BA250-7F28-E5CE-DA80-30C95001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800"/>
            <a:r>
              <a:rPr lang="de-DE" i="1" dirty="0" err="1"/>
              <a:t>tshark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types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 </a:t>
            </a:r>
            <a:r>
              <a:rPr lang="de-DE" i="1" dirty="0" err="1"/>
              <a:t>metrics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DD9ED8-7C88-519A-2EC6-718652C4D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327" y="1590360"/>
            <a:ext cx="10309012" cy="3793479"/>
          </a:xfrm>
        </p:spPr>
        <p:txBody>
          <a:bodyPr>
            <a:normAutofit/>
          </a:bodyPr>
          <a:lstStyle/>
          <a:p>
            <a:r>
              <a:rPr lang="de-DE" sz="2000" b="1" dirty="0"/>
              <a:t>Counts</a:t>
            </a:r>
            <a:r>
              <a:rPr lang="de-DE" sz="2000" dirty="0"/>
              <a:t> 	</a:t>
            </a:r>
            <a:r>
              <a:rPr lang="de-DE" sz="2000" dirty="0" err="1"/>
              <a:t>number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 </a:t>
            </a:r>
            <a:r>
              <a:rPr lang="de-DE" sz="2000" dirty="0" err="1"/>
              <a:t>matches</a:t>
            </a:r>
            <a:r>
              <a:rPr lang="de-DE" sz="2000" dirty="0"/>
              <a:t>,</a:t>
            </a:r>
            <a:r>
              <a:rPr lang="de-DE" sz="2000" baseline="0" dirty="0"/>
              <a:t> </a:t>
            </a:r>
            <a:r>
              <a:rPr lang="de-DE" sz="2000" baseline="0" dirty="0" err="1"/>
              <a:t>issues</a:t>
            </a:r>
            <a:r>
              <a:rPr lang="de-DE" sz="2000" baseline="0" dirty="0"/>
              <a:t>, </a:t>
            </a:r>
            <a:r>
              <a:rPr lang="de-DE" sz="2000" dirty="0"/>
              <a:t> </a:t>
            </a:r>
            <a:r>
              <a:rPr lang="de-DE" sz="2000" dirty="0" err="1"/>
              <a:t>errors</a:t>
            </a:r>
            <a:endParaRPr lang="de-DE" sz="2000" dirty="0"/>
          </a:p>
          <a:p>
            <a:r>
              <a:rPr lang="de-DE" sz="2000" b="1" dirty="0"/>
              <a:t>Codes</a:t>
            </a:r>
            <a:r>
              <a:rPr lang="de-DE" sz="2000" dirty="0"/>
              <a:t> 	e.g. ICMP code, TLs</a:t>
            </a:r>
            <a:r>
              <a:rPr lang="de-DE" sz="2000" baseline="0" dirty="0"/>
              <a:t> </a:t>
            </a:r>
            <a:r>
              <a:rPr lang="de-DE" sz="2000" dirty="0"/>
              <a:t>alert, HTTP </a:t>
            </a:r>
            <a:r>
              <a:rPr lang="de-DE" sz="2000" dirty="0" err="1"/>
              <a:t>response</a:t>
            </a:r>
            <a:r>
              <a:rPr lang="de-DE" sz="2000" dirty="0"/>
              <a:t> , DNS </a:t>
            </a:r>
            <a:r>
              <a:rPr lang="de-DE" sz="2000" dirty="0" err="1"/>
              <a:t>amm</a:t>
            </a:r>
            <a:r>
              <a:rPr lang="de-DE" sz="2000" dirty="0"/>
              <a:t>.</a:t>
            </a:r>
          </a:p>
          <a:p>
            <a:r>
              <a:rPr lang="de-DE" sz="2000" b="1" dirty="0"/>
              <a:t>Values 	</a:t>
            </a:r>
            <a:r>
              <a:rPr lang="de-DE" sz="2000" dirty="0" err="1"/>
              <a:t>numeric</a:t>
            </a:r>
            <a:r>
              <a:rPr lang="de-DE" sz="2000" dirty="0"/>
              <a:t> </a:t>
            </a:r>
            <a:r>
              <a:rPr lang="de-DE" sz="2000" dirty="0" err="1"/>
              <a:t>fields</a:t>
            </a:r>
            <a:r>
              <a:rPr lang="de-DE" sz="2000" dirty="0"/>
              <a:t> like </a:t>
            </a:r>
            <a:r>
              <a:rPr lang="de-DE" sz="2000" dirty="0" err="1"/>
              <a:t>port</a:t>
            </a:r>
            <a:r>
              <a:rPr lang="de-DE" sz="2000" dirty="0"/>
              <a:t>, TLS </a:t>
            </a:r>
            <a:r>
              <a:rPr lang="de-DE" sz="2000" dirty="0" err="1"/>
              <a:t>version</a:t>
            </a:r>
            <a:r>
              <a:rPr lang="de-DE" sz="2000" dirty="0"/>
              <a:t>, TTL, stream ID</a:t>
            </a:r>
          </a:p>
          <a:p>
            <a:r>
              <a:rPr lang="de-DE" sz="2000" b="1" dirty="0"/>
              <a:t>Timing</a:t>
            </a:r>
            <a:r>
              <a:rPr lang="de-DE" sz="2000" dirty="0"/>
              <a:t> 	like RTT, RTO, </a:t>
            </a:r>
            <a:r>
              <a:rPr lang="de-DE" sz="2000" dirty="0" err="1"/>
              <a:t>handshake</a:t>
            </a:r>
            <a:r>
              <a:rPr lang="de-DE" sz="2000" dirty="0"/>
              <a:t> time</a:t>
            </a:r>
          </a:p>
          <a:p>
            <a:r>
              <a:rPr lang="de-DE" sz="2000" b="1" dirty="0"/>
              <a:t>Text </a:t>
            </a:r>
            <a:r>
              <a:rPr lang="de-DE" sz="2000" b="1" dirty="0" err="1"/>
              <a:t>matching</a:t>
            </a:r>
            <a:r>
              <a:rPr lang="de-DE" sz="2000" b="1" dirty="0"/>
              <a:t>  - </a:t>
            </a:r>
            <a:r>
              <a:rPr lang="de-DE" sz="2000" b="1" dirty="0" err="1"/>
              <a:t>payload</a:t>
            </a:r>
            <a:r>
              <a:rPr lang="de-DE" sz="2000" b="1" dirty="0"/>
              <a:t> </a:t>
            </a:r>
            <a:r>
              <a:rPr lang="de-DE" sz="2000" dirty="0"/>
              <a:t> </a:t>
            </a:r>
            <a:r>
              <a:rPr lang="de-DE" sz="2000" dirty="0" err="1"/>
              <a:t>containing</a:t>
            </a:r>
            <a:r>
              <a:rPr lang="de-DE" sz="2000" dirty="0"/>
              <a:t> </a:t>
            </a:r>
            <a:r>
              <a:rPr lang="de-DE" sz="2000" dirty="0" err="1"/>
              <a:t>strings</a:t>
            </a:r>
            <a:r>
              <a:rPr lang="de-DE" sz="2000" dirty="0"/>
              <a:t>  "</a:t>
            </a:r>
            <a:r>
              <a:rPr lang="de-DE" sz="2000" dirty="0" err="1"/>
              <a:t>xyz</a:t>
            </a:r>
            <a:r>
              <a:rPr lang="de-DE" sz="2000" dirty="0"/>
              <a:t>")</a:t>
            </a:r>
          </a:p>
          <a:p>
            <a:endParaRPr lang="de-DE" sz="2000" dirty="0"/>
          </a:p>
          <a:p>
            <a:r>
              <a:rPr lang="de-DE" sz="2000" b="1" dirty="0"/>
              <a:t>Aggregation </a:t>
            </a:r>
            <a:r>
              <a:rPr lang="de-DE" sz="2000" b="1" dirty="0" err="1"/>
              <a:t>types</a:t>
            </a:r>
            <a:endParaRPr lang="de-DE" sz="2000" b="1" dirty="0"/>
          </a:p>
          <a:p>
            <a:pPr lvl="1"/>
            <a:r>
              <a:rPr lang="de-DE" sz="1800" dirty="0"/>
              <a:t>COUNT -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something</a:t>
            </a:r>
            <a:r>
              <a:rPr lang="de-DE" sz="1800" dirty="0"/>
              <a:t> </a:t>
            </a:r>
            <a:r>
              <a:rPr lang="de-DE" sz="1800" dirty="0" err="1"/>
              <a:t>occurs</a:t>
            </a:r>
            <a:endParaRPr lang="de-DE" sz="1800" dirty="0"/>
          </a:p>
          <a:p>
            <a:pPr lvl="1"/>
            <a:r>
              <a:rPr lang="de-DE" sz="1800" dirty="0"/>
              <a:t>AVG/MAX/MIN/SUM -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values</a:t>
            </a:r>
            <a:r>
              <a:rPr lang="de-DE" sz="1800" dirty="0"/>
              <a:t> and </a:t>
            </a:r>
            <a:r>
              <a:rPr lang="de-DE" sz="1800" dirty="0" err="1"/>
              <a:t>timings</a:t>
            </a:r>
            <a:endParaRPr lang="de-DE" sz="1800" dirty="0"/>
          </a:p>
          <a:p>
            <a:pPr lvl="4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B17BD0-0D0B-C847-A7A3-BDE1FD18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49" y="3175207"/>
            <a:ext cx="2861390" cy="25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A62FD3C-A858-C114-271D-D4A2C4F47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F46B276-CD2E-707F-F43F-BF03F082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59" y="1505410"/>
            <a:ext cx="4124257" cy="3228751"/>
          </a:xfrm>
          <a:prstGeom prst="rect">
            <a:avLst/>
          </a:prstGeom>
        </p:spPr>
      </p:pic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FE25A24F-BA52-5387-B816-07EF8689B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de-DE" dirty="0" err="1"/>
              <a:t>Tshark</a:t>
            </a:r>
            <a:r>
              <a:rPr lang="de-DE" dirty="0"/>
              <a:t> Data </a:t>
            </a:r>
            <a:r>
              <a:rPr lang="de-DE" dirty="0" err="1"/>
              <a:t>commands</a:t>
            </a:r>
            <a:endParaRPr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1A057-471D-7DE5-919D-E7D2B10054B7}"/>
              </a:ext>
            </a:extLst>
          </p:cNvPr>
          <p:cNvSpPr txBox="1">
            <a:spLocks/>
          </p:cNvSpPr>
          <p:nvPr/>
        </p:nvSpPr>
        <p:spPr>
          <a:xfrm>
            <a:off x="417349" y="1105681"/>
            <a:ext cx="5927500" cy="575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indent="0">
              <a:buFont typeface="Lucida Sans"/>
              <a:buNone/>
            </a:pPr>
            <a:r>
              <a:rPr lang="de-DE" sz="32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Statistics</a:t>
            </a:r>
            <a:r>
              <a:rPr lang="de-DE" sz="3200" b="1" dirty="0">
                <a:solidFill>
                  <a:schemeClr val="tx1"/>
                </a:solidFill>
                <a:latin typeface="Lucida Sans" panose="020B0602030504020204" pitchFamily="34" charset="77"/>
              </a:rPr>
              <a:t> Table </a:t>
            </a:r>
          </a:p>
          <a:p>
            <a:pPr marL="285750" indent="-285750"/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Parameters</a:t>
            </a:r>
          </a:p>
          <a:p>
            <a:pPr marL="742950" lvl="1" indent="-285750"/>
            <a:r>
              <a:rPr lang="de-DE" sz="2900" dirty="0"/>
              <a:t>Display </a:t>
            </a:r>
            <a:r>
              <a:rPr lang="de-DE" sz="2900" dirty="0" err="1"/>
              <a:t>filter</a:t>
            </a:r>
            <a:r>
              <a:rPr lang="de-DE" sz="2900" dirty="0"/>
              <a:t> (e.g. </a:t>
            </a:r>
            <a:r>
              <a:rPr lang="de-DE" sz="2900" dirty="0" err="1"/>
              <a:t>tcp.analysis.retransmission</a:t>
            </a:r>
            <a:r>
              <a:rPr lang="de-DE" sz="2900" dirty="0"/>
              <a:t>)</a:t>
            </a:r>
          </a:p>
          <a:p>
            <a:pPr marL="742950" lvl="1" indent="-285750"/>
            <a:r>
              <a:rPr lang="de-DE" sz="2900" dirty="0"/>
              <a:t>Time span (e.g. 10s, 1s)</a:t>
            </a:r>
          </a:p>
          <a:p>
            <a:pPr marL="742950" lvl="1" indent="-285750"/>
            <a:r>
              <a:rPr lang="de-DE" sz="2900" dirty="0"/>
              <a:t>Aggregation per </a:t>
            </a:r>
            <a:r>
              <a:rPr lang="de-DE" sz="2900" dirty="0" err="1"/>
              <a:t>interval</a:t>
            </a:r>
            <a:r>
              <a:rPr lang="de-DE" sz="2900" dirty="0"/>
              <a:t>:</a:t>
            </a:r>
          </a:p>
          <a:p>
            <a:pPr marL="1200150" lvl="2" indent="-285750"/>
            <a:r>
              <a:rPr lang="de-DE" sz="2900" dirty="0"/>
              <a:t>COUNT, AVG, MIN, MAX, SUM</a:t>
            </a:r>
          </a:p>
          <a:p>
            <a:pPr marL="342900" indent="-342900"/>
            <a:endParaRPr lang="de-DE" sz="2200" b="1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342900" indent="-342900"/>
            <a:r>
              <a:rPr lang="de-DE" sz="33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Tshark</a:t>
            </a:r>
            <a:r>
              <a:rPr lang="de-DE" sz="3300" b="1" dirty="0">
                <a:solidFill>
                  <a:schemeClr val="tx1"/>
                </a:solidFill>
                <a:latin typeface="Lucida Sans" panose="020B0602030504020204" pitchFamily="34" charset="77"/>
              </a:rPr>
              <a:t> Command</a:t>
            </a:r>
            <a:r>
              <a:rPr lang="de-DE" sz="22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800100" lvl="1" indent="-342900"/>
            <a:r>
              <a:rPr lang="de-DE" sz="2200" dirty="0">
                <a:solidFill>
                  <a:schemeClr val="tx1"/>
                </a:solidFill>
                <a:latin typeface="Lucida Sans" panose="020B0602030504020204" pitchFamily="34" charset="77"/>
              </a:rPr>
              <a:t>-</a:t>
            </a:r>
            <a:r>
              <a:rPr lang="de-DE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z</a:t>
            </a:r>
            <a:r>
              <a:rPr lang="de-DE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io,stat</a:t>
            </a:r>
            <a:r>
              <a:rPr lang="de-DE" sz="2200" dirty="0">
                <a:solidFill>
                  <a:schemeClr val="tx1"/>
                </a:solidFill>
                <a:latin typeface="Lucida Sans" panose="020B0602030504020204" pitchFamily="34" charset="77"/>
              </a:rPr>
              <a:t>,…</a:t>
            </a:r>
          </a:p>
          <a:p>
            <a:pPr marL="0" indent="0">
              <a:buFont typeface="Lucida Sans"/>
              <a:buNone/>
            </a:pPr>
            <a:endParaRPr lang="de-DE" sz="29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285750" indent="-285750"/>
            <a:r>
              <a:rPr lang="de-DE" sz="2900" b="1" dirty="0">
                <a:solidFill>
                  <a:schemeClr val="tx1"/>
                </a:solidFill>
                <a:latin typeface="Lucida Sans" panose="020B0602030504020204" pitchFamily="34" charset="77"/>
              </a:rPr>
              <a:t>Output</a:t>
            </a:r>
          </a:p>
          <a:p>
            <a:pPr marL="742950" lvl="1" indent="-285750"/>
            <a:r>
              <a:rPr lang="de-DE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one</a:t>
            </a:r>
            <a:r>
              <a:rPr lang="de-DE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line</a:t>
            </a:r>
            <a:r>
              <a:rPr lang="de-DE" sz="2200" dirty="0">
                <a:solidFill>
                  <a:schemeClr val="tx1"/>
                </a:solidFill>
                <a:latin typeface="Lucida Sans" panose="020B0602030504020204" pitchFamily="34" charset="77"/>
              </a:rPr>
              <a:t> per time span</a:t>
            </a:r>
          </a:p>
          <a:p>
            <a:pPr marL="742950" lvl="1" indent="-285750"/>
            <a:r>
              <a:rPr lang="de-DE" sz="2600" dirty="0"/>
              <a:t>Very </a:t>
            </a:r>
            <a:r>
              <a:rPr lang="de-DE" sz="2600" dirty="0" err="1"/>
              <a:t>small</a:t>
            </a:r>
            <a:r>
              <a:rPr lang="de-DE" sz="2600" dirty="0"/>
              <a:t> </a:t>
            </a:r>
            <a:r>
              <a:rPr lang="de-DE" sz="2600" dirty="0" err="1"/>
              <a:t>output</a:t>
            </a:r>
            <a:r>
              <a:rPr lang="de-DE" sz="2600" dirty="0"/>
              <a:t> </a:t>
            </a:r>
            <a:r>
              <a:rPr lang="de-DE" sz="2600" dirty="0" err="1"/>
              <a:t>size</a:t>
            </a:r>
            <a:r>
              <a:rPr lang="de-DE" sz="2600" dirty="0"/>
              <a:t> – ideal </a:t>
            </a:r>
            <a:r>
              <a:rPr lang="de-DE" sz="2600" dirty="0" err="1"/>
              <a:t>for</a:t>
            </a:r>
            <a:r>
              <a:rPr lang="de-DE" sz="2600" dirty="0"/>
              <a:t> time </a:t>
            </a:r>
            <a:r>
              <a:rPr lang="de-DE" sz="2600" dirty="0" err="1"/>
              <a:t>graphs</a:t>
            </a:r>
            <a:endParaRPr lang="de-DE" sz="2600" dirty="0"/>
          </a:p>
          <a:p>
            <a:pPr marL="742950" lvl="1" indent="-285750"/>
            <a:r>
              <a:rPr lang="de-DE" sz="2600" dirty="0"/>
              <a:t>Fast </a:t>
            </a:r>
            <a:r>
              <a:rPr lang="de-DE" sz="2600" dirty="0" err="1"/>
              <a:t>extraction</a:t>
            </a:r>
            <a:r>
              <a:rPr lang="de-DE" sz="2600" dirty="0"/>
              <a:t> (~1 GB in ~8 sec)</a:t>
            </a:r>
          </a:p>
          <a:p>
            <a:pPr marL="742950" lvl="1" indent="-285750"/>
            <a:endParaRPr lang="de-DE" sz="15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50800" indent="0">
              <a:buNone/>
            </a:pPr>
            <a:endParaRPr lang="de-DE" sz="18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50800" indent="0">
              <a:buNone/>
            </a:pPr>
            <a:r>
              <a:rPr lang="de-DE" sz="3200" b="1" dirty="0">
                <a:solidFill>
                  <a:srgbClr val="FF0000"/>
                </a:solidFill>
                <a:latin typeface="Lucida Sans" panose="020B0602030504020204" pitchFamily="34" charset="77"/>
              </a:rPr>
              <a:t>Limitation</a:t>
            </a:r>
          </a:p>
          <a:p>
            <a:pPr marL="50800" indent="0">
              <a:buNone/>
            </a:pP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-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no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IP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addresses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/ Ports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assigment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in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results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50800" indent="0">
              <a:buNone/>
            </a:pP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-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We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know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what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and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when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– but not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who</a:t>
            </a:r>
            <a:r>
              <a:rPr lang="de-DE" sz="2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3290D5-5B2E-C2E2-37C9-F2405D858C17}"/>
              </a:ext>
            </a:extLst>
          </p:cNvPr>
          <p:cNvSpPr/>
          <p:nvPr/>
        </p:nvSpPr>
        <p:spPr>
          <a:xfrm>
            <a:off x="6421260" y="3678865"/>
            <a:ext cx="4124257" cy="833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50B0AE-B0BF-27F3-6CF7-1130E559E063}"/>
              </a:ext>
            </a:extLst>
          </p:cNvPr>
          <p:cNvSpPr/>
          <p:nvPr/>
        </p:nvSpPr>
        <p:spPr>
          <a:xfrm>
            <a:off x="6421260" y="1521359"/>
            <a:ext cx="4200666" cy="1094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7960D4-D56A-E9E3-453C-5AAA8A6F52F1}"/>
              </a:ext>
            </a:extLst>
          </p:cNvPr>
          <p:cNvSpPr txBox="1"/>
          <p:nvPr/>
        </p:nvSpPr>
        <p:spPr>
          <a:xfrm>
            <a:off x="6236422" y="4955783"/>
            <a:ext cx="5246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err="1">
                <a:solidFill>
                  <a:srgbClr val="0070C0"/>
                </a:solidFill>
                <a:latin typeface="+mn-lt"/>
              </a:rPr>
              <a:t>tshark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 -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qr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trace.pcap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 -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z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io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stat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, 10, "COUNT(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)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","COUNT(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tcp.analysis.retransmission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)tcp.analysis.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retransmission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","COUNT(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tcp.analysis.retransmission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)tcp.analysis.fast_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retransmission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,"AVG(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tcp.analysis.rto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)</a:t>
            </a:r>
            <a:r>
              <a:rPr lang="de-DE" sz="1600" dirty="0" err="1">
                <a:solidFill>
                  <a:srgbClr val="0070C0"/>
                </a:solidFill>
                <a:latin typeface="+mn-lt"/>
              </a:rPr>
              <a:t>tcp.analysis.rto</a:t>
            </a:r>
            <a:r>
              <a:rPr lang="de-DE" sz="1600" dirty="0">
                <a:solidFill>
                  <a:srgbClr val="0070C0"/>
                </a:solidFill>
                <a:latin typeface="+mn-lt"/>
              </a:rPr>
              <a:t>“ …</a:t>
            </a:r>
          </a:p>
        </p:txBody>
      </p:sp>
    </p:spTree>
    <p:extLst>
      <p:ext uri="{BB962C8B-B14F-4D97-AF65-F5344CB8AC3E}">
        <p14:creationId xmlns:p14="http://schemas.microsoft.com/office/powerpoint/2010/main" val="85261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1E06-86DB-7053-FE7F-F594BD0A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9896151-2EE3-A7C5-4C93-778D60D7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21" y="1686424"/>
            <a:ext cx="5201316" cy="30487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F9D681-4428-A74F-7046-2A907195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Extended Data </a:t>
            </a:r>
            <a:r>
              <a:rPr lang="de-DE" dirty="0" err="1"/>
              <a:t>Extraction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178048-2190-286F-3D90-7C46CC8D59B5}"/>
              </a:ext>
            </a:extLst>
          </p:cNvPr>
          <p:cNvSpPr txBox="1"/>
          <p:nvPr/>
        </p:nvSpPr>
        <p:spPr>
          <a:xfrm>
            <a:off x="5729941" y="4916480"/>
            <a:ext cx="5987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tshark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qr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trace2.pcap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-Y "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tcp.analysis.retransmission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"</a:t>
            </a:r>
          </a:p>
          <a:p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-T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</a:rPr>
              <a:t>fields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50000"/>
                  </a:schemeClr>
                </a:solidFill>
              </a:rPr>
              <a:t>frame.time_relative</a:t>
            </a:r>
            <a:endParaRPr 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ip.src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ip.dst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tcp.srcport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tcp.dstport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tcp.analysis.retransmission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tcp.analysis.fast_retransmission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4">
                    <a:lumMod val="50000"/>
                  </a:schemeClr>
                </a:solidFill>
              </a:rPr>
              <a:t>tcp.analysis.rto</a:t>
            </a:r>
            <a:r>
              <a:rPr lang="de-DE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…&gt; </a:t>
            </a:r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</a:rPr>
              <a:t>retrx.txt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EF67184F-B928-DC7A-C14F-1359E08763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869" y="1060080"/>
            <a:ext cx="5442862" cy="51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When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what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…  and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who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</a:rPr>
              <a:t>Command </a:t>
            </a:r>
          </a:p>
          <a:p>
            <a:pPr marL="0" indent="0">
              <a:buNone/>
            </a:pPr>
            <a:r>
              <a:rPr lang="de-DE" sz="1800" b="1" dirty="0">
                <a:solidFill>
                  <a:schemeClr val="tx1"/>
                </a:solidFill>
              </a:rPr>
              <a:t> 	-T </a:t>
            </a:r>
            <a:r>
              <a:rPr lang="de-DE" sz="1800" b="1" dirty="0" err="1">
                <a:solidFill>
                  <a:schemeClr val="tx1"/>
                </a:solidFill>
              </a:rPr>
              <a:t>fields</a:t>
            </a:r>
            <a:r>
              <a:rPr lang="de-DE" sz="1800" b="1" dirty="0">
                <a:solidFill>
                  <a:schemeClr val="tx1"/>
                </a:solidFill>
              </a:rPr>
              <a:t> –</a:t>
            </a:r>
            <a:r>
              <a:rPr lang="de-DE" sz="1800" b="1" dirty="0" err="1">
                <a:solidFill>
                  <a:schemeClr val="tx1"/>
                </a:solidFill>
              </a:rPr>
              <a:t>e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displayfilter</a:t>
            </a:r>
            <a:endParaRPr lang="de-DE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1"/>
                </a:solidFill>
              </a:rPr>
              <a:t>Key </a:t>
            </a:r>
            <a:r>
              <a:rPr lang="de-DE" sz="2400" b="1" dirty="0" err="1">
                <a:solidFill>
                  <a:schemeClr val="tx1"/>
                </a:solidFill>
              </a:rPr>
              <a:t>Fetures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one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line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per packet in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export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file</a:t>
            </a:r>
            <a:endParaRPr lang="de-DE" sz="16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At 10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Gbps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= 1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million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lines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per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„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display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filter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“ 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only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these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fields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– but … </a:t>
            </a:r>
          </a:p>
          <a:p>
            <a:pPr marL="1257300" lvl="3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Each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packet </a:t>
            </a: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has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address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field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;) so </a:t>
            </a: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no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real  </a:t>
            </a:r>
            <a:r>
              <a:rPr lang="de-DE" sz="1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reduction</a:t>
            </a:r>
            <a:r>
              <a:rPr lang="de-DE" sz="1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0" lvl="1" indent="0">
              <a:buNone/>
            </a:pPr>
            <a:r>
              <a:rPr lang="de-DE" sz="2000" dirty="0">
                <a:solidFill>
                  <a:schemeClr val="tx1"/>
                </a:solidFill>
                <a:latin typeface="Lucida Sans" panose="020B0602030504020204" pitchFamily="34" charset="77"/>
              </a:rPr>
              <a:t>Performance Notes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more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processing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time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1field= 1GB = 20 Sec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68 </a:t>
            </a:r>
            <a:r>
              <a:rPr lang="de-DE" sz="1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fields</a:t>
            </a:r>
            <a:r>
              <a:rPr lang="de-DE" sz="1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=50 sec  (</a:t>
            </a:r>
            <a:r>
              <a:rPr lang="de-DE" sz="1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our</a:t>
            </a:r>
            <a:r>
              <a:rPr lang="de-DE" sz="1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de-DE" sz="1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default</a:t>
            </a:r>
            <a:r>
              <a:rPr lang="de-DE" sz="1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Large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output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Lucida Sans" panose="020B0602030504020204" pitchFamily="34" charset="77"/>
              </a:rPr>
              <a:t>volume</a:t>
            </a:r>
            <a:r>
              <a:rPr lang="de-DE" sz="16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</a:rPr>
              <a:t>challenge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DB </a:t>
            </a:r>
            <a:r>
              <a:rPr lang="de-DE" sz="1400" dirty="0" err="1">
                <a:solidFill>
                  <a:schemeClr val="tx1"/>
                </a:solidFill>
              </a:rPr>
              <a:t>processing</a:t>
            </a:r>
            <a:r>
              <a:rPr lang="de-DE" sz="1400" dirty="0">
                <a:solidFill>
                  <a:schemeClr val="tx1"/>
                </a:solidFill>
              </a:rPr>
              <a:t> ´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48BD87-FE17-F622-7788-070F4484B41F}"/>
              </a:ext>
            </a:extLst>
          </p:cNvPr>
          <p:cNvSpPr/>
          <p:nvPr/>
        </p:nvSpPr>
        <p:spPr>
          <a:xfrm>
            <a:off x="5729941" y="2137144"/>
            <a:ext cx="5519306" cy="712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2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29EE0-4682-9422-286D-71772DFA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0" y="101577"/>
            <a:ext cx="8162100" cy="495300"/>
          </a:xfrm>
        </p:spPr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Tshark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CC3132-2796-D882-A1C0-31485F28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251071"/>
            <a:ext cx="11353800" cy="5187149"/>
          </a:xfrm>
        </p:spPr>
        <p:txBody>
          <a:bodyPr>
            <a:normAutofit/>
          </a:bodyPr>
          <a:lstStyle/>
          <a:p>
            <a:r>
              <a:rPr lang="de-DE" b="1" dirty="0" err="1"/>
              <a:t>Tshark</a:t>
            </a:r>
            <a:r>
              <a:rPr lang="de-DE" b="1" dirty="0"/>
              <a:t> </a:t>
            </a:r>
            <a:r>
              <a:rPr lang="de-DE" b="1" dirty="0" err="1"/>
              <a:t>delivers</a:t>
            </a:r>
            <a:r>
              <a:rPr lang="de-DE" b="1" dirty="0"/>
              <a:t> </a:t>
            </a:r>
            <a:r>
              <a:rPr lang="de-DE" b="1" dirty="0" err="1"/>
              <a:t>complete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deep</a:t>
            </a:r>
            <a:r>
              <a:rPr lang="de-DE" b="1" dirty="0"/>
              <a:t> packet </a:t>
            </a:r>
            <a:r>
              <a:rPr lang="de-DE" b="1" dirty="0" err="1"/>
              <a:t>monitoring</a:t>
            </a:r>
            <a:endParaRPr lang="de-DE" dirty="0"/>
          </a:p>
          <a:p>
            <a:pPr lvl="1"/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capture</a:t>
            </a:r>
            <a:endParaRPr lang="de-DE" dirty="0"/>
          </a:p>
          <a:p>
            <a:pPr lvl="1"/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-granular </a:t>
            </a:r>
            <a:r>
              <a:rPr lang="de-DE" dirty="0" err="1"/>
              <a:t>aggregation</a:t>
            </a:r>
            <a:endParaRPr lang="de-DE" dirty="0"/>
          </a:p>
          <a:p>
            <a:pPr lvl="1"/>
            <a:r>
              <a:rPr lang="de-DE" dirty="0"/>
              <a:t>Any </a:t>
            </a:r>
            <a:r>
              <a:rPr lang="de-DE" dirty="0" err="1"/>
              <a:t>tshark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(317,000+)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metric</a:t>
            </a:r>
            <a:endParaRPr lang="de-DE" dirty="0"/>
          </a:p>
          <a:p>
            <a:pPr lvl="1"/>
            <a:r>
              <a:rPr lang="de-DE" dirty="0"/>
              <a:t>Reuse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Wireshark </a:t>
            </a:r>
            <a:r>
              <a:rPr lang="de-DE" dirty="0" err="1"/>
              <a:t>skills</a:t>
            </a:r>
            <a:endParaRPr lang="de-DE" dirty="0"/>
          </a:p>
          <a:p>
            <a:pPr lvl="1"/>
            <a:r>
              <a:rPr lang="de-DE" dirty="0"/>
              <a:t>Aggregate at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– 1 sec, 0.1 sec,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longer</a:t>
            </a:r>
            <a:endParaRPr lang="de-DE" dirty="0"/>
          </a:p>
          <a:p>
            <a:pPr lvl="2"/>
            <a:r>
              <a:rPr lang="de-DE" dirty="0"/>
              <a:t>… and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spikes</a:t>
            </a:r>
            <a:r>
              <a:rPr lang="de-DE" dirty="0"/>
              <a:t> and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Covers </a:t>
            </a:r>
            <a:r>
              <a:rPr lang="de-DE" dirty="0" err="1"/>
              <a:t>virtually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in </a:t>
            </a:r>
            <a:r>
              <a:rPr lang="de-DE" dirty="0" err="1"/>
              <a:t>deep</a:t>
            </a:r>
            <a:r>
              <a:rPr lang="de-DE" dirty="0"/>
              <a:t> packet </a:t>
            </a:r>
            <a:r>
              <a:rPr lang="de-DE" dirty="0" err="1"/>
              <a:t>monitoring</a:t>
            </a:r>
            <a:endParaRPr lang="de-DE" dirty="0"/>
          </a:p>
          <a:p>
            <a:r>
              <a:rPr lang="de-DE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And </a:t>
            </a:r>
            <a:r>
              <a:rPr lang="de-DE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became</a:t>
            </a:r>
            <a:r>
              <a:rPr lang="de-DE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data</a:t>
            </a:r>
            <a:r>
              <a:rPr lang="de-DE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source </a:t>
            </a:r>
            <a:r>
              <a:rPr lang="de-DE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Sharkmon</a:t>
            </a:r>
          </a:p>
        </p:txBody>
      </p:sp>
    </p:spTree>
    <p:extLst>
      <p:ext uri="{BB962C8B-B14F-4D97-AF65-F5344CB8AC3E}">
        <p14:creationId xmlns:p14="http://schemas.microsoft.com/office/powerpoint/2010/main" val="245010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7FC57-EF88-B788-A347-2A6D30FA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check sharkmon </a:t>
            </a:r>
            <a:r>
              <a:rPr lang="de-DE" dirty="0" err="1"/>
              <a:t>now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F4142B-865E-20A9-81C7-A8913FD03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Grafiken, Text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9CBE6FAE-67A2-1A4C-1736-A6C53189A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6"/>
            <a:ext cx="12192000" cy="76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D3072-5228-EB9F-A8AE-4554DFB8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feil nach rechts 32">
            <a:extLst>
              <a:ext uri="{FF2B5EF4-FFF2-40B4-BE49-F238E27FC236}">
                <a16:creationId xmlns:a16="http://schemas.microsoft.com/office/drawing/2014/main" id="{3868D323-3185-E47A-A252-F57920569A5D}"/>
              </a:ext>
            </a:extLst>
          </p:cNvPr>
          <p:cNvSpPr/>
          <p:nvPr/>
        </p:nvSpPr>
        <p:spPr>
          <a:xfrm>
            <a:off x="6163312" y="3369810"/>
            <a:ext cx="1141949" cy="667292"/>
          </a:xfrm>
          <a:prstGeom prst="rightArrow">
            <a:avLst>
              <a:gd name="adj1" fmla="val 57148"/>
              <a:gd name="adj2" fmla="val 4642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6BAE745-A27D-EF1B-45F7-959423F6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76" y="2914917"/>
            <a:ext cx="4377971" cy="15376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E0B819-0E84-CA6A-C9E6-CA25A465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6" y="-39848"/>
            <a:ext cx="11385331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184F77"/>
                </a:solidFill>
              </a:rPr>
              <a:t>Sharkmon</a:t>
            </a:r>
            <a:r>
              <a:rPr lang="de-DE" dirty="0">
                <a:solidFill>
                  <a:srgbClr val="184F77"/>
                </a:solidFill>
              </a:rPr>
              <a:t>  </a:t>
            </a:r>
            <a:br>
              <a:rPr lang="de-DE" dirty="0">
                <a:solidFill>
                  <a:srgbClr val="184F77"/>
                </a:solidFill>
              </a:rPr>
            </a:br>
            <a:r>
              <a:rPr lang="de-DE" sz="2800" dirty="0" err="1">
                <a:solidFill>
                  <a:srgbClr val="349FA3"/>
                </a:solidFill>
              </a:rPr>
              <a:t>from</a:t>
            </a:r>
            <a:r>
              <a:rPr lang="de-DE" sz="2800" dirty="0">
                <a:solidFill>
                  <a:srgbClr val="349FA3"/>
                </a:solidFill>
              </a:rPr>
              <a:t> packet </a:t>
            </a:r>
            <a:r>
              <a:rPr lang="de-DE" sz="2800" dirty="0" err="1">
                <a:solidFill>
                  <a:srgbClr val="349FA3"/>
                </a:solidFill>
              </a:rPr>
              <a:t>data</a:t>
            </a:r>
            <a:r>
              <a:rPr lang="de-DE" sz="2800" dirty="0">
                <a:solidFill>
                  <a:srgbClr val="349FA3"/>
                </a:solidFill>
              </a:rPr>
              <a:t> - </a:t>
            </a:r>
            <a:r>
              <a:rPr lang="de-DE" sz="2800" dirty="0" err="1">
                <a:solidFill>
                  <a:srgbClr val="349FA3"/>
                </a:solidFill>
              </a:rPr>
              <a:t>to</a:t>
            </a:r>
            <a:r>
              <a:rPr lang="de-DE" sz="2800" dirty="0">
                <a:solidFill>
                  <a:srgbClr val="349FA3"/>
                </a:solidFill>
              </a:rPr>
              <a:t> </a:t>
            </a:r>
            <a:r>
              <a:rPr lang="de-DE" sz="2800" dirty="0" err="1">
                <a:solidFill>
                  <a:srgbClr val="349FA3"/>
                </a:solidFill>
              </a:rPr>
              <a:t>results</a:t>
            </a:r>
            <a:endParaRPr lang="de-DE" sz="2800" dirty="0">
              <a:solidFill>
                <a:srgbClr val="349FA3"/>
              </a:solidFill>
            </a:endParaRPr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4528D7DF-E26A-A59F-6109-95D37A7489AC}"/>
              </a:ext>
            </a:extLst>
          </p:cNvPr>
          <p:cNvSpPr/>
          <p:nvPr/>
        </p:nvSpPr>
        <p:spPr>
          <a:xfrm>
            <a:off x="0" y="1533701"/>
            <a:ext cx="3225935" cy="2298815"/>
          </a:xfrm>
          <a:prstGeom prst="clou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Network </a:t>
            </a:r>
            <a:r>
              <a:rPr lang="de-DE" dirty="0" err="1">
                <a:solidFill>
                  <a:srgbClr val="0070C0"/>
                </a:solidFill>
              </a:rPr>
              <a:t>packets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cloud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957392D-16D6-8179-93CC-B2C751EAB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676" y="2578797"/>
            <a:ext cx="1829175" cy="20133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3B3F27-0D7C-0B1B-517B-DCE3D1EE6B00}"/>
              </a:ext>
            </a:extLst>
          </p:cNvPr>
          <p:cNvSpPr txBox="1"/>
          <p:nvPr/>
        </p:nvSpPr>
        <p:spPr>
          <a:xfrm>
            <a:off x="712801" y="4542844"/>
            <a:ext cx="3346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Tshark</a:t>
            </a:r>
            <a:r>
              <a:rPr lang="de-DE" dirty="0"/>
              <a:t> Packet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Calculation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Identification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Filter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export</a:t>
            </a:r>
            <a:r>
              <a:rPr lang="de-DE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22898F-C924-E62F-FCDD-3EA4BC148B32}"/>
              </a:ext>
            </a:extLst>
          </p:cNvPr>
          <p:cNvSpPr txBox="1"/>
          <p:nvPr/>
        </p:nvSpPr>
        <p:spPr>
          <a:xfrm>
            <a:off x="7014671" y="2301685"/>
            <a:ext cx="75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B0F0"/>
                </a:solidFill>
              </a:rPr>
              <a:t>What</a:t>
            </a:r>
            <a:r>
              <a:rPr lang="de-DE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CE03BC-D000-D7F9-9E1C-B6A102673133}"/>
              </a:ext>
            </a:extLst>
          </p:cNvPr>
          <p:cNvSpPr txBox="1"/>
          <p:nvPr/>
        </p:nvSpPr>
        <p:spPr>
          <a:xfrm>
            <a:off x="9145388" y="225158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When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63E2FF-58AB-41B7-D216-D28A14EFAC79}"/>
              </a:ext>
            </a:extLst>
          </p:cNvPr>
          <p:cNvSpPr txBox="1"/>
          <p:nvPr/>
        </p:nvSpPr>
        <p:spPr>
          <a:xfrm>
            <a:off x="8014393" y="2019121"/>
            <a:ext cx="8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0EF8E8-8B6B-9584-AD3F-BE45DE9C78AF}"/>
              </a:ext>
            </a:extLst>
          </p:cNvPr>
          <p:cNvSpPr txBox="1"/>
          <p:nvPr/>
        </p:nvSpPr>
        <p:spPr>
          <a:xfrm>
            <a:off x="8014393" y="4661019"/>
            <a:ext cx="6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184F77"/>
                </a:solidFill>
              </a:rPr>
              <a:t>How</a:t>
            </a:r>
            <a:endParaRPr lang="de-DE" b="1" dirty="0">
              <a:solidFill>
                <a:srgbClr val="184F77"/>
              </a:solidFill>
            </a:endParaRP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6362F450-5E2D-37ED-8E06-ADB8B704C9AF}"/>
              </a:ext>
            </a:extLst>
          </p:cNvPr>
          <p:cNvSpPr/>
          <p:nvPr/>
        </p:nvSpPr>
        <p:spPr>
          <a:xfrm>
            <a:off x="2918067" y="3369810"/>
            <a:ext cx="892689" cy="667292"/>
          </a:xfrm>
          <a:prstGeom prst="rightArrow">
            <a:avLst>
              <a:gd name="adj1" fmla="val 57148"/>
              <a:gd name="adj2" fmla="val 4642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Data Processing Vector SVG Icon - SVG Repo">
            <a:extLst>
              <a:ext uri="{FF2B5EF4-FFF2-40B4-BE49-F238E27FC236}">
                <a16:creationId xmlns:a16="http://schemas.microsoft.com/office/drawing/2014/main" id="{DDFC5670-B23A-4C55-D554-1DC10080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38" y="2589735"/>
            <a:ext cx="1861352" cy="18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C38176-CE2F-A874-E495-A750C92D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15" y="2832401"/>
            <a:ext cx="1545326" cy="15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A0E35B9-E0FF-996B-1B76-9BEB4CAF2399}"/>
              </a:ext>
            </a:extLst>
          </p:cNvPr>
          <p:cNvSpPr txBox="1"/>
          <p:nvPr/>
        </p:nvSpPr>
        <p:spPr>
          <a:xfrm>
            <a:off x="4167338" y="4540758"/>
            <a:ext cx="2220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Sharkmon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Aggregation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Thresholds</a:t>
            </a:r>
            <a:r>
              <a:rPr lang="de-DE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Indexing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Alerting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Database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7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2BD4F-4E5C-786D-A675-2E577E12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8D69-47FE-D25A-AC05-0F96609A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organisation</a:t>
            </a:r>
            <a:r>
              <a:rPr lang="de-DE" dirty="0"/>
              <a:t> </a:t>
            </a:r>
          </a:p>
        </p:txBody>
      </p:sp>
      <p:sp>
        <p:nvSpPr>
          <p:cNvPr id="5" name="Mehrere Dokumente 4">
            <a:extLst>
              <a:ext uri="{FF2B5EF4-FFF2-40B4-BE49-F238E27FC236}">
                <a16:creationId xmlns:a16="http://schemas.microsoft.com/office/drawing/2014/main" id="{9190A197-FDE1-BF3B-412B-E755CAEFC407}"/>
              </a:ext>
            </a:extLst>
          </p:cNvPr>
          <p:cNvSpPr/>
          <p:nvPr/>
        </p:nvSpPr>
        <p:spPr>
          <a:xfrm>
            <a:off x="4419395" y="2745586"/>
            <a:ext cx="2187146" cy="1198605"/>
          </a:xfrm>
          <a:prstGeom prst="flowChartMultidocumen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 Scenarios </a:t>
            </a:r>
          </a:p>
        </p:txBody>
      </p:sp>
      <p:sp>
        <p:nvSpPr>
          <p:cNvPr id="6" name="Mehrere Dokumente 5">
            <a:extLst>
              <a:ext uri="{FF2B5EF4-FFF2-40B4-BE49-F238E27FC236}">
                <a16:creationId xmlns:a16="http://schemas.microsoft.com/office/drawing/2014/main" id="{850FE240-571C-FA26-B47C-180F117C59C6}"/>
              </a:ext>
            </a:extLst>
          </p:cNvPr>
          <p:cNvSpPr/>
          <p:nvPr/>
        </p:nvSpPr>
        <p:spPr>
          <a:xfrm>
            <a:off x="1218996" y="2745587"/>
            <a:ext cx="2187146" cy="1198605"/>
          </a:xfrm>
          <a:prstGeom prst="flowChartMultidocumen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Data </a:t>
            </a:r>
            <a:r>
              <a:rPr lang="de-DE" sz="1600" dirty="0" err="1"/>
              <a:t>sources</a:t>
            </a:r>
            <a:r>
              <a:rPr lang="de-DE" sz="1600" dirty="0"/>
              <a:t> </a:t>
            </a:r>
          </a:p>
        </p:txBody>
      </p:sp>
      <p:sp>
        <p:nvSpPr>
          <p:cNvPr id="7" name="Mehrere Dokumente 6">
            <a:extLst>
              <a:ext uri="{FF2B5EF4-FFF2-40B4-BE49-F238E27FC236}">
                <a16:creationId xmlns:a16="http://schemas.microsoft.com/office/drawing/2014/main" id="{B5377CFA-B0B7-2E9C-DABE-323E067DD13C}"/>
              </a:ext>
            </a:extLst>
          </p:cNvPr>
          <p:cNvSpPr/>
          <p:nvPr/>
        </p:nvSpPr>
        <p:spPr>
          <a:xfrm>
            <a:off x="1240262" y="927420"/>
            <a:ext cx="2187146" cy="1198605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Use </a:t>
            </a:r>
            <a:r>
              <a:rPr lang="de-DE" sz="1600" dirty="0" err="1">
                <a:solidFill>
                  <a:schemeClr val="tx1"/>
                </a:solidFill>
              </a:rPr>
              <a:t>cases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Mehrere Dokumente 7">
            <a:extLst>
              <a:ext uri="{FF2B5EF4-FFF2-40B4-BE49-F238E27FC236}">
                <a16:creationId xmlns:a16="http://schemas.microsoft.com/office/drawing/2014/main" id="{EC3BD297-F1BD-F633-4C60-CEC447A0AB32}"/>
              </a:ext>
            </a:extLst>
          </p:cNvPr>
          <p:cNvSpPr/>
          <p:nvPr/>
        </p:nvSpPr>
        <p:spPr>
          <a:xfrm>
            <a:off x="1049178" y="4563753"/>
            <a:ext cx="9009222" cy="1806263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</a:p>
        </p:txBody>
      </p:sp>
      <p:sp>
        <p:nvSpPr>
          <p:cNvPr id="9" name="Mehrere Dokumente 8">
            <a:extLst>
              <a:ext uri="{FF2B5EF4-FFF2-40B4-BE49-F238E27FC236}">
                <a16:creationId xmlns:a16="http://schemas.microsoft.com/office/drawing/2014/main" id="{FB231CBB-040F-04B9-E929-9CC7E142BFC9}"/>
              </a:ext>
            </a:extLst>
          </p:cNvPr>
          <p:cNvSpPr/>
          <p:nvPr/>
        </p:nvSpPr>
        <p:spPr>
          <a:xfrm>
            <a:off x="7396511" y="2686537"/>
            <a:ext cx="2187146" cy="1198605"/>
          </a:xfrm>
          <a:prstGeom prst="flowChartMultidocument">
            <a:avLst/>
          </a:prstGeom>
          <a:gradFill flip="none" rotWithShape="1">
            <a:gsLst>
              <a:gs pos="0">
                <a:srgbClr val="FF0000"/>
              </a:gs>
              <a:gs pos="83000">
                <a:srgbClr val="A7D397"/>
              </a:gs>
              <a:gs pos="50000">
                <a:srgbClr val="FFC000"/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5">
                    <a:lumMod val="75000"/>
                  </a:schemeClr>
                </a:solidFill>
              </a:rPr>
              <a:t>Views</a:t>
            </a: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E3B47FBB-5A85-0E9E-E7D8-B210ABF86BEA}"/>
              </a:ext>
            </a:extLst>
          </p:cNvPr>
          <p:cNvSpPr/>
          <p:nvPr/>
        </p:nvSpPr>
        <p:spPr>
          <a:xfrm rot="16200000">
            <a:off x="3548278" y="3102561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ehrere Dokumente 13">
            <a:extLst>
              <a:ext uri="{FF2B5EF4-FFF2-40B4-BE49-F238E27FC236}">
                <a16:creationId xmlns:a16="http://schemas.microsoft.com/office/drawing/2014/main" id="{A70E1C09-E6B1-95AD-94D1-4D96360D79E5}"/>
              </a:ext>
            </a:extLst>
          </p:cNvPr>
          <p:cNvSpPr/>
          <p:nvPr/>
        </p:nvSpPr>
        <p:spPr>
          <a:xfrm>
            <a:off x="1218996" y="4649811"/>
            <a:ext cx="9009222" cy="1806263"/>
          </a:xfrm>
          <a:prstGeom prst="flowChartMultidocument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</a:t>
            </a:r>
            <a:r>
              <a:rPr lang="de-DE" sz="2400" b="1" dirty="0" err="1"/>
              <a:t>Profiles</a:t>
            </a: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Metrics</a:t>
            </a:r>
            <a:r>
              <a:rPr lang="de-DE" sz="1600" dirty="0"/>
              <a:t> (</a:t>
            </a:r>
            <a:r>
              <a:rPr lang="de-DE" sz="1600" dirty="0" err="1"/>
              <a:t>tshark</a:t>
            </a:r>
            <a:r>
              <a:rPr lang="de-DE" sz="1600" dirty="0"/>
              <a:t> </a:t>
            </a:r>
            <a:r>
              <a:rPr lang="de-DE" sz="1600" dirty="0" err="1"/>
              <a:t>filter</a:t>
            </a:r>
            <a:r>
              <a:rPr lang="de-DE" sz="1600" dirty="0"/>
              <a:t>, </a:t>
            </a:r>
            <a:r>
              <a:rPr lang="de-DE" sz="1600" dirty="0" err="1"/>
              <a:t>aggregation</a:t>
            </a:r>
            <a:r>
              <a:rPr lang="de-DE" sz="1600" dirty="0"/>
              <a:t>, </a:t>
            </a:r>
            <a:r>
              <a:rPr lang="de-DE" sz="1600" dirty="0" err="1"/>
              <a:t>reference</a:t>
            </a:r>
            <a:r>
              <a:rPr lang="de-D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Thresholds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Categories</a:t>
            </a:r>
            <a:r>
              <a:rPr lang="de-DE" sz="1600" dirty="0"/>
              <a:t> /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indexing</a:t>
            </a:r>
            <a:r>
              <a:rPr lang="de-DE" sz="1600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C476CBA-8BEC-F6A8-468B-4CC98B37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910" y="2644413"/>
            <a:ext cx="951313" cy="10255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579A000-C0AB-CC93-3686-547A3E14D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579" y="2644773"/>
            <a:ext cx="954495" cy="1050764"/>
          </a:xfrm>
          <a:prstGeom prst="rect">
            <a:avLst/>
          </a:prstGeom>
        </p:spPr>
      </p:pic>
      <p:sp>
        <p:nvSpPr>
          <p:cNvPr id="18" name="Pfeil nach unten 17">
            <a:extLst>
              <a:ext uri="{FF2B5EF4-FFF2-40B4-BE49-F238E27FC236}">
                <a16:creationId xmlns:a16="http://schemas.microsoft.com/office/drawing/2014/main" id="{7B893222-BBAB-87BE-A82A-D31E265FB21F}"/>
              </a:ext>
            </a:extLst>
          </p:cNvPr>
          <p:cNvSpPr/>
          <p:nvPr/>
        </p:nvSpPr>
        <p:spPr>
          <a:xfrm rot="16200000">
            <a:off x="3700678" y="3254961"/>
            <a:ext cx="819397" cy="484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>
            <a:extLst>
              <a:ext uri="{FF2B5EF4-FFF2-40B4-BE49-F238E27FC236}">
                <a16:creationId xmlns:a16="http://schemas.microsoft.com/office/drawing/2014/main" id="{3B0CF859-19B0-5CC7-6325-CF0E703D8AC7}"/>
              </a:ext>
            </a:extLst>
          </p:cNvPr>
          <p:cNvSpPr/>
          <p:nvPr/>
        </p:nvSpPr>
        <p:spPr>
          <a:xfrm rot="16200000">
            <a:off x="6541252" y="3025258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>
            <a:extLst>
              <a:ext uri="{FF2B5EF4-FFF2-40B4-BE49-F238E27FC236}">
                <a16:creationId xmlns:a16="http://schemas.microsoft.com/office/drawing/2014/main" id="{3D118B1E-CD99-CB60-EB70-3E7DC7E5BA39}"/>
              </a:ext>
            </a:extLst>
          </p:cNvPr>
          <p:cNvSpPr/>
          <p:nvPr/>
        </p:nvSpPr>
        <p:spPr>
          <a:xfrm rot="16200000">
            <a:off x="6693652" y="3177658"/>
            <a:ext cx="819397" cy="484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>
            <a:extLst>
              <a:ext uri="{FF2B5EF4-FFF2-40B4-BE49-F238E27FC236}">
                <a16:creationId xmlns:a16="http://schemas.microsoft.com/office/drawing/2014/main" id="{E7F85E15-CDCE-7973-A79B-7FFD1D5CD090}"/>
              </a:ext>
            </a:extLst>
          </p:cNvPr>
          <p:cNvSpPr/>
          <p:nvPr/>
        </p:nvSpPr>
        <p:spPr>
          <a:xfrm>
            <a:off x="4941169" y="3926701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>
            <a:extLst>
              <a:ext uri="{FF2B5EF4-FFF2-40B4-BE49-F238E27FC236}">
                <a16:creationId xmlns:a16="http://schemas.microsoft.com/office/drawing/2014/main" id="{FC61A2AA-2CDA-1F0A-162D-EF52924D359C}"/>
              </a:ext>
            </a:extLst>
          </p:cNvPr>
          <p:cNvSpPr/>
          <p:nvPr/>
        </p:nvSpPr>
        <p:spPr>
          <a:xfrm>
            <a:off x="5093569" y="4079101"/>
            <a:ext cx="819397" cy="484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2EFE4285-13EB-BE96-1E75-173DAF0BCEE6}"/>
              </a:ext>
            </a:extLst>
          </p:cNvPr>
          <p:cNvSpPr/>
          <p:nvPr/>
        </p:nvSpPr>
        <p:spPr>
          <a:xfrm>
            <a:off x="1913340" y="2098678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>
            <a:extLst>
              <a:ext uri="{FF2B5EF4-FFF2-40B4-BE49-F238E27FC236}">
                <a16:creationId xmlns:a16="http://schemas.microsoft.com/office/drawing/2014/main" id="{4A52A421-78FA-59E0-F250-7EC516720B24}"/>
              </a:ext>
            </a:extLst>
          </p:cNvPr>
          <p:cNvSpPr/>
          <p:nvPr/>
        </p:nvSpPr>
        <p:spPr>
          <a:xfrm>
            <a:off x="2065740" y="2251078"/>
            <a:ext cx="819397" cy="484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>
            <a:extLst>
              <a:ext uri="{FF2B5EF4-FFF2-40B4-BE49-F238E27FC236}">
                <a16:creationId xmlns:a16="http://schemas.microsoft.com/office/drawing/2014/main" id="{B2137285-0385-4598-C67A-79FCFD42AB8D}"/>
              </a:ext>
            </a:extLst>
          </p:cNvPr>
          <p:cNvSpPr/>
          <p:nvPr/>
        </p:nvSpPr>
        <p:spPr>
          <a:xfrm rot="10800000">
            <a:off x="8040959" y="3931008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unten 25">
            <a:extLst>
              <a:ext uri="{FF2B5EF4-FFF2-40B4-BE49-F238E27FC236}">
                <a16:creationId xmlns:a16="http://schemas.microsoft.com/office/drawing/2014/main" id="{CB865F3C-DBCD-0138-A4AF-9105AE3C6DC7}"/>
              </a:ext>
            </a:extLst>
          </p:cNvPr>
          <p:cNvSpPr/>
          <p:nvPr/>
        </p:nvSpPr>
        <p:spPr>
          <a:xfrm rot="10800000">
            <a:off x="8193359" y="4083408"/>
            <a:ext cx="819397" cy="484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812659C-978C-8B9F-34BB-68D7211F80EA}"/>
              </a:ext>
            </a:extLst>
          </p:cNvPr>
          <p:cNvSpPr txBox="1"/>
          <p:nvPr/>
        </p:nvSpPr>
        <p:spPr>
          <a:xfrm>
            <a:off x="3657827" y="1018817"/>
            <a:ext cx="1084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Telco, Health, Finance, </a:t>
            </a:r>
            <a:r>
              <a:rPr lang="de-DE" sz="1000" dirty="0" err="1"/>
              <a:t>Webcloud</a:t>
            </a:r>
            <a:r>
              <a:rPr lang="de-DE" sz="1000" dirty="0"/>
              <a:t>, </a:t>
            </a:r>
            <a:r>
              <a:rPr lang="de-DE" sz="1000" dirty="0" err="1"/>
              <a:t>Satellite</a:t>
            </a:r>
            <a:r>
              <a:rPr lang="de-DE" sz="1000" dirty="0"/>
              <a:t>, VPN  … </a:t>
            </a:r>
          </a:p>
        </p:txBody>
      </p:sp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37774641-FE6C-B05C-E514-2DE3EB40039E}"/>
              </a:ext>
            </a:extLst>
          </p:cNvPr>
          <p:cNvSpPr/>
          <p:nvPr/>
        </p:nvSpPr>
        <p:spPr>
          <a:xfrm>
            <a:off x="1924136" y="3993044"/>
            <a:ext cx="819397" cy="48465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73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FB6E6-885B-FACB-1F93-CE4A5C72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8119263-8FB1-5C18-83F1-5B0A4915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53" y="1683911"/>
            <a:ext cx="3075411" cy="122027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00AB2597-5D16-0598-A378-0632FACD5DC7}"/>
              </a:ext>
            </a:extLst>
          </p:cNvPr>
          <p:cNvSpPr/>
          <p:nvPr/>
        </p:nvSpPr>
        <p:spPr>
          <a:xfrm>
            <a:off x="7227353" y="1705478"/>
            <a:ext cx="3113903" cy="1160295"/>
          </a:xfrm>
          <a:prstGeom prst="rect">
            <a:avLst/>
          </a:prstGeom>
          <a:solidFill>
            <a:srgbClr val="E8E8E8">
              <a:alpha val="78824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EFD7612-06C9-EDC3-DA5C-709431E9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66" y="5282587"/>
            <a:ext cx="2369813" cy="82037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087C9395-E20A-FE3A-DE50-189A3ADC6D90}"/>
              </a:ext>
            </a:extLst>
          </p:cNvPr>
          <p:cNvSpPr/>
          <p:nvPr/>
        </p:nvSpPr>
        <p:spPr>
          <a:xfrm>
            <a:off x="7603780" y="5157684"/>
            <a:ext cx="3113903" cy="1160295"/>
          </a:xfrm>
          <a:prstGeom prst="rect">
            <a:avLst/>
          </a:prstGeom>
          <a:solidFill>
            <a:srgbClr val="E8E8E8">
              <a:alpha val="78824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C8B38F7-7B6A-E7DB-0DD3-29C1332EDD85}"/>
              </a:ext>
            </a:extLst>
          </p:cNvPr>
          <p:cNvSpPr/>
          <p:nvPr/>
        </p:nvSpPr>
        <p:spPr>
          <a:xfrm>
            <a:off x="580767" y="2891481"/>
            <a:ext cx="11438450" cy="2030144"/>
          </a:xfrm>
          <a:prstGeom prst="rect">
            <a:avLst/>
          </a:prstGeom>
          <a:solidFill>
            <a:srgbClr val="156082">
              <a:alpha val="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3E07EC-4555-0303-CC43-86C55BE6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Sharkmon </a:t>
            </a:r>
            <a:r>
              <a:rPr lang="de-DE" dirty="0" err="1"/>
              <a:t>scenario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52429427-D56B-EDC8-1CF3-98B0FC24C284}"/>
              </a:ext>
            </a:extLst>
          </p:cNvPr>
          <p:cNvSpPr/>
          <p:nvPr/>
        </p:nvSpPr>
        <p:spPr>
          <a:xfrm>
            <a:off x="2254275" y="2044182"/>
            <a:ext cx="1310420" cy="529540"/>
          </a:xfrm>
          <a:prstGeom prst="cloud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DS A</a:t>
            </a:r>
          </a:p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Telco A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A37A11C7-2689-0D90-53BD-39C7907FA496}"/>
              </a:ext>
            </a:extLst>
          </p:cNvPr>
          <p:cNvSpPr/>
          <p:nvPr/>
        </p:nvSpPr>
        <p:spPr>
          <a:xfrm>
            <a:off x="2254274" y="5202771"/>
            <a:ext cx="1598142" cy="1093857"/>
          </a:xfrm>
          <a:prstGeom prst="cloud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DS C</a:t>
            </a:r>
          </a:p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Telco B 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959D831B-56CE-765E-A338-D076EC9A64D7}"/>
              </a:ext>
            </a:extLst>
          </p:cNvPr>
          <p:cNvSpPr/>
          <p:nvPr/>
        </p:nvSpPr>
        <p:spPr>
          <a:xfrm>
            <a:off x="961161" y="3268345"/>
            <a:ext cx="1981888" cy="1295099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DataSource</a:t>
            </a:r>
            <a:r>
              <a:rPr lang="de-DE" dirty="0">
                <a:solidFill>
                  <a:schemeClr val="bg1"/>
                </a:solidFill>
              </a:rPr>
              <a:t> B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Data </a:t>
            </a:r>
            <a:r>
              <a:rPr lang="de-DE" dirty="0" err="1">
                <a:solidFill>
                  <a:schemeClr val="bg1"/>
                </a:solidFill>
              </a:rPr>
              <a:t>center</a:t>
            </a:r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Ring 7">
            <a:extLst>
              <a:ext uri="{FF2B5EF4-FFF2-40B4-BE49-F238E27FC236}">
                <a16:creationId xmlns:a16="http://schemas.microsoft.com/office/drawing/2014/main" id="{00CAAFA4-A2D2-96F5-BBC3-1FC1AD792975}"/>
              </a:ext>
            </a:extLst>
          </p:cNvPr>
          <p:cNvSpPr/>
          <p:nvPr/>
        </p:nvSpPr>
        <p:spPr>
          <a:xfrm>
            <a:off x="3690227" y="1837244"/>
            <a:ext cx="4596714" cy="4423717"/>
          </a:xfrm>
          <a:prstGeom prst="donut">
            <a:avLst>
              <a:gd name="adj" fmla="val 7388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074" name="Picture 2" descr="Download Free Processing Icons in PNG &amp; SVG">
            <a:extLst>
              <a:ext uri="{FF2B5EF4-FFF2-40B4-BE49-F238E27FC236}">
                <a16:creationId xmlns:a16="http://schemas.microsoft.com/office/drawing/2014/main" id="{99F5164D-3D3D-349D-88F3-79CD1417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43" y="2308952"/>
            <a:ext cx="573706" cy="4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Free Processing Icons in PNG &amp; SVG">
            <a:extLst>
              <a:ext uri="{FF2B5EF4-FFF2-40B4-BE49-F238E27FC236}">
                <a16:creationId xmlns:a16="http://schemas.microsoft.com/office/drawing/2014/main" id="{B75CC5F1-A803-34FF-D1B0-9F2D9CB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6" y="3576410"/>
            <a:ext cx="630035" cy="5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Free Processing Icons in PNG &amp; SVG">
            <a:extLst>
              <a:ext uri="{FF2B5EF4-FFF2-40B4-BE49-F238E27FC236}">
                <a16:creationId xmlns:a16="http://schemas.microsoft.com/office/drawing/2014/main" id="{C6E75D6C-8A3C-C68E-41C9-39CED960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4" y="5282587"/>
            <a:ext cx="573707" cy="4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CBE6B1C-B3D4-453B-6E56-081C402D2818}"/>
              </a:ext>
            </a:extLst>
          </p:cNvPr>
          <p:cNvSpPr txBox="1"/>
          <p:nvPr/>
        </p:nvSpPr>
        <p:spPr>
          <a:xfrm>
            <a:off x="5937102" y="2382662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Profile 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7440880-6156-8B8F-4E82-B96CB431E2B9}"/>
              </a:ext>
            </a:extLst>
          </p:cNvPr>
          <p:cNvSpPr txBox="1"/>
          <p:nvPr/>
        </p:nvSpPr>
        <p:spPr>
          <a:xfrm>
            <a:off x="4536720" y="3252443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Profile 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3681832-9093-CADC-CD94-8E854E054889}"/>
              </a:ext>
            </a:extLst>
          </p:cNvPr>
          <p:cNvSpPr txBox="1"/>
          <p:nvPr/>
        </p:nvSpPr>
        <p:spPr>
          <a:xfrm>
            <a:off x="4762510" y="5109613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Profile A</a:t>
            </a:r>
          </a:p>
        </p:txBody>
      </p:sp>
      <p:pic>
        <p:nvPicPr>
          <p:cNvPr id="3084" name="Picture 12" descr="Database - Free seo and web icons">
            <a:extLst>
              <a:ext uri="{FF2B5EF4-FFF2-40B4-BE49-F238E27FC236}">
                <a16:creationId xmlns:a16="http://schemas.microsoft.com/office/drawing/2014/main" id="{5F068B89-2DAF-DAF7-984F-4ED8CEC7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28" y="3076101"/>
            <a:ext cx="1416222" cy="14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feil nach rechts 20">
            <a:extLst>
              <a:ext uri="{FF2B5EF4-FFF2-40B4-BE49-F238E27FC236}">
                <a16:creationId xmlns:a16="http://schemas.microsoft.com/office/drawing/2014/main" id="{BF3262A8-560E-8A43-0CC5-84CBDBDE0A36}"/>
              </a:ext>
            </a:extLst>
          </p:cNvPr>
          <p:cNvSpPr/>
          <p:nvPr/>
        </p:nvSpPr>
        <p:spPr>
          <a:xfrm>
            <a:off x="3056236" y="3576410"/>
            <a:ext cx="1420929" cy="593994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Data Import</a:t>
            </a:r>
          </a:p>
        </p:txBody>
      </p:sp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737E7221-786A-41C6-7B1A-8253D631A4D4}"/>
              </a:ext>
            </a:extLst>
          </p:cNvPr>
          <p:cNvSpPr/>
          <p:nvPr/>
        </p:nvSpPr>
        <p:spPr>
          <a:xfrm>
            <a:off x="5345206" y="3571866"/>
            <a:ext cx="746522" cy="59399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02D99B1-FFFA-BE99-721A-5CC296E6D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216" y="3160752"/>
            <a:ext cx="3699001" cy="1416221"/>
          </a:xfrm>
          <a:prstGeom prst="rect">
            <a:avLst/>
          </a:prstGeom>
        </p:spPr>
      </p:pic>
      <p:sp>
        <p:nvSpPr>
          <p:cNvPr id="25" name="Pfeil nach rechts 24">
            <a:extLst>
              <a:ext uri="{FF2B5EF4-FFF2-40B4-BE49-F238E27FC236}">
                <a16:creationId xmlns:a16="http://schemas.microsoft.com/office/drawing/2014/main" id="{D97BB503-B636-BC71-9EC3-4B789FC198A7}"/>
              </a:ext>
            </a:extLst>
          </p:cNvPr>
          <p:cNvSpPr/>
          <p:nvPr/>
        </p:nvSpPr>
        <p:spPr>
          <a:xfrm>
            <a:off x="3603187" y="2085665"/>
            <a:ext cx="1420929" cy="593994"/>
          </a:xfrm>
          <a:prstGeom prst="rightArrow">
            <a:avLst>
              <a:gd name="adj1" fmla="val 29197"/>
              <a:gd name="adj2" fmla="val 60401"/>
            </a:avLst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>
            <a:extLst>
              <a:ext uri="{FF2B5EF4-FFF2-40B4-BE49-F238E27FC236}">
                <a16:creationId xmlns:a16="http://schemas.microsoft.com/office/drawing/2014/main" id="{6D176737-28F3-12E8-D794-FCA213727E35}"/>
              </a:ext>
            </a:extLst>
          </p:cNvPr>
          <p:cNvSpPr/>
          <p:nvPr/>
        </p:nvSpPr>
        <p:spPr>
          <a:xfrm>
            <a:off x="3817373" y="5345837"/>
            <a:ext cx="1216183" cy="593994"/>
          </a:xfrm>
          <a:prstGeom prst="rightArrow">
            <a:avLst>
              <a:gd name="adj1" fmla="val 29197"/>
              <a:gd name="adj2" fmla="val 50000"/>
            </a:avLst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F1210B-45E4-C34B-06D2-ED26B1097496}"/>
              </a:ext>
            </a:extLst>
          </p:cNvPr>
          <p:cNvSpPr txBox="1"/>
          <p:nvPr/>
        </p:nvSpPr>
        <p:spPr>
          <a:xfrm flipH="1">
            <a:off x="763510" y="919378"/>
            <a:ext cx="203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Many </a:t>
            </a:r>
            <a:r>
              <a:rPr lang="de-DE" b="1" dirty="0" err="1"/>
              <a:t>Usecases</a:t>
            </a:r>
            <a:r>
              <a:rPr lang="de-DE" b="1" dirty="0"/>
              <a:t> 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Data </a:t>
            </a:r>
            <a:r>
              <a:rPr lang="de-DE" b="1" dirty="0" err="1"/>
              <a:t>sources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Scenarios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2E2D2A9-28F6-CBD1-5FA2-6008B418CC5A}"/>
              </a:ext>
            </a:extLst>
          </p:cNvPr>
          <p:cNvSpPr txBox="1"/>
          <p:nvPr/>
        </p:nvSpPr>
        <p:spPr>
          <a:xfrm flipH="1">
            <a:off x="5002123" y="1036652"/>
            <a:ext cx="203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Various</a:t>
            </a:r>
            <a:r>
              <a:rPr lang="de-DE" b="1" dirty="0"/>
              <a:t> </a:t>
            </a:r>
            <a:r>
              <a:rPr lang="de-DE" b="1" dirty="0" err="1"/>
              <a:t>analysis</a:t>
            </a:r>
            <a:r>
              <a:rPr lang="de-DE" b="1" dirty="0"/>
              <a:t> </a:t>
            </a:r>
            <a:r>
              <a:rPr lang="de-DE" b="1" dirty="0" err="1"/>
              <a:t>Profiles</a:t>
            </a:r>
            <a:r>
              <a:rPr lang="de-DE" b="1" dirty="0"/>
              <a:t>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2EB7711-4DB1-0E2E-302B-FE04470610C3}"/>
              </a:ext>
            </a:extLst>
          </p:cNvPr>
          <p:cNvSpPr txBox="1"/>
          <p:nvPr/>
        </p:nvSpPr>
        <p:spPr>
          <a:xfrm flipH="1">
            <a:off x="8265980" y="1069856"/>
            <a:ext cx="203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Different Scenario </a:t>
            </a:r>
            <a:r>
              <a:rPr lang="de-DE" b="1" dirty="0" err="1"/>
              <a:t>views</a:t>
            </a:r>
            <a:r>
              <a:rPr lang="de-DE" b="1" dirty="0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54E4AE6-4F41-62A0-35AB-CCA609E3B722}"/>
              </a:ext>
            </a:extLst>
          </p:cNvPr>
          <p:cNvSpPr/>
          <p:nvPr/>
        </p:nvSpPr>
        <p:spPr>
          <a:xfrm>
            <a:off x="580767" y="1677984"/>
            <a:ext cx="11438450" cy="12064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896D4FF-0615-0CB0-7F69-0236D17DD8E6}"/>
              </a:ext>
            </a:extLst>
          </p:cNvPr>
          <p:cNvSpPr/>
          <p:nvPr/>
        </p:nvSpPr>
        <p:spPr>
          <a:xfrm>
            <a:off x="580767" y="4928709"/>
            <a:ext cx="11438450" cy="15683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BA2EC2-B424-8803-D647-AF207B6345AE}"/>
              </a:ext>
            </a:extLst>
          </p:cNvPr>
          <p:cNvSpPr txBox="1"/>
          <p:nvPr/>
        </p:nvSpPr>
        <p:spPr>
          <a:xfrm>
            <a:off x="681580" y="176804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Scenario 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A1F6CBB-B7B3-360C-12A4-6DC90466EC20}"/>
              </a:ext>
            </a:extLst>
          </p:cNvPr>
          <p:cNvSpPr txBox="1"/>
          <p:nvPr/>
        </p:nvSpPr>
        <p:spPr>
          <a:xfrm>
            <a:off x="699543" y="5022213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Scenario 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E817B4-41F2-BA81-3697-1CEB40039C86}"/>
              </a:ext>
            </a:extLst>
          </p:cNvPr>
          <p:cNvSpPr txBox="1"/>
          <p:nvPr/>
        </p:nvSpPr>
        <p:spPr>
          <a:xfrm>
            <a:off x="681579" y="298090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Scenario B</a:t>
            </a:r>
          </a:p>
        </p:txBody>
      </p:sp>
    </p:spTree>
    <p:extLst>
      <p:ext uri="{BB962C8B-B14F-4D97-AF65-F5344CB8AC3E}">
        <p14:creationId xmlns:p14="http://schemas.microsoft.com/office/powerpoint/2010/main" val="377482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8418A-BC39-2AD0-36AC-1937B648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lke 24">
            <a:extLst>
              <a:ext uri="{FF2B5EF4-FFF2-40B4-BE49-F238E27FC236}">
                <a16:creationId xmlns:a16="http://schemas.microsoft.com/office/drawing/2014/main" id="{3EA919E3-EB0B-AA3B-CCD7-3DCB511509E9}"/>
              </a:ext>
            </a:extLst>
          </p:cNvPr>
          <p:cNvSpPr/>
          <p:nvPr/>
        </p:nvSpPr>
        <p:spPr>
          <a:xfrm>
            <a:off x="2694113" y="2282544"/>
            <a:ext cx="951886" cy="688977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102" name="Picture 6" descr="Offene hand - Kostenlose hände und gesten-Icons">
            <a:extLst>
              <a:ext uri="{FF2B5EF4-FFF2-40B4-BE49-F238E27FC236}">
                <a16:creationId xmlns:a16="http://schemas.microsoft.com/office/drawing/2014/main" id="{E60464B5-C790-F31C-DCBE-5F3299C1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7" y="5134958"/>
            <a:ext cx="970528" cy="9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CE03FD-D5CC-72D3-F449-FA339C8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01933"/>
            <a:ext cx="10515600" cy="1325563"/>
          </a:xfrm>
        </p:spPr>
        <p:txBody>
          <a:bodyPr>
            <a:normAutofit/>
          </a:bodyPr>
          <a:lstStyle/>
          <a:p>
            <a:r>
              <a:rPr lang="de-DE" sz="4900" dirty="0" err="1">
                <a:solidFill>
                  <a:srgbClr val="184F77"/>
                </a:solidFill>
              </a:rPr>
              <a:t>Datasources</a:t>
            </a:r>
            <a:endParaRPr lang="de-DE" b="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D32ADFE-663C-AEEC-AE83-3E910F0F2C5F}"/>
              </a:ext>
            </a:extLst>
          </p:cNvPr>
          <p:cNvSpPr/>
          <p:nvPr/>
        </p:nvSpPr>
        <p:spPr>
          <a:xfrm>
            <a:off x="2830990" y="5163022"/>
            <a:ext cx="662609" cy="477078"/>
          </a:xfrm>
          <a:prstGeom prst="rect">
            <a:avLst/>
          </a:prstGeom>
          <a:solidFill>
            <a:srgbClr val="D5D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950CF4A-2B58-2E11-CDE6-003821C107F7}"/>
              </a:ext>
            </a:extLst>
          </p:cNvPr>
          <p:cNvSpPr/>
          <p:nvPr/>
        </p:nvSpPr>
        <p:spPr>
          <a:xfrm>
            <a:off x="2983390" y="5315422"/>
            <a:ext cx="662609" cy="477078"/>
          </a:xfrm>
          <a:prstGeom prst="rect">
            <a:avLst/>
          </a:prstGeom>
          <a:solidFill>
            <a:srgbClr val="D5D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FE09CA-F20B-C581-B36B-87F9434E078B}"/>
              </a:ext>
            </a:extLst>
          </p:cNvPr>
          <p:cNvSpPr/>
          <p:nvPr/>
        </p:nvSpPr>
        <p:spPr>
          <a:xfrm>
            <a:off x="3135790" y="5467822"/>
            <a:ext cx="662609" cy="477078"/>
          </a:xfrm>
          <a:prstGeom prst="rect">
            <a:avLst/>
          </a:prstGeom>
          <a:solidFill>
            <a:srgbClr val="D5D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BAB2D1B-2484-EC9B-68E1-DE346AE721C3}"/>
              </a:ext>
            </a:extLst>
          </p:cNvPr>
          <p:cNvSpPr/>
          <p:nvPr/>
        </p:nvSpPr>
        <p:spPr>
          <a:xfrm>
            <a:off x="3288190" y="5620222"/>
            <a:ext cx="662609" cy="477078"/>
          </a:xfrm>
          <a:prstGeom prst="rect">
            <a:avLst/>
          </a:prstGeom>
          <a:solidFill>
            <a:srgbClr val="D5D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1A749F"/>
                </a:solidFill>
              </a:rPr>
              <a:t>pcap</a:t>
            </a:r>
            <a:endParaRPr lang="de-DE" dirty="0">
              <a:solidFill>
                <a:srgbClr val="1A749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978504-01E5-F9A9-8785-C2DC6A243CB9}"/>
              </a:ext>
            </a:extLst>
          </p:cNvPr>
          <p:cNvSpPr txBox="1"/>
          <p:nvPr/>
        </p:nvSpPr>
        <p:spPr>
          <a:xfrm>
            <a:off x="448125" y="4325065"/>
            <a:ext cx="203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1A749F"/>
                </a:solidFill>
              </a:rPr>
              <a:t>Manual </a:t>
            </a:r>
            <a:r>
              <a:rPr lang="de-DE" sz="2800" b="1" dirty="0" err="1">
                <a:solidFill>
                  <a:srgbClr val="1A749F"/>
                </a:solidFill>
              </a:rPr>
              <a:t>upload</a:t>
            </a:r>
            <a:endParaRPr lang="de-DE" sz="2800" b="1" dirty="0">
              <a:solidFill>
                <a:srgbClr val="1A749F"/>
              </a:solidFill>
            </a:endParaRPr>
          </a:p>
        </p:txBody>
      </p:sp>
      <p:pic>
        <p:nvPicPr>
          <p:cNvPr id="4108" name="Picture 12" descr="Server - Kostenlose technologie-Icons">
            <a:extLst>
              <a:ext uri="{FF2B5EF4-FFF2-40B4-BE49-F238E27FC236}">
                <a16:creationId xmlns:a16="http://schemas.microsoft.com/office/drawing/2014/main" id="{7DED5737-164C-8FA8-D84B-73C11314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32" y="2320265"/>
            <a:ext cx="531559" cy="5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7AD9789-07A8-6176-44CA-FC68305249CF}"/>
              </a:ext>
            </a:extLst>
          </p:cNvPr>
          <p:cNvSpPr txBox="1"/>
          <p:nvPr/>
        </p:nvSpPr>
        <p:spPr>
          <a:xfrm>
            <a:off x="108584" y="1367997"/>
            <a:ext cx="2402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1A749F"/>
                </a:solidFill>
              </a:rPr>
              <a:t>Monitoring </a:t>
            </a:r>
          </a:p>
          <a:p>
            <a:r>
              <a:rPr lang="de-DE" sz="3200" b="1" dirty="0">
                <a:solidFill>
                  <a:srgbClr val="1A749F"/>
                </a:solidFill>
              </a:rPr>
              <a:t>Auto-Import </a:t>
            </a:r>
          </a:p>
        </p:txBody>
      </p:sp>
      <p:pic>
        <p:nvPicPr>
          <p:cNvPr id="12" name="Picture 10" descr="Ftp Good Ware Lineal icon">
            <a:extLst>
              <a:ext uri="{FF2B5EF4-FFF2-40B4-BE49-F238E27FC236}">
                <a16:creationId xmlns:a16="http://schemas.microsoft.com/office/drawing/2014/main" id="{ED5EEF60-A790-6614-4095-B6F4734C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5" y="3267257"/>
            <a:ext cx="546285" cy="5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79DD154-80C9-5EFE-E3C1-1D9B7D7BF2FC}"/>
              </a:ext>
            </a:extLst>
          </p:cNvPr>
          <p:cNvSpPr txBox="1"/>
          <p:nvPr/>
        </p:nvSpPr>
        <p:spPr>
          <a:xfrm>
            <a:off x="3645999" y="3249732"/>
            <a:ext cx="178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sFTP</a:t>
            </a:r>
            <a:r>
              <a:rPr lang="de-DE" dirty="0"/>
              <a:t> </a:t>
            </a:r>
            <a:r>
              <a:rPr lang="de-DE" dirty="0" err="1"/>
              <a:t>auto</a:t>
            </a:r>
            <a:r>
              <a:rPr lang="de-DE" dirty="0"/>
              <a:t> Import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3A570FF-009C-BAAA-42CE-C5A72B3250A2}"/>
              </a:ext>
            </a:extLst>
          </p:cNvPr>
          <p:cNvSpPr txBox="1"/>
          <p:nvPr/>
        </p:nvSpPr>
        <p:spPr>
          <a:xfrm>
            <a:off x="3730471" y="2324992"/>
            <a:ext cx="2150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Server OS </a:t>
            </a:r>
          </a:p>
          <a:p>
            <a:r>
              <a:rPr lang="de-DE" sz="1100" dirty="0" err="1"/>
              <a:t>Tcpdump</a:t>
            </a:r>
            <a:r>
              <a:rPr lang="de-DE" sz="1100" dirty="0"/>
              <a:t>/</a:t>
            </a:r>
            <a:r>
              <a:rPr lang="de-DE" sz="1100" dirty="0" err="1"/>
              <a:t>ringbuffer</a:t>
            </a:r>
            <a:endParaRPr lang="de-DE" sz="1100" dirty="0"/>
          </a:p>
        </p:txBody>
      </p:sp>
      <p:pic>
        <p:nvPicPr>
          <p:cNvPr id="15" name="Picture 10" descr="Ftp Good Ware Lineal icon">
            <a:extLst>
              <a:ext uri="{FF2B5EF4-FFF2-40B4-BE49-F238E27FC236}">
                <a16:creationId xmlns:a16="http://schemas.microsoft.com/office/drawing/2014/main" id="{D5C50F0D-4B08-6E2C-FA48-F9C556A2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87" y="4395510"/>
            <a:ext cx="555059" cy="5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1F82EB0-78B3-441A-96F8-16728B12533C}"/>
              </a:ext>
            </a:extLst>
          </p:cNvPr>
          <p:cNvSpPr txBox="1"/>
          <p:nvPr/>
        </p:nvSpPr>
        <p:spPr>
          <a:xfrm>
            <a:off x="4247320" y="5553961"/>
            <a:ext cx="21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Drag &amp; </a:t>
            </a:r>
            <a:r>
              <a:rPr lang="de-DE" dirty="0" err="1"/>
              <a:t>drop</a:t>
            </a:r>
            <a:r>
              <a:rPr lang="de-DE" dirty="0"/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C2D74E-3B6E-708E-AF3E-D5333E976947}"/>
              </a:ext>
            </a:extLst>
          </p:cNvPr>
          <p:cNvSpPr txBox="1"/>
          <p:nvPr/>
        </p:nvSpPr>
        <p:spPr>
          <a:xfrm>
            <a:off x="3583921" y="4499720"/>
            <a:ext cx="21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sFTP</a:t>
            </a:r>
            <a:r>
              <a:rPr lang="de-DE" dirty="0"/>
              <a:t> Put </a:t>
            </a:r>
          </a:p>
        </p:txBody>
      </p:sp>
      <p:pic>
        <p:nvPicPr>
          <p:cNvPr id="4116" name="Picture 20" descr="Kostenloser Icon-Download von server | FreeImages">
            <a:extLst>
              <a:ext uri="{FF2B5EF4-FFF2-40B4-BE49-F238E27FC236}">
                <a16:creationId xmlns:a16="http://schemas.microsoft.com/office/drawing/2014/main" id="{81A7C74E-D38A-E8D6-FDA7-B800A2FA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30" y="1177825"/>
            <a:ext cx="1042532" cy="10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AF618DF-F199-7A8F-DC24-243F4C6DFEB5}"/>
              </a:ext>
            </a:extLst>
          </p:cNvPr>
          <p:cNvSpPr txBox="1"/>
          <p:nvPr/>
        </p:nvSpPr>
        <p:spPr>
          <a:xfrm>
            <a:off x="4274363" y="1329759"/>
            <a:ext cx="193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Capture Appliance </a:t>
            </a:r>
          </a:p>
          <a:p>
            <a:r>
              <a:rPr lang="de-DE" dirty="0"/>
              <a:t>API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6067515-B76F-0370-9B8A-3B7DC436BAAD}"/>
              </a:ext>
            </a:extLst>
          </p:cNvPr>
          <p:cNvCxnSpPr/>
          <p:nvPr/>
        </p:nvCxnSpPr>
        <p:spPr>
          <a:xfrm>
            <a:off x="225287" y="4233554"/>
            <a:ext cx="6387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2" name="Picture 26" descr="Work process - Free arrows icons">
            <a:extLst>
              <a:ext uri="{FF2B5EF4-FFF2-40B4-BE49-F238E27FC236}">
                <a16:creationId xmlns:a16="http://schemas.microsoft.com/office/drawing/2014/main" id="{402613E3-E81A-5775-9A91-A2B4666F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2" y="2493993"/>
            <a:ext cx="1266411" cy="12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1210476-1F84-BF0A-F255-3D773204383C}"/>
              </a:ext>
            </a:extLst>
          </p:cNvPr>
          <p:cNvSpPr txBox="1"/>
          <p:nvPr/>
        </p:nvSpPr>
        <p:spPr>
          <a:xfrm>
            <a:off x="8214006" y="1375925"/>
            <a:ext cx="364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Parallel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import</a:t>
            </a:r>
            <a:r>
              <a:rPr lang="de-D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Multiple </a:t>
            </a:r>
            <a:r>
              <a:rPr lang="de-DE" sz="2400" dirty="0" err="1"/>
              <a:t>datasources</a:t>
            </a: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Multiple </a:t>
            </a:r>
            <a:r>
              <a:rPr lang="de-DE" sz="2400" dirty="0" err="1"/>
              <a:t>locations</a:t>
            </a:r>
            <a:r>
              <a:rPr lang="de-DE" sz="2400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C9BEC6-7930-C4F2-039B-3EEB68E47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6003" y="2739712"/>
            <a:ext cx="2984233" cy="32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276C-EC5E-A002-2762-18B4B018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Jalousie, Fenster, Gebäude, draußen enthält.&#10;&#10;KI-generierte Inhalte können fehlerhaft sein.">
            <a:extLst>
              <a:ext uri="{FF2B5EF4-FFF2-40B4-BE49-F238E27FC236}">
                <a16:creationId xmlns:a16="http://schemas.microsoft.com/office/drawing/2014/main" id="{DDA39093-69B0-0A6A-0442-29A382F1F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054"/>
            <a:ext cx="7249532" cy="48835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F89F43-6442-69E3-DD10-EB483F84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937" y="479420"/>
            <a:ext cx="6538126" cy="1509931"/>
          </a:xfrm>
        </p:spPr>
        <p:txBody>
          <a:bodyPr>
            <a:noAutofit/>
          </a:bodyPr>
          <a:lstStyle/>
          <a:p>
            <a:r>
              <a:rPr lang="de-DE" sz="8000" dirty="0" err="1">
                <a:solidFill>
                  <a:schemeClr val="bg1"/>
                </a:solidFill>
              </a:rPr>
              <a:t>inter</a:t>
            </a:r>
            <a:r>
              <a:rPr lang="de-DE" sz="8000" dirty="0">
                <a:solidFill>
                  <a:schemeClr val="bg1"/>
                </a:solidFill>
              </a:rPr>
              <a:t> </a:t>
            </a:r>
            <a:r>
              <a:rPr lang="de-DE" sz="8000" dirty="0">
                <a:solidFill>
                  <a:srgbClr val="FF0000"/>
                </a:solidFill>
              </a:rPr>
              <a:t>V</a:t>
            </a:r>
            <a:r>
              <a:rPr lang="de-DE" sz="8000" dirty="0">
                <a:solidFill>
                  <a:schemeClr val="bg1"/>
                </a:solidFill>
              </a:rPr>
              <a:t>iew</a:t>
            </a:r>
            <a:br>
              <a:rPr lang="de-DE" sz="8000" dirty="0">
                <a:solidFill>
                  <a:schemeClr val="bg1"/>
                </a:solidFill>
              </a:rPr>
            </a:br>
            <a:endParaRPr lang="de-DE" sz="80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B8301D-CE18-3086-994F-22282061B19A}"/>
              </a:ext>
            </a:extLst>
          </p:cNvPr>
          <p:cNvSpPr txBox="1"/>
          <p:nvPr/>
        </p:nvSpPr>
        <p:spPr>
          <a:xfrm>
            <a:off x="-1246665" y="7011570"/>
            <a:ext cx="9733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de-DE" sz="3600" b="1" dirty="0">
                <a:solidFill>
                  <a:schemeClr val="accent4">
                    <a:lumMod val="75000"/>
                  </a:schemeClr>
                </a:solidFill>
              </a:rPr>
              <a:t>Service </a:t>
            </a:r>
            <a:r>
              <a:rPr lang="de-DE" sz="3600" b="1" dirty="0" err="1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de-DE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 algn="ctr"/>
            <a:r>
              <a:rPr lang="de-DE" sz="3600" b="1" dirty="0" err="1">
                <a:solidFill>
                  <a:schemeClr val="accent4">
                    <a:lumMod val="75000"/>
                  </a:schemeClr>
                </a:solidFill>
              </a:rPr>
              <a:t>Correlation</a:t>
            </a:r>
            <a:r>
              <a:rPr lang="de-DE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B3BC8AB-963C-DF11-86D7-1F5C579DABE3}"/>
              </a:ext>
            </a:extLst>
          </p:cNvPr>
          <p:cNvSpPr txBox="1"/>
          <p:nvPr/>
        </p:nvSpPr>
        <p:spPr>
          <a:xfrm>
            <a:off x="1439740" y="1285603"/>
            <a:ext cx="4057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1800" b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de-DE" sz="32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i</a:t>
            </a:r>
            <a:r>
              <a:rPr lang="de-DE" sz="3200" b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nter</a:t>
            </a:r>
            <a:r>
              <a:rPr lang="de-DE" sz="32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3200" dirty="0">
                <a:solidFill>
                  <a:srgbClr val="C00000"/>
                </a:solidFill>
                <a:latin typeface="+mn-lt"/>
              </a:rPr>
              <a:t>V</a:t>
            </a:r>
            <a:r>
              <a:rPr lang="de-DE" sz="32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iew – </a:t>
            </a:r>
            <a:r>
              <a:rPr lang="de-DE" sz="3200" b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between</a:t>
            </a:r>
            <a:r>
              <a:rPr lang="de-DE" sz="32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3200" b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the</a:t>
            </a:r>
            <a:r>
              <a:rPr lang="de-DE" sz="32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3200" b="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layers</a:t>
            </a:r>
            <a:r>
              <a:rPr lang="de-DE" sz="32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de-DE" sz="1800" dirty="0" err="1">
                <a:solidFill>
                  <a:schemeClr val="bg1"/>
                </a:solidFill>
                <a:latin typeface="+mn-lt"/>
              </a:rPr>
              <a:t>Since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 1996 </a:t>
            </a:r>
            <a:endParaRPr lang="de-DE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9AE25A-5C1B-E840-57B6-53ABE31C34CA}"/>
              </a:ext>
            </a:extLst>
          </p:cNvPr>
          <p:cNvSpPr/>
          <p:nvPr/>
        </p:nvSpPr>
        <p:spPr>
          <a:xfrm>
            <a:off x="6943478" y="1495054"/>
            <a:ext cx="5248522" cy="4883525"/>
          </a:xfrm>
          <a:prstGeom prst="rect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Andreas </a:t>
            </a:r>
            <a:r>
              <a:rPr lang="de-DE" sz="2800" dirty="0" err="1">
                <a:solidFill>
                  <a:schemeClr val="tx1"/>
                </a:solidFill>
              </a:rPr>
              <a:t>Died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rich</a:t>
            </a:r>
            <a:endParaRPr lang="de-DE" sz="2800" dirty="0">
              <a:solidFill>
                <a:schemeClr val="tx1"/>
              </a:solidFill>
            </a:endParaRP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CEO/CTO/CFO/CXO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SE / Consultant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… and </a:t>
            </a:r>
            <a:r>
              <a:rPr lang="de-DE" sz="2800" dirty="0" err="1">
                <a:solidFill>
                  <a:schemeClr val="tx1"/>
                </a:solidFill>
              </a:rPr>
              <a:t>office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cleaning</a:t>
            </a:r>
            <a:endParaRPr lang="de-DE" sz="2800" dirty="0">
              <a:solidFill>
                <a:schemeClr val="tx1"/>
              </a:solidFill>
            </a:endParaRPr>
          </a:p>
          <a:p>
            <a:pPr algn="ctr"/>
            <a:r>
              <a:rPr lang="de-DE" sz="2800" dirty="0" err="1">
                <a:solidFill>
                  <a:schemeClr val="tx1"/>
                </a:solidFill>
              </a:rPr>
              <a:t>ad@inets.de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1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EBCB7-8B83-32DD-3859-E1185A4A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52D88-F1A7-60A3-602B-FF664D8C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Scenario </a:t>
            </a:r>
            <a:r>
              <a:rPr lang="de-DE" dirty="0" err="1"/>
              <a:t>parameter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74D6DA-CBE5-335F-7EF6-EC69D262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32" y="989813"/>
            <a:ext cx="5744039" cy="5354319"/>
          </a:xfrm>
        </p:spPr>
        <p:txBody>
          <a:bodyPr>
            <a:normAutofit/>
          </a:bodyPr>
          <a:lstStyle/>
          <a:p>
            <a:r>
              <a:rPr lang="de-DE" sz="2000" dirty="0" err="1"/>
              <a:t>Datasource</a:t>
            </a:r>
            <a:r>
              <a:rPr lang="de-DE" sz="2000" dirty="0"/>
              <a:t> (</a:t>
            </a:r>
            <a:r>
              <a:rPr lang="de-DE" sz="2000" dirty="0" err="1"/>
              <a:t>types</a:t>
            </a:r>
            <a:r>
              <a:rPr lang="de-DE" sz="2000" dirty="0"/>
              <a:t>) </a:t>
            </a:r>
          </a:p>
          <a:p>
            <a:r>
              <a:rPr lang="de-DE" sz="2000" dirty="0"/>
              <a:t>Data </a:t>
            </a:r>
            <a:r>
              <a:rPr lang="de-DE" sz="2000" dirty="0" err="1"/>
              <a:t>processing</a:t>
            </a:r>
            <a:r>
              <a:rPr lang="de-DE" sz="2000" dirty="0"/>
              <a:t> ( </a:t>
            </a:r>
            <a:r>
              <a:rPr lang="de-DE" sz="2000" dirty="0" err="1"/>
              <a:t>monitoring</a:t>
            </a:r>
            <a:r>
              <a:rPr lang="de-DE" sz="2000" dirty="0"/>
              <a:t> / </a:t>
            </a:r>
            <a:r>
              <a:rPr lang="de-DE" sz="2000" dirty="0" err="1"/>
              <a:t>upload</a:t>
            </a:r>
            <a:r>
              <a:rPr lang="de-DE" sz="2000" dirty="0"/>
              <a:t>) </a:t>
            </a:r>
          </a:p>
          <a:p>
            <a:r>
              <a:rPr lang="de-DE" sz="2000" dirty="0"/>
              <a:t>Split </a:t>
            </a:r>
            <a:r>
              <a:rPr lang="de-DE" sz="2000" dirty="0" err="1"/>
              <a:t>by</a:t>
            </a:r>
            <a:r>
              <a:rPr lang="de-DE" sz="2000" dirty="0"/>
              <a:t> (</a:t>
            </a:r>
            <a:r>
              <a:rPr lang="de-DE" sz="2000" dirty="0" err="1"/>
              <a:t>packets,Time</a:t>
            </a:r>
            <a:r>
              <a:rPr lang="de-DE" sz="2000" dirty="0"/>
              <a:t>)</a:t>
            </a:r>
          </a:p>
          <a:p>
            <a:r>
              <a:rPr lang="de-DE" sz="2000" dirty="0"/>
              <a:t>Scenario Filter (BPF/Display </a:t>
            </a:r>
            <a:r>
              <a:rPr lang="de-DE" sz="2000" dirty="0" err="1"/>
              <a:t>filter</a:t>
            </a:r>
            <a:r>
              <a:rPr lang="de-DE" sz="2000" dirty="0"/>
              <a:t>) </a:t>
            </a:r>
          </a:p>
          <a:p>
            <a:r>
              <a:rPr lang="de-DE" sz="2000" dirty="0" err="1"/>
              <a:t>Anomaly</a:t>
            </a:r>
            <a:r>
              <a:rPr lang="de-DE" sz="2000" dirty="0"/>
              <a:t> </a:t>
            </a:r>
            <a:r>
              <a:rPr lang="de-DE" sz="2000" dirty="0" err="1"/>
              <a:t>detection</a:t>
            </a:r>
            <a:r>
              <a:rPr lang="de-DE" sz="2000" dirty="0"/>
              <a:t> </a:t>
            </a:r>
          </a:p>
          <a:p>
            <a:pPr lvl="1"/>
            <a:r>
              <a:rPr lang="de-DE" sz="1600" dirty="0"/>
              <a:t>30 </a:t>
            </a:r>
            <a:r>
              <a:rPr lang="de-DE" sz="1600" dirty="0" err="1"/>
              <a:t>day</a:t>
            </a:r>
            <a:r>
              <a:rPr lang="de-DE" sz="1600" dirty="0"/>
              <a:t> AVG </a:t>
            </a:r>
          </a:p>
          <a:p>
            <a:pPr lvl="1"/>
            <a:r>
              <a:rPr lang="de-DE" sz="1600" dirty="0"/>
              <a:t>Baseline </a:t>
            </a:r>
            <a:r>
              <a:rPr lang="de-DE" sz="1600" dirty="0" err="1"/>
              <a:t>workdays</a:t>
            </a:r>
            <a:endParaRPr lang="de-DE" sz="1600" dirty="0"/>
          </a:p>
          <a:p>
            <a:r>
              <a:rPr lang="de-DE" sz="2000" dirty="0"/>
              <a:t>Profile </a:t>
            </a:r>
          </a:p>
          <a:p>
            <a:r>
              <a:rPr lang="de-DE" sz="2000" dirty="0"/>
              <a:t>Option</a:t>
            </a:r>
          </a:p>
          <a:p>
            <a:pPr lvl="1"/>
            <a:r>
              <a:rPr lang="de-DE" sz="1600" dirty="0"/>
              <a:t>Sub </a:t>
            </a:r>
            <a:r>
              <a:rPr lang="de-DE" sz="1600" dirty="0" err="1"/>
              <a:t>scenarios</a:t>
            </a:r>
            <a:r>
              <a:rPr lang="de-DE" sz="1600" dirty="0"/>
              <a:t> </a:t>
            </a:r>
          </a:p>
          <a:p>
            <a:pPr lvl="1"/>
            <a:r>
              <a:rPr lang="de-DE" sz="1600" dirty="0" err="1"/>
              <a:t>Alerting</a:t>
            </a:r>
            <a:r>
              <a:rPr lang="de-DE" sz="1600" dirty="0"/>
              <a:t> </a:t>
            </a:r>
            <a:r>
              <a:rPr lang="de-DE" sz="1600" dirty="0" err="1"/>
              <a:t>rule</a:t>
            </a:r>
            <a:endParaRPr lang="de-DE" sz="1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EC894C-8C94-F52D-58BF-A0A6D766364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DDC7FB-C425-AE60-E82A-0F0606B6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8" y="822644"/>
            <a:ext cx="5368113" cy="5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19DD2-1238-A667-E2B0-FDE8B82A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F9CD06A-34BD-1FD7-90A2-1024927C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58" y="861254"/>
            <a:ext cx="1594535" cy="17553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368974-88FD-AB66-07F4-1D456AA3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 </a:t>
            </a:r>
            <a:r>
              <a:rPr lang="de-DE" dirty="0" err="1"/>
              <a:t>Structure</a:t>
            </a:r>
            <a:r>
              <a:rPr lang="de-DE" dirty="0"/>
              <a:t> – </a:t>
            </a:r>
            <a:r>
              <a:rPr lang="de-DE" dirty="0" err="1"/>
              <a:t>Metrics</a:t>
            </a:r>
            <a:r>
              <a:rPr lang="de-DE" dirty="0"/>
              <a:t> / </a:t>
            </a:r>
            <a:r>
              <a:rPr lang="de-DE" dirty="0" err="1"/>
              <a:t>Categories</a:t>
            </a:r>
            <a:r>
              <a:rPr lang="de-DE" dirty="0"/>
              <a:t> / Classes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D6BB0-B275-1905-6A41-F93F98042FA9}"/>
              </a:ext>
            </a:extLst>
          </p:cNvPr>
          <p:cNvSpPr/>
          <p:nvPr/>
        </p:nvSpPr>
        <p:spPr>
          <a:xfrm>
            <a:off x="990018" y="2775906"/>
            <a:ext cx="659219" cy="297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52B70B-E4B0-04BD-EAF0-BC69E0B0DA50}"/>
              </a:ext>
            </a:extLst>
          </p:cNvPr>
          <p:cNvSpPr/>
          <p:nvPr/>
        </p:nvSpPr>
        <p:spPr>
          <a:xfrm>
            <a:off x="1032548" y="3583505"/>
            <a:ext cx="978195" cy="5954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Classes</a:t>
            </a:r>
          </a:p>
          <a:p>
            <a:pPr algn="ctr"/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Retrx</a:t>
            </a:r>
            <a:endParaRPr lang="de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BD3619-7EB9-8713-02C2-779F52939A2F}"/>
              </a:ext>
            </a:extLst>
          </p:cNvPr>
          <p:cNvSpPr/>
          <p:nvPr/>
        </p:nvSpPr>
        <p:spPr>
          <a:xfrm>
            <a:off x="1032548" y="4506248"/>
            <a:ext cx="2934584" cy="59542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3000">
                <a:srgbClr val="A7D397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Categories</a:t>
            </a:r>
            <a:r>
              <a:rPr lang="de-DE" sz="2000" dirty="0">
                <a:solidFill>
                  <a:schemeClr val="tx1"/>
                </a:solidFill>
              </a:rPr>
              <a:t> (network)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A0DB88-7EBB-8F59-9DB0-442CE919037C}"/>
              </a:ext>
            </a:extLst>
          </p:cNvPr>
          <p:cNvSpPr/>
          <p:nvPr/>
        </p:nvSpPr>
        <p:spPr>
          <a:xfrm>
            <a:off x="1032548" y="5508113"/>
            <a:ext cx="9346004" cy="595423"/>
          </a:xfrm>
          <a:prstGeom prst="rect">
            <a:avLst/>
          </a:prstGeom>
          <a:gradFill>
            <a:gsLst>
              <a:gs pos="0">
                <a:srgbClr val="FF0000"/>
              </a:gs>
              <a:gs pos="83000">
                <a:srgbClr val="A7D397"/>
              </a:gs>
              <a:gs pos="74000">
                <a:srgbClr val="0070C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Service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9BCF8A-FE85-07FD-21C3-64D354D213FA}"/>
              </a:ext>
            </a:extLst>
          </p:cNvPr>
          <p:cNvSpPr/>
          <p:nvPr/>
        </p:nvSpPr>
        <p:spPr>
          <a:xfrm>
            <a:off x="1223934" y="2880078"/>
            <a:ext cx="659219" cy="297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779F79-1E7C-4E81-7F78-98D038766A66}"/>
              </a:ext>
            </a:extLst>
          </p:cNvPr>
          <p:cNvSpPr/>
          <p:nvPr/>
        </p:nvSpPr>
        <p:spPr>
          <a:xfrm>
            <a:off x="1457851" y="3039327"/>
            <a:ext cx="659219" cy="297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1F6018-FF35-3E55-9BA1-820C6CA5F39C}"/>
              </a:ext>
            </a:extLst>
          </p:cNvPr>
          <p:cNvSpPr/>
          <p:nvPr/>
        </p:nvSpPr>
        <p:spPr>
          <a:xfrm>
            <a:off x="2010743" y="3583505"/>
            <a:ext cx="978195" cy="595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Classes</a:t>
            </a:r>
          </a:p>
          <a:p>
            <a:pPr algn="ctr"/>
            <a:r>
              <a:rPr lang="de-DE" sz="1200" dirty="0"/>
              <a:t>Routing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1AC758C-4547-4FB5-CAC9-50152B43D18C}"/>
              </a:ext>
            </a:extLst>
          </p:cNvPr>
          <p:cNvSpPr/>
          <p:nvPr/>
        </p:nvSpPr>
        <p:spPr>
          <a:xfrm>
            <a:off x="2988937" y="3583504"/>
            <a:ext cx="978195" cy="59542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Classes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315C096-D53F-9705-FD15-24F67790BAD0}"/>
              </a:ext>
            </a:extLst>
          </p:cNvPr>
          <p:cNvSpPr/>
          <p:nvPr/>
        </p:nvSpPr>
        <p:spPr>
          <a:xfrm>
            <a:off x="1819356" y="2415716"/>
            <a:ext cx="659219" cy="2977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90C8870-035D-DF35-C157-76CF4EA176D7}"/>
              </a:ext>
            </a:extLst>
          </p:cNvPr>
          <p:cNvSpPr/>
          <p:nvPr/>
        </p:nvSpPr>
        <p:spPr>
          <a:xfrm>
            <a:off x="2053272" y="2519888"/>
            <a:ext cx="659219" cy="2977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34ED585-2BB8-E263-A438-44DD3B719D2E}"/>
              </a:ext>
            </a:extLst>
          </p:cNvPr>
          <p:cNvSpPr/>
          <p:nvPr/>
        </p:nvSpPr>
        <p:spPr>
          <a:xfrm>
            <a:off x="2287189" y="2679137"/>
            <a:ext cx="659219" cy="2977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DF1D488-AA15-C66F-51E1-AE82C3CD8323}"/>
              </a:ext>
            </a:extLst>
          </p:cNvPr>
          <p:cNvSpPr/>
          <p:nvPr/>
        </p:nvSpPr>
        <p:spPr>
          <a:xfrm>
            <a:off x="2882611" y="2872676"/>
            <a:ext cx="659219" cy="297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7EAD179-8B65-4665-D4DB-BB3E046C1D38}"/>
              </a:ext>
            </a:extLst>
          </p:cNvPr>
          <p:cNvSpPr/>
          <p:nvPr/>
        </p:nvSpPr>
        <p:spPr>
          <a:xfrm>
            <a:off x="3116527" y="2976848"/>
            <a:ext cx="659219" cy="297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D62E054-E626-6C04-11BA-ACC83A681469}"/>
              </a:ext>
            </a:extLst>
          </p:cNvPr>
          <p:cNvSpPr/>
          <p:nvPr/>
        </p:nvSpPr>
        <p:spPr>
          <a:xfrm>
            <a:off x="3350444" y="3136097"/>
            <a:ext cx="659219" cy="297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accent6">
                    <a:lumMod val="75000"/>
                  </a:schemeClr>
                </a:solidFill>
              </a:rPr>
              <a:t>Metrics</a:t>
            </a:r>
            <a:endParaRPr lang="de-DE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FC65416-AF17-4E32-F0DD-EDFBB444A8BB}"/>
              </a:ext>
            </a:extLst>
          </p:cNvPr>
          <p:cNvSpPr/>
          <p:nvPr/>
        </p:nvSpPr>
        <p:spPr>
          <a:xfrm>
            <a:off x="4179781" y="2813474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DE0944C-92EF-0DCE-5679-275262502923}"/>
              </a:ext>
            </a:extLst>
          </p:cNvPr>
          <p:cNvSpPr/>
          <p:nvPr/>
        </p:nvSpPr>
        <p:spPr>
          <a:xfrm>
            <a:off x="4222311" y="3621073"/>
            <a:ext cx="978195" cy="595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Classes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9E4EDBF-1085-224C-3A6B-CAC9063BA1CA}"/>
              </a:ext>
            </a:extLst>
          </p:cNvPr>
          <p:cNvSpPr/>
          <p:nvPr/>
        </p:nvSpPr>
        <p:spPr>
          <a:xfrm>
            <a:off x="4222311" y="4543816"/>
            <a:ext cx="2934584" cy="595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Categories</a:t>
            </a:r>
            <a:r>
              <a:rPr lang="de-DE" sz="2000" dirty="0">
                <a:solidFill>
                  <a:schemeClr val="tx1"/>
                </a:solidFill>
              </a:rPr>
              <a:t> (</a:t>
            </a:r>
            <a:r>
              <a:rPr lang="de-DE" sz="2000" dirty="0" err="1">
                <a:solidFill>
                  <a:schemeClr val="tx1"/>
                </a:solidFill>
              </a:rPr>
              <a:t>Application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E6E0CBA-1ED2-B16C-A0F6-65D628DD7170}"/>
              </a:ext>
            </a:extLst>
          </p:cNvPr>
          <p:cNvSpPr/>
          <p:nvPr/>
        </p:nvSpPr>
        <p:spPr>
          <a:xfrm>
            <a:off x="4413697" y="2917646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A1DA719-E900-20E3-56FA-525E77EDAF6C}"/>
              </a:ext>
            </a:extLst>
          </p:cNvPr>
          <p:cNvSpPr/>
          <p:nvPr/>
        </p:nvSpPr>
        <p:spPr>
          <a:xfrm>
            <a:off x="4647614" y="3076895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54E18A8-B8A9-F499-1C9A-E2D94F625413}"/>
              </a:ext>
            </a:extLst>
          </p:cNvPr>
          <p:cNvSpPr/>
          <p:nvPr/>
        </p:nvSpPr>
        <p:spPr>
          <a:xfrm>
            <a:off x="5200506" y="3621073"/>
            <a:ext cx="978195" cy="595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Classes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SMB2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BD2ECA6-624F-9D5F-BA73-022721017421}"/>
              </a:ext>
            </a:extLst>
          </p:cNvPr>
          <p:cNvSpPr/>
          <p:nvPr/>
        </p:nvSpPr>
        <p:spPr>
          <a:xfrm>
            <a:off x="6178700" y="3621072"/>
            <a:ext cx="978195" cy="595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Classes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D66BA56-D4AC-CAD6-DCAF-D2A3B573DE74}"/>
              </a:ext>
            </a:extLst>
          </p:cNvPr>
          <p:cNvSpPr/>
          <p:nvPr/>
        </p:nvSpPr>
        <p:spPr>
          <a:xfrm>
            <a:off x="5009119" y="2453284"/>
            <a:ext cx="659219" cy="297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9A77D60-9198-521A-7CC4-FC8AE0BA62B5}"/>
              </a:ext>
            </a:extLst>
          </p:cNvPr>
          <p:cNvSpPr/>
          <p:nvPr/>
        </p:nvSpPr>
        <p:spPr>
          <a:xfrm>
            <a:off x="5243035" y="2557456"/>
            <a:ext cx="659219" cy="297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F30FA05-B57F-BD3D-A4DE-678BBB550E62}"/>
              </a:ext>
            </a:extLst>
          </p:cNvPr>
          <p:cNvSpPr/>
          <p:nvPr/>
        </p:nvSpPr>
        <p:spPr>
          <a:xfrm>
            <a:off x="5476952" y="2716705"/>
            <a:ext cx="659219" cy="297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350923D-8B5C-27D2-EFE1-EDD099B2F212}"/>
              </a:ext>
            </a:extLst>
          </p:cNvPr>
          <p:cNvSpPr/>
          <p:nvPr/>
        </p:nvSpPr>
        <p:spPr>
          <a:xfrm>
            <a:off x="6072374" y="2910244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5E516DE-9073-76C7-AAAC-686E629D7953}"/>
              </a:ext>
            </a:extLst>
          </p:cNvPr>
          <p:cNvSpPr/>
          <p:nvPr/>
        </p:nvSpPr>
        <p:spPr>
          <a:xfrm>
            <a:off x="6306290" y="3014416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0B108DC-FEA4-BC89-364E-09EF0A39D991}"/>
              </a:ext>
            </a:extLst>
          </p:cNvPr>
          <p:cNvSpPr/>
          <p:nvPr/>
        </p:nvSpPr>
        <p:spPr>
          <a:xfrm>
            <a:off x="6540207" y="3173665"/>
            <a:ext cx="659219" cy="297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rgbClr val="002060"/>
                </a:solidFill>
              </a:rPr>
              <a:t>Metrics</a:t>
            </a:r>
            <a:endParaRPr lang="de-DE" sz="1050" dirty="0">
              <a:solidFill>
                <a:srgbClr val="002060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A52EFFF-AEF6-8673-5345-28988FFF45AE}"/>
              </a:ext>
            </a:extLst>
          </p:cNvPr>
          <p:cNvSpPr/>
          <p:nvPr/>
        </p:nvSpPr>
        <p:spPr>
          <a:xfrm>
            <a:off x="7401438" y="2813474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C43FB7B-4C74-F85E-F1F4-440E420C4580}"/>
              </a:ext>
            </a:extLst>
          </p:cNvPr>
          <p:cNvSpPr/>
          <p:nvPr/>
        </p:nvSpPr>
        <p:spPr>
          <a:xfrm>
            <a:off x="7443968" y="3621073"/>
            <a:ext cx="978195" cy="5954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Classes</a:t>
            </a:r>
          </a:p>
          <a:p>
            <a:pPr algn="ctr"/>
            <a:r>
              <a:rPr lang="de-DE" sz="1050" dirty="0">
                <a:solidFill>
                  <a:schemeClr val="bg1"/>
                </a:solidFill>
              </a:rPr>
              <a:t>User </a:t>
            </a:r>
            <a:r>
              <a:rPr lang="de-DE" sz="1050" dirty="0" err="1">
                <a:solidFill>
                  <a:schemeClr val="bg1"/>
                </a:solidFill>
              </a:rPr>
              <a:t>defined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146CA22-7890-EB00-EB98-994C84A69EA5}"/>
              </a:ext>
            </a:extLst>
          </p:cNvPr>
          <p:cNvSpPr/>
          <p:nvPr/>
        </p:nvSpPr>
        <p:spPr>
          <a:xfrm>
            <a:off x="7443968" y="4543816"/>
            <a:ext cx="2934584" cy="5954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Categories</a:t>
            </a:r>
            <a:r>
              <a:rPr lang="de-DE" sz="2000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</a:rPr>
              <a:t>user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defined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9BF4EB6-66AF-E6B6-EF18-425C1088A71C}"/>
              </a:ext>
            </a:extLst>
          </p:cNvPr>
          <p:cNvSpPr/>
          <p:nvPr/>
        </p:nvSpPr>
        <p:spPr>
          <a:xfrm>
            <a:off x="7635354" y="2917646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8D270E2-64FB-D20C-45F9-76DD0E600499}"/>
              </a:ext>
            </a:extLst>
          </p:cNvPr>
          <p:cNvSpPr/>
          <p:nvPr/>
        </p:nvSpPr>
        <p:spPr>
          <a:xfrm>
            <a:off x="7869271" y="3076895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04D85C1-6368-4BC7-DD4F-A89AA98F2281}"/>
              </a:ext>
            </a:extLst>
          </p:cNvPr>
          <p:cNvSpPr/>
          <p:nvPr/>
        </p:nvSpPr>
        <p:spPr>
          <a:xfrm>
            <a:off x="8422163" y="3621073"/>
            <a:ext cx="978195" cy="59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Classes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804BF1F-E3F3-654F-FD27-72FBD5BFA93C}"/>
              </a:ext>
            </a:extLst>
          </p:cNvPr>
          <p:cNvSpPr/>
          <p:nvPr/>
        </p:nvSpPr>
        <p:spPr>
          <a:xfrm>
            <a:off x="9400357" y="3621072"/>
            <a:ext cx="978195" cy="5954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Classes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811015F-71E0-6A86-0A4F-8070F9953A06}"/>
              </a:ext>
            </a:extLst>
          </p:cNvPr>
          <p:cNvSpPr/>
          <p:nvPr/>
        </p:nvSpPr>
        <p:spPr>
          <a:xfrm>
            <a:off x="8230776" y="2453284"/>
            <a:ext cx="659219" cy="2977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6647945-2942-B83F-9185-8BD704F20853}"/>
              </a:ext>
            </a:extLst>
          </p:cNvPr>
          <p:cNvSpPr/>
          <p:nvPr/>
        </p:nvSpPr>
        <p:spPr>
          <a:xfrm>
            <a:off x="8464692" y="2557456"/>
            <a:ext cx="659219" cy="2977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524C508-0687-4698-15FB-E35A749CCC98}"/>
              </a:ext>
            </a:extLst>
          </p:cNvPr>
          <p:cNvSpPr/>
          <p:nvPr/>
        </p:nvSpPr>
        <p:spPr>
          <a:xfrm>
            <a:off x="8698609" y="2716705"/>
            <a:ext cx="659219" cy="297711"/>
          </a:xfrm>
          <a:prstGeom prst="rect">
            <a:avLst/>
          </a:prstGeom>
          <a:solidFill>
            <a:srgbClr val="78206E">
              <a:alpha val="76078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5C1B31C-74B0-E9F1-41F1-2FBD3C2FC168}"/>
              </a:ext>
            </a:extLst>
          </p:cNvPr>
          <p:cNvSpPr/>
          <p:nvPr/>
        </p:nvSpPr>
        <p:spPr>
          <a:xfrm>
            <a:off x="9294031" y="2910244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79A54CA-0901-D62D-A40B-97F81EACB54C}"/>
              </a:ext>
            </a:extLst>
          </p:cNvPr>
          <p:cNvSpPr/>
          <p:nvPr/>
        </p:nvSpPr>
        <p:spPr>
          <a:xfrm>
            <a:off x="9527947" y="3014416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6B918E0-A9C8-835F-9885-B70849A80562}"/>
              </a:ext>
            </a:extLst>
          </p:cNvPr>
          <p:cNvSpPr/>
          <p:nvPr/>
        </p:nvSpPr>
        <p:spPr>
          <a:xfrm>
            <a:off x="9761864" y="3173665"/>
            <a:ext cx="659219" cy="297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bg1"/>
                </a:solidFill>
              </a:rPr>
              <a:t>Metrics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47BEC15-A193-F777-099F-C1B094019889}"/>
              </a:ext>
            </a:extLst>
          </p:cNvPr>
          <p:cNvSpPr txBox="1"/>
          <p:nvPr/>
        </p:nvSpPr>
        <p:spPr>
          <a:xfrm>
            <a:off x="220706" y="1181149"/>
            <a:ext cx="972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Organisation Data </a:t>
            </a:r>
            <a:r>
              <a:rPr lang="de-DE" sz="2400" dirty="0" err="1"/>
              <a:t>scheme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many</a:t>
            </a:r>
            <a:r>
              <a:rPr lang="de-DE" sz="2400" dirty="0"/>
              <a:t> potential </a:t>
            </a:r>
            <a:r>
              <a:rPr lang="de-DE" sz="2400" dirty="0" err="1"/>
              <a:t>usecasess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9523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3B4C-CC76-E4FF-FD9B-6BCECAC0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F5FB5-2B8D-E20F-BD2D-73E3233D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Many </a:t>
            </a:r>
            <a:r>
              <a:rPr lang="de-DE" dirty="0" err="1"/>
              <a:t>scenarios</a:t>
            </a:r>
            <a:r>
              <a:rPr lang="de-DE" dirty="0"/>
              <a:t> possible </a:t>
            </a:r>
          </a:p>
        </p:txBody>
      </p:sp>
      <p:pic>
        <p:nvPicPr>
          <p:cNvPr id="6" name="Grafik 5" descr="Ein Bild, das Text, Kreis, Schrift, Logo enthält.&#10;&#10;KI-generierte Inhalte können fehlerhaft sein.">
            <a:extLst>
              <a:ext uri="{FF2B5EF4-FFF2-40B4-BE49-F238E27FC236}">
                <a16:creationId xmlns:a16="http://schemas.microsoft.com/office/drawing/2014/main" id="{5EF51DE1-9A30-7C95-5359-561E95C72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11" y="2008183"/>
            <a:ext cx="3196275" cy="3330506"/>
          </a:xfrm>
          <a:prstGeom prst="rect">
            <a:avLst/>
          </a:prstGeom>
        </p:spPr>
      </p:pic>
      <p:pic>
        <p:nvPicPr>
          <p:cNvPr id="7" name="Grafik 6" descr="Ein Bild, das Text, Kreis, Schrift enthält.&#10;&#10;KI-generierte Inhalte können fehlerhaft sein.">
            <a:extLst>
              <a:ext uri="{FF2B5EF4-FFF2-40B4-BE49-F238E27FC236}">
                <a16:creationId xmlns:a16="http://schemas.microsoft.com/office/drawing/2014/main" id="{9778C197-653B-198E-97EF-0AC64151C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9" y="2122254"/>
            <a:ext cx="3067829" cy="333050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242FBEE-F2C8-7E1C-529E-4826B243B2C0}"/>
              </a:ext>
            </a:extLst>
          </p:cNvPr>
          <p:cNvSpPr txBox="1"/>
          <p:nvPr/>
        </p:nvSpPr>
        <p:spPr>
          <a:xfrm>
            <a:off x="3629030" y="93219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Same Data – different </a:t>
            </a:r>
            <a:r>
              <a:rPr lang="de-DE" sz="2800" b="1" dirty="0" err="1"/>
              <a:t>views</a:t>
            </a:r>
            <a:r>
              <a:rPr lang="de-DE" sz="2800" b="1" dirty="0"/>
              <a:t> </a:t>
            </a: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6622AF-39A5-85DC-B256-677186FF0E4E}"/>
              </a:ext>
            </a:extLst>
          </p:cNvPr>
          <p:cNvSpPr txBox="1"/>
          <p:nvPr/>
        </p:nvSpPr>
        <p:spPr>
          <a:xfrm>
            <a:off x="2624254" y="1814477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Operations</a:t>
            </a:r>
            <a:r>
              <a:rPr lang="de-DE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D153F40-CFDF-8C84-3AA0-481612CB5C44}"/>
              </a:ext>
            </a:extLst>
          </p:cNvPr>
          <p:cNvSpPr txBox="1"/>
          <p:nvPr/>
        </p:nvSpPr>
        <p:spPr>
          <a:xfrm>
            <a:off x="7835590" y="1700406"/>
            <a:ext cx="1642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SLA </a:t>
            </a:r>
          </a:p>
        </p:txBody>
      </p:sp>
    </p:spTree>
    <p:extLst>
      <p:ext uri="{BB962C8B-B14F-4D97-AF65-F5344CB8AC3E}">
        <p14:creationId xmlns:p14="http://schemas.microsoft.com/office/powerpoint/2010/main" val="79745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0B0B-1F04-E325-F0A3-C4CEFC57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07360-9DDC-252F-6930-874AACE0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Metric</a:t>
            </a:r>
            <a:r>
              <a:rPr lang="de-DE" dirty="0"/>
              <a:t> Analysis </a:t>
            </a:r>
            <a:r>
              <a:rPr lang="de-DE" dirty="0" err="1"/>
              <a:t>Profiles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380FE1-EDF7-8D16-EDE3-56B0722E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00" y="835425"/>
            <a:ext cx="5475561" cy="5180005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de-DE" sz="1900" b="1" dirty="0" err="1"/>
              <a:t>Created</a:t>
            </a:r>
            <a:r>
              <a:rPr lang="de-DE" sz="1900" b="1" dirty="0"/>
              <a:t> </a:t>
            </a:r>
            <a:r>
              <a:rPr lang="de-DE" sz="1900" b="1" dirty="0" err="1"/>
              <a:t>based</a:t>
            </a:r>
            <a:r>
              <a:rPr lang="de-DE" sz="1900" b="1" dirty="0"/>
              <a:t> on </a:t>
            </a:r>
            <a:r>
              <a:rPr lang="de-DE" sz="1900" b="1" dirty="0" err="1"/>
              <a:t>use</a:t>
            </a:r>
            <a:r>
              <a:rPr lang="de-DE" sz="1900" b="1" dirty="0"/>
              <a:t> </a:t>
            </a:r>
            <a:r>
              <a:rPr lang="de-DE" sz="1900" b="1" dirty="0" err="1"/>
              <a:t>cases</a:t>
            </a:r>
            <a:endParaRPr lang="de-DE" sz="1900" b="1" dirty="0"/>
          </a:p>
          <a:p>
            <a:r>
              <a:rPr lang="de-DE" sz="1700" dirty="0"/>
              <a:t>Different </a:t>
            </a:r>
            <a:r>
              <a:rPr lang="de-DE" sz="1700" dirty="0" err="1"/>
              <a:t>environments</a:t>
            </a:r>
            <a:r>
              <a:rPr lang="de-DE" sz="1700" dirty="0"/>
              <a:t> </a:t>
            </a:r>
            <a:r>
              <a:rPr lang="de-DE" sz="1700" dirty="0" err="1"/>
              <a:t>require</a:t>
            </a:r>
            <a:r>
              <a:rPr lang="de-DE" sz="1700" dirty="0"/>
              <a:t> different </a:t>
            </a:r>
            <a:r>
              <a:rPr lang="de-DE" sz="1700" dirty="0" err="1"/>
              <a:t>metrics</a:t>
            </a:r>
            <a:br>
              <a:rPr lang="de-DE" dirty="0"/>
            </a:br>
            <a:r>
              <a:rPr lang="de-DE" sz="1500" dirty="0"/>
              <a:t> → VoIP, WAN, Industry, Finance, Web, Office, Telco, SLA, etc.</a:t>
            </a:r>
          </a:p>
          <a:p>
            <a:r>
              <a:rPr lang="de-DE" sz="1600" dirty="0" err="1"/>
              <a:t>Metrics</a:t>
            </a:r>
            <a:r>
              <a:rPr lang="de-DE" sz="1600" dirty="0"/>
              <a:t> </a:t>
            </a:r>
            <a:r>
              <a:rPr lang="de-DE" sz="1600" dirty="0" err="1"/>
              <a:t>must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predefined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Wireshark </a:t>
            </a:r>
            <a:r>
              <a:rPr lang="de-DE" sz="1600" dirty="0" err="1"/>
              <a:t>display</a:t>
            </a:r>
            <a:r>
              <a:rPr lang="de-DE" sz="1600" dirty="0"/>
              <a:t> </a:t>
            </a:r>
            <a:r>
              <a:rPr lang="de-DE" sz="1600" dirty="0" err="1"/>
              <a:t>filters</a:t>
            </a:r>
            <a:endParaRPr lang="de-DE" sz="1600" dirty="0"/>
          </a:p>
          <a:p>
            <a:pPr marL="50800" indent="0">
              <a:buNone/>
            </a:pPr>
            <a:endParaRPr lang="de-DE" sz="1200" dirty="0"/>
          </a:p>
          <a:p>
            <a:pPr marL="50800" indent="0">
              <a:buNone/>
            </a:pPr>
            <a:r>
              <a:rPr lang="de-DE" sz="1900" b="1" dirty="0" err="1"/>
              <a:t>Metrics</a:t>
            </a:r>
            <a:r>
              <a:rPr lang="de-DE" sz="1900" b="1" dirty="0"/>
              <a:t> </a:t>
            </a:r>
            <a:r>
              <a:rPr lang="de-DE" sz="1900" b="1" dirty="0" err="1"/>
              <a:t>aggregated</a:t>
            </a:r>
            <a:r>
              <a:rPr lang="de-DE" sz="1900" b="1" dirty="0"/>
              <a:t> in </a:t>
            </a:r>
            <a:r>
              <a:rPr lang="de-DE" sz="1900" b="1" dirty="0" err="1"/>
              <a:t>profiles</a:t>
            </a:r>
            <a:r>
              <a:rPr lang="de-DE" sz="1900" b="1" dirty="0"/>
              <a:t> </a:t>
            </a:r>
          </a:p>
          <a:p>
            <a:r>
              <a:rPr lang="de-DE" sz="1600" dirty="0" err="1"/>
              <a:t>Grouped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category</a:t>
            </a:r>
            <a:r>
              <a:rPr lang="de-DE" sz="1600" dirty="0"/>
              <a:t>/</a:t>
            </a:r>
            <a:r>
              <a:rPr lang="de-DE" sz="1600" dirty="0" err="1"/>
              <a:t>class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include</a:t>
            </a:r>
            <a:r>
              <a:rPr lang="de-DE" sz="1600" dirty="0"/>
              <a:t> </a:t>
            </a:r>
            <a:r>
              <a:rPr lang="de-DE" sz="1600" dirty="0" err="1"/>
              <a:t>thresholds</a:t>
            </a:r>
            <a:r>
              <a:rPr lang="de-DE" sz="1600" dirty="0"/>
              <a:t> – </a:t>
            </a:r>
          </a:p>
          <a:p>
            <a:pPr lvl="1"/>
            <a:r>
              <a:rPr lang="de-DE" sz="1200" dirty="0"/>
              <a:t>so same </a:t>
            </a:r>
            <a:r>
              <a:rPr lang="de-DE" sz="1200" dirty="0" err="1"/>
              <a:t>metrics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different </a:t>
            </a:r>
            <a:r>
              <a:rPr lang="de-DE" sz="1200" dirty="0" err="1"/>
              <a:t>thresholds</a:t>
            </a:r>
            <a:r>
              <a:rPr lang="de-DE" sz="1200" dirty="0"/>
              <a:t> in different </a:t>
            </a:r>
            <a:r>
              <a:rPr lang="de-DE" sz="1200" dirty="0" err="1"/>
              <a:t>profiles</a:t>
            </a:r>
            <a:r>
              <a:rPr lang="de-DE" sz="1200" dirty="0"/>
              <a:t> – </a:t>
            </a:r>
            <a:r>
              <a:rPr lang="de-DE" sz="1200" dirty="0" err="1"/>
              <a:t>epending</a:t>
            </a:r>
            <a:r>
              <a:rPr lang="de-DE" sz="1200" dirty="0"/>
              <a:t> on </a:t>
            </a:r>
            <a:r>
              <a:rPr lang="de-DE" sz="1200" dirty="0" err="1"/>
              <a:t>usecase</a:t>
            </a:r>
            <a:endParaRPr lang="de-DE" sz="1200" dirty="0"/>
          </a:p>
          <a:p>
            <a:r>
              <a:rPr lang="de-DE" sz="1600" dirty="0"/>
              <a:t>Include </a:t>
            </a:r>
            <a:r>
              <a:rPr lang="de-DE" sz="1600" dirty="0" err="1"/>
              <a:t>Indexing</a:t>
            </a:r>
            <a:r>
              <a:rPr lang="de-DE" sz="1600" dirty="0"/>
              <a:t> </a:t>
            </a:r>
            <a:r>
              <a:rPr lang="de-DE" sz="1600" dirty="0" err="1"/>
              <a:t>config</a:t>
            </a:r>
            <a:r>
              <a:rPr lang="de-DE" sz="1600" dirty="0"/>
              <a:t> </a:t>
            </a:r>
          </a:p>
          <a:p>
            <a:endParaRPr lang="de-DE" sz="1900" dirty="0"/>
          </a:p>
          <a:p>
            <a:pPr marL="50800" indent="0">
              <a:buNone/>
            </a:pPr>
            <a:r>
              <a:rPr lang="de-DE" sz="1900" b="1" dirty="0" err="1"/>
              <a:t>Profiles</a:t>
            </a:r>
            <a:r>
              <a:rPr lang="de-DE" sz="1900" b="1" dirty="0"/>
              <a:t> </a:t>
            </a:r>
            <a:r>
              <a:rPr lang="de-DE" sz="1900" b="1" dirty="0" err="1"/>
              <a:t>are</a:t>
            </a:r>
            <a:r>
              <a:rPr lang="de-DE" sz="1900" b="1" dirty="0"/>
              <a:t> portable</a:t>
            </a:r>
          </a:p>
          <a:p>
            <a:pPr lvl="1"/>
            <a:r>
              <a:rPr lang="de-DE" sz="1700" dirty="0" err="1"/>
              <a:t>Profiles</a:t>
            </a:r>
            <a:r>
              <a:rPr lang="de-DE" sz="1700" dirty="0"/>
              <a:t> </a:t>
            </a:r>
            <a:r>
              <a:rPr lang="de-DE" sz="1700" dirty="0" err="1"/>
              <a:t>can</a:t>
            </a:r>
            <a:r>
              <a:rPr lang="de-DE" sz="1700" dirty="0"/>
              <a:t> </a:t>
            </a:r>
            <a:r>
              <a:rPr lang="de-DE" sz="1700" dirty="0" err="1"/>
              <a:t>be</a:t>
            </a:r>
            <a:r>
              <a:rPr lang="de-DE" sz="1700" dirty="0"/>
              <a:t> </a:t>
            </a:r>
            <a:r>
              <a:rPr lang="de-DE" sz="1700" dirty="0" err="1"/>
              <a:t>exported</a:t>
            </a:r>
            <a:r>
              <a:rPr lang="de-DE" sz="1700" dirty="0"/>
              <a:t>/</a:t>
            </a:r>
            <a:r>
              <a:rPr lang="de-DE" sz="1700" dirty="0" err="1"/>
              <a:t>imported</a:t>
            </a:r>
            <a:endParaRPr lang="de-DE" sz="1700" dirty="0"/>
          </a:p>
          <a:p>
            <a:pPr lvl="1"/>
            <a:r>
              <a:rPr lang="de-DE" sz="1700" dirty="0"/>
              <a:t>Easy </a:t>
            </a:r>
            <a:r>
              <a:rPr lang="de-DE" sz="1700" dirty="0" err="1"/>
              <a:t>to</a:t>
            </a:r>
            <a:r>
              <a:rPr lang="de-DE" sz="1700" dirty="0"/>
              <a:t> </a:t>
            </a:r>
            <a:r>
              <a:rPr lang="de-DE" sz="1700" b="1" dirty="0" err="1"/>
              <a:t>share</a:t>
            </a:r>
            <a:r>
              <a:rPr lang="de-DE" sz="1700" dirty="0"/>
              <a:t>, </a:t>
            </a:r>
            <a:r>
              <a:rPr lang="de-DE" sz="1700" b="1" dirty="0" err="1"/>
              <a:t>reuse</a:t>
            </a:r>
            <a:r>
              <a:rPr lang="de-DE" sz="1700" dirty="0"/>
              <a:t>, and </a:t>
            </a:r>
            <a:r>
              <a:rPr lang="de-DE" sz="1700" b="1" dirty="0" err="1"/>
              <a:t>adapt</a:t>
            </a:r>
            <a:r>
              <a:rPr lang="de-DE" sz="1700" dirty="0"/>
              <a:t> </a:t>
            </a:r>
            <a:r>
              <a:rPr lang="de-DE" sz="1700" dirty="0" err="1"/>
              <a:t>across</a:t>
            </a:r>
            <a:r>
              <a:rPr lang="de-DE" sz="1700" dirty="0"/>
              <a:t> </a:t>
            </a:r>
            <a:r>
              <a:rPr lang="de-DE" sz="1700" dirty="0" err="1"/>
              <a:t>teams</a:t>
            </a:r>
            <a:endParaRPr lang="de-DE" sz="17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317E7F-8CB6-2190-E29E-BB49B7AB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03" t="-299" r="14912" b="299"/>
          <a:stretch>
            <a:fillRect/>
          </a:stretch>
        </p:blipFill>
        <p:spPr>
          <a:xfrm>
            <a:off x="5644061" y="835425"/>
            <a:ext cx="6004770" cy="47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D3EBB-A964-AE09-0F65-AC16529D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A20E-DAD2-F053-C30D-AB2C508C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Create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Metrics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50F8F-44A2-FFBD-79E9-6AED53358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00" y="1342062"/>
            <a:ext cx="6437812" cy="5187149"/>
          </a:xfrm>
        </p:spPr>
        <p:txBody>
          <a:bodyPr>
            <a:normAutofit/>
          </a:bodyPr>
          <a:lstStyle/>
          <a:p>
            <a:r>
              <a:rPr lang="de-DE" sz="2000" dirty="0"/>
              <a:t>Use a </a:t>
            </a:r>
            <a:r>
              <a:rPr lang="de-DE" sz="2000" dirty="0" err="1"/>
              <a:t>custom</a:t>
            </a:r>
            <a:r>
              <a:rPr lang="de-DE" sz="2000" dirty="0"/>
              <a:t> </a:t>
            </a:r>
            <a:r>
              <a:rPr lang="de-DE" sz="2000" b="1" dirty="0" err="1"/>
              <a:t>name</a:t>
            </a:r>
            <a:endParaRPr lang="de-DE" sz="2000" dirty="0"/>
          </a:p>
          <a:p>
            <a:r>
              <a:rPr lang="de-DE" sz="2000" dirty="0" err="1"/>
              <a:t>Assign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an </a:t>
            </a:r>
            <a:r>
              <a:rPr lang="de-DE" sz="2000" dirty="0" err="1"/>
              <a:t>existing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custom</a:t>
            </a:r>
            <a:r>
              <a:rPr lang="de-DE" sz="2000" dirty="0"/>
              <a:t> </a:t>
            </a:r>
            <a:r>
              <a:rPr lang="de-DE" sz="2000" b="1" dirty="0" err="1"/>
              <a:t>category</a:t>
            </a:r>
            <a:r>
              <a:rPr lang="de-DE" sz="2000" dirty="0"/>
              <a:t> (</a:t>
            </a:r>
            <a:r>
              <a:rPr lang="de-DE" sz="2000" dirty="0" err="1"/>
              <a:t>users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create</a:t>
            </a:r>
            <a:r>
              <a:rPr lang="de-DE" sz="2000" dirty="0"/>
              <a:t> </a:t>
            </a:r>
            <a:r>
              <a:rPr lang="de-DE" sz="2000" dirty="0" err="1"/>
              <a:t>categories</a:t>
            </a:r>
            <a:r>
              <a:rPr lang="de-DE" sz="2000" dirty="0"/>
              <a:t>)</a:t>
            </a:r>
          </a:p>
          <a:p>
            <a:r>
              <a:rPr lang="de-DE" sz="2000" b="1" dirty="0"/>
              <a:t>Copy/</a:t>
            </a:r>
            <a:r>
              <a:rPr lang="de-DE" sz="2000" b="1" dirty="0" err="1"/>
              <a:t>paste</a:t>
            </a:r>
            <a:r>
              <a:rPr lang="de-DE" sz="2000" dirty="0"/>
              <a:t> a Wireshark </a:t>
            </a:r>
            <a:r>
              <a:rPr lang="de-DE" sz="2000" dirty="0" err="1"/>
              <a:t>display</a:t>
            </a:r>
            <a:r>
              <a:rPr lang="de-DE" sz="2000" dirty="0"/>
              <a:t> </a:t>
            </a:r>
            <a:r>
              <a:rPr lang="de-DE" sz="2000" dirty="0" err="1"/>
              <a:t>filter</a:t>
            </a:r>
            <a:endParaRPr lang="de-DE" sz="2000" dirty="0"/>
          </a:p>
          <a:p>
            <a:r>
              <a:rPr lang="de-DE" sz="2000" dirty="0"/>
              <a:t>Use </a:t>
            </a:r>
            <a:r>
              <a:rPr lang="de-DE" sz="2000" b="1" dirty="0"/>
              <a:t>%</a:t>
            </a:r>
            <a:r>
              <a:rPr lang="de-DE" sz="2000" dirty="0"/>
              <a:t> </a:t>
            </a:r>
            <a:r>
              <a:rPr lang="de-DE" sz="2000" dirty="0" err="1"/>
              <a:t>as</a:t>
            </a:r>
            <a:r>
              <a:rPr lang="de-DE" sz="2000" dirty="0"/>
              <a:t> a </a:t>
            </a:r>
            <a:r>
              <a:rPr lang="de-DE" sz="2000" dirty="0" err="1"/>
              <a:t>reference</a:t>
            </a:r>
            <a:r>
              <a:rPr lang="de-DE" sz="2000" dirty="0"/>
              <a:t> </a:t>
            </a:r>
            <a:r>
              <a:rPr lang="de-DE" sz="2000" dirty="0" err="1"/>
              <a:t>metric</a:t>
            </a:r>
            <a:r>
              <a:rPr lang="de-DE" sz="2000" dirty="0"/>
              <a:t> (optional)</a:t>
            </a:r>
          </a:p>
          <a:p>
            <a:r>
              <a:rPr lang="de-DE" sz="2000" dirty="0"/>
              <a:t>Select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it's</a:t>
            </a:r>
            <a:r>
              <a:rPr lang="de-DE" sz="2000" dirty="0"/>
              <a:t> a </a:t>
            </a:r>
            <a:r>
              <a:rPr lang="de-DE" sz="2000" b="1" dirty="0" err="1"/>
              <a:t>timing-based</a:t>
            </a:r>
            <a:r>
              <a:rPr lang="de-DE" sz="2000" dirty="0"/>
              <a:t> </a:t>
            </a:r>
            <a:r>
              <a:rPr lang="de-DE" sz="2000" dirty="0" err="1"/>
              <a:t>or</a:t>
            </a:r>
            <a:r>
              <a:rPr lang="de-DE" sz="2000" dirty="0"/>
              <a:t> </a:t>
            </a:r>
            <a:r>
              <a:rPr lang="de-DE" sz="2000" b="1" dirty="0"/>
              <a:t>code-</a:t>
            </a:r>
            <a:r>
              <a:rPr lang="de-DE" sz="2000" b="1" dirty="0" err="1"/>
              <a:t>based</a:t>
            </a:r>
            <a:r>
              <a:rPr lang="de-DE" sz="2000" dirty="0"/>
              <a:t> </a:t>
            </a:r>
            <a:r>
              <a:rPr lang="de-DE" sz="2000" dirty="0" err="1"/>
              <a:t>metric</a:t>
            </a:r>
            <a:endParaRPr lang="de-DE" sz="2000" dirty="0"/>
          </a:p>
          <a:p>
            <a:r>
              <a:rPr lang="de-DE" sz="2000" dirty="0" err="1"/>
              <a:t>Choose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b="1" dirty="0"/>
              <a:t>type</a:t>
            </a:r>
            <a:r>
              <a:rPr lang="de-DE" sz="2000" dirty="0"/>
              <a:t>: Count, AVG, MAX, MIN, SUM</a:t>
            </a:r>
          </a:p>
          <a:p>
            <a:r>
              <a:rPr lang="de-DE" sz="2000" dirty="0"/>
              <a:t>Mark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it's</a:t>
            </a:r>
            <a:r>
              <a:rPr lang="de-DE" sz="2000" dirty="0"/>
              <a:t> relevant </a:t>
            </a:r>
            <a:r>
              <a:rPr lang="de-DE" sz="2000" dirty="0" err="1"/>
              <a:t>for</a:t>
            </a:r>
            <a:r>
              <a:rPr lang="de-DE" sz="2000" dirty="0"/>
              <a:t> </a:t>
            </a:r>
            <a:r>
              <a:rPr lang="de-DE" sz="2000" b="1" dirty="0" err="1"/>
              <a:t>anomaly</a:t>
            </a:r>
            <a:r>
              <a:rPr lang="de-DE" sz="2000" b="1" dirty="0"/>
              <a:t> </a:t>
            </a:r>
            <a:r>
              <a:rPr lang="de-DE" sz="2000" b="1" dirty="0" err="1"/>
              <a:t>detection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72AFE0-038D-F836-A0D8-5723CB703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600" y="808118"/>
            <a:ext cx="3703986" cy="48870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76889D-8399-9F69-337E-E1ACFFF6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306" y="1139942"/>
            <a:ext cx="3181740" cy="53431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083ECA-3372-B17D-D1D9-4DE5EB6F1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756" y="2578798"/>
            <a:ext cx="2473697" cy="765061"/>
          </a:xfrm>
          <a:prstGeom prst="rect">
            <a:avLst/>
          </a:prstGeom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A0325F8A-17CC-F133-C603-E3F807A4CDB4}"/>
              </a:ext>
            </a:extLst>
          </p:cNvPr>
          <p:cNvSpPr/>
          <p:nvPr/>
        </p:nvSpPr>
        <p:spPr>
          <a:xfrm>
            <a:off x="6980862" y="2530147"/>
            <a:ext cx="1129591" cy="4311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00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D8942-7E82-C74D-C883-BB25AB23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 METRICS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9652AE-5720-2862-6A60-9A0D209E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56" y="1478529"/>
            <a:ext cx="3169801" cy="389782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3B5DFA-90C2-2552-B2BD-80096074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797" y="1048430"/>
            <a:ext cx="7296902" cy="5187149"/>
          </a:xfrm>
        </p:spPr>
        <p:txBody>
          <a:bodyPr/>
          <a:lstStyle/>
          <a:p>
            <a:r>
              <a:rPr lang="de-DE" dirty="0"/>
              <a:t>Codes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2"/>
            <a:r>
              <a:rPr lang="de-DE" dirty="0"/>
              <a:t>TLS </a:t>
            </a:r>
            <a:r>
              <a:rPr lang="de-DE" dirty="0" err="1"/>
              <a:t>codes</a:t>
            </a:r>
            <a:endParaRPr lang="de-DE" dirty="0"/>
          </a:p>
          <a:p>
            <a:pPr lvl="2"/>
            <a:r>
              <a:rPr lang="de-DE" dirty="0"/>
              <a:t>http </a:t>
            </a:r>
            <a:r>
              <a:rPr lang="de-DE" dirty="0" err="1"/>
              <a:t>codes</a:t>
            </a:r>
            <a:endParaRPr lang="de-DE" dirty="0"/>
          </a:p>
          <a:p>
            <a:pPr lvl="2"/>
            <a:r>
              <a:rPr lang="de-DE" dirty="0"/>
              <a:t>SMB Codes </a:t>
            </a:r>
          </a:p>
          <a:p>
            <a:pPr lvl="2"/>
            <a:r>
              <a:rPr lang="de-DE" dirty="0"/>
              <a:t>…</a:t>
            </a:r>
          </a:p>
          <a:p>
            <a:pPr lvl="1"/>
            <a:r>
              <a:rPr lang="de-DE" dirty="0"/>
              <a:t>Error </a:t>
            </a:r>
            <a:r>
              <a:rPr lang="de-DE" dirty="0" err="1"/>
              <a:t>codes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Status </a:t>
            </a:r>
            <a:r>
              <a:rPr lang="de-DE" dirty="0" err="1"/>
              <a:t>codes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Conflicts</a:t>
            </a:r>
            <a:r>
              <a:rPr lang="de-DE" dirty="0"/>
              <a:t> </a:t>
            </a:r>
          </a:p>
          <a:p>
            <a:pPr marL="533400" lvl="1" indent="0">
              <a:buNone/>
            </a:pPr>
            <a:endParaRPr lang="de-DE" dirty="0"/>
          </a:p>
          <a:p>
            <a:pPr marL="533400" lvl="1" indent="0">
              <a:buNone/>
            </a:pPr>
            <a:endParaRPr lang="de-DE" dirty="0"/>
          </a:p>
          <a:p>
            <a:pPr marL="533400" lvl="1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53E4BD-FC73-7903-82EF-5BBB7F31F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79" y="2933088"/>
            <a:ext cx="3423619" cy="22581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A3581E-FCA6-DA86-77CC-7FFBACACA626}"/>
              </a:ext>
            </a:extLst>
          </p:cNvPr>
          <p:cNvSpPr txBox="1"/>
          <p:nvPr/>
        </p:nvSpPr>
        <p:spPr>
          <a:xfrm>
            <a:off x="4675360" y="2510644"/>
            <a:ext cx="28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chemeClr val="accent4">
                    <a:lumMod val="50000"/>
                  </a:schemeClr>
                </a:solidFill>
              </a:rPr>
              <a:t>Example</a:t>
            </a:r>
            <a:r>
              <a:rPr lang="de-DE" sz="1800" b="1" dirty="0">
                <a:solidFill>
                  <a:schemeClr val="accent4">
                    <a:lumMod val="50000"/>
                  </a:schemeClr>
                </a:solidFill>
              </a:rPr>
              <a:t> SMB2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3FF050-4F10-AC9F-6065-E5CC24E52E2D}"/>
              </a:ext>
            </a:extLst>
          </p:cNvPr>
          <p:cNvSpPr txBox="1"/>
          <p:nvPr/>
        </p:nvSpPr>
        <p:spPr>
          <a:xfrm>
            <a:off x="4349260" y="5564526"/>
            <a:ext cx="773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 indent="0">
              <a:buNone/>
            </a:pPr>
            <a:r>
              <a:rPr lang="de-DE" sz="2000" dirty="0"/>
              <a:t>Every </a:t>
            </a:r>
            <a:r>
              <a:rPr lang="de-DE" sz="2000" dirty="0" err="1"/>
              <a:t>special</a:t>
            </a:r>
            <a:r>
              <a:rPr lang="de-DE" sz="2000" dirty="0"/>
              <a:t> code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become</a:t>
            </a:r>
            <a:r>
              <a:rPr lang="de-DE" sz="2000" dirty="0"/>
              <a:t> a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dirty="0" err="1"/>
              <a:t>monitoring</a:t>
            </a:r>
            <a:r>
              <a:rPr lang="de-DE" sz="2000" dirty="0"/>
              <a:t> </a:t>
            </a:r>
            <a:r>
              <a:rPr lang="de-DE" sz="2000" dirty="0" err="1"/>
              <a:t>metric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744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F858C-6CB7-D63B-21F3-5BA2F303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Indexing</a:t>
            </a:r>
            <a:r>
              <a:rPr lang="de-DE" dirty="0">
                <a:solidFill>
                  <a:srgbClr val="FF0000"/>
                </a:solidFill>
              </a:rPr>
              <a:t> –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why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raw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data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not </a:t>
            </a:r>
            <a:r>
              <a:rPr lang="de-DE" dirty="0" err="1">
                <a:solidFill>
                  <a:srgbClr val="FF0000"/>
                </a:solidFill>
              </a:rPr>
              <a:t>enough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DB3DC2-13ED-598C-3145-DE5D027D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6794"/>
            <a:ext cx="10515600" cy="5187149"/>
          </a:xfrm>
        </p:spPr>
        <p:txBody>
          <a:bodyPr>
            <a:normAutofit fontScale="92500" lnSpcReduction="10000"/>
          </a:bodyPr>
          <a:lstStyle/>
          <a:p>
            <a:pPr marL="533400" lvl="1" indent="0">
              <a:buNone/>
            </a:pPr>
            <a:r>
              <a:rPr lang="de-DE" sz="2000" b="1" dirty="0" err="1"/>
              <a:t>How</a:t>
            </a:r>
            <a:r>
              <a:rPr lang="de-DE" sz="2000" b="1" dirty="0"/>
              <a:t> such </a:t>
            </a:r>
            <a:r>
              <a:rPr lang="de-DE" sz="2000" b="1" dirty="0" err="1"/>
              <a:t>incredible</a:t>
            </a:r>
            <a:r>
              <a:rPr lang="de-DE" sz="2000" b="1" dirty="0"/>
              <a:t> </a:t>
            </a:r>
            <a:r>
              <a:rPr lang="de-DE" sz="2000" b="1" dirty="0" err="1"/>
              <a:t>complex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can</a:t>
            </a:r>
            <a:r>
              <a:rPr lang="de-DE" sz="2000" b="1" dirty="0"/>
              <a:t>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readable</a:t>
            </a:r>
            <a:r>
              <a:rPr lang="de-DE" sz="2000" b="1" dirty="0"/>
              <a:t> -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anyone</a:t>
            </a:r>
            <a:r>
              <a:rPr lang="de-DE" sz="2000" b="1" dirty="0"/>
              <a:t> ? 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User </a:t>
            </a:r>
            <a:r>
              <a:rPr lang="de-DE" sz="2000" dirty="0" err="1"/>
              <a:t>can‘t</a:t>
            </a:r>
            <a:r>
              <a:rPr lang="de-DE" sz="2000" dirty="0"/>
              <a:t> and </a:t>
            </a:r>
            <a:r>
              <a:rPr lang="de-DE" sz="2000" dirty="0" err="1"/>
              <a:t>should</a:t>
            </a:r>
            <a:r>
              <a:rPr lang="de-DE" sz="2000" dirty="0"/>
              <a:t> not </a:t>
            </a:r>
            <a:r>
              <a:rPr lang="de-DE" sz="2000" dirty="0" err="1"/>
              <a:t>know</a:t>
            </a:r>
            <a:r>
              <a:rPr lang="de-DE" sz="2000" dirty="0"/>
              <a:t> all </a:t>
            </a:r>
            <a:r>
              <a:rPr lang="de-DE" sz="2000" dirty="0" err="1"/>
              <a:t>metrics</a:t>
            </a:r>
            <a:r>
              <a:rPr lang="de-DE" sz="2000" dirty="0"/>
              <a:t> </a:t>
            </a:r>
          </a:p>
          <a:p>
            <a:pPr lvl="1"/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usable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Non-Shark-engineers</a:t>
            </a:r>
          </a:p>
          <a:p>
            <a:pPr lvl="1"/>
            <a:endParaRPr lang="de-DE" sz="2000" dirty="0"/>
          </a:p>
          <a:p>
            <a:r>
              <a:rPr lang="de-DE" b="1" dirty="0" err="1">
                <a:solidFill>
                  <a:srgbClr val="00B050"/>
                </a:solidFill>
              </a:rPr>
              <a:t>Indexing</a:t>
            </a:r>
            <a:r>
              <a:rPr lang="de-DE" b="1" dirty="0">
                <a:solidFill>
                  <a:srgbClr val="00B050"/>
                </a:solidFill>
              </a:rPr>
              <a:t> !!!</a:t>
            </a:r>
          </a:p>
          <a:p>
            <a:pPr lvl="1"/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status</a:t>
            </a:r>
            <a:r>
              <a:rPr lang="de-DE" dirty="0"/>
              <a:t>“ –</a:t>
            </a:r>
          </a:p>
          <a:p>
            <a:pPr lvl="2"/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, </a:t>
            </a:r>
            <a:r>
              <a:rPr lang="de-DE" dirty="0" err="1"/>
              <a:t>classes</a:t>
            </a:r>
            <a:r>
              <a:rPr lang="de-DE" dirty="0"/>
              <a:t>, </a:t>
            </a:r>
            <a:r>
              <a:rPr lang="de-DE" dirty="0" err="1"/>
              <a:t>categories</a:t>
            </a:r>
            <a:r>
              <a:rPr lang="de-DE" dirty="0"/>
              <a:t>, </a:t>
            </a:r>
            <a:r>
              <a:rPr lang="de-DE" dirty="0" err="1"/>
              <a:t>sessions</a:t>
            </a:r>
            <a:r>
              <a:rPr lang="de-DE" dirty="0"/>
              <a:t>… </a:t>
            </a:r>
          </a:p>
          <a:p>
            <a:pPr lvl="2"/>
            <a:r>
              <a:rPr lang="de-DE" dirty="0"/>
              <a:t>and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</a:p>
          <a:p>
            <a:pPr marL="558800" lvl="1" indent="0">
              <a:buNone/>
            </a:pPr>
            <a:endParaRPr lang="de-DE" dirty="0"/>
          </a:p>
          <a:p>
            <a:pPr marL="558800" lvl="1" indent="0">
              <a:buNone/>
            </a:pPr>
            <a:r>
              <a:rPr lang="de-DE" dirty="0"/>
              <a:t>This </a:t>
            </a:r>
            <a:r>
              <a:rPr lang="de-DE" dirty="0" err="1"/>
              <a:t>lets</a:t>
            </a:r>
            <a:r>
              <a:rPr lang="de-DE" dirty="0"/>
              <a:t> User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Wether</a:t>
            </a:r>
            <a:r>
              <a:rPr lang="de-DE" dirty="0"/>
              <a:t> a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impacted</a:t>
            </a:r>
            <a:endParaRPr lang="de-DE" dirty="0"/>
          </a:p>
          <a:p>
            <a:pPr lvl="2"/>
            <a:r>
              <a:rPr lang="de-DE" dirty="0"/>
              <a:t>Critical </a:t>
            </a:r>
            <a:r>
              <a:rPr lang="de-DE" dirty="0" err="1"/>
              <a:t>section</a:t>
            </a:r>
            <a:r>
              <a:rPr lang="de-DE" dirty="0"/>
              <a:t> / </a:t>
            </a:r>
            <a:r>
              <a:rPr lang="de-DE" dirty="0" err="1"/>
              <a:t>category</a:t>
            </a:r>
            <a:r>
              <a:rPr lang="de-DE" dirty="0"/>
              <a:t>, </a:t>
            </a:r>
            <a:r>
              <a:rPr lang="de-DE" dirty="0" err="1"/>
              <a:t>responsibilty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deepest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And .. </a:t>
            </a:r>
            <a:r>
              <a:rPr lang="de-DE" dirty="0" err="1"/>
              <a:t>rown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Session </a:t>
            </a:r>
            <a:r>
              <a:rPr lang="de-DE" dirty="0" err="1"/>
              <a:t>level</a:t>
            </a:r>
            <a:r>
              <a:rPr lang="de-DE" dirty="0"/>
              <a:t> – </a:t>
            </a:r>
          </a:p>
          <a:p>
            <a:pPr lvl="3"/>
            <a:r>
              <a:rPr lang="de-DE" dirty="0"/>
              <a:t>Who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causing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24D479-E3AC-89CC-1084-B78446A91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88" y="4919009"/>
            <a:ext cx="4376854" cy="9421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404812-50BB-D5D1-192D-F48B03D8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75" y="3531229"/>
            <a:ext cx="1569512" cy="17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8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EA725-6964-9D35-9C2E-E106CDF4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Indexing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F6C838-FEE1-10D4-35C5-7B17073A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34" y="1624398"/>
            <a:ext cx="5554921" cy="384295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4B59299-388B-F4CC-BE2E-4062CB923A6B}"/>
              </a:ext>
            </a:extLst>
          </p:cNvPr>
          <p:cNvSpPr txBox="1"/>
          <p:nvPr/>
        </p:nvSpPr>
        <p:spPr>
          <a:xfrm>
            <a:off x="393404" y="1520456"/>
            <a:ext cx="57025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Just a </a:t>
            </a:r>
            <a:r>
              <a:rPr lang="de-DE" sz="2400" b="1" dirty="0" err="1"/>
              <a:t>default</a:t>
            </a:r>
            <a:r>
              <a:rPr lang="de-DE" sz="2400" b="1" dirty="0"/>
              <a:t> ? </a:t>
            </a:r>
          </a:p>
          <a:p>
            <a:r>
              <a:rPr lang="de-DE" sz="2400" dirty="0"/>
              <a:t>1 </a:t>
            </a:r>
            <a:r>
              <a:rPr lang="de-DE" sz="2400" dirty="0" err="1"/>
              <a:t>retransmission</a:t>
            </a:r>
            <a:r>
              <a:rPr lang="de-DE" sz="2400" dirty="0"/>
              <a:t> – </a:t>
            </a:r>
            <a:r>
              <a:rPr lang="de-DE" sz="2400" dirty="0" err="1"/>
              <a:t>or</a:t>
            </a:r>
            <a:r>
              <a:rPr lang="de-DE" sz="2400" dirty="0"/>
              <a:t> 1 </a:t>
            </a:r>
            <a:r>
              <a:rPr lang="de-DE" sz="2400" dirty="0" err="1"/>
              <a:t>Brutforce</a:t>
            </a:r>
            <a:r>
              <a:rPr lang="de-DE" sz="2400" dirty="0"/>
              <a:t> </a:t>
            </a:r>
            <a:r>
              <a:rPr lang="de-DE" sz="2400" dirty="0" err="1"/>
              <a:t>Attack</a:t>
            </a:r>
            <a:r>
              <a:rPr lang="de-DE" sz="2400" dirty="0"/>
              <a:t> </a:t>
            </a:r>
          </a:p>
          <a:p>
            <a:r>
              <a:rPr lang="de-DE" sz="2400" dirty="0"/>
              <a:t>- Same ?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Config</a:t>
            </a:r>
            <a:r>
              <a:rPr lang="de-DE" sz="2400" dirty="0"/>
              <a:t> and </a:t>
            </a:r>
            <a:r>
              <a:rPr lang="de-DE" sz="2400" dirty="0" err="1"/>
              <a:t>Selectable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metric</a:t>
            </a:r>
            <a:r>
              <a:rPr lang="de-DE" sz="2400" dirty="0"/>
              <a:t> 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Default Index </a:t>
            </a:r>
            <a:r>
              <a:rPr lang="de-DE" sz="2400" dirty="0" err="1"/>
              <a:t>is</a:t>
            </a:r>
            <a:r>
              <a:rPr lang="de-DE" sz="2400" dirty="0"/>
              <a:t> 100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Loss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quality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reducing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index</a:t>
            </a:r>
            <a:r>
              <a:rPr lang="de-DE" sz="2400" dirty="0"/>
              <a:t> </a:t>
            </a:r>
            <a:r>
              <a:rPr lang="de-DE" sz="2400" dirty="0" err="1"/>
              <a:t>factor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Can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chnged</a:t>
            </a:r>
            <a:r>
              <a:rPr lang="de-DE" sz="2400" dirty="0"/>
              <a:t> – </a:t>
            </a:r>
            <a:r>
              <a:rPr lang="de-DE" sz="2400" dirty="0" err="1"/>
              <a:t>from</a:t>
            </a:r>
            <a:r>
              <a:rPr lang="de-DE" sz="2400" dirty="0"/>
              <a:t> 0.00001 </a:t>
            </a:r>
            <a:r>
              <a:rPr lang="de-DE" sz="2400" dirty="0" err="1"/>
              <a:t>to</a:t>
            </a:r>
            <a:r>
              <a:rPr lang="de-DE" sz="2400" dirty="0"/>
              <a:t> 1000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0364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A1441-4A8B-D3AA-EDC5-8695C5975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5D6646E-B6C2-3617-1498-FD9CE10B4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81" y="747396"/>
            <a:ext cx="4881065" cy="55379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47B68C-E917-60F4-2632-CB0D96B5EBA1}"/>
              </a:ext>
            </a:extLst>
          </p:cNvPr>
          <p:cNvSpPr/>
          <p:nvPr/>
        </p:nvSpPr>
        <p:spPr>
          <a:xfrm>
            <a:off x="5232576" y="1307999"/>
            <a:ext cx="4631473" cy="4713249"/>
          </a:xfrm>
          <a:prstGeom prst="ellipse">
            <a:avLst/>
          </a:prstGeom>
          <a:solidFill>
            <a:srgbClr val="F2F2F2">
              <a:alpha val="56078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62DF69-9787-8250-F586-5AFCC86C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-17564"/>
            <a:ext cx="10515600" cy="1325563"/>
          </a:xfrm>
        </p:spPr>
        <p:txBody>
          <a:bodyPr/>
          <a:lstStyle/>
          <a:p>
            <a:r>
              <a:rPr lang="de-DE" sz="4400" dirty="0" err="1">
                <a:solidFill>
                  <a:srgbClr val="156082"/>
                </a:solidFill>
              </a:rPr>
              <a:t>Indexing</a:t>
            </a:r>
            <a:r>
              <a:rPr lang="de-DE" sz="4400" dirty="0">
                <a:solidFill>
                  <a:srgbClr val="156082"/>
                </a:solidFill>
              </a:rPr>
              <a:t> </a:t>
            </a:r>
            <a:r>
              <a:rPr lang="de-DE" sz="4400" dirty="0" err="1">
                <a:solidFill>
                  <a:srgbClr val="156082"/>
                </a:solidFill>
              </a:rPr>
              <a:t>helps</a:t>
            </a:r>
            <a:r>
              <a:rPr lang="de-DE" sz="4400" dirty="0">
                <a:solidFill>
                  <a:srgbClr val="156082"/>
                </a:solidFill>
              </a:rPr>
              <a:t>  </a:t>
            </a:r>
            <a:br>
              <a:rPr lang="de-DE" sz="4400" dirty="0">
                <a:solidFill>
                  <a:srgbClr val="156082"/>
                </a:solidFill>
              </a:rPr>
            </a:br>
            <a:r>
              <a:rPr lang="de-DE" sz="1800" dirty="0" err="1">
                <a:solidFill>
                  <a:srgbClr val="156082"/>
                </a:solidFill>
              </a:rPr>
              <a:t>for</a:t>
            </a:r>
            <a:r>
              <a:rPr lang="de-DE" sz="1800" dirty="0">
                <a:solidFill>
                  <a:srgbClr val="156082"/>
                </a:solidFill>
              </a:rPr>
              <a:t> </a:t>
            </a:r>
            <a:r>
              <a:rPr lang="de-DE" sz="1800" dirty="0" err="1">
                <a:solidFill>
                  <a:srgbClr val="156082"/>
                </a:solidFill>
              </a:rPr>
              <a:t>various</a:t>
            </a:r>
            <a:r>
              <a:rPr lang="de-DE" sz="1800" dirty="0">
                <a:solidFill>
                  <a:srgbClr val="156082"/>
                </a:solidFill>
              </a:rPr>
              <a:t> </a:t>
            </a:r>
            <a:r>
              <a:rPr lang="de-DE" sz="1800" dirty="0" err="1">
                <a:solidFill>
                  <a:srgbClr val="156082"/>
                </a:solidFill>
              </a:rPr>
              <a:t>user</a:t>
            </a:r>
            <a:r>
              <a:rPr lang="de-DE" sz="1800" dirty="0">
                <a:solidFill>
                  <a:srgbClr val="156082"/>
                </a:solidFill>
              </a:rPr>
              <a:t> </a:t>
            </a:r>
            <a:r>
              <a:rPr lang="de-DE" sz="1800" dirty="0" err="1">
                <a:solidFill>
                  <a:srgbClr val="156082"/>
                </a:solidFill>
              </a:rPr>
              <a:t>levels</a:t>
            </a:r>
            <a:r>
              <a:rPr lang="de-DE" sz="1800" dirty="0">
                <a:solidFill>
                  <a:srgbClr val="156082"/>
                </a:solidFill>
              </a:rPr>
              <a:t> </a:t>
            </a:r>
            <a:endParaRPr lang="de-DE" sz="4400" dirty="0">
              <a:solidFill>
                <a:srgbClr val="156082"/>
              </a:solidFill>
            </a:endParaRPr>
          </a:p>
        </p:txBody>
      </p:sp>
      <p:sp>
        <p:nvSpPr>
          <p:cNvPr id="15" name="Ovale Legende 14">
            <a:extLst>
              <a:ext uri="{FF2B5EF4-FFF2-40B4-BE49-F238E27FC236}">
                <a16:creationId xmlns:a16="http://schemas.microsoft.com/office/drawing/2014/main" id="{28170303-306F-D976-2AA9-D8DE0580CB45}"/>
              </a:ext>
            </a:extLst>
          </p:cNvPr>
          <p:cNvSpPr/>
          <p:nvPr/>
        </p:nvSpPr>
        <p:spPr>
          <a:xfrm>
            <a:off x="2137098" y="1284984"/>
            <a:ext cx="2219241" cy="886996"/>
          </a:xfrm>
          <a:prstGeom prst="wedgeEllipseCallout">
            <a:avLst>
              <a:gd name="adj1" fmla="val -62225"/>
              <a:gd name="adj2" fmla="val 435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Service </a:t>
            </a:r>
            <a:r>
              <a:rPr lang="de-DE" sz="1600" dirty="0" err="1">
                <a:solidFill>
                  <a:schemeClr val="tx1"/>
                </a:solidFill>
              </a:rPr>
              <a:t>quality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low</a:t>
            </a:r>
            <a:r>
              <a:rPr lang="de-DE" sz="1600" dirty="0">
                <a:solidFill>
                  <a:schemeClr val="tx1"/>
                </a:solidFill>
              </a:rPr>
              <a:t> - </a:t>
            </a:r>
            <a:r>
              <a:rPr lang="de-DE" sz="1600" b="1" dirty="0">
                <a:solidFill>
                  <a:schemeClr val="tx1"/>
                </a:solidFill>
              </a:rPr>
              <a:t>83 % !!</a:t>
            </a:r>
          </a:p>
        </p:txBody>
      </p:sp>
      <p:sp>
        <p:nvSpPr>
          <p:cNvPr id="17" name="Ovale Legende 16">
            <a:extLst>
              <a:ext uri="{FF2B5EF4-FFF2-40B4-BE49-F238E27FC236}">
                <a16:creationId xmlns:a16="http://schemas.microsoft.com/office/drawing/2014/main" id="{F6646B20-5864-111B-53C9-CFA49FF6169B}"/>
              </a:ext>
            </a:extLst>
          </p:cNvPr>
          <p:cNvSpPr/>
          <p:nvPr/>
        </p:nvSpPr>
        <p:spPr>
          <a:xfrm>
            <a:off x="2736114" y="2272066"/>
            <a:ext cx="2380232" cy="725937"/>
          </a:xfrm>
          <a:prstGeom prst="wedgeEllipseCallout">
            <a:avLst>
              <a:gd name="adj1" fmla="val -62225"/>
              <a:gd name="adj2" fmla="val 435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2F2F2"/>
                </a:solidFill>
              </a:rPr>
              <a:t>Yes – </a:t>
            </a:r>
            <a:r>
              <a:rPr lang="de-DE" sz="1400" dirty="0" err="1">
                <a:solidFill>
                  <a:srgbClr val="F2F2F2"/>
                </a:solidFill>
              </a:rPr>
              <a:t>we</a:t>
            </a:r>
            <a:r>
              <a:rPr lang="de-DE" sz="1400" dirty="0">
                <a:solidFill>
                  <a:srgbClr val="F2F2F2"/>
                </a:solidFill>
              </a:rPr>
              <a:t> </a:t>
            </a:r>
            <a:r>
              <a:rPr lang="de-DE" sz="1400" dirty="0" err="1">
                <a:solidFill>
                  <a:srgbClr val="F2F2F2"/>
                </a:solidFill>
              </a:rPr>
              <a:t>have</a:t>
            </a:r>
            <a:r>
              <a:rPr lang="de-DE" sz="1400" dirty="0">
                <a:solidFill>
                  <a:srgbClr val="F2F2F2"/>
                </a:solidFill>
              </a:rPr>
              <a:t> network </a:t>
            </a:r>
            <a:r>
              <a:rPr lang="de-DE" sz="1400" dirty="0" err="1">
                <a:solidFill>
                  <a:srgbClr val="F2F2F2"/>
                </a:solidFill>
              </a:rPr>
              <a:t>problem</a:t>
            </a:r>
            <a:r>
              <a:rPr lang="de-DE" sz="1400" dirty="0">
                <a:solidFill>
                  <a:srgbClr val="F2F2F2"/>
                </a:solidFill>
              </a:rPr>
              <a:t> </a:t>
            </a:r>
            <a:r>
              <a:rPr lang="de-DE" sz="1400" dirty="0" err="1">
                <a:solidFill>
                  <a:srgbClr val="F2F2F2"/>
                </a:solidFill>
              </a:rPr>
              <a:t>now</a:t>
            </a:r>
            <a:r>
              <a:rPr lang="de-DE" sz="1400" dirty="0">
                <a:solidFill>
                  <a:srgbClr val="F2F2F2"/>
                </a:solidFill>
              </a:rPr>
              <a:t> !</a:t>
            </a:r>
          </a:p>
        </p:txBody>
      </p:sp>
      <p:sp>
        <p:nvSpPr>
          <p:cNvPr id="18" name="Ovale Legende 17">
            <a:extLst>
              <a:ext uri="{FF2B5EF4-FFF2-40B4-BE49-F238E27FC236}">
                <a16:creationId xmlns:a16="http://schemas.microsoft.com/office/drawing/2014/main" id="{EDFCBDDC-C224-D646-69CB-25543BA73B30}"/>
              </a:ext>
            </a:extLst>
          </p:cNvPr>
          <p:cNvSpPr/>
          <p:nvPr/>
        </p:nvSpPr>
        <p:spPr>
          <a:xfrm>
            <a:off x="3246719" y="3013340"/>
            <a:ext cx="2380232" cy="792244"/>
          </a:xfrm>
          <a:prstGeom prst="wedgeEllipseCallout">
            <a:avLst>
              <a:gd name="adj1" fmla="val -62669"/>
              <a:gd name="adj2" fmla="val 5568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Load  &amp; </a:t>
            </a:r>
            <a:r>
              <a:rPr lang="de-DE" sz="1200" dirty="0" err="1">
                <a:solidFill>
                  <a:schemeClr val="tx1"/>
                </a:solidFill>
              </a:rPr>
              <a:t>routing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is</a:t>
            </a:r>
            <a:r>
              <a:rPr lang="de-DE" sz="1200" dirty="0">
                <a:solidFill>
                  <a:schemeClr val="tx1"/>
                </a:solidFill>
              </a:rPr>
              <a:t> ok – </a:t>
            </a:r>
            <a:r>
              <a:rPr lang="de-DE" sz="1200" dirty="0" err="1">
                <a:solidFill>
                  <a:schemeClr val="tx1"/>
                </a:solidFill>
              </a:rPr>
              <a:t>we</a:t>
            </a:r>
            <a:r>
              <a:rPr lang="de-DE" sz="1200" dirty="0">
                <a:solidFill>
                  <a:schemeClr val="tx1"/>
                </a:solidFill>
              </a:rPr>
              <a:t> check </a:t>
            </a:r>
            <a:r>
              <a:rPr lang="de-DE" sz="1200" dirty="0" err="1">
                <a:solidFill>
                  <a:schemeClr val="tx1"/>
                </a:solidFill>
              </a:rPr>
              <a:t>deeeper</a:t>
            </a:r>
            <a:r>
              <a:rPr lang="de-DE" sz="1200" dirty="0">
                <a:solidFill>
                  <a:schemeClr val="tx1"/>
                </a:solidFill>
              </a:rPr>
              <a:t> !</a:t>
            </a:r>
          </a:p>
        </p:txBody>
      </p:sp>
      <p:pic>
        <p:nvPicPr>
          <p:cNvPr id="1026" name="Picture 2" descr="CTO icon PNG and SVG Vector Free Download">
            <a:extLst>
              <a:ext uri="{FF2B5EF4-FFF2-40B4-BE49-F238E27FC236}">
                <a16:creationId xmlns:a16="http://schemas.microsoft.com/office/drawing/2014/main" id="{2DBA2CCA-5797-4578-862E-2D096E3F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" y="1558505"/>
            <a:ext cx="898867" cy="10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kills - Free people icons">
            <a:extLst>
              <a:ext uri="{FF2B5EF4-FFF2-40B4-BE49-F238E27FC236}">
                <a16:creationId xmlns:a16="http://schemas.microsoft.com/office/drawing/2014/main" id="{8E1D1BE7-4C73-CC7A-3865-C93436A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21" y="2790328"/>
            <a:ext cx="792244" cy="7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41487CD-81B5-3F1F-CDFA-44BE1A967F10}"/>
              </a:ext>
            </a:extLst>
          </p:cNvPr>
          <p:cNvSpPr txBox="1"/>
          <p:nvPr/>
        </p:nvSpPr>
        <p:spPr>
          <a:xfrm>
            <a:off x="598120" y="3020619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/>
              <a:t>Service </a:t>
            </a:r>
          </a:p>
          <a:p>
            <a:pPr algn="ctr"/>
            <a:r>
              <a:rPr lang="de-DE" sz="1100" dirty="0"/>
              <a:t>Management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A53E84-8641-283E-2CD9-847AC65B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1409" y="3595485"/>
            <a:ext cx="758120" cy="107680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FC97629-3114-2D55-9D95-CA6D6EE0BBB0}"/>
              </a:ext>
            </a:extLst>
          </p:cNvPr>
          <p:cNvSpPr txBox="1"/>
          <p:nvPr/>
        </p:nvSpPr>
        <p:spPr>
          <a:xfrm>
            <a:off x="1409298" y="4446873"/>
            <a:ext cx="18864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Network </a:t>
            </a:r>
          </a:p>
          <a:p>
            <a:pPr algn="ctr"/>
            <a:r>
              <a:rPr lang="de-DE" sz="1200" dirty="0" err="1"/>
              <a:t>management</a:t>
            </a:r>
            <a:endParaRPr lang="de-DE" sz="12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030C834-B6DF-FC01-CAA5-6B9E08475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70469" y="4566856"/>
            <a:ext cx="952500" cy="11811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33A289D-0FFB-A899-E91C-27396FA70247}"/>
              </a:ext>
            </a:extLst>
          </p:cNvPr>
          <p:cNvSpPr/>
          <p:nvPr/>
        </p:nvSpPr>
        <p:spPr>
          <a:xfrm>
            <a:off x="2508181" y="5452122"/>
            <a:ext cx="1301962" cy="36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Network </a:t>
            </a:r>
            <a:r>
              <a:rPr lang="de-DE" sz="1200" dirty="0" err="1">
                <a:solidFill>
                  <a:schemeClr val="tx1"/>
                </a:solidFill>
              </a:rPr>
              <a:t>Operations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Ovale Legende 18">
            <a:extLst>
              <a:ext uri="{FF2B5EF4-FFF2-40B4-BE49-F238E27FC236}">
                <a16:creationId xmlns:a16="http://schemas.microsoft.com/office/drawing/2014/main" id="{9DF64DD7-360F-C886-87FF-6FCBA02B0A17}"/>
              </a:ext>
            </a:extLst>
          </p:cNvPr>
          <p:cNvSpPr/>
          <p:nvPr/>
        </p:nvSpPr>
        <p:spPr>
          <a:xfrm>
            <a:off x="3965165" y="4184240"/>
            <a:ext cx="1936024" cy="792244"/>
          </a:xfrm>
          <a:prstGeom prst="wedgeEllipseCallout">
            <a:avLst>
              <a:gd name="adj1" fmla="val -74238"/>
              <a:gd name="adj2" fmla="val 432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high </a:t>
            </a:r>
            <a:r>
              <a:rPr lang="de-DE" sz="1100" dirty="0" err="1">
                <a:solidFill>
                  <a:schemeClr val="bg1"/>
                </a:solidFill>
              </a:rPr>
              <a:t>Packetloss</a:t>
            </a:r>
            <a:r>
              <a:rPr lang="de-DE" sz="1100" dirty="0">
                <a:solidFill>
                  <a:schemeClr val="bg1"/>
                </a:solidFill>
              </a:rPr>
              <a:t> –  </a:t>
            </a:r>
            <a:r>
              <a:rPr lang="de-DE" sz="1100" dirty="0" err="1">
                <a:solidFill>
                  <a:schemeClr val="bg1"/>
                </a:solidFill>
              </a:rPr>
              <a:t>session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timeout</a:t>
            </a:r>
            <a:endParaRPr lang="de-DE" sz="1100" dirty="0">
              <a:solidFill>
                <a:schemeClr val="bg1"/>
              </a:solidFill>
            </a:endParaRP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Route </a:t>
            </a:r>
            <a:r>
              <a:rPr lang="de-DE" sz="1100" dirty="0" err="1">
                <a:solidFill>
                  <a:schemeClr val="bg1"/>
                </a:solidFill>
              </a:rPr>
              <a:t>changes</a:t>
            </a:r>
            <a:r>
              <a:rPr lang="de-DE" sz="1100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de-DE" sz="1100" dirty="0">
                <a:solidFill>
                  <a:schemeClr val="bg1"/>
                </a:solidFill>
              </a:rPr>
              <a:t>WAN </a:t>
            </a:r>
            <a:r>
              <a:rPr lang="de-DE" sz="1100" dirty="0" err="1">
                <a:solidFill>
                  <a:schemeClr val="bg1"/>
                </a:solidFill>
              </a:rPr>
              <a:t>provider</a:t>
            </a:r>
            <a:r>
              <a:rPr lang="de-DE" sz="1100" dirty="0">
                <a:solidFill>
                  <a:schemeClr val="bg1"/>
                </a:solidFill>
              </a:rPr>
              <a:t>  !!! </a:t>
            </a:r>
          </a:p>
        </p:txBody>
      </p:sp>
    </p:spTree>
    <p:extLst>
      <p:ext uri="{BB962C8B-B14F-4D97-AF65-F5344CB8AC3E}">
        <p14:creationId xmlns:p14="http://schemas.microsoft.com/office/powerpoint/2010/main" val="1185216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97A5-E921-A779-C403-41C1F491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4F6E3-DF29-756B-CA89-B311EC93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Status, </a:t>
            </a:r>
            <a:r>
              <a:rPr lang="de-DE" dirty="0" err="1"/>
              <a:t>Metrics</a:t>
            </a:r>
            <a:r>
              <a:rPr lang="de-DE" dirty="0"/>
              <a:t> – and Sessions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8B7631-56BD-86A8-FAD7-467D405A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22" y="723537"/>
            <a:ext cx="5408827" cy="15562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0588DE-5CFC-17C1-D108-7DFED202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366" y="2430220"/>
            <a:ext cx="4151180" cy="13528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683039-47D9-FF1B-233E-A2E107CE7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66" y="3874976"/>
            <a:ext cx="4095951" cy="13528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6EEC9FC-2A47-259E-6754-5F7BE62A26BD}"/>
              </a:ext>
            </a:extLst>
          </p:cNvPr>
          <p:cNvSpPr txBox="1"/>
          <p:nvPr/>
        </p:nvSpPr>
        <p:spPr>
          <a:xfrm>
            <a:off x="531341" y="1248032"/>
            <a:ext cx="27061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Top Level 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C000"/>
                </a:solidFill>
              </a:rPr>
              <a:t>Health 88%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Most </a:t>
            </a:r>
            <a:r>
              <a:rPr lang="de-DE" sz="1800" dirty="0" err="1"/>
              <a:t>crititcal</a:t>
            </a:r>
            <a:r>
              <a:rPr lang="de-DE" sz="1800" dirty="0"/>
              <a:t>:  </a:t>
            </a:r>
            <a:r>
              <a:rPr lang="de-DE" sz="1800" dirty="0" err="1"/>
              <a:t>security</a:t>
            </a:r>
            <a:endParaRPr lang="de-DE" sz="18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6EA097-7B86-D1C4-A424-7B621EAD1A36}"/>
              </a:ext>
            </a:extLst>
          </p:cNvPr>
          <p:cNvSpPr txBox="1"/>
          <p:nvPr/>
        </p:nvSpPr>
        <p:spPr>
          <a:xfrm>
            <a:off x="531341" y="2733217"/>
            <a:ext cx="29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Security </a:t>
            </a:r>
            <a:r>
              <a:rPr lang="de-DE" b="1" dirty="0"/>
              <a:t>Drill down 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Most </a:t>
            </a:r>
            <a:r>
              <a:rPr lang="de-DE" sz="1800" dirty="0" err="1"/>
              <a:t>critical</a:t>
            </a:r>
            <a:r>
              <a:rPr lang="de-DE" sz="1800" dirty="0"/>
              <a:t> – Class </a:t>
            </a:r>
            <a:r>
              <a:rPr lang="de-DE" sz="1800" b="1" dirty="0"/>
              <a:t>VAR</a:t>
            </a:r>
            <a:r>
              <a:rPr lang="de-DE" sz="1800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AA0614-D69C-2738-7261-1A015BF00937}"/>
              </a:ext>
            </a:extLst>
          </p:cNvPr>
          <p:cNvSpPr txBox="1"/>
          <p:nvPr/>
        </p:nvSpPr>
        <p:spPr>
          <a:xfrm>
            <a:off x="531340" y="4043551"/>
            <a:ext cx="477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/>
              <a:t>SecVar</a:t>
            </a:r>
            <a:r>
              <a:rPr lang="de-DE" b="1" dirty="0"/>
              <a:t> Drill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High Peak SSH </a:t>
            </a:r>
            <a:r>
              <a:rPr lang="de-DE" sz="1800" dirty="0" err="1"/>
              <a:t>BrutForce</a:t>
            </a:r>
            <a:r>
              <a:rPr lang="de-DE" sz="1800" dirty="0"/>
              <a:t> </a:t>
            </a:r>
            <a:r>
              <a:rPr lang="de-DE" sz="1800" dirty="0" err="1"/>
              <a:t>Attack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-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attackers</a:t>
            </a:r>
            <a:r>
              <a:rPr lang="de-DE" sz="1800" dirty="0"/>
              <a:t> and </a:t>
            </a:r>
            <a:r>
              <a:rPr lang="de-DE" sz="1800" dirty="0" err="1"/>
              <a:t>affected</a:t>
            </a:r>
            <a:r>
              <a:rPr lang="de-DE" sz="1800" dirty="0"/>
              <a:t> </a:t>
            </a:r>
            <a:r>
              <a:rPr lang="de-DE" sz="1800" dirty="0" err="1"/>
              <a:t>systems</a:t>
            </a:r>
            <a:endParaRPr lang="de-DE" sz="1800" dirty="0"/>
          </a:p>
          <a:p>
            <a:r>
              <a:rPr lang="de-DE" sz="1800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CDF9310-C8ED-96FE-9A25-0B25C75B4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917" y="5519712"/>
            <a:ext cx="7772400" cy="9448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8C28BC-C4F4-1653-E840-9E8C9D4FB7E0}"/>
              </a:ext>
            </a:extLst>
          </p:cNvPr>
          <p:cNvSpPr/>
          <p:nvPr/>
        </p:nvSpPr>
        <p:spPr>
          <a:xfrm>
            <a:off x="5609967" y="1743553"/>
            <a:ext cx="691979" cy="4435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7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A67EA-C99B-FF71-D20B-DC9DAE67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Do </a:t>
            </a:r>
            <a:r>
              <a:rPr lang="de-DE" sz="2800" dirty="0" err="1">
                <a:solidFill>
                  <a:schemeClr val="bg1"/>
                </a:solidFill>
              </a:rPr>
              <a:t>we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need</a:t>
            </a:r>
            <a:r>
              <a:rPr lang="de-DE" sz="2800" dirty="0">
                <a:solidFill>
                  <a:schemeClr val="bg1"/>
                </a:solidFill>
              </a:rPr>
              <a:t> DPA </a:t>
            </a:r>
            <a:r>
              <a:rPr lang="de-DE" sz="2800" dirty="0" err="1">
                <a:solidFill>
                  <a:schemeClr val="bg1"/>
                </a:solidFill>
              </a:rPr>
              <a:t>Montoring</a:t>
            </a:r>
            <a:r>
              <a:rPr lang="de-DE" sz="2800" dirty="0">
                <a:solidFill>
                  <a:schemeClr val="bg1"/>
                </a:solidFill>
              </a:rPr>
              <a:t> ?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C5BC3C8-6420-CAE8-E537-F0939AAF277C}"/>
              </a:ext>
            </a:extLst>
          </p:cNvPr>
          <p:cNvSpPr txBox="1">
            <a:spLocks/>
          </p:cNvSpPr>
          <p:nvPr/>
        </p:nvSpPr>
        <p:spPr>
          <a:xfrm>
            <a:off x="376236" y="793742"/>
            <a:ext cx="11683684" cy="231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indent="0">
              <a:buFont typeface="Lucida Sans"/>
              <a:buNone/>
            </a:pPr>
            <a:r>
              <a:rPr lang="de-DE" sz="2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Many </a:t>
            </a:r>
            <a:r>
              <a:rPr lang="de-DE" sz="2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of</a:t>
            </a:r>
            <a:r>
              <a:rPr lang="de-DE" sz="2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de-DE" sz="2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many</a:t>
            </a:r>
            <a:r>
              <a:rPr lang="de-DE" sz="2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packet </a:t>
            </a:r>
            <a:r>
              <a:rPr lang="de-DE" sz="2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analysis</a:t>
            </a:r>
            <a:r>
              <a:rPr lang="de-DE" sz="2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de-DE" sz="26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projects</a:t>
            </a:r>
            <a:r>
              <a:rPr lang="de-DE" sz="26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endParaRPr lang="de-DE" sz="1900" b="1" dirty="0">
              <a:solidFill>
                <a:schemeClr val="accent4">
                  <a:lumMod val="75000"/>
                </a:schemeClr>
              </a:solidFill>
              <a:latin typeface="Lucida Sans" panose="020B0602030504020204" pitchFamily="34" charset="77"/>
            </a:endParaRPr>
          </a:p>
          <a:p>
            <a:r>
              <a:rPr lang="de-DE" sz="2000" b="1" dirty="0">
                <a:solidFill>
                  <a:srgbClr val="C00000"/>
                </a:solidFill>
                <a:latin typeface="Lucida Sans" panose="020B0602030504020204" pitchFamily="34" charset="77"/>
              </a:rPr>
              <a:t>User </a:t>
            </a:r>
            <a:r>
              <a:rPr lang="de-DE" sz="2000" b="1" dirty="0" err="1">
                <a:solidFill>
                  <a:srgbClr val="C00000"/>
                </a:solidFill>
                <a:latin typeface="Lucida Sans" panose="020B0602030504020204" pitchFamily="34" charset="77"/>
              </a:rPr>
              <a:t>complain</a:t>
            </a:r>
            <a:r>
              <a:rPr lang="de-DE" sz="2000" b="1" dirty="0">
                <a:solidFill>
                  <a:srgbClr val="C00000"/>
                </a:solidFill>
                <a:latin typeface="Lucida Sans" panose="020B0602030504020204" pitchFamily="34" charset="77"/>
              </a:rPr>
              <a:t>:  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"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77"/>
              </a:rPr>
              <a:t>S-o-m-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77"/>
              </a:rPr>
              <a:t>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77"/>
              </a:rPr>
              <a:t>-t-i-m-</a:t>
            </a:r>
            <a:r>
              <a:rPr lang="de-DE" sz="1800" b="1" dirty="0" err="1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77"/>
              </a:rPr>
              <a:t>e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77"/>
              </a:rPr>
              <a:t>-s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🫥 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…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it's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slow …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service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no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response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session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hanging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...“ ;(</a:t>
            </a:r>
          </a:p>
          <a:p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Existing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packet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monitoring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–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some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hundred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metrics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– not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detected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issues</a:t>
            </a:r>
            <a:endParaRPr lang="de-DE" sz="1800" b="1" dirty="0">
              <a:solidFill>
                <a:schemeClr val="accent4">
                  <a:lumMod val="75000"/>
                </a:schemeClr>
              </a:solidFill>
              <a:latin typeface="Lucida Sans" panose="020B0602030504020204" pitchFamily="34" charset="77"/>
            </a:endParaRPr>
          </a:p>
          <a:p>
            <a:pPr marL="0" indent="0">
              <a:buFont typeface="Lucida Sans"/>
              <a:buNone/>
            </a:pP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	</a:t>
            </a:r>
          </a:p>
          <a:p>
            <a:pPr marL="0" indent="0">
              <a:buFont typeface="Lucida Sans"/>
              <a:buNone/>
            </a:pPr>
            <a:endParaRPr lang="de-DE" sz="1800" b="1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2F2CA8-8B84-9A4F-E360-DF7AAF6E504B}"/>
              </a:ext>
            </a:extLst>
          </p:cNvPr>
          <p:cNvSpPr txBox="1"/>
          <p:nvPr/>
        </p:nvSpPr>
        <p:spPr>
          <a:xfrm>
            <a:off x="997802" y="5602750"/>
            <a:ext cx="1054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I WANTED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clear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: 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77"/>
              </a:rPr>
              <a:t>….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77"/>
              </a:rPr>
              <a:t>wireshark-deep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77"/>
              </a:rPr>
              <a:t> packet Monitoring !!!! </a:t>
            </a:r>
          </a:p>
          <a:p>
            <a:pPr algn="ctr"/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Auto-Analysis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of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many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pcap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files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–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using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all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known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metrics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and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display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filters</a:t>
            </a:r>
            <a:endParaRPr lang="de-DE" sz="1800" b="1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E17489-C235-A4B2-1540-799C2D54A036}"/>
              </a:ext>
            </a:extLst>
          </p:cNvPr>
          <p:cNvSpPr txBox="1"/>
          <p:nvPr/>
        </p:nvSpPr>
        <p:spPr>
          <a:xfrm>
            <a:off x="6096000" y="0"/>
            <a:ext cx="10335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0" dirty="0">
                <a:solidFill>
                  <a:schemeClr val="accent4">
                    <a:lumMod val="75000"/>
                  </a:schemeClr>
                </a:solidFill>
              </a:rPr>
              <a:t>My Experience</a:t>
            </a:r>
            <a:r>
              <a:rPr lang="de-DE" sz="3200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de-DE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927D2C-F975-ECE4-F73F-B30FF3197C2F}"/>
              </a:ext>
            </a:extLst>
          </p:cNvPr>
          <p:cNvSpPr txBox="1"/>
          <p:nvPr/>
        </p:nvSpPr>
        <p:spPr>
          <a:xfrm>
            <a:off x="5343757" y="2467320"/>
            <a:ext cx="64187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Lucida Sans"/>
              <a:buNone/>
            </a:pP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So </a:t>
            </a:r>
            <a:r>
              <a:rPr lang="de-DE" sz="28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what</a:t>
            </a: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de-DE" sz="28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to</a:t>
            </a: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do ? – </a:t>
            </a:r>
            <a:r>
              <a:rPr lang="de-DE" sz="28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we</a:t>
            </a: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all </a:t>
            </a:r>
            <a:r>
              <a:rPr lang="de-DE" sz="2800" b="1" dirty="0" err="1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know</a:t>
            </a:r>
            <a:r>
              <a:rPr lang="de-DE" sz="2800" b="1" dirty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77"/>
              </a:rPr>
              <a:t> .-.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2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days</a:t>
            </a: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data</a:t>
            </a: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-&gt; 200 PCAP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files</a:t>
            </a: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Wireshark -&gt; 5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days</a:t>
            </a: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of</a:t>
            </a:r>
            <a:r>
              <a:rPr lang="de-DE" sz="24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digging</a:t>
            </a:r>
            <a:endParaRPr lang="de-DE" sz="2400" dirty="0">
              <a:solidFill>
                <a:schemeClr val="tx1"/>
              </a:solidFill>
              <a:latin typeface="Lucida Sans" panose="020B0602030504020204" pitchFamily="34" charset="77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and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because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many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packets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were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filtered</a:t>
            </a:r>
            <a:r>
              <a:rPr lang="de-DE" sz="1800" b="1" dirty="0">
                <a:solidFill>
                  <a:schemeClr val="tx1"/>
                </a:solidFill>
                <a:latin typeface="Lucida Sans" panose="020B0602030504020204" pitchFamily="34" charset="77"/>
              </a:rPr>
              <a:t> out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, a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lot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important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data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was lost ;( and real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cause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not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detected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– but just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Lucida Sans" panose="020B0602030504020204" pitchFamily="34" charset="77"/>
              </a:rPr>
              <a:t>effect</a:t>
            </a:r>
            <a:r>
              <a:rPr lang="de-DE" sz="1800" dirty="0">
                <a:solidFill>
                  <a:schemeClr val="tx1"/>
                </a:solidFill>
                <a:latin typeface="Lucida Sans" panose="020B0602030504020204" pitchFamily="34" charset="77"/>
              </a:rPr>
              <a:t> </a:t>
            </a:r>
          </a:p>
          <a:p>
            <a:endParaRPr lang="de-DE" sz="1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3DCE8B-7758-3D32-0756-08363FB29D47}"/>
              </a:ext>
            </a:extLst>
          </p:cNvPr>
          <p:cNvSpPr txBox="1"/>
          <p:nvPr/>
        </p:nvSpPr>
        <p:spPr>
          <a:xfrm>
            <a:off x="5842194" y="4813610"/>
            <a:ext cx="39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Lucida Sans" panose="020B0602030504020204" pitchFamily="34" charset="77"/>
              </a:rPr>
              <a:t>… and … I am </a:t>
            </a:r>
            <a:r>
              <a:rPr lang="de-DE" sz="2400" b="1" dirty="0" err="1">
                <a:solidFill>
                  <a:schemeClr val="tx1"/>
                </a:solidFill>
                <a:latin typeface="Lucida Sans" panose="020B0602030504020204" pitchFamily="34" charset="77"/>
              </a:rPr>
              <a:t>lazy</a:t>
            </a:r>
            <a:r>
              <a:rPr lang="de-DE" sz="2400" b="1" dirty="0">
                <a:solidFill>
                  <a:schemeClr val="tx1"/>
                </a:solidFill>
                <a:latin typeface="Lucida Sans" panose="020B0602030504020204" pitchFamily="34" charset="77"/>
              </a:rPr>
              <a:t> 🙃</a:t>
            </a:r>
          </a:p>
          <a:p>
            <a:endParaRPr lang="de-DE" sz="2400" dirty="0"/>
          </a:p>
        </p:txBody>
      </p:sp>
      <p:pic>
        <p:nvPicPr>
          <p:cNvPr id="8" name="Grafik 7" descr="Ein Bild, das Menschliches Gesicht, Screenshot, Person, Mann enthält.&#10;&#10;KI-generierte Inhalte können fehlerhaft sein.">
            <a:extLst>
              <a:ext uri="{FF2B5EF4-FFF2-40B4-BE49-F238E27FC236}">
                <a16:creationId xmlns:a16="http://schemas.microsoft.com/office/drawing/2014/main" id="{288B6833-2703-A54E-EA37-A08D679D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6" y="2467320"/>
            <a:ext cx="4603651" cy="31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8A9C1-E14D-37F2-36F6-FD58D15BB7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de-DE" dirty="0"/>
              <a:t>Demo Sharkmon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A4B314-9776-C894-D5E4-FC021A6CC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Different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Area </a:t>
            </a:r>
            <a:r>
              <a:rPr lang="de-DE" dirty="0" err="1"/>
              <a:t>charts</a:t>
            </a:r>
            <a:endParaRPr lang="de-DE" dirty="0"/>
          </a:p>
          <a:p>
            <a:pPr lvl="1"/>
            <a:r>
              <a:rPr lang="de-DE" dirty="0"/>
              <a:t>Raw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dashboards</a:t>
            </a:r>
            <a:endParaRPr lang="de-DE" dirty="0"/>
          </a:p>
          <a:p>
            <a:pPr lvl="1"/>
            <a:r>
              <a:rPr lang="de-DE" dirty="0" err="1"/>
              <a:t>Incidents</a:t>
            </a:r>
            <a:r>
              <a:rPr lang="de-DE" dirty="0"/>
              <a:t> and </a:t>
            </a:r>
            <a:r>
              <a:rPr lang="de-DE" dirty="0" err="1"/>
              <a:t>anomaly</a:t>
            </a:r>
            <a:endParaRPr lang="de-DE" dirty="0"/>
          </a:p>
          <a:p>
            <a:pPr lvl="1"/>
            <a:r>
              <a:rPr lang="de-DE" dirty="0" err="1"/>
              <a:t>Categories</a:t>
            </a:r>
            <a:r>
              <a:rPr lang="de-DE" dirty="0"/>
              <a:t> and </a:t>
            </a:r>
            <a:r>
              <a:rPr lang="de-DE" dirty="0" err="1"/>
              <a:t>classes</a:t>
            </a:r>
            <a:endParaRPr lang="de-DE" dirty="0"/>
          </a:p>
          <a:p>
            <a:pPr lvl="1"/>
            <a:r>
              <a:rPr lang="de-DE" dirty="0" err="1"/>
              <a:t>Tables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Session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benefit</a:t>
            </a:r>
            <a:r>
              <a:rPr lang="de-DE" dirty="0"/>
              <a:t> :!</a:t>
            </a:r>
          </a:p>
          <a:p>
            <a:pPr lvl="2"/>
            <a:r>
              <a:rPr lang="de-DE" dirty="0"/>
              <a:t>Quick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Precise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Understanding .. </a:t>
            </a:r>
          </a:p>
          <a:p>
            <a:pPr marL="1016000" lvl="2" indent="0">
              <a:buNone/>
            </a:pPr>
            <a:r>
              <a:rPr lang="de-DE" dirty="0"/>
              <a:t>Demo links </a:t>
            </a:r>
          </a:p>
          <a:p>
            <a:pPr marL="1016000" lvl="2" indent="0">
              <a:buNone/>
            </a:pPr>
            <a:r>
              <a:rPr lang="de-DE" dirty="0"/>
              <a:t>https://sharkx-01.sharkmon.net/#</a:t>
            </a:r>
            <a:r>
              <a:rPr lang="de-DE" dirty="0" err="1"/>
              <a:t>reports</a:t>
            </a:r>
            <a:r>
              <a:rPr lang="de-DE" dirty="0"/>
              <a:t>/</a:t>
            </a:r>
            <a:r>
              <a:rPr lang="de-DE" dirty="0" err="1"/>
              <a:t>autotrace</a:t>
            </a:r>
            <a:r>
              <a:rPr lang="de-DE" dirty="0"/>
              <a:t>/</a:t>
            </a:r>
            <a:r>
              <a:rPr lang="de-DE" dirty="0" err="1"/>
              <a:t>dashboard?from</a:t>
            </a:r>
            <a:r>
              <a:rPr lang="de-DE" dirty="0"/>
              <a:t>=15.03.2025+00%3A00&amp;to=29.03.2025+00%3A00&amp;id=151&amp;category=5&amp;class=34</a:t>
            </a:r>
          </a:p>
        </p:txBody>
      </p:sp>
    </p:spTree>
    <p:extLst>
      <p:ext uri="{BB962C8B-B14F-4D97-AF65-F5344CB8AC3E}">
        <p14:creationId xmlns:p14="http://schemas.microsoft.com/office/powerpoint/2010/main" val="1871665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6D28-9F09-8531-54DF-27DA7436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E5039-AA69-5068-11FC-9B3A4362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0" y="77825"/>
            <a:ext cx="8162100" cy="750077"/>
          </a:xfrm>
        </p:spPr>
        <p:txBody>
          <a:bodyPr/>
          <a:lstStyle/>
          <a:p>
            <a:r>
              <a:rPr lang="de-DE" dirty="0"/>
              <a:t>Processing Challenge at </a:t>
            </a:r>
            <a:r>
              <a:rPr lang="de-DE" dirty="0" err="1"/>
              <a:t>Scale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FC8540-C57A-1312-BB46-55714FB228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82502" y="755238"/>
            <a:ext cx="8304028" cy="750077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Performance </a:t>
            </a:r>
            <a:r>
              <a:rPr lang="de-DE" sz="2000" b="1" dirty="0">
                <a:solidFill>
                  <a:schemeClr val="tx1"/>
                </a:solidFill>
              </a:rPr>
              <a:t>– </a:t>
            </a:r>
            <a:r>
              <a:rPr lang="de-DE" sz="2000" b="1" dirty="0" err="1">
                <a:solidFill>
                  <a:schemeClr val="tx1"/>
                </a:solidFill>
              </a:rPr>
              <a:t>let‘s</a:t>
            </a:r>
            <a:r>
              <a:rPr lang="de-DE" sz="2000" b="1" dirty="0">
                <a:solidFill>
                  <a:schemeClr val="tx1"/>
                </a:solidFill>
              </a:rPr>
              <a:t> check 10 </a:t>
            </a:r>
            <a:r>
              <a:rPr lang="de-DE" sz="2000" b="1" dirty="0" err="1">
                <a:solidFill>
                  <a:schemeClr val="tx1"/>
                </a:solidFill>
              </a:rPr>
              <a:t>Gbps</a:t>
            </a:r>
            <a:r>
              <a:rPr lang="de-DE" sz="2000" b="1" dirty="0">
                <a:solidFill>
                  <a:schemeClr val="tx1"/>
                </a:solidFill>
              </a:rPr>
              <a:t> Data Stream 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9B39DC-DA1C-8680-11E3-A37E0F0C7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9955" y="1784516"/>
            <a:ext cx="11442253" cy="177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 indent="0">
              <a:buNone/>
            </a:pP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Single </a:t>
            </a:r>
            <a:r>
              <a:rPr lang="de-DE" sz="2000" b="1" dirty="0" err="1">
                <a:solidFill>
                  <a:schemeClr val="accent4">
                    <a:lumMod val="75000"/>
                  </a:schemeClr>
                </a:solidFill>
              </a:rPr>
              <a:t>thread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4">
                    <a:lumMod val="75000"/>
                  </a:schemeClr>
                </a:solidFill>
              </a:rPr>
              <a:t>processing</a:t>
            </a:r>
            <a:endParaRPr lang="de-DE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de-DE" dirty="0">
                <a:solidFill>
                  <a:schemeClr val="tx1"/>
                </a:solidFill>
              </a:rPr>
              <a:t>1 Sec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r>
              <a:rPr lang="de-DE" dirty="0">
                <a:solidFill>
                  <a:schemeClr val="tx1"/>
                </a:solidFill>
              </a:rPr>
              <a:t> at 10 </a:t>
            </a:r>
            <a:r>
              <a:rPr lang="de-DE" dirty="0" err="1">
                <a:solidFill>
                  <a:schemeClr val="tx1"/>
                </a:solidFill>
              </a:rPr>
              <a:t>Gbps</a:t>
            </a:r>
            <a:r>
              <a:rPr lang="de-DE" dirty="0">
                <a:solidFill>
                  <a:schemeClr val="tx1"/>
                </a:solidFill>
              </a:rPr>
              <a:t> = 1 </a:t>
            </a:r>
            <a:r>
              <a:rPr lang="de-DE" dirty="0" err="1">
                <a:solidFill>
                  <a:schemeClr val="tx1"/>
                </a:solidFill>
              </a:rPr>
              <a:t>million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packets</a:t>
            </a:r>
            <a:r>
              <a:rPr lang="de-DE" dirty="0">
                <a:solidFill>
                  <a:schemeClr val="tx1"/>
                </a:solidFill>
              </a:rPr>
              <a:t> = </a:t>
            </a:r>
            <a:r>
              <a:rPr lang="de-DE" b="1" dirty="0">
                <a:solidFill>
                  <a:schemeClr val="tx1"/>
                </a:solidFill>
              </a:rPr>
              <a:t>50 sec </a:t>
            </a:r>
            <a:r>
              <a:rPr lang="de-DE" b="1" dirty="0" err="1">
                <a:solidFill>
                  <a:schemeClr val="tx1"/>
                </a:solidFill>
              </a:rPr>
              <a:t>tshark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processing</a:t>
            </a:r>
            <a:endParaRPr lang="de-DE" b="1" dirty="0">
              <a:solidFill>
                <a:schemeClr val="tx1"/>
              </a:solidFill>
            </a:endParaRPr>
          </a:p>
          <a:p>
            <a:pPr lvl="3"/>
            <a:r>
              <a:rPr lang="de-DE" dirty="0">
                <a:solidFill>
                  <a:schemeClr val="tx1"/>
                </a:solidFill>
              </a:rPr>
              <a:t>1 </a:t>
            </a:r>
            <a:r>
              <a:rPr lang="de-DE" dirty="0" err="1">
                <a:solidFill>
                  <a:schemeClr val="tx1"/>
                </a:solidFill>
              </a:rPr>
              <a:t>minute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r>
              <a:rPr lang="de-DE" dirty="0">
                <a:solidFill>
                  <a:schemeClr val="tx1"/>
                </a:solidFill>
              </a:rPr>
              <a:t>  = 60 </a:t>
            </a:r>
            <a:r>
              <a:rPr lang="de-DE" dirty="0" err="1">
                <a:solidFill>
                  <a:schemeClr val="tx1"/>
                </a:solidFill>
              </a:rPr>
              <a:t>Gbyte</a:t>
            </a:r>
            <a:r>
              <a:rPr lang="de-DE" dirty="0">
                <a:solidFill>
                  <a:schemeClr val="tx1"/>
                </a:solidFill>
              </a:rPr>
              <a:t> = 60Mio </a:t>
            </a:r>
            <a:r>
              <a:rPr lang="de-DE" dirty="0" err="1">
                <a:solidFill>
                  <a:schemeClr val="tx1"/>
                </a:solidFill>
              </a:rPr>
              <a:t>Packets</a:t>
            </a:r>
            <a:r>
              <a:rPr lang="de-DE" dirty="0">
                <a:solidFill>
                  <a:schemeClr val="tx1"/>
                </a:solidFill>
              </a:rPr>
              <a:t>  =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minutes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processing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(3.000 </a:t>
            </a:r>
            <a:r>
              <a:rPr lang="de-DE" sz="1200" dirty="0" err="1">
                <a:solidFill>
                  <a:schemeClr val="tx1"/>
                </a:solidFill>
              </a:rPr>
              <a:t>secs</a:t>
            </a:r>
            <a:r>
              <a:rPr lang="de-DE" sz="1200" dirty="0">
                <a:solidFill>
                  <a:schemeClr val="tx1"/>
                </a:solidFill>
              </a:rPr>
              <a:t>) 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  <a:p>
            <a:pPr lvl="3"/>
            <a:r>
              <a:rPr lang="de-DE" dirty="0">
                <a:solidFill>
                  <a:schemeClr val="tx1"/>
                </a:solidFill>
              </a:rPr>
              <a:t>Not </a:t>
            </a:r>
            <a:r>
              <a:rPr lang="de-DE" dirty="0" err="1">
                <a:solidFill>
                  <a:schemeClr val="tx1"/>
                </a:solidFill>
              </a:rPr>
              <a:t>feasible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without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acceleration</a:t>
            </a:r>
            <a:endParaRPr lang="de-DE" dirty="0">
              <a:solidFill>
                <a:schemeClr val="tx1"/>
              </a:solidFill>
            </a:endParaRPr>
          </a:p>
          <a:p>
            <a:pPr lvl="3"/>
            <a:r>
              <a:rPr lang="de-DE" dirty="0">
                <a:solidFill>
                  <a:schemeClr val="tx1"/>
                </a:solidFill>
              </a:rPr>
              <a:t>Need smarter </a:t>
            </a:r>
            <a:r>
              <a:rPr lang="de-DE" dirty="0" err="1">
                <a:solidFill>
                  <a:schemeClr val="tx1"/>
                </a:solidFill>
              </a:rPr>
              <a:t>scaling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real </a:t>
            </a:r>
            <a:r>
              <a:rPr lang="de-DE" dirty="0" err="1">
                <a:solidFill>
                  <a:schemeClr val="tx1"/>
                </a:solidFill>
              </a:rPr>
              <a:t>monitoring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61AFE4-B3B7-B813-3850-3BB98346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13" y="3613395"/>
            <a:ext cx="5039831" cy="21748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9983FBF-5A9E-15F9-5E50-D76A653C7BB4}"/>
              </a:ext>
            </a:extLst>
          </p:cNvPr>
          <p:cNvSpPr txBox="1"/>
          <p:nvPr/>
        </p:nvSpPr>
        <p:spPr>
          <a:xfrm>
            <a:off x="1014080" y="4141777"/>
            <a:ext cx="6060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Multithreading Parallel Processing !!!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60 X 1 GByte File = 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60 Sec </a:t>
            </a:r>
            <a:r>
              <a:rPr lang="de-DE" sz="2000" dirty="0" err="1"/>
              <a:t>Tshark</a:t>
            </a:r>
            <a:r>
              <a:rPr lang="de-DE" sz="2000" dirty="0"/>
              <a:t> </a:t>
            </a:r>
            <a:r>
              <a:rPr lang="de-DE" sz="2000" dirty="0" err="1"/>
              <a:t>processing</a:t>
            </a:r>
            <a:endParaRPr lang="de-DE" sz="2000" dirty="0"/>
          </a:p>
          <a:p>
            <a:pPr lvl="2"/>
            <a:r>
              <a:rPr lang="de-DE" sz="2000" dirty="0"/>
              <a:t>	60 </a:t>
            </a:r>
            <a:r>
              <a:rPr lang="de-DE" sz="2000" dirty="0" err="1"/>
              <a:t>cores</a:t>
            </a:r>
            <a:r>
              <a:rPr lang="de-DE" sz="2000" dirty="0"/>
              <a:t>  CPU </a:t>
            </a:r>
          </a:p>
          <a:p>
            <a:pPr lvl="2"/>
            <a:r>
              <a:rPr lang="de-DE" sz="2000" dirty="0"/>
              <a:t>	60 GByte = 60 </a:t>
            </a:r>
            <a:r>
              <a:rPr lang="de-DE" sz="2000" dirty="0" err="1"/>
              <a:t>secunds</a:t>
            </a:r>
            <a:endParaRPr lang="de-DE" sz="2000" dirty="0"/>
          </a:p>
          <a:p>
            <a:pPr lvl="2"/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	= 10 </a:t>
            </a:r>
            <a:r>
              <a:rPr lang="de-DE" sz="2000" b="1" dirty="0" err="1">
                <a:solidFill>
                  <a:schemeClr val="accent4">
                    <a:lumMod val="75000"/>
                  </a:schemeClr>
                </a:solidFill>
              </a:rPr>
              <a:t>Gbps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4">
                    <a:lumMod val="75000"/>
                  </a:schemeClr>
                </a:solidFill>
              </a:rPr>
              <a:t>tshark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4">
                    <a:lumMod val="75000"/>
                  </a:schemeClr>
                </a:solidFill>
              </a:rPr>
              <a:t>processing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2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3322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BC669-BA50-1AB9-E6AC-07F34D3B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kern="100" dirty="0" err="1"/>
              <a:t>Is</a:t>
            </a:r>
            <a:r>
              <a:rPr lang="de-DE" sz="2800" kern="100" dirty="0"/>
              <a:t> DPA </a:t>
            </a:r>
            <a:r>
              <a:rPr lang="de-DE" sz="2800" kern="100" dirty="0" err="1"/>
              <a:t>isolated</a:t>
            </a:r>
            <a:r>
              <a:rPr lang="de-DE" sz="2800" kern="100" dirty="0"/>
              <a:t> ? Just </a:t>
            </a:r>
            <a:r>
              <a:rPr lang="de-DE" sz="2800" kern="100" dirty="0" err="1"/>
              <a:t>for</a:t>
            </a:r>
            <a:r>
              <a:rPr lang="de-DE" sz="2800" kern="100" dirty="0"/>
              <a:t> </a:t>
            </a:r>
            <a:r>
              <a:rPr lang="de-DE" sz="2800" kern="100" dirty="0" err="1"/>
              <a:t>nerds</a:t>
            </a:r>
            <a:r>
              <a:rPr lang="de-DE" sz="2800" kern="100" dirty="0"/>
              <a:t> ? 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A4CCC8-F44F-BC9A-94EA-DA1F1D7A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00" y="1107966"/>
            <a:ext cx="6897725" cy="5071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kern="100" dirty="0"/>
              <a:t>DPA </a:t>
            </a:r>
            <a:r>
              <a:rPr lang="de-DE" sz="2000" b="1" kern="100" dirty="0" err="1"/>
              <a:t>is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by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its</a:t>
            </a:r>
            <a:r>
              <a:rPr lang="de-DE" sz="2000" b="1" kern="100" dirty="0"/>
              <a:t>  </a:t>
            </a:r>
            <a:r>
              <a:rPr lang="de-DE" sz="2000" b="1" kern="100" dirty="0" err="1"/>
              <a:t>data</a:t>
            </a:r>
            <a:r>
              <a:rPr lang="de-DE" sz="2000" b="1" kern="100" dirty="0"/>
              <a:t> – </a:t>
            </a:r>
            <a:r>
              <a:rPr lang="de-DE" sz="2000" b="1" kern="100" dirty="0" err="1"/>
              <a:t>may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be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the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only</a:t>
            </a:r>
            <a:r>
              <a:rPr lang="de-DE" sz="2000" b="1" kern="100" dirty="0"/>
              <a:t> </a:t>
            </a:r>
            <a:r>
              <a:rPr lang="de-DE" sz="2000" b="1" kern="100" dirty="0" err="1"/>
              <a:t>one</a:t>
            </a:r>
            <a:r>
              <a:rPr lang="de-DE" sz="2000" b="1" kern="100" dirty="0"/>
              <a:t> non-</a:t>
            </a:r>
            <a:r>
              <a:rPr lang="de-DE" sz="2000" b="1" kern="100" dirty="0" err="1"/>
              <a:t>Isolated</a:t>
            </a:r>
            <a:r>
              <a:rPr lang="de-DE" sz="2000" b="1" kern="100" dirty="0"/>
              <a:t> </a:t>
            </a:r>
          </a:p>
          <a:p>
            <a:r>
              <a:rPr lang="de-DE" sz="2000" dirty="0"/>
              <a:t>Traditional </a:t>
            </a:r>
            <a:r>
              <a:rPr lang="de-DE" sz="2000" dirty="0" err="1"/>
              <a:t>tools</a:t>
            </a:r>
            <a:r>
              <a:rPr lang="de-DE" sz="2000" dirty="0"/>
              <a:t> (logs, SNMP, </a:t>
            </a:r>
            <a:r>
              <a:rPr lang="de-DE" sz="2000" dirty="0" err="1"/>
              <a:t>agents</a:t>
            </a:r>
            <a:r>
              <a:rPr lang="de-DE" sz="2000" dirty="0"/>
              <a:t>) </a:t>
            </a:r>
            <a:r>
              <a:rPr lang="de-DE" sz="2000" dirty="0" err="1"/>
              <a:t>only</a:t>
            </a:r>
            <a:r>
              <a:rPr lang="de-DE" sz="2000" dirty="0"/>
              <a:t> monitor </a:t>
            </a:r>
            <a:r>
              <a:rPr lang="de-DE" sz="2000" dirty="0" err="1"/>
              <a:t>isolated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symptoms</a:t>
            </a:r>
            <a:r>
              <a:rPr lang="de-DE" sz="2000" dirty="0"/>
              <a:t>.</a:t>
            </a:r>
          </a:p>
          <a:p>
            <a:r>
              <a:rPr lang="de-DE" sz="2000" dirty="0"/>
              <a:t>DPA </a:t>
            </a:r>
            <a:r>
              <a:rPr lang="de-DE" sz="2000" dirty="0" err="1"/>
              <a:t>identifies</a:t>
            </a:r>
            <a:r>
              <a:rPr lang="de-DE" sz="2000" dirty="0"/>
              <a:t> root </a:t>
            </a:r>
            <a:r>
              <a:rPr lang="de-DE" sz="2000" dirty="0" err="1"/>
              <a:t>causes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analyzing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behavior</a:t>
            </a:r>
            <a:r>
              <a:rPr lang="de-DE" sz="2000" dirty="0"/>
              <a:t> and </a:t>
            </a:r>
            <a:r>
              <a:rPr lang="de-DE" sz="2000" dirty="0" err="1"/>
              <a:t>interactions</a:t>
            </a:r>
            <a:r>
              <a:rPr lang="de-DE" sz="2000" dirty="0"/>
              <a:t>.</a:t>
            </a:r>
          </a:p>
          <a:p>
            <a:r>
              <a:rPr lang="de-DE" sz="2000" dirty="0" err="1"/>
              <a:t>Example</a:t>
            </a:r>
            <a:r>
              <a:rPr lang="de-DE" sz="2000" dirty="0"/>
              <a:t>: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connects</a:t>
            </a:r>
            <a:r>
              <a:rPr lang="de-DE" sz="2000" dirty="0"/>
              <a:t> a slow </a:t>
            </a:r>
            <a:r>
              <a:rPr lang="de-DE" sz="2000" dirty="0" err="1"/>
              <a:t>router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discard</a:t>
            </a:r>
            <a:r>
              <a:rPr lang="de-DE" sz="2000" dirty="0"/>
              <a:t> </a:t>
            </a:r>
            <a:r>
              <a:rPr lang="de-DE" sz="2000" dirty="0" err="1"/>
              <a:t>errors</a:t>
            </a:r>
            <a:r>
              <a:rPr lang="de-DE" sz="2000" dirty="0"/>
              <a:t>, </a:t>
            </a:r>
            <a:r>
              <a:rPr lang="de-DE" sz="2000" dirty="0" err="1"/>
              <a:t>retransmissions</a:t>
            </a:r>
            <a:r>
              <a:rPr lang="de-DE" sz="2000" dirty="0"/>
              <a:t>, and </a:t>
            </a:r>
            <a:r>
              <a:rPr lang="de-DE" sz="2000" dirty="0" err="1"/>
              <a:t>user</a:t>
            </a:r>
            <a:r>
              <a:rPr lang="de-DE" sz="2000" dirty="0"/>
              <a:t> </a:t>
            </a:r>
            <a:r>
              <a:rPr lang="de-DE" sz="2000" dirty="0" err="1"/>
              <a:t>delays</a:t>
            </a:r>
            <a:r>
              <a:rPr lang="de-DE" sz="2000" dirty="0"/>
              <a:t>.</a:t>
            </a:r>
          </a:p>
          <a:p>
            <a:r>
              <a:rPr lang="de-DE" sz="2000" dirty="0"/>
              <a:t>DPA </a:t>
            </a:r>
            <a:r>
              <a:rPr lang="de-DE" sz="2000" dirty="0" err="1"/>
              <a:t>must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service</a:t>
            </a:r>
            <a:r>
              <a:rPr lang="de-DE" sz="2000" dirty="0"/>
              <a:t> </a:t>
            </a:r>
            <a:r>
              <a:rPr lang="de-DE" sz="2000" dirty="0" err="1"/>
              <a:t>monitoring</a:t>
            </a:r>
            <a:r>
              <a:rPr lang="de-DE" sz="2000" dirty="0"/>
              <a:t> – not a </a:t>
            </a:r>
            <a:r>
              <a:rPr lang="de-DE" sz="2000" dirty="0" err="1"/>
              <a:t>siloed</a:t>
            </a:r>
            <a:r>
              <a:rPr lang="de-DE" sz="2000" dirty="0"/>
              <a:t> expert-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tool</a:t>
            </a:r>
            <a:r>
              <a:rPr lang="de-DE" sz="2000" dirty="0"/>
              <a:t>.</a:t>
            </a:r>
          </a:p>
          <a:p>
            <a:r>
              <a:rPr lang="de-DE" sz="2000" dirty="0"/>
              <a:t>DPA </a:t>
            </a:r>
            <a:r>
              <a:rPr lang="de-DE" sz="2000" dirty="0" err="1"/>
              <a:t>enables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</a:t>
            </a:r>
            <a:r>
              <a:rPr lang="de-DE" sz="2000" dirty="0" err="1"/>
              <a:t>insight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correlating</a:t>
            </a:r>
            <a:r>
              <a:rPr lang="de-DE" sz="2000" dirty="0"/>
              <a:t> multiple </a:t>
            </a:r>
            <a:r>
              <a:rPr lang="de-DE" sz="2000" dirty="0" err="1"/>
              <a:t>factors</a:t>
            </a:r>
            <a:r>
              <a:rPr lang="de-DE" sz="2000" dirty="0"/>
              <a:t> </a:t>
            </a:r>
            <a:r>
              <a:rPr lang="de-DE" sz="2000" dirty="0" err="1"/>
              <a:t>across</a:t>
            </a:r>
            <a:r>
              <a:rPr lang="de-DE" sz="2000" dirty="0"/>
              <a:t> </a:t>
            </a:r>
            <a:r>
              <a:rPr lang="de-DE" sz="2000" dirty="0" err="1"/>
              <a:t>systems</a:t>
            </a:r>
            <a:r>
              <a:rPr lang="de-DE" sz="2000" dirty="0"/>
              <a:t>.</a:t>
            </a:r>
          </a:p>
          <a:p>
            <a:pPr>
              <a:buNone/>
            </a:pPr>
            <a:endParaRPr lang="de-DE" sz="2000" kern="100" dirty="0"/>
          </a:p>
        </p:txBody>
      </p:sp>
      <p:pic>
        <p:nvPicPr>
          <p:cNvPr id="6" name="Grafik 5" descr="Ein Bild, das Text, Screensho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A91EBE26-61BA-16B4-440F-6DBD6D10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17" y="1007953"/>
            <a:ext cx="4745083" cy="45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58F2AB-8388-FBA0-0EFD-9E269088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Sharmon and Service Monitoring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73519A-4F06-326B-1AC1-3D8DCA0FF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Datasources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Sharkmon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Firewall logs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Sysagent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WebApp Log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testing (curl)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stratoshark ? 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guess in future </a:t>
            </a:r>
          </a:p>
          <a:p>
            <a:pPr marL="533400" lvl="1" indent="-228600"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EA760A-F6C2-7EC1-11AB-B23FB5D3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829" y="473654"/>
            <a:ext cx="3509121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9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E3CF7-DB50-A4A7-2A0B-401D4B47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7FF0A7-851A-017C-4DE0-E54E9FD14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PCAP </a:t>
            </a:r>
            <a:r>
              <a:rPr lang="de-DE" dirty="0" err="1"/>
              <a:t>import</a:t>
            </a:r>
            <a:r>
              <a:rPr lang="de-DE" dirty="0"/>
              <a:t> </a:t>
            </a:r>
          </a:p>
          <a:p>
            <a:r>
              <a:rPr lang="de-DE" dirty="0" err="1"/>
              <a:t>Highest</a:t>
            </a:r>
            <a:r>
              <a:rPr lang="de-DE" dirty="0"/>
              <a:t> flexible </a:t>
            </a:r>
            <a:r>
              <a:rPr lang="de-DE" dirty="0" err="1"/>
              <a:t>for</a:t>
            </a:r>
            <a:r>
              <a:rPr lang="de-DE" dirty="0"/>
              <a:t> DPA </a:t>
            </a:r>
          </a:p>
          <a:p>
            <a:r>
              <a:rPr lang="de-DE" dirty="0"/>
              <a:t>Performance </a:t>
            </a:r>
            <a:r>
              <a:rPr lang="de-DE" dirty="0" err="1"/>
              <a:t>limitation</a:t>
            </a:r>
            <a:r>
              <a:rPr lang="de-DE" dirty="0"/>
              <a:t> </a:t>
            </a:r>
          </a:p>
          <a:p>
            <a:r>
              <a:rPr lang="de-DE" dirty="0"/>
              <a:t>AI still open </a:t>
            </a:r>
          </a:p>
          <a:p>
            <a:endParaRPr lang="de-DE" dirty="0"/>
          </a:p>
          <a:p>
            <a:r>
              <a:rPr lang="de-DE" dirty="0"/>
              <a:t>Not „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!“ </a:t>
            </a:r>
            <a:r>
              <a:rPr lang="de-DE" dirty="0" err="1"/>
              <a:t>solution</a:t>
            </a:r>
            <a:r>
              <a:rPr lang="de-DE" dirty="0"/>
              <a:t> </a:t>
            </a:r>
          </a:p>
          <a:p>
            <a:r>
              <a:rPr lang="de-DE" dirty="0"/>
              <a:t>Not design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exclude</a:t>
            </a:r>
            <a:r>
              <a:rPr lang="de-DE" dirty="0"/>
              <a:t> </a:t>
            </a:r>
            <a:r>
              <a:rPr lang="de-DE" dirty="0" err="1"/>
              <a:t>others</a:t>
            </a:r>
            <a:endParaRPr lang="de-DE" dirty="0"/>
          </a:p>
          <a:p>
            <a:r>
              <a:rPr lang="de-DE" dirty="0"/>
              <a:t>But </a:t>
            </a:r>
            <a:r>
              <a:rPr lang="de-DE" dirty="0" err="1"/>
              <a:t>enrich</a:t>
            </a:r>
            <a:r>
              <a:rPr lang="de-DE" dirty="0"/>
              <a:t> / </a:t>
            </a:r>
            <a:r>
              <a:rPr lang="de-DE" dirty="0" err="1"/>
              <a:t>extend</a:t>
            </a:r>
            <a:r>
              <a:rPr lang="de-DE" dirty="0"/>
              <a:t> packet </a:t>
            </a:r>
            <a:r>
              <a:rPr lang="de-DE" dirty="0" err="1"/>
              <a:t>monitoring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9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3918A-4337-B431-BA27-F6E93FFB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629CE-0510-8FED-218E-B9891C4E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 descr="Haifracht im Hafen">
            <a:extLst>
              <a:ext uri="{FF2B5EF4-FFF2-40B4-BE49-F238E27FC236}">
                <a16:creationId xmlns:a16="http://schemas.microsoft.com/office/drawing/2014/main" id="{9F87F38B-27F3-69D6-114F-D107F961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4950896" y="1372780"/>
            <a:ext cx="6233835" cy="44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511ACA-B369-E29A-324C-2BF62C60EE36}"/>
              </a:ext>
            </a:extLst>
          </p:cNvPr>
          <p:cNvSpPr txBox="1">
            <a:spLocks/>
          </p:cNvSpPr>
          <p:nvPr/>
        </p:nvSpPr>
        <p:spPr>
          <a:xfrm>
            <a:off x="1007269" y="713588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None/>
              <a:defRPr sz="25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rgbClr val="1A749F"/>
                </a:solidFill>
                <a:latin typeface="+mj-lt"/>
                <a:cs typeface="+mj-cs"/>
              </a:rPr>
              <a:t>Sharkport</a:t>
            </a:r>
            <a:endParaRPr lang="en-US" sz="4000" dirty="0">
              <a:solidFill>
                <a:srgbClr val="1A749F"/>
              </a:solidFill>
              <a:latin typeface="+mj-lt"/>
              <a:cs typeface="+mj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5AB7B3-7835-F964-DB58-D37CBA7B82D4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Easy check features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Manual upload files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 / change profiles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Invite customers to upload </a:t>
            </a:r>
            <a:r>
              <a:rPr lang="en-US" sz="2000" dirty="0" err="1"/>
              <a:t>pcaps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Limits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anomaly detection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Just manual upload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Contact me at </a:t>
            </a:r>
            <a:r>
              <a:rPr lang="en-US" sz="2000" dirty="0" err="1"/>
              <a:t>ad@inets.de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744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B1864E72-E1DF-5303-F092-E8D321131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>
            <a:extLst>
              <a:ext uri="{FF2B5EF4-FFF2-40B4-BE49-F238E27FC236}">
                <a16:creationId xmlns:a16="http://schemas.microsoft.com/office/drawing/2014/main" id="{F96D7E95-95A3-45FB-DC8D-64B08507CB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Feedback</a:t>
            </a:r>
            <a:endParaRPr dirty="0"/>
          </a:p>
        </p:txBody>
      </p:sp>
      <p:pic>
        <p:nvPicPr>
          <p:cNvPr id="6" name="Bildplatzhalter 5" descr="Ein Bild, das Muster, nähen enthält.&#10;&#10;KI-generierte Inhalte können fehlerhaft sein.">
            <a:extLst>
              <a:ext uri="{FF2B5EF4-FFF2-40B4-BE49-F238E27FC236}">
                <a16:creationId xmlns:a16="http://schemas.microsoft.com/office/drawing/2014/main" id="{F3EA022F-35EB-522A-3EAE-233B749CAA9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3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82000">
              <a:schemeClr val="bg2">
                <a:lumMod val="25000"/>
                <a:lumOff val="75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DF254-E37E-4C2F-5D91-A1DA8EC1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FEA0-1C4C-9ABD-CECB-3C9DC103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768" y="794951"/>
            <a:ext cx="4140014" cy="1330839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Why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here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5" name="Grafik 14" descr="Ein Bild, das Kunst, Screenshot, Symmetrie, Grafiken enthält.&#10;&#10;KI-generierte Inhalte können fehlerhaft sein.">
            <a:extLst>
              <a:ext uri="{FF2B5EF4-FFF2-40B4-BE49-F238E27FC236}">
                <a16:creationId xmlns:a16="http://schemas.microsoft.com/office/drawing/2014/main" id="{64E201E6-24E6-3C2A-3FA9-0113EDC6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632"/>
          <a:stretch/>
        </p:blipFill>
        <p:spPr>
          <a:xfrm>
            <a:off x="0" y="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EDB0F-AEFE-2E89-8AA9-E6E8EAD6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861" y="1946702"/>
            <a:ext cx="5801119" cy="4857978"/>
          </a:xfrm>
        </p:spPr>
        <p:txBody>
          <a:bodyPr>
            <a:norm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Wireshark / </a:t>
            </a:r>
            <a:r>
              <a:rPr lang="de-DE" sz="1600" b="1" dirty="0" err="1">
                <a:solidFill>
                  <a:schemeClr val="tx1"/>
                </a:solidFill>
                <a:latin typeface="+mn-lt"/>
              </a:rPr>
              <a:t>Tshark</a:t>
            </a:r>
            <a:endParaRPr lang="de-DE" sz="1600" b="1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de-DE" sz="1400" b="1" i="0" u="none" strike="noStrike" dirty="0">
                <a:solidFill>
                  <a:schemeClr val="tx1"/>
                </a:solidFill>
                <a:effectLst/>
                <a:latin typeface="-webkit-standard"/>
              </a:rPr>
              <a:t>Wireshark / </a:t>
            </a:r>
            <a:r>
              <a:rPr lang="de-DE" sz="1400" b="1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Tshark</a:t>
            </a:r>
            <a:r>
              <a:rPr lang="de-DE" sz="1400" b="1" i="0" u="none" strike="noStrike" dirty="0">
                <a:solidFill>
                  <a:schemeClr val="tx1"/>
                </a:solidFill>
                <a:effectLst/>
                <a:latin typeface="-webkit-standard"/>
              </a:rPr>
              <a:t> </a:t>
            </a:r>
            <a:r>
              <a:rPr lang="de-DE" sz="1400" b="1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is</a:t>
            </a:r>
            <a:r>
              <a:rPr lang="de-DE" sz="1400" b="1" i="0" u="none" strike="noStrike" dirty="0">
                <a:solidFill>
                  <a:schemeClr val="tx1"/>
                </a:solidFill>
                <a:effectLst/>
                <a:latin typeface="-webkit-standard"/>
              </a:rPr>
              <a:t> not just a „</a:t>
            </a:r>
            <a:r>
              <a:rPr lang="de-DE" sz="1400" b="1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tool</a:t>
            </a:r>
            <a:r>
              <a:rPr lang="de-DE" sz="1400" b="1" i="0" u="none" strike="noStrike" dirty="0">
                <a:solidFill>
                  <a:schemeClr val="tx1"/>
                </a:solidFill>
                <a:effectLst/>
                <a:latin typeface="-webkit-standard"/>
              </a:rPr>
              <a:t>“ </a:t>
            </a:r>
          </a:p>
          <a:p>
            <a:pPr lvl="1"/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it</a:t>
            </a:r>
            <a:r>
              <a:rPr lang="de-DE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 </a:t>
            </a:r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is</a:t>
            </a:r>
            <a:r>
              <a:rPr lang="de-DE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 </a:t>
            </a:r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the</a:t>
            </a:r>
            <a:r>
              <a:rPr lang="de-DE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 </a:t>
            </a:r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diamond</a:t>
            </a:r>
            <a:r>
              <a:rPr lang="de-DE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 </a:t>
            </a:r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of</a:t>
            </a:r>
            <a:r>
              <a:rPr lang="de-DE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 packet </a:t>
            </a:r>
            <a:r>
              <a:rPr lang="de-DE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-webkit-standard"/>
              </a:rPr>
              <a:t>data</a:t>
            </a:r>
            <a:endParaRPr lang="de-DE" sz="1800" b="1" dirty="0">
              <a:solidFill>
                <a:schemeClr val="accent4">
                  <a:lumMod val="75000"/>
                </a:schemeClr>
              </a:solidFill>
              <a:latin typeface="-webkit-standard"/>
            </a:endParaRPr>
          </a:p>
          <a:p>
            <a:pPr lvl="1"/>
            <a:r>
              <a:rPr lang="de-DE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 global </a:t>
            </a:r>
            <a:r>
              <a:rPr lang="de-DE" sz="1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reference</a:t>
            </a:r>
            <a:r>
              <a:rPr lang="de-DE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for</a:t>
            </a:r>
            <a:r>
              <a:rPr lang="de-DE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packet </a:t>
            </a:r>
            <a:r>
              <a:rPr lang="de-DE" sz="1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analysis</a:t>
            </a:r>
            <a:r>
              <a:rPr lang="de-DE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- 3.000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protocols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- 317.000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display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filter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= 317.000 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metrics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!</a:t>
            </a: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Each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these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fields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including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data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and/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or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information</a:t>
            </a:r>
            <a:endParaRPr lang="de-DE" sz="1200" b="1" dirty="0">
              <a:solidFill>
                <a:schemeClr val="tx1"/>
              </a:solidFill>
              <a:latin typeface="+mn-lt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Use </a:t>
            </a:r>
            <a:r>
              <a:rPr lang="de-DE" sz="1600" b="1" dirty="0" err="1">
                <a:solidFill>
                  <a:schemeClr val="tx1"/>
                </a:solidFill>
                <a:latin typeface="+mn-lt"/>
              </a:rPr>
              <a:t>cases</a:t>
            </a:r>
            <a:endParaRPr lang="de-DE" sz="1600" b="1" dirty="0">
              <a:solidFill>
                <a:schemeClr val="tx1"/>
              </a:solidFill>
              <a:latin typeface="+mn-lt"/>
            </a:endParaRP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Network –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everywhere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infrastructure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performance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incidents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security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industry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finance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health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, Telco... </a:t>
            </a: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Constantly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new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protocols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016000" lvl="2" indent="0">
              <a:buNone/>
            </a:pPr>
            <a:r>
              <a:rPr lang="de-DE" sz="1200" b="1" dirty="0">
                <a:solidFill>
                  <a:schemeClr val="tx1"/>
                </a:solidFill>
                <a:latin typeface="+mn-lt"/>
              </a:rPr>
              <a:t>- And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daily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new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attack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+mn-lt"/>
              </a:rPr>
              <a:t>types</a:t>
            </a:r>
            <a:r>
              <a:rPr lang="de-DE" sz="12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sz="1200" b="1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ca. 30.000 per </a:t>
            </a:r>
            <a:r>
              <a:rPr lang="de-DE" sz="1200" b="1" kern="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year</a:t>
            </a:r>
            <a:r>
              <a:rPr lang="de-DE" sz="1200" b="1" dirty="0">
                <a:solidFill>
                  <a:schemeClr val="tx1"/>
                </a:solidFill>
                <a:effectLst/>
                <a:latin typeface="+mn-lt"/>
              </a:rPr>
              <a:t> )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de-DE" sz="1800" b="1" dirty="0">
                <a:solidFill>
                  <a:schemeClr val="tx1"/>
                </a:solidFill>
                <a:latin typeface="+mn-lt"/>
              </a:rPr>
              <a:t>Not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tshark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packet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analysis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monitoring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causing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gaps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34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13963-D92C-7DCC-CFC5-88635D5B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Sharkmon – </a:t>
            </a:r>
            <a:r>
              <a:rPr lang="de-DE" dirty="0" err="1"/>
              <a:t>something</a:t>
            </a:r>
            <a:r>
              <a:rPr lang="de-DE" dirty="0"/>
              <a:t> ? </a:t>
            </a:r>
            <a:r>
              <a:rPr lang="de-DE" dirty="0" err="1"/>
              <a:t>Or</a:t>
            </a:r>
            <a:r>
              <a:rPr lang="de-DE" dirty="0"/>
              <a:t> ALL ?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927F6-26B6-797F-F744-95536BB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00" y="989814"/>
            <a:ext cx="9570923" cy="5187149"/>
          </a:xfrm>
        </p:spPr>
        <p:txBody>
          <a:bodyPr/>
          <a:lstStyle/>
          <a:p>
            <a:pPr marL="50800" indent="0">
              <a:buNone/>
            </a:pP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highly</a:t>
            </a:r>
            <a:r>
              <a:rPr lang="de-DE" b="1" dirty="0"/>
              <a:t> flexible </a:t>
            </a:r>
            <a:r>
              <a:rPr lang="de-DE" b="1" dirty="0" err="1"/>
              <a:t>solution</a:t>
            </a:r>
            <a:r>
              <a:rPr lang="de-DE" b="1" dirty="0"/>
              <a:t> – like </a:t>
            </a:r>
            <a:r>
              <a:rPr lang="de-DE" b="1" dirty="0" err="1"/>
              <a:t>wireshark</a:t>
            </a:r>
            <a:r>
              <a:rPr lang="de-DE" b="1" dirty="0"/>
              <a:t> </a:t>
            </a:r>
          </a:p>
          <a:p>
            <a:pPr marL="50800" indent="0">
              <a:buNone/>
            </a:pPr>
            <a:endParaRPr lang="de-DE" b="1" dirty="0"/>
          </a:p>
          <a:p>
            <a:r>
              <a:rPr lang="de-DE" sz="2400" dirty="0"/>
              <a:t>300.000 </a:t>
            </a:r>
            <a:r>
              <a:rPr lang="de-DE" sz="2400" dirty="0" err="1"/>
              <a:t>display</a:t>
            </a:r>
            <a:r>
              <a:rPr lang="de-DE" sz="2400" dirty="0"/>
              <a:t> </a:t>
            </a:r>
            <a:r>
              <a:rPr lang="de-DE" sz="2400" dirty="0" err="1"/>
              <a:t>filter</a:t>
            </a:r>
            <a:r>
              <a:rPr lang="de-DE" sz="2400" dirty="0"/>
              <a:t> / 267.000 </a:t>
            </a:r>
            <a:r>
              <a:rPr lang="de-DE" sz="2400" dirty="0" err="1"/>
              <a:t>protocol</a:t>
            </a:r>
            <a:r>
              <a:rPr lang="de-DE" sz="2400" dirty="0"/>
              <a:t> </a:t>
            </a:r>
            <a:r>
              <a:rPr lang="de-DE" sz="2400" dirty="0" err="1"/>
              <a:t>fields</a:t>
            </a:r>
            <a:r>
              <a:rPr lang="de-DE" sz="2400" dirty="0"/>
              <a:t> </a:t>
            </a:r>
          </a:p>
          <a:p>
            <a:pPr lvl="1"/>
            <a:r>
              <a:rPr lang="de-DE" sz="2000" dirty="0"/>
              <a:t>= 300.000 </a:t>
            </a:r>
            <a:r>
              <a:rPr lang="de-DE" sz="2000" dirty="0" err="1"/>
              <a:t>monitoring</a:t>
            </a:r>
            <a:r>
              <a:rPr lang="de-DE" sz="2000" dirty="0"/>
              <a:t> </a:t>
            </a:r>
            <a:r>
              <a:rPr lang="de-DE" sz="2000" dirty="0" err="1"/>
              <a:t>metrics</a:t>
            </a:r>
            <a:r>
              <a:rPr lang="de-DE" sz="2000" dirty="0"/>
              <a:t> –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even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?  </a:t>
            </a:r>
          </a:p>
          <a:p>
            <a:r>
              <a:rPr lang="de-DE" sz="2400" dirty="0"/>
              <a:t>3.000 </a:t>
            </a:r>
            <a:r>
              <a:rPr lang="de-DE" sz="2400" dirty="0" err="1"/>
              <a:t>protocols</a:t>
            </a:r>
            <a:r>
              <a:rPr lang="de-DE" sz="2400" dirty="0"/>
              <a:t> = 3.000 </a:t>
            </a:r>
            <a:r>
              <a:rPr lang="de-DE" sz="2400" dirty="0" err="1"/>
              <a:t>usecases</a:t>
            </a:r>
            <a:r>
              <a:rPr lang="de-DE" sz="2400" dirty="0"/>
              <a:t> ? </a:t>
            </a:r>
          </a:p>
          <a:p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potentially</a:t>
            </a:r>
            <a:r>
              <a:rPr lang="de-DE" dirty="0"/>
              <a:t> a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r>
              <a:rPr lang="de-DE" dirty="0"/>
              <a:t>User </a:t>
            </a:r>
            <a:r>
              <a:rPr lang="de-DE" dirty="0" err="1"/>
              <a:t>decides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WHAT and HOW !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5334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380DD9-3A81-0FB0-0A39-51C54B5DFA3D}"/>
              </a:ext>
            </a:extLst>
          </p:cNvPr>
          <p:cNvSpPr txBox="1"/>
          <p:nvPr/>
        </p:nvSpPr>
        <p:spPr>
          <a:xfrm>
            <a:off x="1040083" y="5272939"/>
            <a:ext cx="8497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&gt; </a:t>
            </a:r>
            <a:r>
              <a:rPr lang="de-DE" sz="2400" b="1" dirty="0" err="1">
                <a:solidFill>
                  <a:schemeClr val="accent4">
                    <a:lumMod val="75000"/>
                  </a:schemeClr>
                </a:solidFill>
              </a:rPr>
              <a:t>Deepest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4">
                    <a:lumMod val="75000"/>
                  </a:schemeClr>
                </a:solidFill>
              </a:rPr>
              <a:t>flexibility</a:t>
            </a: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 essential </a:t>
            </a:r>
            <a:r>
              <a:rPr lang="de-DE" sz="2400" dirty="0" err="1">
                <a:solidFill>
                  <a:schemeClr val="accent4">
                    <a:lumMod val="75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4">
                    <a:lumMod val="75000"/>
                  </a:schemeClr>
                </a:solidFill>
              </a:rPr>
              <a:t>any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4">
                    <a:lumMod val="75000"/>
                  </a:schemeClr>
                </a:solidFill>
              </a:rPr>
              <a:t>solution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4">
                    <a:lumMod val="75000"/>
                  </a:schemeClr>
                </a:solidFill>
              </a:rPr>
              <a:t>here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B8D92B3-0E99-F45C-0189-AF9F2DBDB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3854"/>
              </p:ext>
            </p:extLst>
          </p:nvPr>
        </p:nvGraphicFramePr>
        <p:xfrm>
          <a:off x="10096746" y="1344446"/>
          <a:ext cx="1257054" cy="452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527">
                  <a:extLst>
                    <a:ext uri="{9D8B030D-6E8A-4147-A177-3AD203B41FA5}">
                      <a16:colId xmlns:a16="http://schemas.microsoft.com/office/drawing/2014/main" val="3218213084"/>
                    </a:ext>
                  </a:extLst>
                </a:gridCol>
                <a:gridCol w="628527">
                  <a:extLst>
                    <a:ext uri="{9D8B030D-6E8A-4147-A177-3AD203B41FA5}">
                      <a16:colId xmlns:a16="http://schemas.microsoft.com/office/drawing/2014/main" val="1090787098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effectLst/>
                        </a:rPr>
                        <a:t>Protocol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</a:rPr>
                        <a:t># Fields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704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Arp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2414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BGP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910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7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BootP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9236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DHCP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591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1192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DLSW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71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1053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DNS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378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428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ETH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2526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FTP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0896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H323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45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6593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>
                          <a:effectLst/>
                        </a:rPr>
                        <a:t>Hsrp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44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9792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http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107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4195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http2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162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613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Icmp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108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1966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Imap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18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34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IP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140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676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Ipv6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384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9446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Mpls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24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905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mySQL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292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044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Nbns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9514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Netbios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3126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Nfs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691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489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NTP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346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4329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OSFP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337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3738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QUIC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322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508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252" marR="7252" marT="725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6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79906-BE3E-B480-6996-04CB01BD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5AC160-456A-B67D-626D-4B2A37D8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671" y="652152"/>
            <a:ext cx="2563107" cy="4216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49B053-8B1F-4383-F035-CFD0B865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Metric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„</a:t>
            </a:r>
            <a:r>
              <a:rPr lang="de-DE" dirty="0" err="1"/>
              <a:t>Retransmission</a:t>
            </a:r>
            <a:r>
              <a:rPr lang="de-DE" dirty="0"/>
              <a:t>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597F4C-5817-CE64-8E78-9AD65E21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918" y="939749"/>
            <a:ext cx="5982730" cy="308791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de-DE" dirty="0" err="1"/>
              <a:t>Category</a:t>
            </a:r>
            <a:r>
              <a:rPr lang="de-DE" dirty="0"/>
              <a:t> : Network </a:t>
            </a:r>
          </a:p>
          <a:p>
            <a:pPr lvl="2"/>
            <a:r>
              <a:rPr lang="de-DE" dirty="0"/>
              <a:t>Class : </a:t>
            </a:r>
            <a:r>
              <a:rPr lang="de-DE" dirty="0" err="1"/>
              <a:t>Retrx</a:t>
            </a:r>
            <a:endParaRPr lang="de-DE" dirty="0"/>
          </a:p>
          <a:p>
            <a:pPr lvl="3"/>
            <a:r>
              <a:rPr lang="de-DE" dirty="0" err="1"/>
              <a:t>Metrics</a:t>
            </a:r>
            <a:endParaRPr lang="de-DE" dirty="0"/>
          </a:p>
          <a:p>
            <a:pPr lvl="4"/>
            <a:r>
              <a:rPr lang="de-DE" sz="1900" dirty="0" err="1"/>
              <a:t>Retransmission</a:t>
            </a:r>
            <a:r>
              <a:rPr lang="de-DE" sz="1900" dirty="0"/>
              <a:t> </a:t>
            </a:r>
          </a:p>
          <a:p>
            <a:pPr lvl="4"/>
            <a:r>
              <a:rPr lang="de-DE" sz="1900" dirty="0"/>
              <a:t>Fast </a:t>
            </a:r>
            <a:r>
              <a:rPr lang="de-DE" sz="1900" dirty="0" err="1"/>
              <a:t>retransmissions</a:t>
            </a:r>
            <a:endParaRPr lang="de-DE" sz="1900" dirty="0"/>
          </a:p>
          <a:p>
            <a:pPr lvl="4"/>
            <a:r>
              <a:rPr lang="de-DE" sz="1900" dirty="0" err="1">
                <a:solidFill>
                  <a:schemeClr val="tx1"/>
                </a:solidFill>
              </a:rPr>
              <a:t>Dup_Acks</a:t>
            </a:r>
            <a:r>
              <a:rPr lang="de-DE" sz="1900" dirty="0">
                <a:solidFill>
                  <a:schemeClr val="tx1"/>
                </a:solidFill>
              </a:rPr>
              <a:t>, SACKs</a:t>
            </a:r>
            <a:r>
              <a:rPr lang="de-DE" sz="1900" dirty="0"/>
              <a:t> </a:t>
            </a:r>
          </a:p>
          <a:p>
            <a:pPr lvl="4"/>
            <a:r>
              <a:rPr lang="de-DE" sz="1900" dirty="0"/>
              <a:t>Internal / external network</a:t>
            </a:r>
          </a:p>
          <a:p>
            <a:pPr lvl="4"/>
            <a:r>
              <a:rPr lang="de-DE" sz="1900" dirty="0"/>
              <a:t>Client / Server</a:t>
            </a:r>
          </a:p>
          <a:p>
            <a:pPr lvl="4"/>
            <a:r>
              <a:rPr lang="de-DE" sz="1900" dirty="0"/>
              <a:t>RTO Count</a:t>
            </a:r>
          </a:p>
          <a:p>
            <a:pPr lvl="4"/>
            <a:r>
              <a:rPr lang="de-DE" sz="1900" dirty="0"/>
              <a:t>RTO – Time (AVG, MAX, SUM)</a:t>
            </a:r>
          </a:p>
          <a:p>
            <a:pPr lvl="4"/>
            <a:r>
              <a:rPr lang="de-DE" sz="1900" dirty="0">
                <a:solidFill>
                  <a:schemeClr val="tx1"/>
                </a:solidFill>
              </a:rPr>
              <a:t>TCP SYNC - </a:t>
            </a:r>
            <a:r>
              <a:rPr lang="de-DE" sz="1900" dirty="0" err="1">
                <a:solidFill>
                  <a:schemeClr val="tx1"/>
                </a:solidFill>
              </a:rPr>
              <a:t>Retrx</a:t>
            </a:r>
            <a:endParaRPr lang="de-DE" sz="1900" dirty="0">
              <a:solidFill>
                <a:schemeClr val="tx1"/>
              </a:solidFill>
            </a:endParaRPr>
          </a:p>
          <a:p>
            <a:pPr lvl="4"/>
            <a:r>
              <a:rPr lang="de-DE" sz="1900" dirty="0">
                <a:solidFill>
                  <a:schemeClr val="tx1"/>
                </a:solidFill>
              </a:rPr>
              <a:t>TTL </a:t>
            </a:r>
            <a:r>
              <a:rPr lang="de-DE" sz="1900" dirty="0" err="1">
                <a:solidFill>
                  <a:schemeClr val="tx1"/>
                </a:solidFill>
              </a:rPr>
              <a:t>changes</a:t>
            </a:r>
            <a:r>
              <a:rPr lang="de-DE" sz="1900" dirty="0">
                <a:solidFill>
                  <a:schemeClr val="tx1"/>
                </a:solidFill>
              </a:rPr>
              <a:t> ?  </a:t>
            </a:r>
          </a:p>
          <a:p>
            <a:pPr marL="1943100" lvl="4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0FF4C6-FD6E-9B96-83A2-D8191EF2C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" y="4589795"/>
            <a:ext cx="11172614" cy="2074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33253D-79AC-F1B9-BBCD-5E82A7B39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17" y="2483708"/>
            <a:ext cx="871515" cy="5530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6792572-E32C-BD45-CAB9-ED851C0CFE25}"/>
              </a:ext>
            </a:extLst>
          </p:cNvPr>
          <p:cNvSpPr txBox="1"/>
          <p:nvPr/>
        </p:nvSpPr>
        <p:spPr>
          <a:xfrm>
            <a:off x="1399929" y="4595844"/>
            <a:ext cx="239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Timing </a:t>
            </a:r>
            <a:r>
              <a:rPr lang="de-DE" sz="1800" dirty="0" err="1"/>
              <a:t>effect</a:t>
            </a:r>
            <a:endParaRPr lang="de-DE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1CCD89-E129-BC31-E9D9-A3D145C61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022" y="1267730"/>
            <a:ext cx="2209144" cy="24319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12FF99-4AF7-A620-6CC2-D3662A4ED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022" y="1404996"/>
            <a:ext cx="2209144" cy="2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268DE-56F3-C89F-FED3-C47E3B12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F9D820-7109-4DA9-4109-A700516E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Packet Monitoring – What did it mean for us  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A055DE-D8C2-EC79-C4EE-C8779489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811" y="142875"/>
            <a:ext cx="7852402" cy="647223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PCAP data Import / files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umlimited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Flexible data sources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900" kern="1200" dirty="0" err="1">
                <a:solidFill>
                  <a:schemeClr val="tx1"/>
                </a:solidFill>
              </a:rPr>
              <a:t>wireshark</a:t>
            </a:r>
            <a:r>
              <a:rPr lang="en-US" sz="1900" kern="1200" dirty="0">
                <a:solidFill>
                  <a:schemeClr val="tx1"/>
                </a:solidFill>
              </a:rPr>
              <a:t> expertise – should be re-usable for monitoring</a:t>
            </a:r>
            <a:endParaRPr lang="en-US" sz="19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MultiCore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Support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(near) Real-time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Alerting	  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insight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post-mortem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every lost second increases the problem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Performance/Multithreading, 10 Gbps and  more  as guideline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 &amp; Effect  detection across protocol layers – not just raw data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Anomaly  detection 	 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deviation from what is normal – needs historical data in same view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Usable 	 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more than just network protocol experts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Embedded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operational and service management workflows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Strato Shark as extension ?  </a:t>
            </a:r>
          </a:p>
        </p:txBody>
      </p:sp>
    </p:spTree>
    <p:extLst>
      <p:ext uri="{BB962C8B-B14F-4D97-AF65-F5344CB8AC3E}">
        <p14:creationId xmlns:p14="http://schemas.microsoft.com/office/powerpoint/2010/main" val="388947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11C42-C1F9-100B-354C-648534DC2A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de-DE" dirty="0"/>
              <a:t>Quick </a:t>
            </a:r>
            <a:r>
              <a:rPr lang="de-DE" dirty="0" err="1"/>
              <a:t>demo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04397F-765F-BCA1-D7AF-B99F67003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  <a:p>
            <a:r>
              <a:rPr lang="de-DE" dirty="0"/>
              <a:t>1 sec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r>
              <a:rPr lang="de-DE" dirty="0" err="1"/>
              <a:t>Metrics</a:t>
            </a:r>
            <a:r>
              <a:rPr lang="de-DE" dirty="0"/>
              <a:t> .. All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</a:p>
          <a:p>
            <a:r>
              <a:rPr lang="de-DE" dirty="0"/>
              <a:t>Many </a:t>
            </a:r>
            <a:r>
              <a:rPr lang="de-DE" dirty="0" err="1"/>
              <a:t>pcap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r>
              <a:rPr lang="de-DE" dirty="0" err="1"/>
              <a:t>Thresholds</a:t>
            </a:r>
            <a:r>
              <a:rPr lang="de-DE" dirty="0"/>
              <a:t> an </a:t>
            </a:r>
            <a:r>
              <a:rPr lang="de-DE" dirty="0" err="1"/>
              <a:t>incidents</a:t>
            </a:r>
            <a:r>
              <a:rPr lang="de-DE" dirty="0"/>
              <a:t>  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81F0EF-714C-EC96-16B5-07140DAE419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! Not </a:t>
            </a:r>
            <a:r>
              <a:rPr lang="de-DE" dirty="0" err="1"/>
              <a:t>more</a:t>
            </a:r>
            <a:r>
              <a:rPr lang="de-DE" dirty="0"/>
              <a:t> !!! </a:t>
            </a:r>
            <a:r>
              <a:rPr lang="de-DE" dirty="0" err="1"/>
              <a:t>Now</a:t>
            </a:r>
            <a:r>
              <a:rPr lang="de-DE" dirty="0"/>
              <a:t> 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anomaly</a:t>
            </a:r>
            <a:r>
              <a:rPr lang="de-DE" dirty="0"/>
              <a:t> ,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etc.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96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F242E-71D7-30C9-8456-1D047182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0" y="77826"/>
            <a:ext cx="10068030" cy="495300"/>
          </a:xfrm>
        </p:spPr>
        <p:txBody>
          <a:bodyPr/>
          <a:lstStyle/>
          <a:p>
            <a:r>
              <a:rPr lang="de-DE" dirty="0" err="1"/>
              <a:t>Tshark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29BA452-6F9E-E1EE-A23E-3E7327686DE1}"/>
              </a:ext>
            </a:extLst>
          </p:cNvPr>
          <p:cNvSpPr txBox="1"/>
          <p:nvPr/>
        </p:nvSpPr>
        <p:spPr>
          <a:xfrm>
            <a:off x="447646" y="1072115"/>
            <a:ext cx="10794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 dirty="0" err="1"/>
              <a:t>anyone</a:t>
            </a:r>
            <a:r>
              <a:rPr lang="de-DE" sz="4800" dirty="0"/>
              <a:t> </a:t>
            </a:r>
            <a:r>
              <a:rPr lang="de-DE" sz="4800" dirty="0" err="1"/>
              <a:t>can</a:t>
            </a:r>
            <a:r>
              <a:rPr lang="de-DE" sz="4800" dirty="0"/>
              <a:t> do </a:t>
            </a:r>
            <a:r>
              <a:rPr lang="de-DE" sz="4800" dirty="0" err="1"/>
              <a:t>tshark</a:t>
            </a:r>
            <a:r>
              <a:rPr lang="de-DE" sz="4800" dirty="0"/>
              <a:t> </a:t>
            </a:r>
            <a:r>
              <a:rPr lang="de-DE" sz="4800" dirty="0" err="1"/>
              <a:t>monitoring</a:t>
            </a:r>
            <a:r>
              <a:rPr lang="de-DE" sz="4800" dirty="0"/>
              <a:t> </a:t>
            </a:r>
          </a:p>
        </p:txBody>
      </p:sp>
      <p:pic>
        <p:nvPicPr>
          <p:cNvPr id="7" name="Picture 4" descr="Bild ausgeben">
            <a:extLst>
              <a:ext uri="{FF2B5EF4-FFF2-40B4-BE49-F238E27FC236}">
                <a16:creationId xmlns:a16="http://schemas.microsoft.com/office/drawing/2014/main" id="{91F19AA3-D6A4-0E15-87B4-7663FED00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16520" r="-2003" b="2358"/>
          <a:stretch>
            <a:fillRect/>
          </a:stretch>
        </p:blipFill>
        <p:spPr bwMode="auto">
          <a:xfrm>
            <a:off x="168500" y="2597039"/>
            <a:ext cx="8870866" cy="35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yber Security - Wireshark PCAP File Icon&quot; Poster for Sale by clubtee |  Redbubble">
            <a:extLst>
              <a:ext uri="{FF2B5EF4-FFF2-40B4-BE49-F238E27FC236}">
                <a16:creationId xmlns:a16="http://schemas.microsoft.com/office/drawing/2014/main" id="{564581A0-A48B-173B-F01D-DB569385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9" y="1948763"/>
            <a:ext cx="932809" cy="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yber Security - Wireshark PCAP File Icon&quot; Poster for Sale by clubtee |  Redbubble">
            <a:extLst>
              <a:ext uri="{FF2B5EF4-FFF2-40B4-BE49-F238E27FC236}">
                <a16:creationId xmlns:a16="http://schemas.microsoft.com/office/drawing/2014/main" id="{4D9CFDCA-C425-D190-F229-8120652F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9" y="2101163"/>
            <a:ext cx="932809" cy="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yber Security - Wireshark PCAP File Icon&quot; Poster for Sale by clubtee |  Redbubble">
            <a:extLst>
              <a:ext uri="{FF2B5EF4-FFF2-40B4-BE49-F238E27FC236}">
                <a16:creationId xmlns:a16="http://schemas.microsoft.com/office/drawing/2014/main" id="{5B61E035-0E43-5305-E39A-CE99522E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10" y="2253562"/>
            <a:ext cx="932809" cy="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Free Processing Icons in PNG &amp; SVG">
            <a:extLst>
              <a:ext uri="{FF2B5EF4-FFF2-40B4-BE49-F238E27FC236}">
                <a16:creationId xmlns:a16="http://schemas.microsoft.com/office/drawing/2014/main" id="{B6AA9BF0-82ED-48B4-C6C4-779A5EA8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62" y="3255043"/>
            <a:ext cx="1178376" cy="10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ne graph - Free arrows icons">
            <a:extLst>
              <a:ext uri="{FF2B5EF4-FFF2-40B4-BE49-F238E27FC236}">
                <a16:creationId xmlns:a16="http://schemas.microsoft.com/office/drawing/2014/main" id="{6796DD5E-165E-213D-0A63-14908B27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43" y="3841621"/>
            <a:ext cx="1178376" cy="11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4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2273</Words>
  <Application>Microsoft Macintosh PowerPoint</Application>
  <PresentationFormat>Breitbild</PresentationFormat>
  <Paragraphs>552</Paragraphs>
  <Slides>36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-webkit-standard</vt:lpstr>
      <vt:lpstr>Arial</vt:lpstr>
      <vt:lpstr>Calibri</vt:lpstr>
      <vt:lpstr>Lato</vt:lpstr>
      <vt:lpstr>Lucida Sans</vt:lpstr>
      <vt:lpstr>Play</vt:lpstr>
      <vt:lpstr>Office</vt:lpstr>
      <vt:lpstr>Monitor Your PCAP data  Sharkmon  The bridge between one and many </vt:lpstr>
      <vt:lpstr>inter View </vt:lpstr>
      <vt:lpstr>Do we need DPA Montoring ?  </vt:lpstr>
      <vt:lpstr>Why we are here</vt:lpstr>
      <vt:lpstr>Sharkmon – something ? Or ALL ?  </vt:lpstr>
      <vt:lpstr>Metric variations – example „Retransmission“</vt:lpstr>
      <vt:lpstr>Packet Monitoring – What did it mean for us  </vt:lpstr>
      <vt:lpstr>Quick demo</vt:lpstr>
      <vt:lpstr>Tshark commands  </vt:lpstr>
      <vt:lpstr>Tshark - the DPA diamond</vt:lpstr>
      <vt:lpstr>tshark data types for  metrics</vt:lpstr>
      <vt:lpstr>Tshark Data commands</vt:lpstr>
      <vt:lpstr>Extended Data Extraction</vt:lpstr>
      <vt:lpstr>Summary Tshark </vt:lpstr>
      <vt:lpstr>Lets check sharkmon now </vt:lpstr>
      <vt:lpstr>Sharkmon   from packet data - to results</vt:lpstr>
      <vt:lpstr>Data organisation </vt:lpstr>
      <vt:lpstr>Sharkmon scenario approach </vt:lpstr>
      <vt:lpstr>Datasources</vt:lpstr>
      <vt:lpstr>Scenario parameter </vt:lpstr>
      <vt:lpstr>Profile Structure – Metrics / Categories / Classes </vt:lpstr>
      <vt:lpstr>Many scenarios possible </vt:lpstr>
      <vt:lpstr>Metric Analysis Profiles</vt:lpstr>
      <vt:lpstr>Create Your Own Metrics </vt:lpstr>
      <vt:lpstr>CODE METRICS </vt:lpstr>
      <vt:lpstr>Indexing – or why raw data is not enough </vt:lpstr>
      <vt:lpstr>Indexing </vt:lpstr>
      <vt:lpstr>Indexing helps   for various user levels </vt:lpstr>
      <vt:lpstr>Identify critical Status, Metrics – and Sessions  </vt:lpstr>
      <vt:lpstr>Demo Sharkmon </vt:lpstr>
      <vt:lpstr>Processing Challenge at Scale</vt:lpstr>
      <vt:lpstr>Is DPA isolated ? Just for nerds ?  </vt:lpstr>
      <vt:lpstr>Sharmon and Service Monitoring </vt:lpstr>
      <vt:lpstr>Summary</vt:lpstr>
      <vt:lpstr>PowerPoint-Präsentation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Andreas Diedrich</cp:lastModifiedBy>
  <cp:revision>64</cp:revision>
  <dcterms:modified xsi:type="dcterms:W3CDTF">2025-06-18T13:02:43Z</dcterms:modified>
</cp:coreProperties>
</file>